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1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454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439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455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442" r:id="rId34"/>
    <p:sldId id="456" r:id="rId35"/>
    <p:sldId id="447" r:id="rId36"/>
    <p:sldId id="448" r:id="rId37"/>
    <p:sldId id="449" r:id="rId38"/>
    <p:sldId id="450" r:id="rId39"/>
    <p:sldId id="457" r:id="rId40"/>
    <p:sldId id="453" r:id="rId41"/>
    <p:sldId id="458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332" r:id="rId7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9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4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2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7C8E-37DE-4EB2-8113-124839A949E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10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7C8E-37DE-4EB2-8113-124839A949E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816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7C8E-37DE-4EB2-8113-124839A949E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75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8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15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0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27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6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BD388-4146-4D41-AD38-26A5F5D85CA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5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7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5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11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BD388-4146-4D41-AD38-26A5F5D85CA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2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4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17F6-136D-4FC4-A285-505CEA1809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3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9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1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17F6-136D-4FC4-A285-505CEA1809E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9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7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818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17F6-136D-4FC4-A285-505CEA1809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2BEB-0B4E-43FA-9364-1939E84C86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72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DAE4-A1B9-4BF4-8D31-5B397891D40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6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11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759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6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2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9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5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28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9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ECB0-4EB7-4C82-B74F-B25CEEB9B3F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1235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52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822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62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02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B9E4D-9EB2-4CD6-A883-260273BD05D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9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75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60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68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74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08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47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D5D6-DA2C-4A0F-992A-49FCFB60F0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8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66D703-4929-451F-99F4-8859751E6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ABD3-5AFF-4669-BE74-12D79B49C211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3" Type="http://schemas.openxmlformats.org/officeDocument/2006/relationships/image" Target="../media/image5.wmf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6.wm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5.png"/><Relationship Id="rId3" Type="http://schemas.openxmlformats.org/officeDocument/2006/relationships/image" Target="../media/image5.wm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1.png"/><Relationship Id="rId1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5.w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2.wmf"/><Relationship Id="rId7" Type="http://schemas.openxmlformats.org/officeDocument/2006/relationships/image" Target="../media/image390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41.png"/><Relationship Id="rId3" Type="http://schemas.openxmlformats.org/officeDocument/2006/relationships/image" Target="../media/image2.wmf"/><Relationship Id="rId7" Type="http://schemas.openxmlformats.org/officeDocument/2006/relationships/image" Target="../media/image721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2.wmf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1.png"/><Relationship Id="rId11" Type="http://schemas.openxmlformats.org/officeDocument/2006/relationships/image" Target="../media/image82.png"/><Relationship Id="rId5" Type="http://schemas.openxmlformats.org/officeDocument/2006/relationships/image" Target="../media/image761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1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99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10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10.png"/><Relationship Id="rId5" Type="http://schemas.openxmlformats.org/officeDocument/2006/relationships/image" Target="../media/image3.w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59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50.png"/><Relationship Id="rId3" Type="http://schemas.openxmlformats.org/officeDocument/2006/relationships/image" Target="../media/image175.png"/><Relationship Id="rId7" Type="http://schemas.openxmlformats.org/officeDocument/2006/relationships/image" Target="../media/image310.png"/><Relationship Id="rId12" Type="http://schemas.openxmlformats.org/officeDocument/2006/relationships/image" Target="../media/image81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10.png"/><Relationship Id="rId5" Type="http://schemas.openxmlformats.org/officeDocument/2006/relationships/image" Target="../media/image177.png"/><Relationship Id="rId10" Type="http://schemas.openxmlformats.org/officeDocument/2006/relationships/image" Target="../media/image610.png"/><Relationship Id="rId4" Type="http://schemas.openxmlformats.org/officeDocument/2006/relationships/image" Target="../media/image176.png"/><Relationship Id="rId9" Type="http://schemas.openxmlformats.org/officeDocument/2006/relationships/image" Target="../media/image510.png"/><Relationship Id="rId14" Type="http://schemas.openxmlformats.org/officeDocument/2006/relationships/image" Target="../media/image1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10.png"/><Relationship Id="rId3" Type="http://schemas.openxmlformats.org/officeDocument/2006/relationships/image" Target="../media/image16.png"/><Relationship Id="rId7" Type="http://schemas.openxmlformats.org/officeDocument/2006/relationships/image" Target="../media/image4.wmf"/><Relationship Id="rId12" Type="http://schemas.openxmlformats.org/officeDocument/2006/relationships/image" Target="../media/image18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2.wmf"/><Relationship Id="rId9" Type="http://schemas.openxmlformats.org/officeDocument/2006/relationships/image" Target="../media/image18.png"/><Relationship Id="rId14" Type="http://schemas.openxmlformats.org/officeDocument/2006/relationships/image" Target="../media/image20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ibm.com/journal/rd/383/coppersmith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tags" Target="../tags/tag3.xml"/><Relationship Id="rId21" Type="http://schemas.openxmlformats.org/officeDocument/2006/relationships/image" Target="../media/image195.png"/><Relationship Id="rId7" Type="http://schemas.openxmlformats.org/officeDocument/2006/relationships/image" Target="../media/image172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" Type="http://schemas.openxmlformats.org/officeDocument/2006/relationships/tags" Target="../tags/tag2.xml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tags" Target="../tags/tag1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notesSlide" Target="../notesSlides/notesSlide47.xml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18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7.png"/><Relationship Id="rId12" Type="http://schemas.openxmlformats.org/officeDocument/2006/relationships/image" Target="../media/image17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2.png"/><Relationship Id="rId11" Type="http://schemas.openxmlformats.org/officeDocument/2006/relationships/image" Target="../media/image201.png"/><Relationship Id="rId5" Type="http://schemas.openxmlformats.org/officeDocument/2006/relationships/image" Target="../media/image196.png"/><Relationship Id="rId10" Type="http://schemas.openxmlformats.org/officeDocument/2006/relationships/image" Target="../media/image200.png"/><Relationship Id="rId4" Type="http://schemas.openxmlformats.org/officeDocument/2006/relationships/notesSlide" Target="../notesSlides/notesSlide48.xml"/><Relationship Id="rId9" Type="http://schemas.openxmlformats.org/officeDocument/2006/relationships/image" Target="../media/image178.png"/><Relationship Id="rId14" Type="http://schemas.openxmlformats.org/officeDocument/2006/relationships/image" Target="../media/image20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" Type="http://schemas.openxmlformats.org/officeDocument/2006/relationships/tags" Target="../tags/tag8.xml"/><Relationship Id="rId21" Type="http://schemas.openxmlformats.org/officeDocument/2006/relationships/image" Target="../media/image21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2" Type="http://schemas.openxmlformats.org/officeDocument/2006/relationships/tags" Target="../tags/tag7.xml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29" Type="http://schemas.openxmlformats.org/officeDocument/2006/relationships/image" Target="../media/image22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72.png"/><Relationship Id="rId24" Type="http://schemas.openxmlformats.org/officeDocument/2006/relationships/image" Target="../media/image219.png"/><Relationship Id="rId5" Type="http://schemas.openxmlformats.org/officeDocument/2006/relationships/tags" Target="../tags/tag10.xml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10" Type="http://schemas.openxmlformats.org/officeDocument/2006/relationships/image" Target="../media/image206.png"/><Relationship Id="rId19" Type="http://schemas.openxmlformats.org/officeDocument/2006/relationships/image" Target="../media/image214.png"/><Relationship Id="rId31" Type="http://schemas.openxmlformats.org/officeDocument/2006/relationships/image" Target="../media/image226.png"/><Relationship Id="rId4" Type="http://schemas.openxmlformats.org/officeDocument/2006/relationships/tags" Target="../tags/tag9.xml"/><Relationship Id="rId9" Type="http://schemas.openxmlformats.org/officeDocument/2006/relationships/image" Target="../media/image205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26" Type="http://schemas.openxmlformats.org/officeDocument/2006/relationships/image" Target="../media/image225.png"/><Relationship Id="rId3" Type="http://schemas.openxmlformats.org/officeDocument/2006/relationships/tags" Target="../tags/tag14.xml"/><Relationship Id="rId21" Type="http://schemas.openxmlformats.org/officeDocument/2006/relationships/image" Target="../media/image215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5" Type="http://schemas.openxmlformats.org/officeDocument/2006/relationships/image" Target="../media/image222.png"/><Relationship Id="rId2" Type="http://schemas.openxmlformats.org/officeDocument/2006/relationships/tags" Target="../tags/tag13.xml"/><Relationship Id="rId16" Type="http://schemas.openxmlformats.org/officeDocument/2006/relationships/image" Target="../media/image210.png"/><Relationship Id="rId20" Type="http://schemas.openxmlformats.org/officeDocument/2006/relationships/image" Target="../media/image214.png"/><Relationship Id="rId29" Type="http://schemas.openxmlformats.org/officeDocument/2006/relationships/image" Target="../media/image22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05.png"/><Relationship Id="rId24" Type="http://schemas.openxmlformats.org/officeDocument/2006/relationships/image" Target="../media/image221.png"/><Relationship Id="rId5" Type="http://schemas.openxmlformats.org/officeDocument/2006/relationships/tags" Target="../tags/tag16.xml"/><Relationship Id="rId15" Type="http://schemas.openxmlformats.org/officeDocument/2006/relationships/image" Target="../media/image209.png"/><Relationship Id="rId23" Type="http://schemas.openxmlformats.org/officeDocument/2006/relationships/image" Target="../media/image218.png"/><Relationship Id="rId28" Type="http://schemas.openxmlformats.org/officeDocument/2006/relationships/image" Target="../media/image228.png"/><Relationship Id="rId10" Type="http://schemas.openxmlformats.org/officeDocument/2006/relationships/image" Target="../media/image172.png"/><Relationship Id="rId19" Type="http://schemas.openxmlformats.org/officeDocument/2006/relationships/image" Target="../media/image213.png"/><Relationship Id="rId31" Type="http://schemas.openxmlformats.org/officeDocument/2006/relationships/image" Target="../media/image224.png"/><Relationship Id="rId4" Type="http://schemas.openxmlformats.org/officeDocument/2006/relationships/tags" Target="../tags/tag15.xml"/><Relationship Id="rId9" Type="http://schemas.openxmlformats.org/officeDocument/2006/relationships/image" Target="../media/image227.png"/><Relationship Id="rId14" Type="http://schemas.openxmlformats.org/officeDocument/2006/relationships/image" Target="../media/image208.png"/><Relationship Id="rId22" Type="http://schemas.openxmlformats.org/officeDocument/2006/relationships/image" Target="../media/image217.png"/><Relationship Id="rId27" Type="http://schemas.openxmlformats.org/officeDocument/2006/relationships/image" Target="../media/image226.png"/><Relationship Id="rId30" Type="http://schemas.openxmlformats.org/officeDocument/2006/relationships/image" Target="../media/image22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233.png"/><Relationship Id="rId3" Type="http://schemas.openxmlformats.org/officeDocument/2006/relationships/tags" Target="../tags/tag20.xml"/><Relationship Id="rId7" Type="http://schemas.openxmlformats.org/officeDocument/2006/relationships/image" Target="../media/image172.png"/><Relationship Id="rId12" Type="http://schemas.openxmlformats.org/officeDocument/2006/relationships/image" Target="../media/image186.png"/><Relationship Id="rId17" Type="http://schemas.openxmlformats.org/officeDocument/2006/relationships/image" Target="../media/image173.png"/><Relationship Id="rId2" Type="http://schemas.openxmlformats.org/officeDocument/2006/relationships/tags" Target="../tags/tag19.xml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1" Type="http://schemas.openxmlformats.org/officeDocument/2006/relationships/tags" Target="../tags/tag18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notesSlide" Target="../notesSlides/notesSlide51.xml"/><Relationship Id="rId15" Type="http://schemas.openxmlformats.org/officeDocument/2006/relationships/image" Target="../media/image230.png"/><Relationship Id="rId10" Type="http://schemas.openxmlformats.org/officeDocument/2006/relationships/image" Target="../media/image184.png"/><Relationship Id="rId19" Type="http://schemas.openxmlformats.org/officeDocument/2006/relationships/image" Target="../media/image2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02.png"/><Relationship Id="rId10" Type="http://schemas.openxmlformats.org/officeDocument/2006/relationships/image" Target="../media/image247.png"/><Relationship Id="rId4" Type="http://schemas.openxmlformats.org/officeDocument/2006/relationships/image" Target="../media/image199.png"/><Relationship Id="rId9" Type="http://schemas.openxmlformats.org/officeDocument/2006/relationships/image" Target="../media/image24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50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49.png"/><Relationship Id="rId12" Type="http://schemas.openxmlformats.org/officeDocument/2006/relationships/image" Target="../media/image2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72.png"/><Relationship Id="rId11" Type="http://schemas.openxmlformats.org/officeDocument/2006/relationships/image" Target="../media/image252.png"/><Relationship Id="rId5" Type="http://schemas.openxmlformats.org/officeDocument/2006/relationships/image" Target="../media/image203.png"/><Relationship Id="rId10" Type="http://schemas.openxmlformats.org/officeDocument/2006/relationships/image" Target="../media/image1690.png"/><Relationship Id="rId4" Type="http://schemas.openxmlformats.org/officeDocument/2006/relationships/image" Target="../media/image248.png"/><Relationship Id="rId9" Type="http://schemas.openxmlformats.org/officeDocument/2006/relationships/image" Target="../media/image2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901650" cy="239871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Lecture </a:t>
            </a:r>
            <a:r>
              <a:rPr lang="pl-PL" b="1" dirty="0"/>
              <a:t>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>
                <a:solidFill>
                  <a:srgbClr val="0070C0"/>
                </a:solidFill>
              </a:rPr>
              <a:t>Symmetric Encryption </a:t>
            </a:r>
            <a:r>
              <a:rPr lang="pl-PL" b="1" dirty="0" smtClean="0">
                <a:solidFill>
                  <a:srgbClr val="0070C0"/>
                </a:solidFill>
              </a:rPr>
              <a:t>I</a:t>
            </a:r>
            <a:r>
              <a:rPr lang="en-GB" b="1" dirty="0" smtClean="0">
                <a:solidFill>
                  <a:srgbClr val="0070C0"/>
                </a:solidFill>
              </a:rPr>
              <a:t>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17</a:t>
            </a:r>
            <a:r>
              <a:rPr lang="en-GB" b="1" dirty="0" smtClean="0"/>
              <a:t>.1</a:t>
            </a:r>
            <a:r>
              <a:rPr lang="pl-PL" b="1" dirty="0" smtClean="0"/>
              <a:t>1</a:t>
            </a:r>
            <a:r>
              <a:rPr lang="en-GB" b="1" dirty="0" smtClean="0"/>
              <a:t>.1</a:t>
            </a:r>
            <a:r>
              <a:rPr lang="pl-PL" b="1" dirty="0" smtClean="0"/>
              <a:t>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version </a:t>
            </a:r>
            <a:r>
              <a:rPr lang="en-US" b="1" smtClean="0"/>
              <a:t>1.1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1600" y="2860527"/>
            <a:ext cx="3962400" cy="101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www.crypto.edu.pl/Dziembowski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779912" y="4509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00306"/>
            <a:ext cx="3113243" cy="285752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Scenario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4"/>
                <a:stretch>
                  <a:fillRect l="-2963" b="-58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Text Box 5"/>
              <p:cNvSpPr txBox="1">
                <a:spLocks noChangeArrowheads="1"/>
              </p:cNvSpPr>
              <p:nvPr/>
            </p:nvSpPr>
            <p:spPr bwMode="auto">
              <a:xfrm>
                <a:off x="5486400" y="2438400"/>
                <a:ext cx="3505200" cy="6445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342900" indent="-342900"/>
                <a:r>
                  <a:rPr lang="pl-PL" b="1" dirty="0" smtClean="0"/>
                  <a:t>oracle</a:t>
                </a:r>
                <a:r>
                  <a:rPr lang="en-US" b="1" dirty="0"/>
                  <a:t> </a:t>
                </a:r>
                <a:br>
                  <a:rPr lang="en-US" b="1" dirty="0"/>
                </a:br>
                <a:r>
                  <a:rPr lang="en-US" dirty="0"/>
                  <a:t>chooses a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l-PL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{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𝟏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}</m:t>
                    </m:r>
                    <m:r>
                      <a:rPr lang="en-US" sz="16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993300"/>
                    </a:solidFill>
                    <a:cs typeface="Arial" charset="0"/>
                  </a:rPr>
                  <a:t>.</a:t>
                </a:r>
                <a:endParaRPr lang="ru-RU" sz="1600" b="1" baseline="30000" dirty="0">
                  <a:solidFill>
                    <a:srgbClr val="9933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68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2438400"/>
                <a:ext cx="3505200" cy="644525"/>
              </a:xfrm>
              <a:prstGeom prst="rect">
                <a:avLst/>
              </a:prstGeom>
              <a:blipFill rotWithShape="0">
                <a:blip r:embed="rId5"/>
                <a:stretch>
                  <a:fillRect l="-1213" t="-4630" b="-12037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819400" y="2971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19400" y="3429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3249774" y="2743200"/>
                <a:ext cx="1471877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9774" y="2743200"/>
                <a:ext cx="1471877" cy="363305"/>
              </a:xfrm>
              <a:prstGeom prst="rect">
                <a:avLst/>
              </a:prstGeom>
              <a:blipFill rotWithShape="0">
                <a:blip r:embed="rId6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3556611" y="3276600"/>
                <a:ext cx="976549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6611" y="3276600"/>
                <a:ext cx="97654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851150" y="4038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2851150" y="4495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3288769" y="3810000"/>
                <a:ext cx="1457387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8769" y="3810000"/>
                <a:ext cx="1457387" cy="363305"/>
              </a:xfrm>
              <a:prstGeom prst="rect">
                <a:avLst/>
              </a:prstGeom>
              <a:blipFill rotWithShape="0">
                <a:blip r:embed="rId8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7" name="Text Box 13"/>
              <p:cNvSpPr txBox="1">
                <a:spLocks noChangeArrowheads="1"/>
              </p:cNvSpPr>
              <p:nvPr/>
            </p:nvSpPr>
            <p:spPr bwMode="auto">
              <a:xfrm>
                <a:off x="3588361" y="4343400"/>
                <a:ext cx="976549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8361" y="4343400"/>
                <a:ext cx="97654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8" name="Text Box 14"/>
          <p:cNvSpPr txBox="1">
            <a:spLocks noChangeArrowheads="1"/>
          </p:cNvSpPr>
          <p:nvPr/>
        </p:nvSpPr>
        <p:spPr bwMode="auto">
          <a:xfrm rot="5400000">
            <a:off x="3888581" y="4874419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3300"/>
                </a:solidFill>
              </a:rPr>
              <a:t>. . .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851150" y="5715000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2851150" y="6172200"/>
            <a:ext cx="2438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1" name="Text Box 17"/>
              <p:cNvSpPr txBox="1">
                <a:spLocks noChangeArrowheads="1"/>
              </p:cNvSpPr>
              <p:nvPr/>
            </p:nvSpPr>
            <p:spPr bwMode="auto">
              <a:xfrm>
                <a:off x="3313974" y="5486400"/>
                <a:ext cx="1410963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3974" y="5486400"/>
                <a:ext cx="1410963" cy="363305"/>
              </a:xfrm>
              <a:prstGeom prst="rect">
                <a:avLst/>
              </a:prstGeom>
              <a:blipFill rotWithShape="0">
                <a:blip r:embed="rId10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2" name="Text Box 18"/>
              <p:cNvSpPr txBox="1">
                <a:spLocks noChangeArrowheads="1"/>
              </p:cNvSpPr>
              <p:nvPr/>
            </p:nvSpPr>
            <p:spPr bwMode="auto">
              <a:xfrm>
                <a:off x="3603980" y="6019800"/>
                <a:ext cx="949299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3980" y="6019800"/>
                <a:ext cx="94929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3" name="Text Box 19"/>
              <p:cNvSpPr txBox="1">
                <a:spLocks noChangeArrowheads="1"/>
              </p:cNvSpPr>
              <p:nvPr/>
            </p:nvSpPr>
            <p:spPr bwMode="auto">
              <a:xfrm>
                <a:off x="3447316" y="1219200"/>
                <a:ext cx="2066976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pl-PL" dirty="0"/>
                  <a:t>security </a:t>
                </a:r>
                <a:r>
                  <a:rPr lang="pl-PL" dirty="0" smtClean="0"/>
                  <a:t>parameter</a:t>
                </a:r>
                <a:r>
                  <a:rPr lang="it-IT" dirty="0" smtClean="0"/>
                  <a:t/>
                </a:r>
                <a:br>
                  <a:rPr lang="it-IT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7316" y="1219200"/>
                <a:ext cx="2066976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2346" t="-4630" r="-205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2057400" y="1981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5334000" y="19812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6" name="Text Box 22"/>
              <p:cNvSpPr txBox="1">
                <a:spLocks noChangeArrowheads="1"/>
              </p:cNvSpPr>
              <p:nvPr/>
            </p:nvSpPr>
            <p:spPr bwMode="auto">
              <a:xfrm>
                <a:off x="304800" y="2514600"/>
                <a:ext cx="19050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342900" indent="-342900" algn="ctr"/>
                <a:r>
                  <a:rPr lang="en-US" b="1" dirty="0"/>
                  <a:t>distinguisher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ru-RU" sz="1600" b="1" baseline="300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688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1905000" cy="369888"/>
              </a:xfrm>
              <a:prstGeom prst="rect">
                <a:avLst/>
              </a:prstGeom>
              <a:blipFill rotWithShape="0">
                <a:blip r:embed="rId13"/>
                <a:stretch>
                  <a:fillRect t="-9677" b="-2096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8" name="Text Box 24"/>
              <p:cNvSpPr txBox="1">
                <a:spLocks noChangeArrowheads="1"/>
              </p:cNvSpPr>
              <p:nvPr/>
            </p:nvSpPr>
            <p:spPr bwMode="auto">
              <a:xfrm>
                <a:off x="304800" y="6324600"/>
                <a:ext cx="20553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outputs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6324600"/>
                <a:ext cx="2055371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374" t="-11667" b="-2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" descr="MCj0435931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58" y="3071810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4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33640"/>
            <a:ext cx="3113243" cy="285752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Scenario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4"/>
                <a:stretch>
                  <a:fillRect l="-2963" b="-58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819400" y="2971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19400" y="3429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3249774" y="2743200"/>
                <a:ext cx="1471877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9774" y="2743200"/>
                <a:ext cx="1471877" cy="363305"/>
              </a:xfrm>
              <a:prstGeom prst="rect">
                <a:avLst/>
              </a:prstGeom>
              <a:blipFill rotWithShape="0">
                <a:blip r:embed="rId5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3603899" y="3276600"/>
                <a:ext cx="881973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3899" y="3276600"/>
                <a:ext cx="88197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851150" y="4038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2851150" y="4495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3281524" y="3810000"/>
                <a:ext cx="1471877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1524" y="3810000"/>
                <a:ext cx="1471877" cy="363305"/>
              </a:xfrm>
              <a:prstGeom prst="rect">
                <a:avLst/>
              </a:prstGeom>
              <a:blipFill rotWithShape="0">
                <a:blip r:embed="rId7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7" name="Text Box 13"/>
              <p:cNvSpPr txBox="1">
                <a:spLocks noChangeArrowheads="1"/>
              </p:cNvSpPr>
              <p:nvPr/>
            </p:nvSpPr>
            <p:spPr bwMode="auto">
              <a:xfrm>
                <a:off x="3635649" y="4343400"/>
                <a:ext cx="881973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649" y="4343400"/>
                <a:ext cx="88197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8" name="Text Box 14"/>
          <p:cNvSpPr txBox="1">
            <a:spLocks noChangeArrowheads="1"/>
          </p:cNvSpPr>
          <p:nvPr/>
        </p:nvSpPr>
        <p:spPr bwMode="auto">
          <a:xfrm rot="5400000">
            <a:off x="3888581" y="4874419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3300"/>
                </a:solidFill>
              </a:rPr>
              <a:t>. . .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851150" y="5715000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2851150" y="6172200"/>
            <a:ext cx="2438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1" name="Text Box 17"/>
              <p:cNvSpPr txBox="1">
                <a:spLocks noChangeArrowheads="1"/>
              </p:cNvSpPr>
              <p:nvPr/>
            </p:nvSpPr>
            <p:spPr bwMode="auto">
              <a:xfrm>
                <a:off x="3313974" y="5486400"/>
                <a:ext cx="1410963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3974" y="5486400"/>
                <a:ext cx="1410963" cy="363305"/>
              </a:xfrm>
              <a:prstGeom prst="rect">
                <a:avLst/>
              </a:prstGeom>
              <a:blipFill rotWithShape="0">
                <a:blip r:embed="rId9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2" name="Text Box 18"/>
              <p:cNvSpPr txBox="1">
                <a:spLocks noChangeArrowheads="1"/>
              </p:cNvSpPr>
              <p:nvPr/>
            </p:nvSpPr>
            <p:spPr bwMode="auto">
              <a:xfrm>
                <a:off x="3651269" y="6019800"/>
                <a:ext cx="854721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69" y="6019800"/>
                <a:ext cx="85472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3" name="Text Box 19"/>
              <p:cNvSpPr txBox="1">
                <a:spLocks noChangeArrowheads="1"/>
              </p:cNvSpPr>
              <p:nvPr/>
            </p:nvSpPr>
            <p:spPr bwMode="auto">
              <a:xfrm>
                <a:off x="3447316" y="1219200"/>
                <a:ext cx="2066976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pl-PL" dirty="0"/>
                  <a:t>security </a:t>
                </a:r>
                <a:r>
                  <a:rPr lang="pl-PL" dirty="0" smtClean="0"/>
                  <a:t>parameter</a:t>
                </a:r>
                <a:r>
                  <a:rPr lang="it-IT" dirty="0" smtClean="0"/>
                  <a:t/>
                </a:r>
                <a:br>
                  <a:rPr lang="it-IT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7316" y="1219200"/>
                <a:ext cx="2066976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2346" t="-4630" r="-205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2057400" y="1981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5334000" y="19812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6" name="Text Box 22"/>
              <p:cNvSpPr txBox="1">
                <a:spLocks noChangeArrowheads="1"/>
              </p:cNvSpPr>
              <p:nvPr/>
            </p:nvSpPr>
            <p:spPr bwMode="auto">
              <a:xfrm>
                <a:off x="304800" y="2514600"/>
                <a:ext cx="19050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342900" indent="-342900" algn="ctr"/>
                <a:r>
                  <a:rPr lang="en-US" b="1" dirty="0"/>
                  <a:t>distinguisher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ru-RU" sz="1600" b="1" baseline="300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688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1905000" cy="369888"/>
              </a:xfrm>
              <a:prstGeom prst="rect">
                <a:avLst/>
              </a:prstGeom>
              <a:blipFill rotWithShape="0">
                <a:blip r:embed="rId12"/>
                <a:stretch>
                  <a:fillRect t="-9677" b="-2096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8" name="Text Box 24"/>
              <p:cNvSpPr txBox="1">
                <a:spLocks noChangeArrowheads="1"/>
              </p:cNvSpPr>
              <p:nvPr/>
            </p:nvSpPr>
            <p:spPr bwMode="auto">
              <a:xfrm>
                <a:off x="304800" y="6324600"/>
                <a:ext cx="20553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outputs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8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6324600"/>
                <a:ext cx="205537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374" t="-11667" b="-2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" descr="MCj0435931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3071810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5559328" y="2325469"/>
                <a:ext cx="3432272" cy="91730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ctr"/>
                <a:r>
                  <a:rPr lang="pl-PL" b="1" dirty="0" err="1"/>
                  <a:t>oracle</a:t>
                </a:r>
                <a:r>
                  <a:rPr lang="en-US" b="1" dirty="0"/>
                  <a:t> </a:t>
                </a:r>
                <a:endParaRPr lang="pl-PL" b="1" dirty="0" smtClean="0"/>
              </a:p>
              <a:p>
                <a:pPr marL="342900" indent="-342900" algn="ctr"/>
                <a:r>
                  <a:rPr lang="en-US" dirty="0" smtClean="0"/>
                  <a:t>chooses </a:t>
                </a:r>
                <a:r>
                  <a:rPr lang="en-US" dirty="0"/>
                  <a:t>a random </a:t>
                </a:r>
                <a:r>
                  <a:rPr lang="pl-PL" dirty="0" err="1" smtClean="0"/>
                  <a:t>permutation</a:t>
                </a:r>
                <a:endParaRPr lang="en-US" dirty="0"/>
              </a:p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:{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{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baseline="300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9328" y="2325469"/>
                <a:ext cx="3432272" cy="917302"/>
              </a:xfrm>
              <a:prstGeom prst="rect">
                <a:avLst/>
              </a:prstGeom>
              <a:blipFill rotWithShape="0">
                <a:blip r:embed="rId15"/>
                <a:stretch>
                  <a:fillRect t="-3268" b="-588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5638800" y="5572140"/>
            <a:ext cx="3048000" cy="1133460"/>
          </a:xfrm>
          <a:prstGeom prst="wedgeRoundRectCallout">
            <a:avLst>
              <a:gd name="adj1" fmla="val 8788"/>
              <a:gd name="adj2" fmla="val -25615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dirty="0"/>
              <a:t>This of course </a:t>
            </a:r>
            <a:r>
              <a:rPr lang="en-US" b="1" dirty="0"/>
              <a:t>cannot</a:t>
            </a:r>
            <a:r>
              <a:rPr lang="en-US" dirty="0"/>
              <a:t> be done efficiently, but it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28389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8" grpId="0"/>
      <p:bldP spid="24" grpId="0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569526"/>
                <a:ext cx="9144000" cy="12884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𝐨𝐮𝐭𝐩𝐮𝐭𝐬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“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” 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𝐢𝐧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𝐬𝐜𝐞𝐧𝐚𝐫𝐢𝐨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𝐨𝐮𝐭𝐩𝐮𝐭𝐬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“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” 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𝐢𝐧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𝐬𝐜𝐞𝐧𝐚𝐫𝐢𝐨</m:t>
                              </m:r>
                              <m:r>
                                <a:rPr lang="en-US" sz="2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l-PL" sz="22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200" dirty="0"/>
                  <a:t>is negligible in</a:t>
                </a:r>
                <a:r>
                  <a:rPr lang="en-US" sz="22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l-PL" sz="2200" dirty="0" smtClean="0"/>
                  <a:t>.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9526"/>
                <a:ext cx="9144000" cy="12884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863216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Pseudorandom permutations – the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753" y="1651462"/>
                <a:ext cx="8889075" cy="366868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dirty="0" smtClean="0"/>
                  <a:t>We say that a </a:t>
                </a:r>
                <a:r>
                  <a:rPr lang="en-US" b="1" dirty="0">
                    <a:solidFill>
                      <a:srgbClr val="0070C0"/>
                    </a:solidFill>
                  </a:rPr>
                  <a:t>keyed-permutation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:{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×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sSup>
                      <m:sSup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→ </m:t>
                    </m:r>
                    <m:sSup>
                      <m:sSup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70C0"/>
                    </a:solidFill>
                  </a:rPr>
                  <a:t>pseudorandom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permutation (PRP)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dirty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dirty="0"/>
                  <a:t>any </a:t>
                </a:r>
                <a:r>
                  <a:rPr lang="en-US" b="1" dirty="0"/>
                  <a:t>polynomial-time randomized distinguisher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dirty="0"/>
                  <a:t>cannot distinguish </a:t>
                </a:r>
                <a:r>
                  <a:rPr lang="en-US" b="1" dirty="0">
                    <a:solidFill>
                      <a:srgbClr val="0070C0"/>
                    </a:solidFill>
                  </a:rPr>
                  <a:t>scenario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:r>
                  <a:rPr lang="en-US" b="1" dirty="0">
                    <a:solidFill>
                      <a:srgbClr val="0070C0"/>
                    </a:solidFill>
                  </a:rPr>
                  <a:t>scenario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8000"/>
                    </a:solidFill>
                  </a:rPr>
                  <a:t>non-negligible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advantage</a:t>
                </a:r>
                <a:r>
                  <a:rPr lang="en-US" dirty="0" smtClean="0"/>
                  <a:t>.</a:t>
                </a:r>
                <a:endParaRPr lang="pl-PL" dirty="0" smtClean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endParaRPr lang="pl-PL" dirty="0" smtClean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pl-PL" dirty="0" smtClean="0"/>
                  <a:t>T</a:t>
                </a:r>
                <a:r>
                  <a:rPr lang="en-US" dirty="0" smtClean="0"/>
                  <a:t>hat is:</a:t>
                </a:r>
                <a:endParaRPr lang="pl-PL" dirty="0" smtClean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753" y="1651462"/>
                <a:ext cx="8889075" cy="3668683"/>
              </a:xfrm>
              <a:blipFill rotWithShape="0">
                <a:blip r:embed="rId4"/>
                <a:stretch>
                  <a:fillRect l="-1371" t="-41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5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81" y="183101"/>
            <a:ext cx="8903279" cy="9005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Strong</a:t>
            </a:r>
            <a:r>
              <a:rPr lang="en-US" sz="4000" dirty="0" smtClean="0"/>
              <a:t> pseudorandom</a:t>
            </a:r>
            <a:r>
              <a:rPr lang="pl-PL" sz="4000" dirty="0" smtClean="0"/>
              <a:t> </a:t>
            </a:r>
            <a:r>
              <a:rPr lang="en-US" sz="4000" dirty="0" smtClean="0"/>
              <a:t>permutations</a:t>
            </a:r>
            <a:endParaRPr lang="en-US" sz="4000" dirty="0"/>
          </a:p>
        </p:txBody>
      </p:sp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14554"/>
            <a:ext cx="3113243" cy="285752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6000760" y="3429000"/>
                <a:ext cx="3071834" cy="7078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/>
                <a:r>
                  <a:rPr lang="pl-PL" sz="2000" b="1" dirty="0" err="1" smtClean="0"/>
                  <a:t>oracle</a:t>
                </a:r>
                <a:r>
                  <a:rPr lang="en-US" sz="2000" b="1" dirty="0"/>
                  <a:t> </a:t>
                </a:r>
                <a:r>
                  <a:rPr lang="pl-PL" sz="2000" dirty="0" err="1" smtClean="0"/>
                  <a:t>selects</a:t>
                </a:r>
                <a:r>
                  <a:rPr lang="pl-PL" sz="2000" dirty="0" smtClean="0"/>
                  <a:t> </a:t>
                </a:r>
                <a:r>
                  <a:rPr lang="en-US" sz="2000" dirty="0" smtClean="0"/>
                  <a:t>a random</a:t>
                </a:r>
                <a:endParaRPr lang="pl-PL" sz="2000" dirty="0" smtClean="0"/>
              </a:p>
              <a:p>
                <a:pPr marL="342900" indent="-342900" algn="ctr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}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𝒏</m:t>
                    </m:r>
                  </m:oMath>
                </a14:m>
                <a:r>
                  <a:rPr lang="en-US" b="1" dirty="0" smtClean="0">
                    <a:solidFill>
                      <a:srgbClr val="993300"/>
                    </a:solidFill>
                    <a:cs typeface="Arial" charset="0"/>
                  </a:rPr>
                  <a:t>.</a:t>
                </a:r>
                <a:endParaRPr lang="ru-RU" b="1" baseline="30000" dirty="0">
                  <a:solidFill>
                    <a:srgbClr val="9933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0760" y="3429000"/>
                <a:ext cx="3071834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779" t="-4237" b="-1016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962276" y="346924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962276" y="392644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515868" y="3212068"/>
                <a:ext cx="1340431" cy="3633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868" y="3212068"/>
                <a:ext cx="1340431" cy="363305"/>
              </a:xfrm>
              <a:prstGeom prst="rect">
                <a:avLst/>
              </a:prstGeom>
              <a:blipFill rotWithShape="0">
                <a:blip r:embed="rId5"/>
                <a:stretch>
                  <a:fillRect b="-1612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693106" y="3774048"/>
                <a:ext cx="982898" cy="3926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3106" y="3774048"/>
                <a:ext cx="982898" cy="392672"/>
              </a:xfrm>
              <a:prstGeom prst="rect">
                <a:avLst/>
              </a:prstGeom>
              <a:blipFill rotWithShape="0">
                <a:blip r:embed="rId6"/>
                <a:stretch>
                  <a:fillRect b="-1044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447676" y="2728914"/>
                <a:ext cx="19050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342900" indent="-342900" algn="ctr"/>
                <a:r>
                  <a:rPr lang="en-US" b="1" dirty="0"/>
                  <a:t>distinguisher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ru-RU" sz="1600" b="1" baseline="300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76" y="2728914"/>
                <a:ext cx="1905000" cy="369888"/>
              </a:xfrm>
              <a:prstGeom prst="rect">
                <a:avLst/>
              </a:prstGeom>
              <a:blipFill rotWithShape="0">
                <a:blip r:embed="rId7"/>
                <a:stretch>
                  <a:fillRect t="-9677" b="-2258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MCj043593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286124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1727" y="1385458"/>
                <a:ext cx="84775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we allow the distinguisher to </a:t>
                </a:r>
                <a:r>
                  <a:rPr lang="en-US" sz="2400" b="1" dirty="0" smtClean="0"/>
                  <a:t>additionally</a:t>
                </a:r>
                <a:r>
                  <a:rPr lang="en-US" sz="2400" dirty="0" smtClean="0"/>
                  <a:t> ask the oracle for inverting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" y="1385458"/>
                <a:ext cx="8477597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078" t="-5839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8596" y="5500702"/>
            <a:ext cx="7547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Then we get a definition of a </a:t>
            </a:r>
            <a:r>
              <a:rPr lang="en-US" sz="2000" b="1" dirty="0" smtClean="0">
                <a:solidFill>
                  <a:srgbClr val="FF0000"/>
                </a:solidFill>
              </a:rPr>
              <a:t>strong </a:t>
            </a:r>
            <a:r>
              <a:rPr lang="en-US" sz="2000" b="1" dirty="0" smtClean="0"/>
              <a:t>pseudorandom permutation.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5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57628"/>
            <a:ext cx="9144000" cy="2643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0" rtlCol="0" anchor="ctr"/>
          <a:lstStyle/>
          <a:p>
            <a:pPr>
              <a:buNone/>
            </a:pPr>
            <a:r>
              <a:rPr lang="en-US" sz="2800"/>
              <a:t>The security definition doesn’t change.</a:t>
            </a:r>
          </a:p>
          <a:p>
            <a:pPr>
              <a:buNone/>
            </a:pPr>
            <a:endParaRPr lang="en-US" sz="2800"/>
          </a:p>
          <a:p>
            <a:pPr>
              <a:buNone/>
            </a:pPr>
            <a:r>
              <a:rPr lang="en-US" sz="2800"/>
              <a:t>In fact those two objects are </a:t>
            </a:r>
            <a:r>
              <a:rPr lang="en-US" sz="2800" b="1">
                <a:solidFill>
                  <a:srgbClr val="0070C0"/>
                </a:solidFill>
              </a:rPr>
              <a:t>indistinguishable</a:t>
            </a:r>
            <a:r>
              <a:rPr lang="en-US" sz="2800" b="1"/>
              <a:t> </a:t>
            </a:r>
            <a:r>
              <a:rPr lang="en-US" sz="2800"/>
              <a:t>for a polynomial-time adversary.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/>
          <a:lstStyle/>
          <a:p>
            <a:r>
              <a:rPr lang="en-US" dirty="0" smtClean="0"/>
              <a:t>PRFs </a:t>
            </a:r>
            <a:r>
              <a:rPr lang="en-US" dirty="0" err="1" smtClean="0"/>
              <a:t>vs</a:t>
            </a:r>
            <a:r>
              <a:rPr lang="en-US" dirty="0" smtClean="0"/>
              <a:t> PRP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417638"/>
                <a:ext cx="8433654" cy="209033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If we drop the assumption that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has to be a permutation</a:t>
                </a:r>
              </a:p>
              <a:p>
                <a:pPr>
                  <a:buNone/>
                </a:pPr>
                <a:r>
                  <a:rPr lang="en-US" dirty="0" smtClean="0"/>
                  <a:t>we obtain an object called</a:t>
                </a:r>
                <a:endParaRPr lang="en-US" dirty="0"/>
              </a:p>
              <a:p>
                <a:pPr algn="ctr">
                  <a:buNone/>
                </a:pPr>
                <a:r>
                  <a:rPr lang="en-US" dirty="0" smtClean="0"/>
                  <a:t>a “pseudorandom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function (PRF)</a:t>
                </a:r>
                <a:r>
                  <a:rPr lang="en-US" dirty="0" smtClean="0"/>
                  <a:t>”.</a:t>
                </a:r>
              </a:p>
              <a:p>
                <a:pPr algn="ctr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417638"/>
                <a:ext cx="8433654" cy="2090333"/>
              </a:xfrm>
              <a:blipFill rotWithShape="0">
                <a:blip r:embed="rId3"/>
                <a:stretch>
                  <a:fillRect l="-1445" t="-5263" b="-43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1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09" y="232564"/>
            <a:ext cx="7886700" cy="877884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400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Before we had: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</a:rPr>
              <a:t>stream ciphers</a:t>
            </a:r>
            <a:r>
              <a:rPr lang="en-US" b="1" dirty="0"/>
              <a:t> </a:t>
            </a:r>
            <a:r>
              <a:rPr lang="en-US" b="1" dirty="0">
                <a:cs typeface="Arial" charset="0"/>
              </a:rPr>
              <a:t>≈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pseudorandom generators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cs typeface="Arial" charset="0"/>
              </a:rPr>
              <a:t>Similarly: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block ciphers</a:t>
            </a:r>
            <a:r>
              <a:rPr lang="en-US" dirty="0">
                <a:cs typeface="Arial" charset="0"/>
              </a:rPr>
              <a:t> ≈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pseudorandom </a:t>
            </a:r>
            <a:r>
              <a:rPr lang="en-US" b="1" u="sng" dirty="0">
                <a:solidFill>
                  <a:srgbClr val="FF0000"/>
                </a:solidFill>
                <a:cs typeface="Arial" charset="0"/>
              </a:rPr>
              <a:t>permutations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b="1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00496" y="4857760"/>
                <a:ext cx="1214446" cy="114300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6" y="4857760"/>
                <a:ext cx="1214446" cy="1143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86116" y="4857760"/>
                <a:ext cx="357190" cy="11430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16" y="4857760"/>
                <a:ext cx="357190" cy="1143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00496" y="4214818"/>
                <a:ext cx="1214446" cy="3571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6" y="4214818"/>
                <a:ext cx="1214446" cy="357190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00496" y="6286520"/>
                <a:ext cx="1214446" cy="3571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6" y="6286520"/>
                <a:ext cx="1214446" cy="357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H="1" flipV="1">
            <a:off x="4287042" y="47140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1"/>
          </p:cNvCxnSpPr>
          <p:nvPr/>
        </p:nvCxnSpPr>
        <p:spPr>
          <a:xfrm>
            <a:off x="3643306" y="542926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652962" y="4705360"/>
            <a:ext cx="27622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287042" y="61428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652962" y="6134120"/>
            <a:ext cx="27622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 rot="20882374">
            <a:off x="5476562" y="5755011"/>
            <a:ext cx="3143272" cy="7858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“block”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642910" y="6143620"/>
            <a:ext cx="314327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“plaintext”</a:t>
            </a:r>
            <a:endParaRPr lang="en-US" b="1" dirty="0"/>
          </a:p>
        </p:txBody>
      </p:sp>
      <p:sp>
        <p:nvSpPr>
          <p:cNvPr id="16" name="Right Arrow 15"/>
          <p:cNvSpPr/>
          <p:nvPr/>
        </p:nvSpPr>
        <p:spPr>
          <a:xfrm>
            <a:off x="714348" y="4071942"/>
            <a:ext cx="314327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</a:t>
            </a:r>
            <a:r>
              <a:rPr lang="en-US" b="1" dirty="0" err="1" smtClean="0"/>
              <a:t>ciphertext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42910" y="4929198"/>
            <a:ext cx="2143140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terminology is a bit confusing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rot="5400000" flipH="1" flipV="1">
            <a:off x="1750199" y="4607727"/>
            <a:ext cx="285752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 rot="16200000" flipH="1">
            <a:off x="1750199" y="6036487"/>
            <a:ext cx="285752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Another way to look at the stream ciphers :</a:t>
            </a:r>
            <a:endParaRPr lang="it-IT" dirty="0"/>
          </a:p>
        </p:txBody>
      </p:sp>
      <p:pic>
        <p:nvPicPr>
          <p:cNvPr id="4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85926"/>
            <a:ext cx="1428760" cy="16645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1142976" y="2143116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2143116"/>
                <a:ext cx="2571768" cy="428628"/>
              </a:xfrm>
              <a:prstGeom prst="rightArrow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1142976" y="257174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2571744"/>
                <a:ext cx="2571768" cy="428628"/>
              </a:xfrm>
              <a:prstGeom prst="rightArrow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1142976" y="300037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3000372"/>
                <a:ext cx="2571768" cy="428628"/>
              </a:xfrm>
              <a:prstGeom prst="rightArrow">
                <a:avLst/>
              </a:prstGeom>
              <a:blipFill rotWithShape="0"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5400000">
            <a:off x="2091171" y="355237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. . .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3372" y="2571744"/>
                <a:ext cx="492443" cy="3629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it-IT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2" y="2571744"/>
                <a:ext cx="492443" cy="362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5286380" y="2143116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pl-PL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)∈{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𝟎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}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𝒎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2143116"/>
                <a:ext cx="2571768" cy="428628"/>
              </a:xfrm>
              <a:prstGeom prst="righ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/>
              <p:cNvSpPr/>
              <p:nvPr/>
            </p:nvSpPr>
            <p:spPr>
              <a:xfrm>
                <a:off x="5286380" y="257174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)∈{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𝟎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}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𝒎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igh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2571744"/>
                <a:ext cx="2571768" cy="428628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ight Arrow 11"/>
              <p:cNvSpPr/>
              <p:nvPr/>
            </p:nvSpPr>
            <p:spPr>
              <a:xfrm>
                <a:off x="5286380" y="300037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)∈ {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𝟎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}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𝒎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ight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3000372"/>
                <a:ext cx="2571768" cy="428628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rot="5400000">
            <a:off x="6306013" y="348093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. . .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7158" y="5072074"/>
                <a:ext cx="835824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u="sng" dirty="0" smtClean="0"/>
                  <a:t>Requiremenent</a:t>
                </a:r>
                <a:r>
                  <a:rPr lang="it-IT" sz="2400" dirty="0" smtClean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it-IT" sz="2000" b="1" dirty="0" smtClean="0">
                  <a:solidFill>
                    <a:srgbClr val="FF0000"/>
                  </a:solidFill>
                </a:endParaRPr>
              </a:p>
              <a:p>
                <a:r>
                  <a:rPr lang="it-IT" sz="2400" dirty="0" smtClean="0"/>
                  <a:t>has to “look random” if is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it-IT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sz="2400" dirty="0" smtClean="0"/>
                  <a:t>random and secret. </a:t>
                </a: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5072074"/>
                <a:ext cx="8358246" cy="1631216"/>
              </a:xfrm>
              <a:prstGeom prst="rect">
                <a:avLst/>
              </a:prstGeom>
              <a:blipFill rotWithShape="0">
                <a:blip r:embed="rId11"/>
                <a:stretch>
                  <a:fillRect l="-1167" t="-29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9388" y="1357298"/>
                <a:ext cx="2286016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𝒎</m:t>
                    </m:r>
                  </m:oMath>
                </a14:m>
                <a:r>
                  <a:rPr lang="it-IT" sz="2000" b="1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it-IT" sz="2000" dirty="0" smtClean="0">
                    <a:sym typeface="Symbol"/>
                  </a:rPr>
                  <a:t>is a parameter</a:t>
                </a:r>
                <a:endParaRPr lang="it-IT" sz="2000" baseline="30000" dirty="0" smtClean="0"/>
              </a:p>
              <a:p>
                <a:endParaRPr lang="it-IT" sz="2000" b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8" y="1357298"/>
                <a:ext cx="2286016" cy="605294"/>
              </a:xfrm>
              <a:prstGeom prst="rect">
                <a:avLst/>
              </a:prstGeom>
              <a:blipFill rotWithShape="0">
                <a:blip r:embed="rId12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6" y="83334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Block ciphers:</a:t>
            </a:r>
            <a:endParaRPr lang="it-IT" dirty="0"/>
          </a:p>
        </p:txBody>
      </p:sp>
      <p:pic>
        <p:nvPicPr>
          <p:cNvPr id="4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3116"/>
            <a:ext cx="1428760" cy="16645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1112520" y="2500306"/>
                <a:ext cx="2673662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 {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𝟎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  <m:r>
                      <a:rPr lang="it-IT" sz="16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𝒎</m:t>
                    </m:r>
                    <m:r>
                      <a:rPr lang="it-IT" sz="16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2500306"/>
                <a:ext cx="2673662" cy="428628"/>
              </a:xfrm>
              <a:prstGeom prst="rightArrow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1112520" y="2928934"/>
                <a:ext cx="2673662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 {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𝟎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  <m:r>
                      <a:rPr lang="it-IT" sz="16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𝒎</m:t>
                    </m:r>
                    <m:r>
                      <a:rPr lang="it-IT" sz="16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2928934"/>
                <a:ext cx="2673662" cy="428628"/>
              </a:xfrm>
              <a:prstGeom prst="rightArrow">
                <a:avLst/>
              </a:prstGeom>
              <a:blipFill rotWithShape="0"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1112520" y="3357562"/>
                <a:ext cx="2673662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 {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𝟎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  <m:r>
                      <a:rPr lang="it-IT" sz="16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𝒎</m:t>
                    </m:r>
                    <m:r>
                      <a:rPr lang="it-IT" sz="16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357562"/>
                <a:ext cx="2673662" cy="428628"/>
              </a:xfrm>
              <a:prstGeom prst="rightArrow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5400000">
            <a:off x="2162609" y="390956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. . .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7686" y="2928934"/>
                <a:ext cx="502061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86" y="2928934"/>
                <a:ext cx="50206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5357818" y="2500306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 {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𝟎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}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𝒎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18" y="2500306"/>
                <a:ext cx="2571768" cy="428628"/>
              </a:xfrm>
              <a:prstGeom prst="righ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/>
              <p:cNvSpPr/>
              <p:nvPr/>
            </p:nvSpPr>
            <p:spPr>
              <a:xfrm>
                <a:off x="5357818" y="292893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 {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𝟎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}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𝒎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igh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18" y="2928934"/>
                <a:ext cx="2571768" cy="428628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ight Arrow 11"/>
              <p:cNvSpPr/>
              <p:nvPr/>
            </p:nvSpPr>
            <p:spPr>
              <a:xfrm>
                <a:off x="5357818" y="335756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 {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𝟎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}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𝒎</m:t>
                      </m:r>
                      <m:r>
                        <a:rPr lang="it-IT" sz="1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ight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18" y="3357562"/>
                <a:ext cx="2571768" cy="428628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rot="5400000">
            <a:off x="6377451" y="383812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. . .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7158" y="5072074"/>
                <a:ext cx="835824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u="sng" dirty="0" smtClean="0"/>
                  <a:t>Requiremenent</a:t>
                </a:r>
                <a:r>
                  <a:rPr lang="it-IT" sz="2400" dirty="0" smtClean="0"/>
                  <a:t>:</a:t>
                </a:r>
                <a:endParaRPr lang="it-IT" sz="2400" dirty="0" smtClean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it-IT" sz="3200" b="1" dirty="0" smtClean="0">
                  <a:solidFill>
                    <a:srgbClr val="FF0000"/>
                  </a:solidFill>
                </a:endParaRPr>
              </a:p>
              <a:p>
                <a:r>
                  <a:rPr lang="it-IT" sz="2400" dirty="0" smtClean="0"/>
                  <a:t>has to “look random” if is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it-IT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sz="2400" dirty="0" smtClean="0"/>
                  <a:t>random and secret. </a:t>
                </a: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5072074"/>
                <a:ext cx="8358246" cy="1569660"/>
              </a:xfrm>
              <a:prstGeom prst="rect">
                <a:avLst/>
              </a:prstGeom>
              <a:blipFill rotWithShape="0">
                <a:blip r:embed="rId11"/>
                <a:stretch>
                  <a:fillRect l="-1167" t="-31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9388" y="1357298"/>
                <a:ext cx="2286016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𝒎</m:t>
                    </m:r>
                  </m:oMath>
                </a14:m>
                <a:r>
                  <a:rPr lang="it-IT" sz="2000" b="1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it-IT" sz="2000" dirty="0" smtClean="0">
                    <a:sym typeface="Symbol"/>
                  </a:rPr>
                  <a:t>is a parameter</a:t>
                </a:r>
                <a:endParaRPr lang="it-IT" sz="2000" baseline="30000" dirty="0" smtClean="0"/>
              </a:p>
              <a:p>
                <a:endParaRPr lang="it-IT" sz="2000" b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8" y="1357298"/>
                <a:ext cx="2286016" cy="605294"/>
              </a:xfrm>
              <a:prstGeom prst="rect">
                <a:avLst/>
              </a:prstGeom>
              <a:blipFill rotWithShape="0">
                <a:blip r:embed="rId12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5143504" y="4857760"/>
                <a:ext cx="3786214" cy="357190"/>
              </a:xfrm>
              <a:prstGeom prst="wedgeRoundRectCallout">
                <a:avLst>
                  <a:gd name="adj1" fmla="val -63459"/>
                  <a:gd name="adj2" fmla="val 12181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chosen adversarily</a:t>
                </a:r>
                <a:endParaRPr lang="it-IT" dirty="0"/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4" y="4857760"/>
                <a:ext cx="3786214" cy="357190"/>
              </a:xfrm>
              <a:prstGeom prst="wedgeRoundRectCallout">
                <a:avLst>
                  <a:gd name="adj1" fmla="val -63459"/>
                  <a:gd name="adj2" fmla="val 121817"/>
                  <a:gd name="adj3" fmla="val 16667"/>
                </a:avLst>
              </a:prstGeom>
              <a:blipFill rotWithShape="0">
                <a:blip r:embed="rId13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5" y="131005"/>
            <a:ext cx="8285646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pl-PL" dirty="0" smtClean="0"/>
              <a:t>n </a:t>
            </a:r>
            <a:r>
              <a:rPr lang="en-GB" dirty="0" smtClean="0"/>
              <a:t>a</a:t>
            </a:r>
            <a:r>
              <a:rPr lang="it-IT" dirty="0" smtClean="0"/>
              <a:t>dditional </a:t>
            </a:r>
            <a:r>
              <a:rPr lang="it-IT" dirty="0" smtClean="0"/>
              <a:t>property of the block ciphers </a:t>
            </a:r>
            <a:endParaRPr lang="it-IT" dirty="0"/>
          </a:p>
        </p:txBody>
      </p:sp>
      <p:pic>
        <p:nvPicPr>
          <p:cNvPr id="4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85926"/>
            <a:ext cx="1428760" cy="16645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1142976" y="2143116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2143116"/>
                <a:ext cx="2571768" cy="428628"/>
              </a:xfrm>
              <a:prstGeom prst="rightArrow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1142976" y="257174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2571744"/>
                <a:ext cx="2571768" cy="428628"/>
              </a:xfrm>
              <a:prstGeom prst="rightArrow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1142976" y="300037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give me block</a:t>
                </a:r>
                <a:r>
                  <a:rPr lang="it-IT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3000372"/>
                <a:ext cx="2571768" cy="428628"/>
              </a:xfrm>
              <a:prstGeom prst="rightArrow">
                <a:avLst/>
              </a:prstGeom>
              <a:blipFill rotWithShape="0"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6248" y="2571744"/>
                <a:ext cx="502061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8" y="2571744"/>
                <a:ext cx="50206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5286380" y="2143116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2143116"/>
                <a:ext cx="2571768" cy="428628"/>
              </a:xfrm>
              <a:prstGeom prst="righ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/>
              <p:cNvSpPr/>
              <p:nvPr/>
            </p:nvSpPr>
            <p:spPr>
              <a:xfrm>
                <a:off x="5286380" y="257174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igh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2571744"/>
                <a:ext cx="2571768" cy="428628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ight Arrow 11"/>
              <p:cNvSpPr/>
              <p:nvPr/>
            </p:nvSpPr>
            <p:spPr>
              <a:xfrm>
                <a:off x="5286380" y="300037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ight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3000372"/>
                <a:ext cx="2571768" cy="428628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643314"/>
            <a:ext cx="1428760" cy="16645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142976" y="400050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invert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4000504"/>
                <a:ext cx="2571768" cy="428628"/>
              </a:xfrm>
              <a:prstGeom prst="rightArrow">
                <a:avLst/>
              </a:prstGeom>
              <a:blipFill rotWithShape="0">
                <a:blip r:embed="rId11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6248" y="4429132"/>
                <a:ext cx="502061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8" y="4429132"/>
                <a:ext cx="50206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/>
              <p:cNvSpPr/>
              <p:nvPr/>
            </p:nvSpPr>
            <p:spPr>
              <a:xfrm>
                <a:off x="5286380" y="4000504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ight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4000504"/>
                <a:ext cx="2571768" cy="428628"/>
              </a:xfrm>
              <a:prstGeom prst="righ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ight Arrow 21"/>
              <p:cNvSpPr/>
              <p:nvPr/>
            </p:nvSpPr>
            <p:spPr>
              <a:xfrm>
                <a:off x="1142976" y="442913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invert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igh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4429132"/>
                <a:ext cx="2571768" cy="428628"/>
              </a:xfrm>
              <a:prstGeom prst="rightArrow">
                <a:avLst/>
              </a:prstGeom>
              <a:blipFill rotWithShape="0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ight Arrow 22"/>
              <p:cNvSpPr/>
              <p:nvPr/>
            </p:nvSpPr>
            <p:spPr>
              <a:xfrm>
                <a:off x="5286380" y="4429132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ight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4429132"/>
                <a:ext cx="2571768" cy="428628"/>
              </a:xfrm>
              <a:prstGeom prst="rightArrow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ight Arrow 23"/>
              <p:cNvSpPr/>
              <p:nvPr/>
            </p:nvSpPr>
            <p:spPr>
              <a:xfrm>
                <a:off x="1142976" y="4857760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invert </a:t>
                </a: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igh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4857760"/>
                <a:ext cx="2571768" cy="428628"/>
              </a:xfrm>
              <a:prstGeom prst="rightArrow">
                <a:avLst/>
              </a:prstGeom>
              <a:blipFill rotWithShape="0"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ight Arrow 24"/>
              <p:cNvSpPr/>
              <p:nvPr/>
            </p:nvSpPr>
            <p:spPr>
              <a:xfrm>
                <a:off x="5286380" y="4857760"/>
                <a:ext cx="2571768" cy="42862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igh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4857760"/>
                <a:ext cx="2571768" cy="428628"/>
              </a:xfrm>
              <a:prstGeom prst="rightArrow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0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Popular block ciphers</a:t>
            </a:r>
            <a:endParaRPr lang="en-US" sz="4000" dirty="0"/>
          </a:p>
        </p:txBody>
      </p:sp>
      <p:graphicFrame>
        <p:nvGraphicFramePr>
          <p:cNvPr id="40097" name="Group 16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1675774"/>
              </p:ext>
            </p:extLst>
          </p:nvPr>
        </p:nvGraphicFramePr>
        <p:xfrm>
          <a:off x="500034" y="2966720"/>
          <a:ext cx="8001000" cy="239572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key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block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(1976)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Encryption Standard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IDEA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(1991)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International Data Encryption Algorithm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(1998)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Advanced Encryption Standard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058" name="Text Box 122"/>
          <p:cNvSpPr txBox="1">
            <a:spLocks noChangeArrowheads="1"/>
          </p:cNvSpPr>
          <p:nvPr/>
        </p:nvSpPr>
        <p:spPr bwMode="auto">
          <a:xfrm>
            <a:off x="500034" y="5886410"/>
            <a:ext cx="403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Other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70C0"/>
                </a:solidFill>
              </a:rPr>
              <a:t>Blowfish, </a:t>
            </a:r>
            <a:r>
              <a:rPr lang="en-US" sz="2000" b="1" dirty="0" err="1">
                <a:solidFill>
                  <a:srgbClr val="0070C0"/>
                </a:solidFill>
              </a:rPr>
              <a:t>Twofish</a:t>
            </a:r>
            <a:r>
              <a:rPr lang="en-US" sz="2000" b="1" dirty="0">
                <a:solidFill>
                  <a:srgbClr val="0070C0"/>
                </a:solidFill>
              </a:rPr>
              <a:t>, Serpent,...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0298" y="1357298"/>
            <a:ext cx="5000660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great design.</a:t>
            </a:r>
          </a:p>
          <a:p>
            <a:pPr algn="ctr"/>
            <a:r>
              <a:rPr lang="en-US" sz="2000" dirty="0" smtClean="0"/>
              <a:t>The only practical weakness: </a:t>
            </a:r>
            <a:r>
              <a:rPr lang="en-US" sz="2000" b="1" dirty="0" smtClean="0"/>
              <a:t>short key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smtClean="0"/>
              <a:t>Can be broken by a </a:t>
            </a:r>
            <a:r>
              <a:rPr lang="en-US" sz="2000" b="1" dirty="0" smtClean="0"/>
              <a:t>brute-force attack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Left Arrow 5"/>
          <p:cNvSpPr/>
          <p:nvPr/>
        </p:nvSpPr>
        <p:spPr>
          <a:xfrm rot="19471257">
            <a:off x="1746682" y="2809954"/>
            <a:ext cx="1627612" cy="42862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8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445016" y="1643050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1643050"/>
            <a:ext cx="6572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Pseudorandom </a:t>
            </a:r>
            <a:r>
              <a:rPr lang="en-US" sz="3200" dirty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Block cipher modes of operation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3200" dirty="0" smtClean="0"/>
              <a:t>Block</a:t>
            </a:r>
            <a:r>
              <a:rPr lang="en-US" sz="3200" dirty="0" smtClean="0"/>
              <a:t> ciphers – popular construction paradigms</a:t>
            </a:r>
            <a:endParaRPr lang="pl-PL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/>
              <a:t>Feistel</a:t>
            </a:r>
            <a:r>
              <a:rPr lang="en-US" sz="3200" dirty="0" smtClean="0"/>
              <a:t> ciphers </a:t>
            </a: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23" y="107145"/>
            <a:ext cx="88669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encrypt using the block ciphers?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153400" cy="4952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2400" b="1" u="sng" dirty="0" smtClean="0"/>
              <a:t>A naive (wrong) idea</a:t>
            </a:r>
            <a:r>
              <a:rPr lang="en-US" sz="2400" dirty="0" smtClean="0"/>
              <a:t>: Encrypt short blocks: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Text Box 4"/>
              <p:cNvSpPr txBox="1">
                <a:spLocks noChangeArrowheads="1"/>
              </p:cNvSpPr>
              <p:nvPr/>
            </p:nvSpPr>
            <p:spPr bwMode="auto">
              <a:xfrm>
                <a:off x="4621877" y="2008189"/>
                <a:ext cx="1828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>
                    <a:ea typeface="ＭＳ Ｐゴシック" pitchFamily="16" charset="-128"/>
                  </a:rPr>
                  <a:t>plaintext</a:t>
                </a:r>
                <a:r>
                  <a:rPr lang="en-GB" b="1" dirty="0">
                    <a:solidFill>
                      <a:srgbClr val="993300"/>
                    </a:solidFill>
                    <a:ea typeface="ＭＳ Ｐゴシック" pitchFamily="16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𝒎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27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1877" y="2008189"/>
                <a:ext cx="1828800" cy="369888"/>
              </a:xfrm>
              <a:prstGeom prst="rect">
                <a:avLst/>
              </a:prstGeom>
              <a:blipFill rotWithShape="0">
                <a:blip r:embed="rId3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Text Box 5"/>
              <p:cNvSpPr txBox="1">
                <a:spLocks noChangeArrowheads="1"/>
              </p:cNvSpPr>
              <p:nvPr/>
            </p:nvSpPr>
            <p:spPr bwMode="auto">
              <a:xfrm>
                <a:off x="4621877" y="2770189"/>
                <a:ext cx="1828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 smtClean="0">
                    <a:ea typeface="ＭＳ Ｐゴシック" pitchFamily="16" charset="-128"/>
                  </a:rPr>
                  <a:t>encryption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𝑭</m:t>
                    </m:r>
                    <m:r>
                      <a:rPr lang="en-GB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𝒌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277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1877" y="2770189"/>
                <a:ext cx="1828800" cy="369888"/>
              </a:xfrm>
              <a:prstGeom prst="rect">
                <a:avLst/>
              </a:prstGeom>
              <a:blipFill rotWithShape="0">
                <a:blip r:embed="rId4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4" name="Text Box 6"/>
              <p:cNvSpPr txBox="1">
                <a:spLocks noChangeArrowheads="1"/>
              </p:cNvSpPr>
              <p:nvPr/>
            </p:nvSpPr>
            <p:spPr bwMode="auto">
              <a:xfrm>
                <a:off x="4621877" y="3532189"/>
                <a:ext cx="1828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 err="1">
                    <a:ea typeface="ＭＳ Ｐゴシック" pitchFamily="16" charset="-128"/>
                  </a:rPr>
                  <a:t>ciphertext</a:t>
                </a:r>
                <a:r>
                  <a:rPr lang="en-GB" dirty="0">
                    <a:ea typeface="ＭＳ Ｐゴシック" pitchFamily="16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𝒄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27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1877" y="3532189"/>
                <a:ext cx="1828800" cy="369888"/>
              </a:xfrm>
              <a:prstGeom prst="rect">
                <a:avLst/>
              </a:prstGeom>
              <a:blipFill rotWithShape="0">
                <a:blip r:embed="rId5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775" name="AutoShape 7"/>
          <p:cNvCxnSpPr>
            <a:cxnSpLocks noChangeShapeType="1"/>
            <a:stCxn id="32772" idx="2"/>
            <a:endCxn id="32773" idx="0"/>
          </p:cNvCxnSpPr>
          <p:nvPr/>
        </p:nvCxnSpPr>
        <p:spPr bwMode="auto">
          <a:xfrm>
            <a:off x="5536277" y="2378077"/>
            <a:ext cx="0" cy="3921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2776" name="AutoShape 8"/>
          <p:cNvCxnSpPr>
            <a:cxnSpLocks noChangeShapeType="1"/>
            <a:stCxn id="32773" idx="2"/>
            <a:endCxn id="32774" idx="0"/>
          </p:cNvCxnSpPr>
          <p:nvPr/>
        </p:nvCxnSpPr>
        <p:spPr bwMode="auto">
          <a:xfrm>
            <a:off x="5536277" y="3140077"/>
            <a:ext cx="0" cy="3921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777" name="Text Box 9"/>
              <p:cNvSpPr txBox="1">
                <a:spLocks noChangeArrowheads="1"/>
              </p:cNvSpPr>
              <p:nvPr/>
            </p:nvSpPr>
            <p:spPr bwMode="auto">
              <a:xfrm>
                <a:off x="2183477" y="2770189"/>
                <a:ext cx="16764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>
                    <a:ea typeface="ＭＳ Ｐゴシック" pitchFamily="16" charset="-128"/>
                  </a:rPr>
                  <a:t>key</a:t>
                </a:r>
                <a:r>
                  <a:rPr lang="en-GB" b="1" dirty="0">
                    <a:solidFill>
                      <a:srgbClr val="993300"/>
                    </a:solidFill>
                    <a:ea typeface="ＭＳ Ｐゴシック" pitchFamily="16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277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477" y="2770189"/>
                <a:ext cx="1676400" cy="369888"/>
              </a:xfrm>
              <a:prstGeom prst="rect">
                <a:avLst/>
              </a:prstGeom>
              <a:blipFill rotWithShape="0">
                <a:blip r:embed="rId6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778" name="AutoShape 10"/>
          <p:cNvCxnSpPr>
            <a:cxnSpLocks noChangeShapeType="1"/>
            <a:stCxn id="32773" idx="1"/>
            <a:endCxn id="32777" idx="3"/>
          </p:cNvCxnSpPr>
          <p:nvPr/>
        </p:nvCxnSpPr>
        <p:spPr bwMode="auto">
          <a:xfrm flipH="1">
            <a:off x="3859877" y="2955927"/>
            <a:ext cx="762000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4621877" y="4294189"/>
                <a:ext cx="1828800" cy="3926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pl-PL" b="1" dirty="0" smtClean="0"/>
                  <a:t>d</a:t>
                </a:r>
                <a:r>
                  <a:rPr lang="en-GB" b="1" dirty="0" err="1" smtClean="0">
                    <a:ea typeface="ＭＳ Ｐゴシック" pitchFamily="16" charset="-128"/>
                  </a:rPr>
                  <a:t>ecryption</a:t>
                </a:r>
                <a:r>
                  <a:rPr lang="en-GB" b="1" dirty="0" smtClean="0">
                    <a:ea typeface="ＭＳ Ｐゴシック" pitchFamily="16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16" charset="-128"/>
                          </a:rPr>
                        </m:ctrlPr>
                      </m:sSubSupPr>
                      <m:e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16" charset="-128"/>
                          </a:rPr>
                          <m:t>𝑭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16" charset="-128"/>
                          </a:rPr>
                          <m:t>𝒌</m:t>
                        </m:r>
                      </m:sub>
                      <m:sup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16" charset="-128"/>
                          </a:rPr>
                          <m:t>−</m:t>
                        </m:r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16" charset="-128"/>
                          </a:rPr>
                          <m:t>𝟏</m:t>
                        </m:r>
                      </m:sup>
                    </m:sSubSup>
                  </m:oMath>
                </a14:m>
                <a:endParaRPr lang="en-US" b="1" baseline="30000" dirty="0" smtClean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277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1877" y="4294189"/>
                <a:ext cx="1828800" cy="392672"/>
              </a:xfrm>
              <a:prstGeom prst="rect">
                <a:avLst/>
              </a:prstGeom>
              <a:blipFill rotWithShape="0">
                <a:blip r:embed="rId7"/>
                <a:stretch>
                  <a:fillRect l="-662" t="-2985" b="-1791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80" name="Text Box 12"/>
              <p:cNvSpPr txBox="1">
                <a:spLocks noChangeArrowheads="1"/>
              </p:cNvSpPr>
              <p:nvPr/>
            </p:nvSpPr>
            <p:spPr bwMode="auto">
              <a:xfrm>
                <a:off x="4621877" y="4979989"/>
                <a:ext cx="1828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pl-PL" b="1" dirty="0" err="1"/>
                  <a:t>plaintext</a:t>
                </a:r>
                <a:r>
                  <a:rPr lang="en-GB" dirty="0">
                    <a:ea typeface="ＭＳ Ｐゴシック" pitchFamily="16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78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1877" y="4979989"/>
                <a:ext cx="1828800" cy="369888"/>
              </a:xfrm>
              <a:prstGeom prst="rect">
                <a:avLst/>
              </a:prstGeom>
              <a:blipFill rotWithShape="0">
                <a:blip r:embed="rId8"/>
                <a:stretch>
                  <a:fillRect t="-9524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781" name="AutoShape 13"/>
          <p:cNvCxnSpPr>
            <a:cxnSpLocks noChangeShapeType="1"/>
            <a:stCxn id="32774" idx="2"/>
            <a:endCxn id="32779" idx="0"/>
          </p:cNvCxnSpPr>
          <p:nvPr/>
        </p:nvCxnSpPr>
        <p:spPr bwMode="auto">
          <a:xfrm>
            <a:off x="5536277" y="3902077"/>
            <a:ext cx="0" cy="3921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2782" name="AutoShape 14"/>
          <p:cNvCxnSpPr>
            <a:cxnSpLocks noChangeShapeType="1"/>
            <a:stCxn id="32779" idx="2"/>
            <a:endCxn id="32780" idx="0"/>
          </p:cNvCxnSpPr>
          <p:nvPr/>
        </p:nvCxnSpPr>
        <p:spPr bwMode="auto">
          <a:xfrm>
            <a:off x="5536277" y="4686861"/>
            <a:ext cx="0" cy="29312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783" name="Text Box 15"/>
              <p:cNvSpPr txBox="1">
                <a:spLocks noChangeArrowheads="1"/>
              </p:cNvSpPr>
              <p:nvPr/>
            </p:nvSpPr>
            <p:spPr bwMode="auto">
              <a:xfrm>
                <a:off x="2183477" y="4294189"/>
                <a:ext cx="16764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>
                    <a:ea typeface="ＭＳ Ｐゴシック" pitchFamily="16" charset="-128"/>
                  </a:rPr>
                  <a:t>key</a:t>
                </a:r>
                <a:r>
                  <a:rPr lang="en-GB" b="1" dirty="0">
                    <a:solidFill>
                      <a:srgbClr val="993300"/>
                    </a:solidFill>
                    <a:ea typeface="ＭＳ Ｐゴシック" pitchFamily="16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278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477" y="4294189"/>
                <a:ext cx="1676400" cy="369888"/>
              </a:xfrm>
              <a:prstGeom prst="rect">
                <a:avLst/>
              </a:prstGeom>
              <a:blipFill rotWithShape="0">
                <a:blip r:embed="rId6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784" name="AutoShape 16"/>
          <p:cNvCxnSpPr>
            <a:cxnSpLocks noChangeShapeType="1"/>
            <a:stCxn id="32779" idx="1"/>
            <a:endCxn id="32783" idx="3"/>
          </p:cNvCxnSpPr>
          <p:nvPr/>
        </p:nvCxnSpPr>
        <p:spPr bwMode="auto">
          <a:xfrm flipH="1" flipV="1">
            <a:off x="3859877" y="4479133"/>
            <a:ext cx="762000" cy="11392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57158" y="5643578"/>
            <a:ext cx="81534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the messages have to be short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no state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 it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be CPA-secure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7" grpId="0" animBg="1"/>
      <p:bldP spid="32779" grpId="0" animBg="1"/>
      <p:bldP spid="32780" grpId="0" animBg="1"/>
      <p:bldP spid="327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557212" y="2080450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1643050"/>
            <a:ext cx="6572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Pseudorandom </a:t>
            </a:r>
            <a:r>
              <a:rPr lang="en-US" sz="3200" dirty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Block cipher modes of operation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3200" dirty="0" smtClean="0"/>
              <a:t>Block</a:t>
            </a:r>
            <a:r>
              <a:rPr lang="en-US" sz="3200" dirty="0" smtClean="0"/>
              <a:t> ciphers – popular construction paradigms</a:t>
            </a:r>
            <a:endParaRPr lang="pl-PL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/>
              <a:t>Feistel</a:t>
            </a:r>
            <a:r>
              <a:rPr lang="en-US" sz="3200" dirty="0" smtClean="0"/>
              <a:t> ciphers </a:t>
            </a: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/>
          <a:lstStyle/>
          <a:p>
            <a:r>
              <a:rPr lang="en-US" dirty="0"/>
              <a:t>Block cipher modes of operation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Block ciphers </a:t>
            </a:r>
            <a:r>
              <a:rPr lang="en-US" sz="2400" b="1" dirty="0">
                <a:solidFill>
                  <a:srgbClr val="FF0000"/>
                </a:solidFill>
              </a:rPr>
              <a:t>cannot be used directly for encryption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They are always used in some “</a:t>
            </a:r>
            <a:r>
              <a:rPr lang="en-US" sz="2400" b="1" dirty="0">
                <a:solidFill>
                  <a:srgbClr val="008000"/>
                </a:solidFill>
              </a:rPr>
              <a:t>modes of operation</a:t>
            </a:r>
            <a:r>
              <a:rPr lang="en-US" sz="2400" dirty="0" smtClean="0"/>
              <a:t>” </a:t>
            </a:r>
            <a:br>
              <a:rPr lang="en-US" sz="2400" dirty="0" smtClean="0"/>
            </a:b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Electronic Codebook (ECB)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mode </a:t>
            </a:r>
            <a:r>
              <a:rPr lang="en-US" sz="2400" dirty="0">
                <a:cs typeface="Arial" charset="0"/>
              </a:rPr>
              <a:t>←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not secure</a:t>
            </a:r>
            <a:r>
              <a:rPr lang="en-US" sz="2400" b="1" dirty="0">
                <a:solidFill>
                  <a:srgbClr val="993300"/>
                </a:solidFill>
                <a:cs typeface="Arial" charset="0"/>
              </a:rPr>
              <a:t>,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Cipher-Block Chaining (CBC)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mode,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Output Feedback (OFB)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mode,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Counter (CTR)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mode,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       </a:t>
            </a: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. . 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6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7715304" cy="642942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Electronic Codebook mode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57158" y="3714752"/>
            <a:ext cx="1328734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 smtClean="0"/>
              <a:t>decryption: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8729" y="2143116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29" y="2143116"/>
                <a:ext cx="9286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1428728" y="142873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1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Up Arrow 14"/>
              <p:cNvSpPr/>
              <p:nvPr/>
            </p:nvSpPr>
            <p:spPr>
              <a:xfrm>
                <a:off x="1406747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5" name="Up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47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4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2665155" y="142873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2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Up Arrow 18"/>
              <p:cNvSpPr/>
              <p:nvPr/>
            </p:nvSpPr>
            <p:spPr>
              <a:xfrm>
                <a:off x="2643174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9" name="Up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4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5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own Arrow 21"/>
              <p:cNvSpPr/>
              <p:nvPr/>
            </p:nvSpPr>
            <p:spPr>
              <a:xfrm>
                <a:off x="6379931" y="1428736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22" name="Down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31" y="1428736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Up Arrow 22"/>
              <p:cNvSpPr/>
              <p:nvPr/>
            </p:nvSpPr>
            <p:spPr>
              <a:xfrm>
                <a:off x="6357950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23" name="Up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50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7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65156" y="2143116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156" y="2143116"/>
                <a:ext cx="9286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79931" y="2143116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31" y="2143116"/>
                <a:ext cx="9286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>
          <a:xfrm>
            <a:off x="3857619" y="142873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pl-PL" sz="1400" b="1" dirty="0" smtClean="0">
                <a:solidFill>
                  <a:srgbClr val="FF0000"/>
                </a:solidFill>
                <a:ea typeface="ＭＳ Ｐゴシック" pitchFamily="16" charset="-128"/>
              </a:rPr>
              <a:t>3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Up Arrow 26"/>
              <p:cNvSpPr/>
              <p:nvPr/>
            </p:nvSpPr>
            <p:spPr>
              <a:xfrm>
                <a:off x="3835638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pl-PL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27" name="Up Arrow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38" y="271462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0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7620" y="2143116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0" y="2143116"/>
                <a:ext cx="92869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rot="5400000">
            <a:off x="4165369" y="-1785990"/>
            <a:ext cx="428596" cy="614366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57620" y="78579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4143388" y="285743"/>
            <a:ext cx="428596" cy="614366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86182" y="3500438"/>
            <a:ext cx="1046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ciphertext</a:t>
            </a:r>
            <a:endParaRPr lang="en-US" sz="1600" dirty="0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28596" y="928670"/>
            <a:ext cx="150019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 smtClean="0"/>
              <a:t>encryption: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28728" y="4929198"/>
                <a:ext cx="928694" cy="3926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28" y="4929198"/>
                <a:ext cx="928694" cy="392672"/>
              </a:xfrm>
              <a:prstGeom prst="rect">
                <a:avLst/>
              </a:prstGeom>
              <a:blipFill rotWithShape="0">
                <a:blip r:embed="rId12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Down Arrow 35"/>
              <p:cNvSpPr/>
              <p:nvPr/>
            </p:nvSpPr>
            <p:spPr>
              <a:xfrm>
                <a:off x="1406746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6" name="Down Arrow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46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Up Arrow 36"/>
              <p:cNvSpPr/>
              <p:nvPr/>
            </p:nvSpPr>
            <p:spPr>
              <a:xfrm>
                <a:off x="1406746" y="550070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7" name="Up Arrow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46" y="550070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4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own Arrow 37"/>
              <p:cNvSpPr/>
              <p:nvPr/>
            </p:nvSpPr>
            <p:spPr>
              <a:xfrm>
                <a:off x="2643173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8" name="Down Arrow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3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Up Arrow 38"/>
              <p:cNvSpPr/>
              <p:nvPr/>
            </p:nvSpPr>
            <p:spPr>
              <a:xfrm>
                <a:off x="2643173" y="5500702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39" name="Up Arrow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3" y="5500702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6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own Arrow 39"/>
              <p:cNvSpPr/>
              <p:nvPr/>
            </p:nvSpPr>
            <p:spPr>
              <a:xfrm>
                <a:off x="6429387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40" name="Down Arrow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7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Up Arrow 40"/>
              <p:cNvSpPr/>
              <p:nvPr/>
            </p:nvSpPr>
            <p:spPr>
              <a:xfrm>
                <a:off x="6429387" y="550070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41" name="Up Arrow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7" y="550070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8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Down Arrow 43"/>
              <p:cNvSpPr/>
              <p:nvPr/>
            </p:nvSpPr>
            <p:spPr>
              <a:xfrm>
                <a:off x="3835638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pl-PL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44" name="Down Arrow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38" y="421481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Up Arrow 44"/>
              <p:cNvSpPr/>
              <p:nvPr/>
            </p:nvSpPr>
            <p:spPr>
              <a:xfrm>
                <a:off x="3835638" y="550070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45" name="Up Arrow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38" y="550070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20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214941" y="4786322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8" name="Left Brace 47"/>
          <p:cNvSpPr/>
          <p:nvPr/>
        </p:nvSpPr>
        <p:spPr>
          <a:xfrm rot="5400000">
            <a:off x="4143387" y="1000092"/>
            <a:ext cx="428596" cy="614366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 rot="16200000">
            <a:off x="4143387" y="3143232"/>
            <a:ext cx="428596" cy="614366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57619" y="635795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43173" y="4929198"/>
                <a:ext cx="928694" cy="3926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3" y="4929198"/>
                <a:ext cx="928694" cy="392672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57619" y="4929198"/>
                <a:ext cx="928694" cy="3926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19" y="4929198"/>
                <a:ext cx="928694" cy="392672"/>
              </a:xfrm>
              <a:prstGeom prst="rect">
                <a:avLst/>
              </a:prstGeom>
              <a:blipFill rotWithShape="0">
                <a:blip r:embed="rId22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29387" y="4929198"/>
                <a:ext cx="928694" cy="3926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7" y="4929198"/>
                <a:ext cx="928694" cy="392672"/>
              </a:xfrm>
              <a:prstGeom prst="rect">
                <a:avLst/>
              </a:prstGeom>
              <a:blipFill rotWithShape="0">
                <a:blip r:embed="rId23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14" idx="2"/>
            <a:endCxn id="7" idx="0"/>
          </p:cNvCxnSpPr>
          <p:nvPr/>
        </p:nvCxnSpPr>
        <p:spPr>
          <a:xfrm rot="5400000">
            <a:off x="1791414" y="2030464"/>
            <a:ext cx="214314" cy="109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8" idx="2"/>
            <a:endCxn id="24" idx="0"/>
          </p:cNvCxnSpPr>
          <p:nvPr/>
        </p:nvCxnSpPr>
        <p:spPr>
          <a:xfrm rot="5400000">
            <a:off x="3027841" y="2030464"/>
            <a:ext cx="214314" cy="109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2"/>
            <a:endCxn id="28" idx="0"/>
          </p:cNvCxnSpPr>
          <p:nvPr/>
        </p:nvCxnSpPr>
        <p:spPr>
          <a:xfrm rot="5400000">
            <a:off x="4220305" y="2030464"/>
            <a:ext cx="214314" cy="109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2"/>
            <a:endCxn id="25" idx="0"/>
          </p:cNvCxnSpPr>
          <p:nvPr/>
        </p:nvCxnSpPr>
        <p:spPr>
          <a:xfrm rot="5400000">
            <a:off x="6742617" y="2030464"/>
            <a:ext cx="214314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2"/>
            <a:endCxn id="15" idx="0"/>
          </p:cNvCxnSpPr>
          <p:nvPr/>
        </p:nvCxnSpPr>
        <p:spPr>
          <a:xfrm rot="5400000">
            <a:off x="1786495" y="2608039"/>
            <a:ext cx="202172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4" idx="2"/>
            <a:endCxn id="19" idx="0"/>
          </p:cNvCxnSpPr>
          <p:nvPr/>
        </p:nvCxnSpPr>
        <p:spPr>
          <a:xfrm rot="5400000">
            <a:off x="3022922" y="2608039"/>
            <a:ext cx="202172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8" idx="2"/>
            <a:endCxn id="27" idx="0"/>
          </p:cNvCxnSpPr>
          <p:nvPr/>
        </p:nvCxnSpPr>
        <p:spPr>
          <a:xfrm rot="5400000">
            <a:off x="4215386" y="2608039"/>
            <a:ext cx="202172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5" idx="2"/>
            <a:endCxn id="23" idx="0"/>
          </p:cNvCxnSpPr>
          <p:nvPr/>
        </p:nvCxnSpPr>
        <p:spPr>
          <a:xfrm rot="5400000">
            <a:off x="6737697" y="2608039"/>
            <a:ext cx="202172" cy="109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35" idx="0"/>
          </p:cNvCxnSpPr>
          <p:nvPr/>
        </p:nvCxnSpPr>
        <p:spPr>
          <a:xfrm>
            <a:off x="1882084" y="4714884"/>
            <a:ext cx="10991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2"/>
            <a:endCxn id="51" idx="0"/>
          </p:cNvCxnSpPr>
          <p:nvPr/>
        </p:nvCxnSpPr>
        <p:spPr>
          <a:xfrm flipH="1">
            <a:off x="3107520" y="4714884"/>
            <a:ext cx="10991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4" idx="2"/>
            <a:endCxn id="52" idx="0"/>
          </p:cNvCxnSpPr>
          <p:nvPr/>
        </p:nvCxnSpPr>
        <p:spPr>
          <a:xfrm>
            <a:off x="4310976" y="4714884"/>
            <a:ext cx="10990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0" idx="2"/>
            <a:endCxn id="53" idx="0"/>
          </p:cNvCxnSpPr>
          <p:nvPr/>
        </p:nvCxnSpPr>
        <p:spPr>
          <a:xfrm flipH="1">
            <a:off x="6893734" y="4714884"/>
            <a:ext cx="10991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5" idx="2"/>
            <a:endCxn id="37" idx="0"/>
          </p:cNvCxnSpPr>
          <p:nvPr/>
        </p:nvCxnSpPr>
        <p:spPr>
          <a:xfrm flipH="1">
            <a:off x="1882084" y="5321870"/>
            <a:ext cx="10991" cy="178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1" idx="2"/>
            <a:endCxn id="39" idx="0"/>
          </p:cNvCxnSpPr>
          <p:nvPr/>
        </p:nvCxnSpPr>
        <p:spPr>
          <a:xfrm>
            <a:off x="3107520" y="5321870"/>
            <a:ext cx="0" cy="178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2" idx="2"/>
            <a:endCxn id="45" idx="0"/>
          </p:cNvCxnSpPr>
          <p:nvPr/>
        </p:nvCxnSpPr>
        <p:spPr>
          <a:xfrm flipH="1">
            <a:off x="4310976" y="5321870"/>
            <a:ext cx="10990" cy="178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3" idx="2"/>
            <a:endCxn id="41" idx="0"/>
          </p:cNvCxnSpPr>
          <p:nvPr/>
        </p:nvCxnSpPr>
        <p:spPr>
          <a:xfrm>
            <a:off x="6893734" y="5321870"/>
            <a:ext cx="10991" cy="178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214942" y="1285860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11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7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2590800"/>
            <a:ext cx="9144000" cy="609600"/>
          </a:xfrm>
          <a:prstGeom prst="rect">
            <a:avLst/>
          </a:prstGeom>
          <a:solidFill>
            <a:srgbClr val="F4DD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800" b="1" dirty="0" smtClean="0"/>
              <a:t>It is not secure, and should not be used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This mode was used in the past.</a:t>
            </a:r>
            <a:endParaRPr lang="en-US" sz="40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0438"/>
            <a:ext cx="8382000" cy="6905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Example</a:t>
            </a:r>
            <a:r>
              <a:rPr lang="en-US" sz="2800" dirty="0"/>
              <a:t>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19600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0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214678" y="4786322"/>
            <a:ext cx="2571768" cy="9286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6407371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© </a:t>
            </a:r>
            <a:r>
              <a:rPr lang="en-US" sz="1400" i="1" dirty="0" err="1" smtClean="0">
                <a:latin typeface="Arial"/>
                <a:cs typeface="Arial"/>
              </a:rPr>
              <a:t>wikipedia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123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7643866" cy="5000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Cipher-Block Chaining (CBC)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1671" y="3393704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1" y="3393704"/>
                <a:ext cx="9286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own Arrow 13"/>
              <p:cNvSpPr/>
              <p:nvPr/>
            </p:nvSpPr>
            <p:spPr>
              <a:xfrm>
                <a:off x="2049689" y="1845222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4" name="Down Arrow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89" y="1845222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Up Arrow 14"/>
              <p:cNvSpPr/>
              <p:nvPr/>
            </p:nvSpPr>
            <p:spPr>
              <a:xfrm>
                <a:off x="2071670" y="414338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5" name="Up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0" y="414338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5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own Arrow 17"/>
              <p:cNvSpPr/>
              <p:nvPr/>
            </p:nvSpPr>
            <p:spPr>
              <a:xfrm>
                <a:off x="3500430" y="1845222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8" name="Down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1845222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Up Arrow 18"/>
              <p:cNvSpPr/>
              <p:nvPr/>
            </p:nvSpPr>
            <p:spPr>
              <a:xfrm>
                <a:off x="3500430" y="414338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9" name="Up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414338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7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00430" y="3429000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3429000"/>
                <a:ext cx="9286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rot="5400000">
            <a:off x="5143520" y="-1726694"/>
            <a:ext cx="428596" cy="685804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62099" y="113084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4357702" y="857216"/>
            <a:ext cx="428596" cy="828680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00496" y="5214950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28596" y="1052498"/>
            <a:ext cx="150019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 smtClean="0"/>
              <a:t>encryption: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665288" y="2702478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cxnSp>
        <p:nvCxnSpPr>
          <p:cNvPr id="60" name="Shape 59"/>
          <p:cNvCxnSpPr>
            <a:stCxn id="15" idx="2"/>
            <a:endCxn id="51" idx="1"/>
          </p:cNvCxnSpPr>
          <p:nvPr/>
        </p:nvCxnSpPr>
        <p:spPr>
          <a:xfrm rot="5400000" flipH="1" flipV="1">
            <a:off x="2227997" y="3206155"/>
            <a:ext cx="1756302" cy="1118280"/>
          </a:xfrm>
          <a:prstGeom prst="curvedConnector4">
            <a:avLst>
              <a:gd name="adj1" fmla="val -13016"/>
              <a:gd name="adj2" fmla="val 7125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8" idx="2"/>
            <a:endCxn id="51" idx="0"/>
          </p:cNvCxnSpPr>
          <p:nvPr/>
        </p:nvCxnSpPr>
        <p:spPr>
          <a:xfrm rot="16200000" flipH="1">
            <a:off x="3798132" y="2522924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1" idx="2"/>
            <a:endCxn id="24" idx="0"/>
          </p:cNvCxnSpPr>
          <p:nvPr/>
        </p:nvCxnSpPr>
        <p:spPr>
          <a:xfrm rot="5400000">
            <a:off x="3792637" y="3243951"/>
            <a:ext cx="357190" cy="129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14546" y="2702478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cxnSp>
        <p:nvCxnSpPr>
          <p:cNvPr id="82" name="Straight Arrow Connector 81"/>
          <p:cNvCxnSpPr>
            <a:stCxn id="14" idx="2"/>
            <a:endCxn id="80" idx="0"/>
          </p:cNvCxnSpPr>
          <p:nvPr/>
        </p:nvCxnSpPr>
        <p:spPr>
          <a:xfrm rot="16200000" flipH="1">
            <a:off x="2347390" y="2522924"/>
            <a:ext cx="357190" cy="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2"/>
            <a:endCxn id="7" idx="0"/>
          </p:cNvCxnSpPr>
          <p:nvPr/>
        </p:nvCxnSpPr>
        <p:spPr>
          <a:xfrm rot="16200000" flipH="1">
            <a:off x="2370534" y="3228220"/>
            <a:ext cx="321894" cy="90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8596" y="3786190"/>
            <a:ext cx="147027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</a:t>
            </a:r>
            <a:br>
              <a:rPr lang="en-US" dirty="0" smtClean="0"/>
            </a:br>
            <a:r>
              <a:rPr lang="en-US" dirty="0" smtClean="0"/>
              <a:t>initial</a:t>
            </a:r>
            <a:br>
              <a:rPr lang="en-US" dirty="0" smtClean="0"/>
            </a:br>
            <a:r>
              <a:rPr lang="en-US" dirty="0" smtClean="0"/>
              <a:t>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Down Arrow 91"/>
              <p:cNvSpPr/>
              <p:nvPr/>
            </p:nvSpPr>
            <p:spPr>
              <a:xfrm>
                <a:off x="4929190" y="1845222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92" name="Down Arrow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1845222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Up Arrow 92"/>
              <p:cNvSpPr/>
              <p:nvPr/>
            </p:nvSpPr>
            <p:spPr>
              <a:xfrm>
                <a:off x="4929190" y="414338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93" name="Up Arrow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414338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0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929190" y="3429000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3429000"/>
                <a:ext cx="92869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5094048" y="2702478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cxnSp>
        <p:nvCxnSpPr>
          <p:cNvPr id="96" name="Shape 95"/>
          <p:cNvCxnSpPr>
            <a:stCxn id="19" idx="2"/>
            <a:endCxn id="95" idx="1"/>
          </p:cNvCxnSpPr>
          <p:nvPr/>
        </p:nvCxnSpPr>
        <p:spPr>
          <a:xfrm rot="5400000" flipH="1" flipV="1">
            <a:off x="3656757" y="3206155"/>
            <a:ext cx="1756302" cy="1118280"/>
          </a:xfrm>
          <a:prstGeom prst="curvedConnector4">
            <a:avLst>
              <a:gd name="adj1" fmla="val -13016"/>
              <a:gd name="adj2" fmla="val 7125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2"/>
            <a:endCxn id="95" idx="0"/>
          </p:cNvCxnSpPr>
          <p:nvPr/>
        </p:nvCxnSpPr>
        <p:spPr>
          <a:xfrm rot="16200000" flipH="1">
            <a:off x="5226892" y="2522924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5" idx="2"/>
            <a:endCxn id="94" idx="0"/>
          </p:cNvCxnSpPr>
          <p:nvPr/>
        </p:nvCxnSpPr>
        <p:spPr>
          <a:xfrm rot="5400000">
            <a:off x="5221397" y="3243951"/>
            <a:ext cx="357190" cy="129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Down Arrow 106"/>
              <p:cNvSpPr/>
              <p:nvPr/>
            </p:nvSpPr>
            <p:spPr>
              <a:xfrm>
                <a:off x="7693290" y="1916660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07" name="Down Arrow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290" y="1916660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Up Arrow 107"/>
              <p:cNvSpPr/>
              <p:nvPr/>
            </p:nvSpPr>
            <p:spPr>
              <a:xfrm>
                <a:off x="7693290" y="4214818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08" name="Up Arrow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290" y="4214818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3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693290" y="3500438"/>
                <a:ext cx="928694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290" y="3500438"/>
                <a:ext cx="92869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7858148" y="2773916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cxnSp>
        <p:nvCxnSpPr>
          <p:cNvPr id="111" name="Straight Arrow Connector 110"/>
          <p:cNvCxnSpPr>
            <a:stCxn id="107" idx="2"/>
            <a:endCxn id="110" idx="0"/>
          </p:cNvCxnSpPr>
          <p:nvPr/>
        </p:nvCxnSpPr>
        <p:spPr>
          <a:xfrm rot="16200000" flipH="1">
            <a:off x="7990992" y="2594362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10" idx="2"/>
            <a:endCxn id="109" idx="0"/>
          </p:cNvCxnSpPr>
          <p:nvPr/>
        </p:nvCxnSpPr>
        <p:spPr>
          <a:xfrm rot="5400000">
            <a:off x="7985497" y="3315389"/>
            <a:ext cx="357190" cy="129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86" idx="0"/>
            <a:endCxn id="80" idx="1"/>
          </p:cNvCxnSpPr>
          <p:nvPr/>
        </p:nvCxnSpPr>
        <p:spPr>
          <a:xfrm rot="5400000" flipH="1" flipV="1">
            <a:off x="1239616" y="2811261"/>
            <a:ext cx="899046" cy="10508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5400000" flipH="1" flipV="1">
            <a:off x="5110245" y="3247945"/>
            <a:ext cx="1756302" cy="1118280"/>
          </a:xfrm>
          <a:prstGeom prst="curvedConnector4">
            <a:avLst>
              <a:gd name="adj1" fmla="val -13016"/>
              <a:gd name="adj2" fmla="val 7125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/>
          <p:nvPr/>
        </p:nvCxnSpPr>
        <p:spPr>
          <a:xfrm rot="5400000" flipH="1" flipV="1">
            <a:off x="6467567" y="3247945"/>
            <a:ext cx="1756302" cy="1118280"/>
          </a:xfrm>
          <a:prstGeom prst="curvedConnector4">
            <a:avLst>
              <a:gd name="adj1" fmla="val -13016"/>
              <a:gd name="adj2" fmla="val 7125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" idx="2"/>
            <a:endCxn id="15" idx="0"/>
          </p:cNvCxnSpPr>
          <p:nvPr/>
        </p:nvCxnSpPr>
        <p:spPr>
          <a:xfrm rot="16200000" flipH="1">
            <a:off x="2351341" y="3947713"/>
            <a:ext cx="380344" cy="109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4" idx="2"/>
            <a:endCxn id="19" idx="0"/>
          </p:cNvCxnSpPr>
          <p:nvPr/>
        </p:nvCxnSpPr>
        <p:spPr>
          <a:xfrm rot="16200000" flipH="1">
            <a:off x="3797748" y="3965360"/>
            <a:ext cx="345048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94" idx="2"/>
            <a:endCxn id="93" idx="0"/>
          </p:cNvCxnSpPr>
          <p:nvPr/>
        </p:nvCxnSpPr>
        <p:spPr>
          <a:xfrm rot="16200000" flipH="1">
            <a:off x="5226508" y="3965360"/>
            <a:ext cx="345048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09" idx="2"/>
            <a:endCxn id="108" idx="0"/>
          </p:cNvCxnSpPr>
          <p:nvPr/>
        </p:nvCxnSpPr>
        <p:spPr>
          <a:xfrm rot="16200000" flipH="1">
            <a:off x="7990608" y="4036798"/>
            <a:ext cx="345048" cy="10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15140" y="1857364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52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30" grpId="0" animBg="1"/>
      <p:bldP spid="31" grpId="0"/>
      <p:bldP spid="32" grpId="0" animBg="1"/>
      <p:bldP spid="33" grpId="0"/>
      <p:bldP spid="51" grpId="0" animBg="1"/>
      <p:bldP spid="80" grpId="0" animBg="1"/>
      <p:bldP spid="86" grpId="0" animBg="1"/>
      <p:bldP spid="92" grpId="0" animBg="1"/>
      <p:bldP spid="93" grpId="0" animBg="1"/>
      <p:bldP spid="94" grpId="0" animBg="1"/>
      <p:bldP spid="95" grpId="0" animBg="1"/>
      <p:bldP spid="107" grpId="0" animBg="1"/>
      <p:bldP spid="108" grpId="0" animBg="1"/>
      <p:bldP spid="109" grpId="0" animBg="1"/>
      <p:bldP spid="110" grpId="0" animBg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7643866" cy="5000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Cipher-Block Chaining (CBC)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1670" y="3238686"/>
                <a:ext cx="928694" cy="3926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0" y="3238686"/>
                <a:ext cx="928694" cy="392672"/>
              </a:xfrm>
              <a:prstGeom prst="rect">
                <a:avLst/>
              </a:prstGeom>
              <a:blipFill rotWithShape="0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own Arrow 13"/>
              <p:cNvSpPr/>
              <p:nvPr/>
            </p:nvSpPr>
            <p:spPr>
              <a:xfrm>
                <a:off x="2049689" y="2130974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4" name="Down Arrow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89" y="2130974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Up Arrow 14"/>
              <p:cNvSpPr/>
              <p:nvPr/>
            </p:nvSpPr>
            <p:spPr>
              <a:xfrm>
                <a:off x="2049689" y="470274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5" name="Up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89" y="4702742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5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own Arrow 17"/>
              <p:cNvSpPr/>
              <p:nvPr/>
            </p:nvSpPr>
            <p:spPr>
              <a:xfrm>
                <a:off x="3500430" y="2130974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8" name="Down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2130974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Up Arrow 18"/>
              <p:cNvSpPr/>
              <p:nvPr/>
            </p:nvSpPr>
            <p:spPr>
              <a:xfrm>
                <a:off x="3500430" y="469060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9" name="Up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469060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7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22411" y="3261840"/>
                <a:ext cx="928694" cy="3926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11" y="3261840"/>
                <a:ext cx="928694" cy="392672"/>
              </a:xfrm>
              <a:prstGeom prst="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715140" y="2071678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0" name="Left Brace 29"/>
          <p:cNvSpPr/>
          <p:nvPr/>
        </p:nvSpPr>
        <p:spPr>
          <a:xfrm rot="5400000">
            <a:off x="4321983" y="-2262479"/>
            <a:ext cx="428596" cy="8501122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86314" y="570287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5072082" y="2059520"/>
            <a:ext cx="428596" cy="6858048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00496" y="1357298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28596" y="928670"/>
            <a:ext cx="150019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 smtClean="0"/>
              <a:t>decryption: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665288" y="3988362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214546" y="3988362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57158" y="2143116"/>
            <a:ext cx="14702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</a:t>
            </a:r>
            <a:br>
              <a:rPr lang="en-US" dirty="0" smtClean="0"/>
            </a:br>
            <a:r>
              <a:rPr lang="en-US" dirty="0" smtClean="0"/>
              <a:t>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Down Arrow 91"/>
              <p:cNvSpPr/>
              <p:nvPr/>
            </p:nvSpPr>
            <p:spPr>
              <a:xfrm>
                <a:off x="4929190" y="2130974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92" name="Down Arrow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2130974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Up Arrow 92"/>
              <p:cNvSpPr/>
              <p:nvPr/>
            </p:nvSpPr>
            <p:spPr>
              <a:xfrm>
                <a:off x="4929190" y="469060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93" name="Up Arrow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4690600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0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951171" y="3261840"/>
                <a:ext cx="928694" cy="3926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71" y="3261840"/>
                <a:ext cx="928694" cy="392672"/>
              </a:xfrm>
              <a:prstGeom prst="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5094048" y="3988362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Down Arrow 106"/>
              <p:cNvSpPr/>
              <p:nvPr/>
            </p:nvSpPr>
            <p:spPr>
              <a:xfrm>
                <a:off x="7715271" y="2163430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07" name="Down Arrow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71" y="2163430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Up Arrow 107"/>
              <p:cNvSpPr/>
              <p:nvPr/>
            </p:nvSpPr>
            <p:spPr>
              <a:xfrm>
                <a:off x="7693290" y="4762038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𝒕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08" name="Up Arrow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290" y="4762038"/>
                <a:ext cx="950675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3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715271" y="3333278"/>
                <a:ext cx="928694" cy="3926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71" y="3333278"/>
                <a:ext cx="928694" cy="392672"/>
              </a:xfrm>
              <a:prstGeom prst="rect">
                <a:avLst/>
              </a:prstGeom>
              <a:blipFill rotWithShape="0"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7858148" y="4059800"/>
            <a:ext cx="6247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xor</a:t>
            </a:r>
            <a:endParaRPr lang="en-US" b="1" dirty="0"/>
          </a:p>
        </p:txBody>
      </p:sp>
      <p:cxnSp>
        <p:nvCxnSpPr>
          <p:cNvPr id="116" name="Shape 115"/>
          <p:cNvCxnSpPr>
            <a:stCxn id="86" idx="2"/>
            <a:endCxn id="80" idx="1"/>
          </p:cNvCxnSpPr>
          <p:nvPr/>
        </p:nvCxnSpPr>
        <p:spPr>
          <a:xfrm rot="16200000" flipH="1">
            <a:off x="961630" y="2920111"/>
            <a:ext cx="1383581" cy="1122251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" idx="2"/>
            <a:endCxn id="80" idx="0"/>
          </p:cNvCxnSpPr>
          <p:nvPr/>
        </p:nvCxnSpPr>
        <p:spPr>
          <a:xfrm flipH="1">
            <a:off x="2526944" y="3631358"/>
            <a:ext cx="9073" cy="357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14" idx="3"/>
            <a:endCxn id="51" idx="1"/>
          </p:cNvCxnSpPr>
          <p:nvPr/>
        </p:nvCxnSpPr>
        <p:spPr>
          <a:xfrm>
            <a:off x="3000364" y="2488531"/>
            <a:ext cx="664924" cy="168449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8" idx="3"/>
            <a:endCxn id="95" idx="1"/>
          </p:cNvCxnSpPr>
          <p:nvPr/>
        </p:nvCxnSpPr>
        <p:spPr>
          <a:xfrm>
            <a:off x="4451105" y="2488531"/>
            <a:ext cx="642943" cy="168449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0" idx="2"/>
            <a:endCxn id="15" idx="0"/>
          </p:cNvCxnSpPr>
          <p:nvPr/>
        </p:nvCxnSpPr>
        <p:spPr>
          <a:xfrm rot="5400000">
            <a:off x="2353462" y="4529260"/>
            <a:ext cx="345048" cy="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4" idx="2"/>
            <a:endCxn id="51" idx="0"/>
          </p:cNvCxnSpPr>
          <p:nvPr/>
        </p:nvCxnSpPr>
        <p:spPr>
          <a:xfrm flipH="1">
            <a:off x="3977686" y="3654512"/>
            <a:ext cx="9072" cy="333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2"/>
            <a:endCxn id="19" idx="0"/>
          </p:cNvCxnSpPr>
          <p:nvPr/>
        </p:nvCxnSpPr>
        <p:spPr>
          <a:xfrm rot="5400000">
            <a:off x="3810274" y="4523188"/>
            <a:ext cx="332906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4" idx="2"/>
            <a:endCxn id="95" idx="0"/>
          </p:cNvCxnSpPr>
          <p:nvPr/>
        </p:nvCxnSpPr>
        <p:spPr>
          <a:xfrm flipH="1">
            <a:off x="5406446" y="3654512"/>
            <a:ext cx="9072" cy="333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95" idx="2"/>
            <a:endCxn id="93" idx="0"/>
          </p:cNvCxnSpPr>
          <p:nvPr/>
        </p:nvCxnSpPr>
        <p:spPr>
          <a:xfrm rot="5400000">
            <a:off x="5239034" y="4523188"/>
            <a:ext cx="332906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09" idx="2"/>
            <a:endCxn id="110" idx="0"/>
          </p:cNvCxnSpPr>
          <p:nvPr/>
        </p:nvCxnSpPr>
        <p:spPr>
          <a:xfrm flipH="1">
            <a:off x="8170546" y="3725950"/>
            <a:ext cx="9072" cy="333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10" idx="2"/>
            <a:endCxn id="108" idx="0"/>
          </p:cNvCxnSpPr>
          <p:nvPr/>
        </p:nvCxnSpPr>
        <p:spPr>
          <a:xfrm rot="5400000">
            <a:off x="8003134" y="4594626"/>
            <a:ext cx="332906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7215206" y="2571744"/>
            <a:ext cx="642943" cy="168449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5857884" y="2500306"/>
            <a:ext cx="642943" cy="168449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" idx="2"/>
            <a:endCxn id="7" idx="0"/>
          </p:cNvCxnSpPr>
          <p:nvPr/>
        </p:nvCxnSpPr>
        <p:spPr>
          <a:xfrm>
            <a:off x="2525027" y="2631040"/>
            <a:ext cx="10990" cy="6076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2"/>
            <a:endCxn id="24" idx="0"/>
          </p:cNvCxnSpPr>
          <p:nvPr/>
        </p:nvCxnSpPr>
        <p:spPr>
          <a:xfrm>
            <a:off x="3975768" y="2631040"/>
            <a:ext cx="10990" cy="63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2" idx="2"/>
            <a:endCxn id="94" idx="0"/>
          </p:cNvCxnSpPr>
          <p:nvPr/>
        </p:nvCxnSpPr>
        <p:spPr>
          <a:xfrm>
            <a:off x="5404528" y="2631040"/>
            <a:ext cx="10990" cy="63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7" idx="2"/>
            <a:endCxn id="109" idx="0"/>
          </p:cNvCxnSpPr>
          <p:nvPr/>
        </p:nvCxnSpPr>
        <p:spPr>
          <a:xfrm flipH="1">
            <a:off x="8179618" y="2663496"/>
            <a:ext cx="10991" cy="6697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9" grpId="0"/>
      <p:bldP spid="51" grpId="0" animBg="1"/>
      <p:bldP spid="80" grpId="0" animBg="1"/>
      <p:bldP spid="86" grpId="0" animBg="1"/>
      <p:bldP spid="92" grpId="0" animBg="1"/>
      <p:bldP spid="93" grpId="0" animBg="1"/>
      <p:bldP spid="94" grpId="0" animBg="1"/>
      <p:bldP spid="95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CBC mode – properties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43240" y="1368987"/>
                <a:ext cx="457203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b="1" dirty="0" smtClean="0"/>
                  <a:t>Error in block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 smtClean="0"/>
                  <a:t> affects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 only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en-US" sz="2400" dirty="0" smtClean="0"/>
                  <a:t>So, errors don’t propagate (This mode is</a:t>
                </a:r>
                <a:r>
                  <a:rPr lang="en-US" sz="2400" b="1" dirty="0" smtClean="0"/>
                  <a:t> self-synchronizing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0" y="1368987"/>
                <a:ext cx="4572032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3113" r="-3467" b="-81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6394" y="1511863"/>
            <a:ext cx="2591094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Error propagation?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056" y="3154937"/>
            <a:ext cx="4183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Can encryption be parallelized?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5140" y="3154937"/>
            <a:ext cx="85724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No</a:t>
            </a:r>
            <a:endParaRPr lang="en-US" sz="2400" b="1" dirty="0">
              <a:solidFill>
                <a:srgbClr val="99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4" y="4083631"/>
            <a:ext cx="4572000" cy="3951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Can decryption be parallelized?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72" y="4083631"/>
            <a:ext cx="85722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Yes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5012325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What if one bit of plaintext is changed?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992" y="5012325"/>
            <a:ext cx="42862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Everything needs to be recomputed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(not so good e.g. for disc encryption)</a:t>
            </a:r>
            <a:endParaRPr lang="en-US" sz="2400" b="1" dirty="0">
              <a:solidFill>
                <a:srgbClr val="993300"/>
              </a:solidFill>
            </a:endParaRPr>
          </a:p>
        </p:txBody>
      </p:sp>
      <p:pic>
        <p:nvPicPr>
          <p:cNvPr id="2050" name="Picture 2" descr="C:\Users\Stefan\AppData\Local\Microsoft\Windows\Temporary Internet Files\Content.IE5\QXSOLK21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654739"/>
            <a:ext cx="1071570" cy="921688"/>
          </a:xfrm>
          <a:prstGeom prst="rect">
            <a:avLst/>
          </a:prstGeom>
          <a:noFill/>
        </p:spPr>
      </p:pic>
      <p:pic>
        <p:nvPicPr>
          <p:cNvPr id="2051" name="Picture 3" descr="C:\Users\Stefan\AppData\Local\Microsoft\Windows\Temporary Internet Files\Content.IE5\VFSGDNK1\MCj042446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2726309"/>
            <a:ext cx="1071570" cy="1008031"/>
          </a:xfrm>
          <a:prstGeom prst="rect">
            <a:avLst/>
          </a:prstGeom>
          <a:noFill/>
        </p:spPr>
      </p:pic>
      <p:pic>
        <p:nvPicPr>
          <p:cNvPr id="19" name="Picture 3" descr="C:\Users\Stefan\AppData\Local\Microsoft\Windows\Temporary Internet Files\Content.IE5\VFSGDNK1\MCj042446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932988"/>
            <a:ext cx="1071570" cy="1008031"/>
          </a:xfrm>
          <a:prstGeom prst="rect">
            <a:avLst/>
          </a:prstGeom>
          <a:noFill/>
        </p:spPr>
      </p:pic>
      <p:pic>
        <p:nvPicPr>
          <p:cNvPr id="20" name="Picture 2" descr="C:\Users\Stefan\AppData\Local\Microsoft\Windows\Temporary Internet Files\Content.IE5\QXSOLK21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04885"/>
            <a:ext cx="1071570" cy="92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4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57158" y="4631304"/>
            <a:ext cx="3786214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433654" cy="1143000"/>
          </a:xfrm>
        </p:spPr>
        <p:txBody>
          <a:bodyPr/>
          <a:lstStyle/>
          <a:p>
            <a:r>
              <a:rPr lang="en-US" dirty="0" smtClean="0"/>
              <a:t>CBC mode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000108"/>
                <a:ext cx="7783832" cy="50006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PRP</a:t>
                </a:r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-CBC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000108"/>
                <a:ext cx="7783832" cy="500066"/>
              </a:xfrm>
              <a:blipFill rotWithShape="0">
                <a:blip r:embed="rId3"/>
                <a:stretch>
                  <a:fillRect l="-1644" t="-20732" b="-292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7158" y="1428736"/>
                <a:ext cx="814393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[M.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Bellare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, A. Desai, E.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Jokipii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 and P.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Rogaway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 1997]</a:t>
                </a:r>
              </a:p>
              <a:p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dirty="0" smtClean="0"/>
                  <a:t>In the proof one can assume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is a completely random function.</a:t>
                </a:r>
              </a:p>
              <a:p>
                <a:r>
                  <a:rPr lang="en-US" sz="2400" dirty="0" smtClean="0"/>
                  <a:t>(If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CBC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behaves differently on a pseudorandom function,  then one could construct a </a:t>
                </a:r>
                <a:r>
                  <a:rPr lang="en-US" sz="2400" dirty="0" err="1" smtClean="0"/>
                  <a:t>distiguisher</a:t>
                </a:r>
                <a:r>
                  <a:rPr lang="en-US" sz="2400" dirty="0" smtClean="0"/>
                  <a:t>.) </a:t>
                </a:r>
                <a:endParaRPr lang="en-US" sz="2400" b="1" baseline="-25000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428736"/>
                <a:ext cx="8143932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1198" t="-18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28926" y="5059932"/>
                <a:ext cx="928694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26" y="5059932"/>
                <a:ext cx="9286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42910" y="5059932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10" y="5059932"/>
                <a:ext cx="9286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1928794" y="4917056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57158" y="6201581"/>
            <a:ext cx="37862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57158" y="3844127"/>
            <a:ext cx="3786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86" name="Down Arrow 85"/>
          <p:cNvSpPr/>
          <p:nvPr/>
        </p:nvSpPr>
        <p:spPr>
          <a:xfrm>
            <a:off x="2071670" y="4274114"/>
            <a:ext cx="334078" cy="35719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2071670" y="5845750"/>
            <a:ext cx="334078" cy="35719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072066" y="4632663"/>
            <a:ext cx="3786214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57818" y="5061291"/>
            <a:ext cx="92869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random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43702" y="4918415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072066" y="6202940"/>
            <a:ext cx="37862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072066" y="3845486"/>
            <a:ext cx="3786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94" name="Down Arrow 93"/>
          <p:cNvSpPr/>
          <p:nvPr/>
        </p:nvSpPr>
        <p:spPr>
          <a:xfrm>
            <a:off x="6786578" y="4275473"/>
            <a:ext cx="334078" cy="35719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6786578" y="5847109"/>
            <a:ext cx="334078" cy="35719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715272" y="5059932"/>
            <a:ext cx="92869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random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97" name="Right Arrow 96"/>
          <p:cNvSpPr/>
          <p:nvPr/>
        </p:nvSpPr>
        <p:spPr>
          <a:xfrm>
            <a:off x="4357686" y="4488428"/>
            <a:ext cx="571504" cy="16430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85720" y="4500570"/>
            <a:ext cx="7024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CBC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000628" y="4500570"/>
            <a:ext cx="7024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CBC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39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 animBg="1"/>
      <p:bldP spid="82" grpId="0" animBg="1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643998" cy="1500198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convert a pseudorandom </a:t>
            </a:r>
            <a:r>
              <a:rPr lang="en-US" sz="3200" b="1" dirty="0" smtClean="0">
                <a:solidFill>
                  <a:srgbClr val="002060"/>
                </a:solidFill>
              </a:rPr>
              <a:t>permutation</a:t>
            </a:r>
            <a:r>
              <a:rPr lang="en-US" sz="3200" dirty="0" smtClean="0"/>
              <a:t> into a pseudorandom </a:t>
            </a:r>
            <a:r>
              <a:rPr lang="en-US" sz="3200" b="1" dirty="0" smtClean="0">
                <a:solidFill>
                  <a:srgbClr val="002060"/>
                </a:solidFill>
              </a:rPr>
              <a:t>generator</a:t>
            </a:r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1736" y="3078304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36" y="3078304"/>
                <a:ext cx="9286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2549755" y="220890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0000001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own Arrow 17"/>
              <p:cNvSpPr/>
              <p:nvPr/>
            </p:nvSpPr>
            <p:spPr>
              <a:xfrm>
                <a:off x="3764201" y="2208906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16" charset="-128"/>
                        </a:rPr>
                        <m:t>𝟎𝟎𝟎𝟎𝟎𝟎𝟐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18" name="Down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01" y="2208906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64201" y="3066162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01" y="3066162"/>
                <a:ext cx="9286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286644" y="2935428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5357834" y="1363776"/>
            <a:ext cx="428596" cy="6286544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00562" y="4733520"/>
            <a:ext cx="2206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pseudorandom stream</a:t>
            </a:r>
            <a:endParaRPr lang="en-US" sz="1600" dirty="0"/>
          </a:p>
        </p:txBody>
      </p:sp>
      <p:cxnSp>
        <p:nvCxnSpPr>
          <p:cNvPr id="62" name="Straight Arrow Connector 61"/>
          <p:cNvCxnSpPr>
            <a:stCxn id="18" idx="2"/>
          </p:cNvCxnSpPr>
          <p:nvPr/>
        </p:nvCxnSpPr>
        <p:spPr>
          <a:xfrm rot="16200000" flipH="1">
            <a:off x="4061903" y="2886608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4" idx="2"/>
          </p:cNvCxnSpPr>
          <p:nvPr/>
        </p:nvCxnSpPr>
        <p:spPr>
          <a:xfrm rot="16200000" flipH="1">
            <a:off x="2847456" y="2886608"/>
            <a:ext cx="357190" cy="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Down Arrow 91"/>
              <p:cNvSpPr/>
              <p:nvPr/>
            </p:nvSpPr>
            <p:spPr>
              <a:xfrm>
                <a:off x="4929190" y="2208906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16" charset="-128"/>
                        </a:rPr>
                        <m:t>𝟎𝟎𝟎𝟎𝟎𝟎𝟑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92" name="Down Arrow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2208906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929190" y="3078304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3078304"/>
                <a:ext cx="9286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92" idx="2"/>
          </p:cNvCxnSpPr>
          <p:nvPr/>
        </p:nvCxnSpPr>
        <p:spPr>
          <a:xfrm rot="16200000" flipH="1">
            <a:off x="5226892" y="2886608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Down Arrow 41"/>
              <p:cNvSpPr/>
              <p:nvPr/>
            </p:nvSpPr>
            <p:spPr>
              <a:xfrm>
                <a:off x="6072198" y="222104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16" charset="-128"/>
                        </a:rPr>
                        <m:t>𝟎𝟎𝟎𝟎𝟎𝟎𝟒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42" name="Down Arrow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2221048"/>
                <a:ext cx="950675" cy="500066"/>
              </a:xfrm>
              <a:prstGeom prst="downArrow">
                <a:avLst>
                  <a:gd name="adj1" fmla="val 100000"/>
                  <a:gd name="adj2" fmla="val 28498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72198" y="3090446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3090446"/>
                <a:ext cx="9286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2" idx="2"/>
          </p:cNvCxnSpPr>
          <p:nvPr/>
        </p:nvCxnSpPr>
        <p:spPr>
          <a:xfrm rot="16200000" flipH="1">
            <a:off x="6369900" y="2898750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Up Arrow 44"/>
              <p:cNvSpPr/>
              <p:nvPr/>
            </p:nvSpPr>
            <p:spPr>
              <a:xfrm>
                <a:off x="2571737" y="3792684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𝟏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45" name="Up Arrow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37" y="3792684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0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" idx="2"/>
            <a:endCxn id="45" idx="0"/>
          </p:cNvCxnSpPr>
          <p:nvPr/>
        </p:nvCxnSpPr>
        <p:spPr>
          <a:xfrm rot="16200000" flipH="1">
            <a:off x="2863559" y="3620159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Up Arrow 49"/>
              <p:cNvSpPr/>
              <p:nvPr/>
            </p:nvSpPr>
            <p:spPr>
              <a:xfrm>
                <a:off x="3786182" y="3780543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𝟐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50" name="Up Arrow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2" y="3780543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1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endCxn id="50" idx="0"/>
          </p:cNvCxnSpPr>
          <p:nvPr/>
        </p:nvCxnSpPr>
        <p:spPr>
          <a:xfrm rot="16200000" flipH="1">
            <a:off x="4078004" y="3608018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Up Arrow 52"/>
              <p:cNvSpPr/>
              <p:nvPr/>
            </p:nvSpPr>
            <p:spPr>
              <a:xfrm>
                <a:off x="4929190" y="3780543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𝟑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53" name="Up Arrow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3780543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2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endCxn id="53" idx="0"/>
          </p:cNvCxnSpPr>
          <p:nvPr/>
        </p:nvCxnSpPr>
        <p:spPr>
          <a:xfrm rot="16200000" flipH="1">
            <a:off x="5221012" y="3608018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Up Arrow 54"/>
              <p:cNvSpPr/>
              <p:nvPr/>
            </p:nvSpPr>
            <p:spPr>
              <a:xfrm>
                <a:off x="6072198" y="3780543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GB" sz="1400" b="1" dirty="0" smtClean="0">
                    <a:ea typeface="ＭＳ Ｐゴシック" pitchFamily="16" charset="-128"/>
                  </a:rPr>
                  <a:t>block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16" charset="-128"/>
                      </a:rPr>
                      <m:t>𝟒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ea typeface="ＭＳ Ｐゴシック" pitchFamily="16" charset="-128"/>
                </a:endParaRPr>
              </a:p>
            </p:txBody>
          </p:sp>
        </mc:Choice>
        <mc:Fallback xmlns="">
          <p:sp>
            <p:nvSpPr>
              <p:cNvPr id="55" name="Up Arrow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3780543"/>
                <a:ext cx="928694" cy="500066"/>
              </a:xfrm>
              <a:prstGeom prst="up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13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endCxn id="55" idx="0"/>
          </p:cNvCxnSpPr>
          <p:nvPr/>
        </p:nvCxnSpPr>
        <p:spPr>
          <a:xfrm rot="16200000" flipH="1">
            <a:off x="6364020" y="3608018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ight Arrow 57"/>
              <p:cNvSpPr/>
              <p:nvPr/>
            </p:nvSpPr>
            <p:spPr>
              <a:xfrm>
                <a:off x="1357290" y="2935428"/>
                <a:ext cx="857256" cy="642942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ight Arrow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2935428"/>
                <a:ext cx="857256" cy="642942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ular Callout 58"/>
          <p:cNvSpPr/>
          <p:nvPr/>
        </p:nvSpPr>
        <p:spPr>
          <a:xfrm>
            <a:off x="642910" y="2363924"/>
            <a:ext cx="1000132" cy="428628"/>
          </a:xfrm>
          <a:prstGeom prst="wedgeRectCallout">
            <a:avLst>
              <a:gd name="adj1" fmla="val 57627"/>
              <a:gd name="adj2" fmla="val 13238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 seed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71472" y="6143644"/>
            <a:ext cx="730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Essentially, this is called a “</a:t>
            </a:r>
            <a:r>
              <a:rPr lang="en-US" sz="2800" b="1" dirty="0" smtClean="0"/>
              <a:t>counter mode</a:t>
            </a:r>
            <a:r>
              <a:rPr lang="en-US" sz="2800" dirty="0" smtClean="0"/>
              <a:t>” (</a:t>
            </a:r>
            <a:r>
              <a:rPr lang="en-US" sz="2800" b="1" dirty="0" smtClean="0"/>
              <a:t>CTR</a:t>
            </a:r>
            <a:r>
              <a:rPr lang="en-US" sz="2800" dirty="0" smtClean="0"/>
              <a:t>).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1472" y="5500702"/>
                <a:ext cx="421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||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||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|| ···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5500702"/>
                <a:ext cx="4214842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6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  <p:bldP spid="24" grpId="0" animBg="1"/>
      <p:bldP spid="29" grpId="0"/>
      <p:bldP spid="32" grpId="0" animBg="1"/>
      <p:bldP spid="33" grpId="0"/>
      <p:bldP spid="92" grpId="0" animBg="1"/>
      <p:bldP spid="94" grpId="0" animBg="1"/>
      <p:bldP spid="42" grpId="0" animBg="1"/>
      <p:bldP spid="43" grpId="0" animBg="1"/>
      <p:bldP spid="45" grpId="0" animBg="1"/>
      <p:bldP spid="50" grpId="0" animBg="1"/>
      <p:bldP spid="53" grpId="0" animBg="1"/>
      <p:bldP spid="55" grpId="0" animBg="1"/>
      <p:bldP spid="58" grpId="0" animBg="1"/>
      <p:bldP spid="59" grpId="0" animBg="1"/>
      <p:bldP spid="61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>
            <a:noAutofit/>
          </a:bodyPr>
          <a:lstStyle/>
          <a:p>
            <a:r>
              <a:rPr lang="en-US" sz="4000" dirty="0" smtClean="0"/>
              <a:t>Random permutations</a:t>
            </a:r>
            <a:endParaRPr lang="en-US" sz="4000" dirty="0"/>
          </a:p>
        </p:txBody>
      </p:sp>
      <p:pic>
        <p:nvPicPr>
          <p:cNvPr id="1026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92311"/>
            <a:ext cx="2447409" cy="285126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44" y="3863881"/>
                <a:ext cx="2428891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 random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4" y="3863881"/>
                <a:ext cx="2428891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556"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2" descr="MCj04114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857364"/>
            <a:ext cx="1401763" cy="1457325"/>
          </a:xfrm>
          <a:prstGeom prst="rect">
            <a:avLst/>
          </a:prstGeom>
          <a:noFill/>
        </p:spPr>
      </p:pic>
      <p:pic>
        <p:nvPicPr>
          <p:cNvPr id="7" name="Picture 6" descr="MCj041580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785926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 rot="2407857">
                <a:off x="2454961" y="2399819"/>
                <a:ext cx="1589063" cy="66703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07857">
                <a:off x="2454961" y="2399819"/>
                <a:ext cx="1589063" cy="667032"/>
              </a:xfrm>
              <a:prstGeom prst="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eft Arrow 9"/>
              <p:cNvSpPr/>
              <p:nvPr/>
            </p:nvSpPr>
            <p:spPr>
              <a:xfrm rot="2465745">
                <a:off x="1906996" y="2874401"/>
                <a:ext cx="1643074" cy="766919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Lef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5745">
                <a:off x="1906996" y="2874401"/>
                <a:ext cx="1643074" cy="766919"/>
              </a:xfrm>
              <a:prstGeom prst="lef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eft Arrow 12"/>
              <p:cNvSpPr/>
              <p:nvPr/>
            </p:nvSpPr>
            <p:spPr>
              <a:xfrm rot="19070068">
                <a:off x="5705097" y="2708853"/>
                <a:ext cx="1562828" cy="785818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Lef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0068">
                <a:off x="5705097" y="2708853"/>
                <a:ext cx="1562828" cy="785818"/>
              </a:xfrm>
              <a:prstGeom prst="lef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 rot="19096710">
                <a:off x="6205828" y="3280819"/>
                <a:ext cx="1571636" cy="78581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6710">
                <a:off x="6205828" y="3280819"/>
                <a:ext cx="1571636" cy="785818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ight Arrow 16"/>
              <p:cNvSpPr/>
              <p:nvPr/>
            </p:nvSpPr>
            <p:spPr>
              <a:xfrm rot="2407857">
                <a:off x="1597705" y="3719711"/>
                <a:ext cx="1589063" cy="66703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ight Arrow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07857">
                <a:off x="1597705" y="3719711"/>
                <a:ext cx="1589063" cy="667032"/>
              </a:xfrm>
              <a:prstGeom prst="righ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ft Arrow 17"/>
              <p:cNvSpPr/>
              <p:nvPr/>
            </p:nvSpPr>
            <p:spPr>
              <a:xfrm rot="2465745">
                <a:off x="978301" y="4160284"/>
                <a:ext cx="1643074" cy="766919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Lef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5745">
                <a:off x="978301" y="4160284"/>
                <a:ext cx="1643074" cy="766919"/>
              </a:xfrm>
              <a:prstGeom prst="lef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Left Arrow 18"/>
              <p:cNvSpPr/>
              <p:nvPr/>
            </p:nvSpPr>
            <p:spPr>
              <a:xfrm rot="19070068">
                <a:off x="6652282" y="3923301"/>
                <a:ext cx="1562828" cy="785818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Left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0068">
                <a:off x="6652282" y="3923301"/>
                <a:ext cx="1562828" cy="785818"/>
              </a:xfrm>
              <a:prstGeom prst="lef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ight Arrow 19"/>
              <p:cNvSpPr/>
              <p:nvPr/>
            </p:nvSpPr>
            <p:spPr>
              <a:xfrm rot="19096710">
                <a:off x="7153013" y="4495267"/>
                <a:ext cx="1571636" cy="78581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ight Arrow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6710">
                <a:off x="7153013" y="4495267"/>
                <a:ext cx="1571636" cy="785818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00430" y="135729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Suppose we have a box with a “random function”</a:t>
            </a:r>
          </a:p>
          <a:p>
            <a:pPr algn="ctr"/>
            <a:r>
              <a:rPr lang="en-US" sz="2000" dirty="0" smtClean="0"/>
              <a:t>that Alice and Bob can query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1066532" y="5463273"/>
                <a:ext cx="6545436" cy="1071570"/>
              </a:xfrm>
              <a:prstGeom prst="wedgeRoundRectCallout">
                <a:avLst>
                  <a:gd name="adj1" fmla="val -5595"/>
                  <a:gd name="adj2" fmla="val -141012"/>
                  <a:gd name="adj3" fmla="val 16667"/>
                </a:avLst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suppose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dirty="0" err="1" smtClean="0"/>
                  <a:t>bijection</a:t>
                </a:r>
                <a:endParaRPr lang="en-US" sz="2400" dirty="0"/>
              </a:p>
              <a:p>
                <a:pPr algn="ctr"/>
                <a:r>
                  <a:rPr lang="en-US" sz="2400" dirty="0" smtClean="0"/>
                  <a:t>In other words: it is a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permutation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32" y="5463273"/>
                <a:ext cx="6545436" cy="1071570"/>
              </a:xfrm>
              <a:prstGeom prst="wedgeRoundRectCallout">
                <a:avLst>
                  <a:gd name="adj1" fmla="val -5595"/>
                  <a:gd name="adj2" fmla="val -141012"/>
                  <a:gd name="adj3" fmla="val 16667"/>
                </a:avLst>
              </a:prstGeom>
              <a:blipFill rotWithShape="0">
                <a:blip r:embed="rId15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 rot="18793852">
            <a:off x="1131541" y="482909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 rot="2780507">
            <a:off x="8072462" y="521495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1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77" y="317537"/>
            <a:ext cx="7886700" cy="718561"/>
          </a:xfrm>
        </p:spPr>
        <p:txBody>
          <a:bodyPr/>
          <a:lstStyle/>
          <a:p>
            <a:r>
              <a:rPr lang="en-US" dirty="0" smtClean="0"/>
              <a:t>How to “randomize” this?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3173" y="3078304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3" y="3078304"/>
                <a:ext cx="9286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2621192" y="220890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IV+1 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64201" y="220890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IV+2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64201" y="3066162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01" y="3066162"/>
                <a:ext cx="9286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86644" y="2935428"/>
            <a:ext cx="60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5357834" y="1363776"/>
            <a:ext cx="428596" cy="6286544"/>
          </a:xfrm>
          <a:prstGeom prst="leftBrace">
            <a:avLst>
              <a:gd name="adj1" fmla="val 475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00562" y="4733520"/>
            <a:ext cx="2206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pseudorandom stream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16200000" flipH="1">
            <a:off x="4061903" y="2886608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rot="16200000" flipH="1">
            <a:off x="2918893" y="2886608"/>
            <a:ext cx="357190" cy="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4929190" y="2208906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IV+3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29190" y="3078304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3078304"/>
                <a:ext cx="9286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2"/>
          </p:cNvCxnSpPr>
          <p:nvPr/>
        </p:nvCxnSpPr>
        <p:spPr>
          <a:xfrm rot="16200000" flipH="1">
            <a:off x="5226892" y="2886608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6072198" y="2221048"/>
            <a:ext cx="950675" cy="500066"/>
          </a:xfrm>
          <a:prstGeom prst="downArrow">
            <a:avLst>
              <a:gd name="adj1" fmla="val 100000"/>
              <a:gd name="adj2" fmla="val 2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IV+4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72198" y="3090446"/>
                <a:ext cx="92869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3090446"/>
                <a:ext cx="9286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2"/>
          </p:cNvCxnSpPr>
          <p:nvPr/>
        </p:nvCxnSpPr>
        <p:spPr>
          <a:xfrm rot="16200000" flipH="1">
            <a:off x="6369900" y="2898750"/>
            <a:ext cx="357190" cy="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2643174" y="3792684"/>
            <a:ext cx="928694" cy="500066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1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p:cxnSp>
        <p:nvCxnSpPr>
          <p:cNvPr id="20" name="Straight Arrow Connector 19"/>
          <p:cNvCxnSpPr>
            <a:stCxn id="4" idx="2"/>
            <a:endCxn id="19" idx="0"/>
          </p:cNvCxnSpPr>
          <p:nvPr/>
        </p:nvCxnSpPr>
        <p:spPr>
          <a:xfrm rot="16200000" flipH="1">
            <a:off x="2934996" y="3620159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>
            <a:off x="3786182" y="3780543"/>
            <a:ext cx="928694" cy="500066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2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 rot="16200000" flipH="1">
            <a:off x="4078004" y="3608018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>
            <a:off x="4929190" y="3780543"/>
            <a:ext cx="928694" cy="500066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3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 rot="16200000" flipH="1">
            <a:off x="5221012" y="3608018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p Arrow 24"/>
          <p:cNvSpPr/>
          <p:nvPr/>
        </p:nvSpPr>
        <p:spPr>
          <a:xfrm>
            <a:off x="6072198" y="3780543"/>
            <a:ext cx="928694" cy="500066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GB" sz="1400" b="1" dirty="0" smtClean="0">
                <a:ea typeface="ＭＳ Ｐゴシック" pitchFamily="16" charset="-128"/>
              </a:rPr>
              <a:t>block </a:t>
            </a:r>
            <a:r>
              <a:rPr lang="en-GB" sz="1400" b="1" dirty="0" smtClean="0">
                <a:solidFill>
                  <a:srgbClr val="FF0000"/>
                </a:solidFill>
                <a:ea typeface="ＭＳ Ｐゴシック" pitchFamily="16" charset="-128"/>
              </a:rPr>
              <a:t>4</a:t>
            </a:r>
            <a:endParaRPr lang="en-US" sz="1400" b="1" dirty="0">
              <a:solidFill>
                <a:srgbClr val="FF0000"/>
              </a:solidFill>
              <a:ea typeface="ＭＳ Ｐゴシック" pitchFamily="16" charset="-128"/>
            </a:endParaRP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 rot="16200000" flipH="1">
            <a:off x="6364020" y="3608018"/>
            <a:ext cx="345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ight Arrow 26"/>
              <p:cNvSpPr/>
              <p:nvPr/>
            </p:nvSpPr>
            <p:spPr>
              <a:xfrm>
                <a:off x="1357290" y="2935428"/>
                <a:ext cx="857256" cy="642942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ight Arrow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2935428"/>
                <a:ext cx="857256" cy="642942"/>
              </a:xfrm>
              <a:prstGeom prst="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ular Callout 27"/>
          <p:cNvSpPr/>
          <p:nvPr/>
        </p:nvSpPr>
        <p:spPr>
          <a:xfrm>
            <a:off x="642910" y="2363924"/>
            <a:ext cx="1000132" cy="428628"/>
          </a:xfrm>
          <a:prstGeom prst="wedgeRectCallout">
            <a:avLst>
              <a:gd name="adj1" fmla="val 57627"/>
              <a:gd name="adj2" fmla="val 13238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 seed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7158" y="1428736"/>
            <a:ext cx="2517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take some random </a:t>
            </a:r>
            <a:r>
              <a:rPr lang="en-US" sz="2000" b="1" dirty="0" smtClean="0">
                <a:solidFill>
                  <a:srgbClr val="FF0000"/>
                </a:solidFill>
              </a:rPr>
              <a:t>IV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034" y="5643578"/>
            <a:ext cx="7117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Note:</a:t>
            </a:r>
          </a:p>
          <a:p>
            <a:r>
              <a:rPr lang="en-US" sz="2000" dirty="0" smtClean="0"/>
              <a:t>We have to be sure that </a:t>
            </a:r>
            <a:r>
              <a:rPr lang="en-US" sz="2000" b="1" dirty="0" smtClean="0">
                <a:solidFill>
                  <a:srgbClr val="FF0000"/>
                </a:solidFill>
              </a:rPr>
              <a:t>IV +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never repeats.</a:t>
            </a:r>
            <a:br>
              <a:rPr lang="en-US" sz="2000" dirty="0" smtClean="0"/>
            </a:br>
            <a:r>
              <a:rPr lang="en-US" sz="2000" dirty="0" smtClean="0"/>
              <a:t>This is why it is bad if the block length is too small (like in </a:t>
            </a:r>
            <a:r>
              <a:rPr lang="en-US" sz="2000" b="1" dirty="0" smtClean="0">
                <a:solidFill>
                  <a:srgbClr val="0070C0"/>
                </a:solidFill>
              </a:rPr>
              <a:t>DES</a:t>
            </a:r>
            <a:r>
              <a:rPr lang="en-US" sz="2000" dirty="0" smtClean="0"/>
              <a:t>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034" y="5143512"/>
                <a:ext cx="67866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||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||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|| ···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5143512"/>
                <a:ext cx="678661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CTR mode </a:t>
            </a:r>
            <a:r>
              <a:rPr lang="en-US" dirty="0"/>
              <a:t>– properties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86050" y="1357298"/>
                <a:ext cx="521497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b="1" dirty="0" smtClean="0"/>
                  <a:t>Error in block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 smtClean="0"/>
                  <a:t> affects only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(But this mode is </a:t>
                </a:r>
                <a:r>
                  <a:rPr lang="en-US" sz="2400" b="1" u="sng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/>
                  <a:t>self-synchronizing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50" y="1357298"/>
                <a:ext cx="5214974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3113" r="-1752" b="-81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6394" y="1511863"/>
            <a:ext cx="2591094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Error propagation?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056" y="3226375"/>
            <a:ext cx="4183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Can encryption be parallelized?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5140" y="3226375"/>
            <a:ext cx="85724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Yes</a:t>
            </a:r>
            <a:endParaRPr lang="en-US" sz="2400" b="1" dirty="0">
              <a:solidFill>
                <a:srgbClr val="99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4" y="4155069"/>
            <a:ext cx="4572000" cy="3951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Can decryption be parallelized?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72" y="4155069"/>
            <a:ext cx="85722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Yes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5083763"/>
            <a:ext cx="361511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What if one bit of plaintext is changed?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868" y="5095816"/>
            <a:ext cx="4286248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Only one block needs to be recomputed</a:t>
            </a:r>
            <a:endParaRPr lang="en-US" sz="2400" b="1" dirty="0">
              <a:solidFill>
                <a:srgbClr val="993300"/>
              </a:solidFill>
            </a:endParaRPr>
          </a:p>
        </p:txBody>
      </p:sp>
      <p:pic>
        <p:nvPicPr>
          <p:cNvPr id="20" name="Picture 2" descr="C:\Users\Stefan\AppData\Local\Microsoft\Windows\Temporary Internet Files\Content.IE5\QXSOLK21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936072"/>
            <a:ext cx="1071570" cy="921688"/>
          </a:xfrm>
          <a:prstGeom prst="rect">
            <a:avLst/>
          </a:prstGeom>
          <a:noFill/>
        </p:spPr>
      </p:pic>
      <p:pic>
        <p:nvPicPr>
          <p:cNvPr id="17" name="Picture 2" descr="C:\Users\Stefan\AppData\Local\Microsoft\Windows\Temporary Internet Files\Content.IE5\QXSOLK21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000372"/>
            <a:ext cx="1071570" cy="921688"/>
          </a:xfrm>
          <a:prstGeom prst="rect">
            <a:avLst/>
          </a:prstGeom>
          <a:noFill/>
        </p:spPr>
      </p:pic>
      <p:pic>
        <p:nvPicPr>
          <p:cNvPr id="18" name="Picture 2" descr="C:\Users\Stefan\AppData\Local\Microsoft\Windows\Temporary Internet Files\Content.IE5\QXSOLK21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000636"/>
            <a:ext cx="1071570" cy="921688"/>
          </a:xfrm>
          <a:prstGeom prst="rect">
            <a:avLst/>
          </a:prstGeom>
          <a:noFill/>
        </p:spPr>
      </p:pic>
      <p:pic>
        <p:nvPicPr>
          <p:cNvPr id="21" name="Picture 2" descr="C:\Users\Stefan\AppData\Local\Microsoft\Windows\Temporary Internet Files\Content.IE5\QXSOLK21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0" y="1071546"/>
            <a:ext cx="1071570" cy="921688"/>
          </a:xfrm>
          <a:prstGeom prst="rect">
            <a:avLst/>
          </a:prstGeom>
          <a:noFill/>
        </p:spPr>
      </p:pic>
      <p:pic>
        <p:nvPicPr>
          <p:cNvPr id="22" name="Picture 3" descr="C:\Users\Stefan\AppData\Local\Microsoft\Windows\Temporary Internet Files\Content.IE5\VFSGDNK1\MCj042446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000240"/>
            <a:ext cx="1071570" cy="100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6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One more member of </a:t>
            </a:r>
            <a:r>
              <a:rPr lang="en-US" dirty="0" err="1" smtClean="0"/>
              <a:t>minicrypt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2976" y="5357826"/>
            <a:ext cx="342902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2489582" y="2939650"/>
            <a:ext cx="907259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4414" y="1714488"/>
            <a:ext cx="342902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pseudorandom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functions/permutations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2976" y="3643314"/>
            <a:ext cx="342902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secure encryption 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2484821" y="4587485"/>
            <a:ext cx="916782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Circular Arrow 8"/>
          <p:cNvSpPr/>
          <p:nvPr/>
        </p:nvSpPr>
        <p:spPr>
          <a:xfrm rot="16200000" flipV="1">
            <a:off x="2464579" y="1964521"/>
            <a:ext cx="4429156" cy="3929089"/>
          </a:xfrm>
          <a:prstGeom prst="circularArrow">
            <a:avLst>
              <a:gd name="adj1" fmla="val 7824"/>
              <a:gd name="adj2" fmla="val 1142319"/>
              <a:gd name="adj3" fmla="val 20415788"/>
              <a:gd name="adj4" fmla="val 10800000"/>
              <a:gd name="adj5" fmla="val 1041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85720" y="2857496"/>
            <a:ext cx="2214578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“modes of operation”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285720" y="4500570"/>
            <a:ext cx="2214578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we already knew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 flipH="1">
            <a:off x="6572264" y="3500438"/>
            <a:ext cx="2035951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can also be proven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2438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9122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There are many constructions of block ciphers that are </a:t>
            </a:r>
            <a:r>
              <a:rPr lang="en-US" sz="4000" b="1" dirty="0" smtClean="0"/>
              <a:t>believed</a:t>
            </a:r>
            <a:r>
              <a:rPr lang="en-US" sz="4000" dirty="0" smtClean="0"/>
              <a:t> to be secure</a:t>
            </a:r>
            <a:endParaRPr 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/>
              <a:t>Why do we believe it?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Someone important say “it is secure”.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US" dirty="0"/>
              <a:t>(But is he honest?)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Many people tried to break it and </a:t>
            </a:r>
            <a:r>
              <a:rPr lang="pl-PL" dirty="0"/>
              <a:t>they </a:t>
            </a:r>
            <a:r>
              <a:rPr lang="en-US" dirty="0"/>
              <a:t>failed...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29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557212" y="2641432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1643050"/>
            <a:ext cx="6572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Pseudorandom </a:t>
            </a:r>
            <a:r>
              <a:rPr lang="en-US" sz="3200" dirty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Block cipher modes of operation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3200" dirty="0" smtClean="0"/>
              <a:t>Block</a:t>
            </a:r>
            <a:r>
              <a:rPr lang="en-US" sz="3200" dirty="0" smtClean="0"/>
              <a:t> ciphers – popular construction paradigms</a:t>
            </a:r>
            <a:endParaRPr lang="pl-PL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/>
              <a:t>Feistel</a:t>
            </a:r>
            <a:r>
              <a:rPr lang="en-US" sz="3200" dirty="0" smtClean="0"/>
              <a:t> ciphers </a:t>
            </a: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0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ciphers – typical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7332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security</a:t>
            </a:r>
            <a:r>
              <a:rPr lang="en-US" dirty="0" smtClean="0"/>
              <a:t>: ideally the best attack should be the </a:t>
            </a:r>
            <a:r>
              <a:rPr lang="en-US" b="1" dirty="0" smtClean="0">
                <a:solidFill>
                  <a:srgbClr val="00B050"/>
                </a:solidFill>
              </a:rPr>
              <a:t>brute force key search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efficiency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when implemented on: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8 bit microcontrollers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smart cards </a:t>
            </a:r>
            <a:r>
              <a:rPr lang="en-US" dirty="0" smtClean="0"/>
              <a:t>with limited memory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tablets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phones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palmtops</a:t>
            </a:r>
            <a:r>
              <a:rPr lang="en-US" dirty="0" smtClean="0"/>
              <a:t>,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PCs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workstations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servers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dedicated hardware (</a:t>
            </a:r>
            <a:r>
              <a:rPr lang="en-US" b="1" dirty="0" smtClean="0">
                <a:solidFill>
                  <a:srgbClr val="FF0000"/>
                </a:solidFill>
              </a:rPr>
              <a:t>ASICs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FPGAs</a:t>
            </a:r>
            <a:r>
              <a:rPr lang="en-US" dirty="0" smtClean="0"/>
              <a:t>) – here we might require speeds up to </a:t>
            </a:r>
            <a:r>
              <a:rPr lang="en-US" b="1" dirty="0" smtClean="0">
                <a:solidFill>
                  <a:srgbClr val="00B050"/>
                </a:solidFill>
              </a:rPr>
              <a:t>gigabits/second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key agility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00B050"/>
                </a:solidFill>
              </a:rPr>
              <a:t>changing the key </a:t>
            </a:r>
            <a:r>
              <a:rPr lang="en-US" dirty="0" smtClean="0"/>
              <a:t>can be done very efficiently</a:t>
            </a:r>
          </a:p>
        </p:txBody>
      </p:sp>
    </p:spTree>
    <p:extLst>
      <p:ext uri="{BB962C8B-B14F-4D97-AF65-F5344CB8AC3E}">
        <p14:creationId xmlns:p14="http://schemas.microsoft.com/office/powerpoint/2010/main" val="7630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US" dirty="0" smtClean="0"/>
              <a:t>Block ciphers – more “informal”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7251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simplicity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advantages: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easier to implement</a:t>
            </a:r>
          </a:p>
          <a:p>
            <a:pPr lvl="1"/>
            <a:r>
              <a:rPr lang="en-US" dirty="0" smtClean="0"/>
              <a:t>more confidence that there is </a:t>
            </a:r>
            <a:r>
              <a:rPr lang="en-US" b="1" dirty="0" smtClean="0">
                <a:solidFill>
                  <a:srgbClr val="00B050"/>
                </a:solidFill>
              </a:rPr>
              <a:t>no backdoor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symmetry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(repeating patterns):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smaller circuits </a:t>
            </a:r>
            <a:r>
              <a:rPr lang="en-US" dirty="0" smtClean="0"/>
              <a:t>(in hardware)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easier to program </a:t>
            </a:r>
            <a:r>
              <a:rPr lang="en-US" dirty="0" smtClean="0"/>
              <a:t>(in software).</a:t>
            </a:r>
          </a:p>
        </p:txBody>
      </p:sp>
    </p:spTree>
    <p:extLst>
      <p:ext uri="{BB962C8B-B14F-4D97-AF65-F5344CB8AC3E}">
        <p14:creationId xmlns:p14="http://schemas.microsoft.com/office/powerpoint/2010/main" val="14648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20" y="490601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ciphers –advanced </a:t>
            </a:r>
            <a:r>
              <a:rPr lang="en-US" dirty="0"/>
              <a:t>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20" y="1988840"/>
            <a:ext cx="843528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resistance to the </a:t>
            </a:r>
            <a:r>
              <a:rPr lang="en-US" b="1" dirty="0" smtClean="0">
                <a:solidFill>
                  <a:srgbClr val="00B050"/>
                </a:solidFill>
              </a:rPr>
              <a:t>side-channel attacks</a:t>
            </a:r>
            <a:r>
              <a:rPr lang="en-US" dirty="0" smtClean="0"/>
              <a:t>,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resistance to the </a:t>
            </a:r>
            <a:r>
              <a:rPr lang="en-US" b="1" dirty="0" smtClean="0">
                <a:solidFill>
                  <a:srgbClr val="00B050"/>
                </a:solidFill>
              </a:rPr>
              <a:t>key-related attacks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1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57" y="74352"/>
            <a:ext cx="8790272" cy="7437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very popular paradigm: iterated ciphers</a:t>
            </a:r>
            <a:endParaRPr lang="en-US" sz="3600" dirty="0"/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251520" y="4145331"/>
            <a:ext cx="102143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/>
              <a:t>key</a:t>
            </a:r>
            <a:br>
              <a:rPr lang="pl-PL" dirty="0"/>
            </a:br>
            <a:r>
              <a:rPr lang="pl-PL" dirty="0" smtClean="0"/>
              <a:t>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8"/>
              <p:cNvSpPr txBox="1">
                <a:spLocks noChangeArrowheads="1"/>
              </p:cNvSpPr>
              <p:nvPr/>
            </p:nvSpPr>
            <p:spPr bwMode="auto">
              <a:xfrm>
                <a:off x="347288" y="2948316"/>
                <a:ext cx="829896" cy="4001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dirty="0" smtClean="0"/>
                  <a:t>k</a:t>
                </a:r>
                <a:r>
                  <a:rPr lang="en-US" sz="2000" dirty="0" err="1" smtClean="0"/>
                  <a:t>ey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288" y="2948316"/>
                <a:ext cx="82989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4380" t="-9091" b="-2575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3"/>
              <p:cNvSpPr txBox="1">
                <a:spLocks noChangeArrowheads="1"/>
              </p:cNvSpPr>
              <p:nvPr/>
            </p:nvSpPr>
            <p:spPr bwMode="auto">
              <a:xfrm>
                <a:off x="2267744" y="4003024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4003024"/>
                <a:ext cx="611233" cy="3698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5"/>
              <p:cNvSpPr txBox="1">
                <a:spLocks noChangeArrowheads="1"/>
              </p:cNvSpPr>
              <p:nvPr/>
            </p:nvSpPr>
            <p:spPr bwMode="auto">
              <a:xfrm>
                <a:off x="2267744" y="5461466"/>
                <a:ext cx="596495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5461466"/>
                <a:ext cx="59649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2"/>
              <p:cNvSpPr txBox="1">
                <a:spLocks noChangeArrowheads="1"/>
              </p:cNvSpPr>
              <p:nvPr/>
            </p:nvSpPr>
            <p:spPr bwMode="auto">
              <a:xfrm>
                <a:off x="2267744" y="3069824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3069824"/>
                <a:ext cx="611233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3660000" y="2221106"/>
                <a:ext cx="2480697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smtClean="0"/>
                  <a:t>input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0000" y="2221106"/>
                <a:ext cx="2480697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3690756" y="6278253"/>
                <a:ext cx="2480697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smtClean="0"/>
                  <a:t>output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0756" y="6278253"/>
                <a:ext cx="2480697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74737" y="3038138"/>
                <a:ext cx="2480697" cy="4015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37" y="3038138"/>
                <a:ext cx="2480697" cy="401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4658032" y="2645972"/>
            <a:ext cx="484632" cy="31890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60000" y="3965450"/>
                <a:ext cx="2480697" cy="4015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000" y="3965450"/>
                <a:ext cx="2480697" cy="4015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4643295" y="3573284"/>
            <a:ext cx="484632" cy="31890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276" y="939146"/>
                <a:ext cx="7344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– a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round function</a:t>
                </a:r>
              </a:p>
              <a:p>
                <a:r>
                  <a:rPr lang="en-US" sz="2000" dirty="0"/>
                  <a:t>T</a:t>
                </a:r>
                <a:r>
                  <a:rPr lang="en-US" sz="2000" dirty="0" smtClean="0"/>
                  <a:t>ypically we write the first argument in a subscript.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6" y="939146"/>
                <a:ext cx="7344815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91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402873" y="3647156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 rot="18572955">
            <a:off x="1237713" y="3667933"/>
            <a:ext cx="1141648" cy="24832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20015282">
            <a:off x="1395846" y="4128422"/>
            <a:ext cx="836707" cy="25900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 rot="2717470">
            <a:off x="1260434" y="4925107"/>
            <a:ext cx="1141648" cy="24832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2957709" y="3123201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2957709" y="4082984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2957709" y="5514565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686369" y="5429822"/>
                <a:ext cx="2480697" cy="4015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69" y="5429822"/>
                <a:ext cx="2480697" cy="40157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own Arrow 28"/>
          <p:cNvSpPr/>
          <p:nvPr/>
        </p:nvSpPr>
        <p:spPr>
          <a:xfrm>
            <a:off x="4669664" y="5037656"/>
            <a:ext cx="484632" cy="31890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669664" y="5904659"/>
            <a:ext cx="484632" cy="31890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 rot="5400000">
            <a:off x="2374287" y="4521876"/>
            <a:ext cx="506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sz="2000" b="1" dirty="0">
                <a:solidFill>
                  <a:srgbClr val="800000"/>
                </a:solidFill>
              </a:rPr>
              <a:t>. . .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 rot="5400000">
            <a:off x="4711669" y="4485145"/>
            <a:ext cx="506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sz="2000" b="1" dirty="0">
                <a:solidFill>
                  <a:srgbClr val="800000"/>
                </a:solidFill>
              </a:rPr>
              <a:t>. . .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3" name="Line 72"/>
          <p:cNvSpPr>
            <a:spLocks noChangeShapeType="1"/>
          </p:cNvSpPr>
          <p:nvPr/>
        </p:nvSpPr>
        <p:spPr bwMode="auto">
          <a:xfrm>
            <a:off x="5127927" y="1998793"/>
            <a:ext cx="1027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4" name="Line 73"/>
          <p:cNvSpPr>
            <a:spLocks noChangeShapeType="1"/>
          </p:cNvSpPr>
          <p:nvPr/>
        </p:nvSpPr>
        <p:spPr bwMode="auto">
          <a:xfrm flipH="1">
            <a:off x="3684535" y="1998793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5" name="Line 74"/>
          <p:cNvSpPr>
            <a:spLocks noChangeShapeType="1"/>
          </p:cNvSpPr>
          <p:nvPr/>
        </p:nvSpPr>
        <p:spPr bwMode="auto">
          <a:xfrm>
            <a:off x="3684535" y="192259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6" name="Line 75"/>
          <p:cNvSpPr>
            <a:spLocks noChangeShapeType="1"/>
          </p:cNvSpPr>
          <p:nvPr/>
        </p:nvSpPr>
        <p:spPr bwMode="auto">
          <a:xfrm>
            <a:off x="6140697" y="192259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559" y="1762602"/>
                <a:ext cx="4523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559" y="1762602"/>
                <a:ext cx="45236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72"/>
          <p:cNvSpPr>
            <a:spLocks noChangeShapeType="1"/>
          </p:cNvSpPr>
          <p:nvPr/>
        </p:nvSpPr>
        <p:spPr bwMode="auto">
          <a:xfrm flipV="1">
            <a:off x="2675108" y="2769837"/>
            <a:ext cx="1988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9" name="Line 73"/>
          <p:cNvSpPr>
            <a:spLocks noChangeShapeType="1"/>
          </p:cNvSpPr>
          <p:nvPr/>
        </p:nvSpPr>
        <p:spPr bwMode="auto">
          <a:xfrm flipH="1">
            <a:off x="2246492" y="2769838"/>
            <a:ext cx="144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0" name="Line 74"/>
          <p:cNvSpPr>
            <a:spLocks noChangeShapeType="1"/>
          </p:cNvSpPr>
          <p:nvPr/>
        </p:nvSpPr>
        <p:spPr bwMode="auto">
          <a:xfrm>
            <a:off x="2246492" y="26936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1" name="Line 75"/>
          <p:cNvSpPr>
            <a:spLocks noChangeShapeType="1"/>
          </p:cNvSpPr>
          <p:nvPr/>
        </p:nvSpPr>
        <p:spPr bwMode="auto">
          <a:xfrm>
            <a:off x="2888735" y="27057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86301" y="2570211"/>
                <a:ext cx="3802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01" y="2570211"/>
                <a:ext cx="38023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064219" y="1951073"/>
            <a:ext cx="100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subkeys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54658" y="288515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rounds</a:t>
            </a:r>
            <a:endParaRPr lang="en-US" dirty="0"/>
          </a:p>
        </p:txBody>
      </p:sp>
      <p:cxnSp>
        <p:nvCxnSpPr>
          <p:cNvPr id="49" name="Curved Connector 48"/>
          <p:cNvCxnSpPr>
            <a:stCxn id="45" idx="1"/>
            <a:endCxn id="11" idx="3"/>
          </p:cNvCxnSpPr>
          <p:nvPr/>
        </p:nvCxnSpPr>
        <p:spPr>
          <a:xfrm rot="10800000" flipV="1">
            <a:off x="6155434" y="3069823"/>
            <a:ext cx="499224" cy="1691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5" idx="1"/>
            <a:endCxn id="13" idx="3"/>
          </p:cNvCxnSpPr>
          <p:nvPr/>
        </p:nvCxnSpPr>
        <p:spPr>
          <a:xfrm rot="10800000" flipV="1">
            <a:off x="6140698" y="3069823"/>
            <a:ext cx="513961" cy="109641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5" idx="1"/>
            <a:endCxn id="28" idx="3"/>
          </p:cNvCxnSpPr>
          <p:nvPr/>
        </p:nvCxnSpPr>
        <p:spPr>
          <a:xfrm rot="10800000" flipV="1">
            <a:off x="6167066" y="3069823"/>
            <a:ext cx="487592" cy="256078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81026" y="3868019"/>
                <a:ext cx="2226119" cy="23083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0070C0"/>
                    </a:solidFill>
                  </a:rPr>
                  <a:t>Note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since we use the same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each round, we get: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symmetry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flexibility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 the number of rounds (useful for analysis)</a:t>
                </a:r>
                <a:endParaRPr lang="pl-PL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26" y="3868019"/>
                <a:ext cx="2226119" cy="2308324"/>
              </a:xfrm>
              <a:prstGeom prst="rect">
                <a:avLst/>
              </a:prstGeom>
              <a:blipFill rotWithShape="0">
                <a:blip r:embed="rId14"/>
                <a:stretch>
                  <a:fillRect l="-2180" t="-1579" b="-28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1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62" y="172137"/>
            <a:ext cx="8150712" cy="1325563"/>
          </a:xfrm>
        </p:spPr>
        <p:txBody>
          <a:bodyPr/>
          <a:lstStyle/>
          <a:p>
            <a:r>
              <a:rPr lang="en-US" dirty="0" smtClean="0"/>
              <a:t>Popular types of iterated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10" y="2224452"/>
            <a:ext cx="8229600" cy="41373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Feistel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ciphers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Substitution-permutation </a:t>
            </a:r>
            <a:r>
              <a:rPr lang="en-US" b="1" dirty="0">
                <a:solidFill>
                  <a:srgbClr val="FF0000"/>
                </a:solidFill>
              </a:rPr>
              <a:t>networks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Lai-Massey </a:t>
            </a:r>
            <a:r>
              <a:rPr lang="en-US" dirty="0" smtClean="0"/>
              <a:t>ciphers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68" y="71414"/>
            <a:ext cx="8421528" cy="1143000"/>
          </a:xfrm>
        </p:spPr>
        <p:txBody>
          <a:bodyPr/>
          <a:lstStyle/>
          <a:p>
            <a:r>
              <a:rPr lang="pl-PL" dirty="0" err="1" smtClean="0"/>
              <a:t>Note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214422"/>
                <a:ext cx="8229600" cy="1400172"/>
              </a:xfrm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:r>
                  <a:rPr lang="en-US" dirty="0" smtClean="0"/>
                  <a:t>We consider permutations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b="1" u="sng" dirty="0" smtClean="0"/>
                  <a:t>not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on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b="1" baseline="30000" dirty="0" smtClean="0">
                  <a:solidFill>
                    <a:srgbClr val="C00000"/>
                  </a:solidFill>
                </a:endParaRPr>
              </a:p>
              <a:p>
                <a:pPr algn="ctr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Example: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214422"/>
                <a:ext cx="8229600" cy="1400172"/>
              </a:xfrm>
              <a:blipFill rotWithShape="0">
                <a:blip r:embed="rId3"/>
                <a:stretch>
                  <a:fillRect l="-1333" t="-6957" b="-34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00166" y="2857496"/>
            <a:ext cx="1428760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14480" y="3071810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480" y="3500438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14480" y="3929066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14480" y="4344044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14480" y="4786322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14480" y="5214950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14480" y="5643578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14480" y="6058556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357950" y="2786058"/>
            <a:ext cx="1428760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572264" y="2928934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572264" y="3357562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72264" y="3786190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572264" y="4201168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572264" y="4643446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572264" y="5072074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572264" y="5500702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572264" y="5915680"/>
          <a:ext cx="976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2714612" y="3214686"/>
            <a:ext cx="3857652" cy="1643074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786050" y="3071810"/>
            <a:ext cx="3786214" cy="1000132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86050" y="3643314"/>
            <a:ext cx="3714776" cy="250033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86050" y="4500570"/>
            <a:ext cx="3714776" cy="78581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86050" y="4000504"/>
            <a:ext cx="3714776" cy="1000132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86050" y="5429264"/>
            <a:ext cx="3714776" cy="285752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86050" y="4357694"/>
            <a:ext cx="3714776" cy="150019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86050" y="3500438"/>
            <a:ext cx="3714776" cy="2714644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4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557212" y="3712907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1643050"/>
            <a:ext cx="6572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Pseudorandom </a:t>
            </a:r>
            <a:r>
              <a:rPr lang="en-US" sz="3200" dirty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Block cipher modes of operation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3200" dirty="0" smtClean="0"/>
              <a:t>Block</a:t>
            </a:r>
            <a:r>
              <a:rPr lang="en-US" sz="3200" dirty="0" smtClean="0"/>
              <a:t> ciphers – popular construction paradigms</a:t>
            </a:r>
            <a:endParaRPr lang="pl-PL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/>
              <a:t>Feistel</a:t>
            </a:r>
            <a:r>
              <a:rPr lang="en-US" sz="3200" dirty="0" smtClean="0"/>
              <a:t> ciphers </a:t>
            </a: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Invented </a:t>
            </a:r>
            <a:r>
              <a:rPr lang="en-US" sz="2200" dirty="0"/>
              <a:t>by </a:t>
            </a:r>
            <a:r>
              <a:rPr lang="en-US" sz="2200" b="1" dirty="0">
                <a:solidFill>
                  <a:srgbClr val="0070C0"/>
                </a:solidFill>
              </a:rPr>
              <a:t>Horst </a:t>
            </a:r>
            <a:r>
              <a:rPr lang="en-US" sz="2200" b="1" dirty="0" err="1">
                <a:solidFill>
                  <a:srgbClr val="0070C0"/>
                </a:solidFill>
              </a:rPr>
              <a:t>Feistel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(1915-1990) in </a:t>
            </a:r>
            <a:r>
              <a:rPr lang="en-US" sz="2200" b="1" dirty="0" smtClean="0">
                <a:solidFill>
                  <a:srgbClr val="00B050"/>
                </a:solidFill>
              </a:rPr>
              <a:t>1970s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while working at </a:t>
            </a:r>
            <a:r>
              <a:rPr lang="en-US" sz="2200" b="1" dirty="0" smtClean="0">
                <a:solidFill>
                  <a:srgbClr val="00B050"/>
                </a:solidFill>
              </a:rPr>
              <a:t>IBM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First used in </a:t>
            </a:r>
            <a:r>
              <a:rPr lang="en-US" sz="2200" b="1" dirty="0" smtClean="0">
                <a:solidFill>
                  <a:srgbClr val="FF0000"/>
                </a:solidFill>
              </a:rPr>
              <a:t>Lucifer</a:t>
            </a:r>
            <a:r>
              <a:rPr lang="en-US" sz="2200" b="1" dirty="0" smtClean="0"/>
              <a:t>. </a:t>
            </a:r>
            <a:r>
              <a:rPr lang="en-US" sz="2200" dirty="0" smtClean="0"/>
              <a:t>Most famous use: </a:t>
            </a:r>
            <a:r>
              <a:rPr lang="en-US" sz="2200" b="1" dirty="0" smtClean="0">
                <a:solidFill>
                  <a:srgbClr val="FF0000"/>
                </a:solidFill>
              </a:rPr>
              <a:t>Data Encryption Standard (DES)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b="1" u="sng" dirty="0" smtClean="0">
                <a:solidFill>
                  <a:srgbClr val="0070C0"/>
                </a:solidFill>
              </a:rPr>
              <a:t>Other </a:t>
            </a:r>
            <a:r>
              <a:rPr lang="en-US" sz="2200" b="1" u="sng" dirty="0">
                <a:solidFill>
                  <a:srgbClr val="0070C0"/>
                </a:solidFill>
              </a:rPr>
              <a:t>ciphers that use it</a:t>
            </a:r>
            <a:r>
              <a:rPr lang="en-US" sz="2200" b="1" dirty="0"/>
              <a:t>:</a:t>
            </a:r>
          </a:p>
          <a:p>
            <a:pPr marL="0" indent="0">
              <a:buNone/>
            </a:pPr>
            <a:r>
              <a:rPr lang="en-US" sz="2200" dirty="0" smtClean="0"/>
              <a:t>Blowfish, Camellia, CAST-128, FEAL, GOST 28147-89, ICE, KASUMI, LOKI97, MARS, MAGENTA, MISTY1, RC5, Simon, TEA, </a:t>
            </a:r>
            <a:r>
              <a:rPr lang="en-US" sz="2200" dirty="0" err="1" smtClean="0"/>
              <a:t>Twofish</a:t>
            </a:r>
            <a:r>
              <a:rPr lang="en-US" sz="2200" dirty="0" smtClean="0"/>
              <a:t>, XTEA,...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upload.wikimedia.org/wikipedia/uk/b/b8/Feistel_Ho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47651"/>
            <a:ext cx="1905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DES</a:t>
            </a:r>
            <a:r>
              <a:rPr lang="en-US" sz="4000"/>
              <a:t> (Digital Encryption Standard)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1"/>
            <a:ext cx="8229600" cy="2857512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length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effective: </a:t>
            </a:r>
            <a:r>
              <a:rPr lang="en-US" b="1" dirty="0">
                <a:solidFill>
                  <a:srgbClr val="FF0000"/>
                </a:solidFill>
              </a:rPr>
              <a:t>56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dirty="0"/>
              <a:t>bits</a:t>
            </a:r>
          </a:p>
          <a:p>
            <a:pPr lvl="1"/>
            <a:r>
              <a:rPr lang="en-US" dirty="0"/>
              <a:t>formally: </a:t>
            </a:r>
            <a:r>
              <a:rPr lang="en-US" b="1" dirty="0">
                <a:solidFill>
                  <a:srgbClr val="FF0000"/>
                </a:solidFill>
              </a:rPr>
              <a:t>64</a:t>
            </a:r>
            <a:r>
              <a:rPr lang="en-US" dirty="0"/>
              <a:t> bits (</a:t>
            </a:r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dirty="0"/>
              <a:t> bits for checking parity).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Block length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64</a:t>
            </a:r>
            <a:r>
              <a:rPr lang="en-US" dirty="0"/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31998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1556" y="365126"/>
            <a:ext cx="5853793" cy="1325563"/>
          </a:xfrm>
        </p:spPr>
        <p:txBody>
          <a:bodyPr/>
          <a:lstStyle/>
          <a:p>
            <a:r>
              <a:rPr lang="pl-PL" dirty="0"/>
              <a:t>History of DES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First version designed by </a:t>
            </a:r>
            <a:r>
              <a:rPr lang="pl-PL" sz="2800" b="1" dirty="0">
                <a:solidFill>
                  <a:srgbClr val="0070C0"/>
                </a:solidFill>
              </a:rPr>
              <a:t>IBM</a:t>
            </a:r>
            <a:r>
              <a:rPr lang="pl-PL" sz="2800" dirty="0"/>
              <a:t> in </a:t>
            </a:r>
            <a:r>
              <a:rPr lang="pl-PL" sz="2800" b="1" dirty="0"/>
              <a:t>1973-74</a:t>
            </a:r>
            <a:r>
              <a:rPr lang="pl-PL" sz="2800" dirty="0"/>
              <a:t>, based on a </a:t>
            </a:r>
            <a:r>
              <a:rPr lang="en-US" sz="2800" b="1" dirty="0">
                <a:solidFill>
                  <a:srgbClr val="FF0000"/>
                </a:solidFill>
              </a:rPr>
              <a:t>Lucifer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cipher</a:t>
            </a:r>
            <a:r>
              <a:rPr lang="pl-PL" sz="2800" dirty="0"/>
              <a:t> (by </a:t>
            </a:r>
            <a:r>
              <a:rPr lang="en-US" sz="2800" b="1" dirty="0"/>
              <a:t>Horst </a:t>
            </a:r>
            <a:r>
              <a:rPr lang="en-US" sz="2800" b="1" dirty="0" err="1"/>
              <a:t>Feistel</a:t>
            </a:r>
            <a:r>
              <a:rPr lang="pl-PL" sz="2800" dirty="0"/>
              <a:t>).</a:t>
            </a:r>
            <a:br>
              <a:rPr lang="pl-PL" sz="2800" dirty="0"/>
            </a:br>
            <a:endParaRPr lang="pl-PL" sz="2800" dirty="0"/>
          </a:p>
          <a:p>
            <a:pPr>
              <a:lnSpc>
                <a:spcPct val="90000"/>
              </a:lnSpc>
            </a:pPr>
            <a:r>
              <a:rPr lang="pl-PL" sz="2800" b="1" dirty="0">
                <a:solidFill>
                  <a:srgbClr val="0070C0"/>
                </a:solidFill>
              </a:rPr>
              <a:t>National Security Agency (NSA)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r>
              <a:rPr lang="pl-PL" sz="2800" dirty="0"/>
              <a:t>played some role in the design of </a:t>
            </a:r>
            <a:r>
              <a:rPr lang="pl-PL" sz="2800" b="1" dirty="0">
                <a:solidFill>
                  <a:srgbClr val="FF0000"/>
                </a:solidFill>
              </a:rPr>
              <a:t>DES</a:t>
            </a:r>
            <a:r>
              <a:rPr lang="pl-PL" sz="2800" dirty="0"/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pl-PL" sz="2800" dirty="0"/>
              <a:t>Made public in </a:t>
            </a:r>
            <a:r>
              <a:rPr lang="pl-PL" sz="2800" b="1" dirty="0"/>
              <a:t>1975</a:t>
            </a:r>
            <a:r>
              <a:rPr lang="pl-PL" sz="2800" dirty="0"/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pl-PL" sz="2800" dirty="0"/>
              <a:t>Ap</a:t>
            </a:r>
            <a:r>
              <a:rPr lang="en-US" sz="2800" dirty="0"/>
              <a:t>proved as a </a:t>
            </a:r>
            <a:r>
              <a:rPr lang="pl-PL" sz="2800" b="1" dirty="0">
                <a:solidFill>
                  <a:srgbClr val="0070C0"/>
                </a:solidFill>
              </a:rPr>
              <a:t>US </a:t>
            </a:r>
            <a:r>
              <a:rPr lang="en-US" sz="2800" b="1" dirty="0">
                <a:solidFill>
                  <a:srgbClr val="0070C0"/>
                </a:solidFill>
              </a:rPr>
              <a:t>federal standard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in November </a:t>
            </a:r>
            <a:r>
              <a:rPr lang="en-US" sz="2800" b="1" dirty="0"/>
              <a:t>1976</a:t>
            </a:r>
            <a:r>
              <a:rPr lang="pl-PL" sz="2800" dirty="0"/>
              <a:t>.</a:t>
            </a:r>
            <a:endParaRPr lang="en-US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438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9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pl-PL"/>
              <a:t>Criticism of DES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20" y="2000240"/>
                <a:ext cx="8610600" cy="3433778"/>
              </a:xfrm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pl-PL" dirty="0" smtClean="0"/>
                  <a:t>The </a:t>
                </a:r>
                <a:r>
                  <a:rPr lang="pl-PL" dirty="0"/>
                  <a:t>key is to short (only </a:t>
                </a:r>
                <a:r>
                  <a:rPr lang="pl-PL" b="1" dirty="0">
                    <a:solidFill>
                      <a:srgbClr val="FF0000"/>
                    </a:solidFill>
                  </a:rPr>
                  <a:t>56</a:t>
                </a:r>
                <a:r>
                  <a:rPr lang="pl-PL" dirty="0"/>
                  <a:t> bits).</a:t>
                </a:r>
              </a:p>
              <a:p>
                <a:pPr>
                  <a:lnSpc>
                    <a:spcPct val="80000"/>
                  </a:lnSpc>
                </a:pPr>
                <a:endParaRPr lang="pl-PL" dirty="0"/>
              </a:p>
              <a:p>
                <a:pPr>
                  <a:lnSpc>
                    <a:spcPct val="80000"/>
                  </a:lnSpc>
                </a:pPr>
                <a:r>
                  <a:rPr lang="pl-PL" dirty="0"/>
                  <a:t>Unclear role of </a:t>
                </a:r>
                <a:r>
                  <a:rPr lang="pl-PL" b="1" dirty="0">
                    <a:solidFill>
                      <a:srgbClr val="0070C0"/>
                    </a:solidFill>
                  </a:rPr>
                  <a:t>NSA</a:t>
                </a:r>
                <a:r>
                  <a:rPr lang="pl-PL" dirty="0"/>
                  <a:t> in the design </a:t>
                </a:r>
                <a:br>
                  <a:rPr lang="pl-PL" dirty="0"/>
                </a:br>
                <a:endParaRPr lang="pl-PL" dirty="0"/>
              </a:p>
              <a:p>
                <a:pPr lvl="1">
                  <a:lnSpc>
                    <a:spcPct val="80000"/>
                  </a:lnSpc>
                </a:pPr>
                <a:r>
                  <a:rPr lang="pl-PL" dirty="0" smtClean="0"/>
                  <a:t> </a:t>
                </a:r>
                <a:r>
                  <a:rPr lang="pl-PL" dirty="0" err="1" smtClean="0"/>
                  <a:t>hidden</a:t>
                </a:r>
                <a:r>
                  <a:rPr lang="pl-PL" dirty="0" smtClean="0"/>
                  <a:t> </a:t>
                </a:r>
                <a:r>
                  <a:rPr lang="pl-PL" b="1" dirty="0">
                    <a:solidFill>
                      <a:srgbClr val="FF0000"/>
                    </a:solidFill>
                  </a:rPr>
                  <a:t>backdoor</a:t>
                </a:r>
                <a:r>
                  <a:rPr lang="pl-PL" dirty="0"/>
                  <a:t>?</a:t>
                </a:r>
                <a:br>
                  <a:rPr lang="pl-PL" dirty="0"/>
                </a:br>
                <a:endParaRPr lang="pl-PL" dirty="0"/>
              </a:p>
              <a:p>
                <a:pPr lvl="1">
                  <a:lnSpc>
                    <a:spcPct val="80000"/>
                  </a:lnSpc>
                </a:pP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l-PL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𝟓𝟔</m:t>
                    </m:r>
                  </m:oMath>
                </a14:m>
                <a:r>
                  <a:rPr lang="pl-PL" baseline="30000" dirty="0"/>
                  <a:t> </a:t>
                </a:r>
                <a:r>
                  <a:rPr lang="en-US" dirty="0" smtClean="0"/>
                  <a:t>: feasible </a:t>
                </a:r>
                <a:r>
                  <a:rPr lang="pl-PL" dirty="0"/>
                  <a:t>for </a:t>
                </a:r>
                <a:r>
                  <a:rPr lang="pl-PL" b="1" dirty="0">
                    <a:solidFill>
                      <a:srgbClr val="0070C0"/>
                    </a:solidFill>
                  </a:rPr>
                  <a:t>NSA</a:t>
                </a:r>
                <a:r>
                  <a:rPr lang="pl-PL" dirty="0"/>
                  <a:t>, infeasible for the others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</a:t>
                </a:r>
                <a:r>
                  <a:rPr lang="pl-PL" dirty="0"/>
                  <a:t>(in the </a:t>
                </a:r>
                <a:r>
                  <a:rPr lang="pl-PL" b="1" dirty="0"/>
                  <a:t>1970s</a:t>
                </a:r>
                <a:r>
                  <a:rPr lang="pl-PL" dirty="0" smtClean="0"/>
                  <a:t>)?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20" y="2000240"/>
                <a:ext cx="8610600" cy="3433778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Security of DES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/>
              <a:t>The main weakness is the </a:t>
            </a:r>
            <a:r>
              <a:rPr lang="pl-PL" sz="2400" b="1" dirty="0">
                <a:solidFill>
                  <a:srgbClr val="FF0000"/>
                </a:solidFill>
              </a:rPr>
              <a:t>short key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(</a:t>
            </a:r>
            <a:r>
              <a:rPr lang="pl-PL" sz="2400" b="1" dirty="0">
                <a:solidFill>
                  <a:srgbClr val="0070C0"/>
                </a:solidFill>
              </a:rPr>
              <a:t>brute-force</a:t>
            </a:r>
            <a:r>
              <a:rPr lang="pl-PL" sz="2400" dirty="0"/>
              <a:t> attacks are possible).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 the </a:t>
            </a:r>
            <a:r>
              <a:rPr lang="en-US" sz="2400" b="1" dirty="0">
                <a:solidFill>
                  <a:srgbClr val="FF0000"/>
                </a:solidFill>
              </a:rPr>
              <a:t>block length is too small</a:t>
            </a:r>
            <a:r>
              <a:rPr lang="en-US" sz="2400" dirty="0"/>
              <a:t>.</a:t>
            </a:r>
            <a:endParaRPr lang="pl-PL" sz="2400" dirty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14414" y="3357562"/>
            <a:ext cx="7572428" cy="304698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Apart from this</a:t>
            </a:r>
            <a:r>
              <a:rPr lang="pl-PL" sz="2800" dirty="0" smtClean="0"/>
              <a:t> – </a:t>
            </a:r>
            <a:r>
              <a:rPr lang="pl-PL" sz="2800" b="1" dirty="0" smtClean="0">
                <a:solidFill>
                  <a:srgbClr val="009900"/>
                </a:solidFill>
              </a:rPr>
              <a:t>a very secure design</a:t>
            </a:r>
            <a:r>
              <a:rPr lang="pl-PL" sz="2800" dirty="0" smtClean="0"/>
              <a:t>: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err="1" smtClean="0"/>
              <a:t>after</a:t>
            </a:r>
            <a:r>
              <a:rPr lang="pl-PL" sz="2800" smtClean="0"/>
              <a:t> </a:t>
            </a:r>
            <a:r>
              <a:rPr lang="pl-PL" sz="2800" b="1" smtClean="0">
                <a:solidFill>
                  <a:srgbClr val="FF0000"/>
                </a:solidFill>
              </a:rPr>
              <a:t>4 </a:t>
            </a:r>
            <a:r>
              <a:rPr lang="pl-PL" sz="2800" b="1" dirty="0" smtClean="0">
                <a:solidFill>
                  <a:srgbClr val="FF0000"/>
                </a:solidFill>
              </a:rPr>
              <a:t>decades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still the most practical attack is </a:t>
            </a:r>
            <a:r>
              <a:rPr lang="pl-PL" sz="2800" b="1" dirty="0" smtClean="0"/>
              <a:t>brute-force</a:t>
            </a:r>
            <a:r>
              <a:rPr lang="pl-PL" sz="2800" dirty="0" smtClean="0"/>
              <a:t>!</a:t>
            </a:r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r>
              <a:rPr lang="pl-PL" sz="2800" dirty="0" smtClean="0"/>
              <a:t>The </a:t>
            </a:r>
            <a:r>
              <a:rPr lang="en-US" sz="2800" dirty="0" smtClean="0"/>
              <a:t>only attacks so far: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differential cryptanalysis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linear cryptanalysis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are rather theoretical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01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28596" y="4322617"/>
            <a:ext cx="7715304" cy="22998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/>
          <a:lstStyle/>
          <a:p>
            <a:r>
              <a:rPr lang="en-US" sz="2400" dirty="0" smtClean="0"/>
              <a:t>"</a:t>
            </a:r>
            <a:r>
              <a:rPr lang="en-US" sz="2400" b="1" dirty="0" smtClean="0">
                <a:solidFill>
                  <a:schemeClr val="accent2"/>
                </a:solidFill>
              </a:rPr>
              <a:t>NSA</a:t>
            </a:r>
            <a:r>
              <a:rPr lang="en-US" sz="2400" dirty="0" smtClean="0"/>
              <a:t> did not tamper with the design of the algorithm in any way. </a:t>
            </a:r>
            <a:r>
              <a:rPr lang="en-US" sz="2400" b="1" dirty="0" smtClean="0">
                <a:solidFill>
                  <a:schemeClr val="accent2"/>
                </a:solidFill>
              </a:rPr>
              <a:t>IBM</a:t>
            </a:r>
            <a:r>
              <a:rPr lang="en-US" sz="2400" dirty="0" smtClean="0"/>
              <a:t> invented and designed the algorithm, made all pertinent decisions regarding it, and concurred that the agreed upon key size was </a:t>
            </a:r>
            <a:r>
              <a:rPr lang="en-US" sz="2400" b="1" u="sng" dirty="0" smtClean="0">
                <a:solidFill>
                  <a:srgbClr val="0070C0"/>
                </a:solidFill>
              </a:rPr>
              <a:t>more than adequate</a:t>
            </a:r>
            <a:r>
              <a:rPr lang="en-US" sz="2400" dirty="0" smtClean="0"/>
              <a:t> for all commercial applications for which the </a:t>
            </a:r>
            <a:r>
              <a:rPr lang="en-US" sz="2400" b="1" dirty="0" smtClean="0">
                <a:solidFill>
                  <a:schemeClr val="accent2"/>
                </a:solidFill>
              </a:rPr>
              <a:t>DES</a:t>
            </a:r>
            <a:r>
              <a:rPr lang="en-US" sz="2400" dirty="0" smtClean="0"/>
              <a:t> was intended."</a:t>
            </a:r>
            <a:endParaRPr lang="en-US" sz="24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69833" y="1812175"/>
            <a:ext cx="7572428" cy="22569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/>
          <a:lstStyle/>
          <a:p>
            <a:r>
              <a:rPr lang="en-US" sz="2400" dirty="0" smtClean="0"/>
              <a:t>"In the development of </a:t>
            </a:r>
            <a:r>
              <a:rPr lang="en-US" sz="2400" b="1" dirty="0" smtClean="0"/>
              <a:t>DES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NSA</a:t>
            </a:r>
            <a:r>
              <a:rPr lang="en-US" sz="2400" dirty="0" smtClean="0"/>
              <a:t> convinced </a:t>
            </a:r>
            <a:r>
              <a:rPr lang="en-US" sz="2400" b="1" dirty="0" smtClean="0">
                <a:solidFill>
                  <a:schemeClr val="accent2"/>
                </a:solidFill>
              </a:rPr>
              <a:t>IBM</a:t>
            </a:r>
            <a:r>
              <a:rPr lang="en-US" sz="2400" dirty="0" smtClean="0"/>
              <a:t> that a reduced key size was sufficient; indirectly assisted in the development of the </a:t>
            </a:r>
            <a:r>
              <a:rPr lang="en-US" sz="2400" b="1" dirty="0" smtClean="0">
                <a:solidFill>
                  <a:srgbClr val="FF0000"/>
                </a:solidFill>
              </a:rPr>
              <a:t>S-box</a:t>
            </a:r>
            <a:r>
              <a:rPr lang="en-US" sz="2400" dirty="0" smtClean="0"/>
              <a:t> structures; and certified that the final </a:t>
            </a:r>
            <a:r>
              <a:rPr lang="en-US" sz="2400" b="1" dirty="0" smtClean="0">
                <a:solidFill>
                  <a:schemeClr val="accent2"/>
                </a:solidFill>
              </a:rPr>
              <a:t>DES</a:t>
            </a:r>
            <a:r>
              <a:rPr lang="en-US" sz="2400" dirty="0" smtClean="0"/>
              <a:t> algorithm was, to the best of their knowledge, free from any statistical or mathematical weakness</a:t>
            </a:r>
            <a:r>
              <a:rPr lang="pl-PL" sz="2400" dirty="0" smtClean="0"/>
              <a:t>.”</a:t>
            </a:r>
            <a:endParaRPr lang="en-US" sz="24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133004"/>
            <a:ext cx="8229600" cy="1143000"/>
          </a:xfrm>
        </p:spPr>
        <p:txBody>
          <a:bodyPr/>
          <a:lstStyle/>
          <a:p>
            <a:r>
              <a:rPr lang="pl-PL"/>
              <a:t>The role of NSA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62" y="1009996"/>
            <a:ext cx="8229600" cy="11430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United States Senate Select Committee on Intelligence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(</a:t>
            </a:r>
            <a:r>
              <a:rPr lang="en-US" sz="2400" b="1" dirty="0"/>
              <a:t>1978</a:t>
            </a:r>
            <a:r>
              <a:rPr lang="pl-PL" sz="2400" dirty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0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Brute-force attacks on 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86766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1977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err="1">
                <a:solidFill>
                  <a:srgbClr val="0070C0"/>
                </a:solidFill>
              </a:rPr>
              <a:t>Diffie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70C0"/>
                </a:solidFill>
              </a:rPr>
              <a:t>Hellman</a:t>
            </a:r>
            <a:r>
              <a:rPr lang="en-US" sz="2000" dirty="0"/>
              <a:t> proposed a machine costing </a:t>
            </a:r>
            <a:r>
              <a:rPr lang="en-US" sz="2000" b="1" dirty="0">
                <a:solidFill>
                  <a:srgbClr val="009900"/>
                </a:solidFill>
              </a:rPr>
              <a:t>20 million $</a:t>
            </a:r>
            <a:r>
              <a:rPr lang="en-US" sz="2000" dirty="0"/>
              <a:t> breaking DES in </a:t>
            </a:r>
            <a:r>
              <a:rPr lang="en-US" sz="2000" b="1" dirty="0">
                <a:solidFill>
                  <a:srgbClr val="009900"/>
                </a:solidFill>
              </a:rPr>
              <a:t>1 day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1993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0070C0"/>
                </a:solidFill>
              </a:rPr>
              <a:t>Wiener</a:t>
            </a:r>
            <a:r>
              <a:rPr lang="en-US" sz="2000" dirty="0"/>
              <a:t> proposed a machine costing </a:t>
            </a:r>
            <a:r>
              <a:rPr lang="en-US" sz="2000" b="1" dirty="0">
                <a:solidFill>
                  <a:srgbClr val="009900"/>
                </a:solidFill>
              </a:rPr>
              <a:t>1 million $</a:t>
            </a:r>
            <a:r>
              <a:rPr lang="en-US" sz="2000" dirty="0"/>
              <a:t> breaking DES in </a:t>
            </a:r>
            <a:r>
              <a:rPr lang="en-US" sz="2000" b="1" dirty="0">
                <a:solidFill>
                  <a:srgbClr val="009900"/>
                </a:solidFill>
              </a:rPr>
              <a:t>7 hours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1997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0070C0"/>
                </a:solidFill>
              </a:rPr>
              <a:t>DESCHALL</a:t>
            </a:r>
            <a:r>
              <a:rPr lang="en-US" sz="2000" dirty="0"/>
              <a:t> Project broke a “</a:t>
            </a:r>
            <a:r>
              <a:rPr lang="en-US" sz="2000" b="1" dirty="0"/>
              <a:t>DES Challenge</a:t>
            </a:r>
            <a:r>
              <a:rPr lang="en-US" sz="2000" dirty="0"/>
              <a:t>” (published by </a:t>
            </a:r>
            <a:r>
              <a:rPr lang="en-US" sz="2000" b="1" dirty="0"/>
              <a:t>RSA</a:t>
            </a:r>
            <a:r>
              <a:rPr lang="en-US" sz="2000" dirty="0"/>
              <a:t>) in </a:t>
            </a:r>
            <a:r>
              <a:rPr lang="en-US" sz="2000" b="1" dirty="0">
                <a:solidFill>
                  <a:srgbClr val="009900"/>
                </a:solidFill>
              </a:rPr>
              <a:t>96 days</a:t>
            </a:r>
            <a:r>
              <a:rPr lang="en-US" sz="2000" dirty="0"/>
              <a:t> using idle cycles of thousands of computers across the Internet.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1998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DES-cracker</a:t>
            </a:r>
            <a:r>
              <a:rPr lang="en-US" sz="2000" dirty="0"/>
              <a:t> was built by the </a:t>
            </a:r>
            <a:r>
              <a:rPr lang="en-US" sz="2000" b="1" dirty="0"/>
              <a:t>Electronic Frontier Foundation (EFF),</a:t>
            </a:r>
            <a:r>
              <a:rPr lang="en-US" sz="2000" dirty="0"/>
              <a:t> at the cost of approximately </a:t>
            </a:r>
            <a:r>
              <a:rPr lang="en-US" sz="2000" b="1" dirty="0">
                <a:solidFill>
                  <a:srgbClr val="009900"/>
                </a:solidFill>
              </a:rPr>
              <a:t>250,000$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FF0000"/>
                </a:solidFill>
              </a:rPr>
              <a:t>2000s 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COPACOBANA</a:t>
            </a:r>
            <a:r>
              <a:rPr lang="en-US" sz="2000" dirty="0" smtClean="0"/>
              <a:t>  </a:t>
            </a:r>
            <a:r>
              <a:rPr lang="en-US" sz="2000" dirty="0"/>
              <a:t>(the Cost-Optimized Parallel </a:t>
            </a:r>
            <a:r>
              <a:rPr lang="en-US" sz="2000" dirty="0" err="1"/>
              <a:t>COde</a:t>
            </a:r>
            <a:r>
              <a:rPr lang="en-US" sz="2000" dirty="0"/>
              <a:t> Breaker) breaks </a:t>
            </a:r>
            <a:r>
              <a:rPr lang="en-US" sz="2000" b="1" dirty="0"/>
              <a:t>DES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00B050"/>
                </a:solidFill>
              </a:rPr>
              <a:t>1 week </a:t>
            </a:r>
            <a:r>
              <a:rPr lang="en-US" sz="2000" dirty="0"/>
              <a:t>and costs </a:t>
            </a:r>
            <a:r>
              <a:rPr lang="en-US" sz="2000" b="1" dirty="0">
                <a:solidFill>
                  <a:srgbClr val="009900"/>
                </a:solidFill>
              </a:rPr>
              <a:t>10,000$</a:t>
            </a:r>
          </a:p>
        </p:txBody>
      </p:sp>
    </p:spTree>
    <p:extLst>
      <p:ext uri="{BB962C8B-B14F-4D97-AF65-F5344CB8AC3E}">
        <p14:creationId xmlns:p14="http://schemas.microsoft.com/office/powerpoint/2010/main" val="3814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28702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25800"/>
            <a:ext cx="4114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03925" y="3236913"/>
            <a:ext cx="1479550" cy="366712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DES-cracker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889125" y="5751513"/>
            <a:ext cx="1797050" cy="366712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COPACOBANA</a:t>
            </a:r>
          </a:p>
        </p:txBody>
      </p:sp>
    </p:spTree>
    <p:extLst>
      <p:ext uri="{BB962C8B-B14F-4D97-AF65-F5344CB8AC3E}">
        <p14:creationId xmlns:p14="http://schemas.microsoft.com/office/powerpoint/2010/main" val="25925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/>
              <a:t>Theoretical attacks on DES – differential cryptoanalysis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err="1"/>
              <a:t>Biham</a:t>
            </a:r>
            <a:r>
              <a:rPr lang="en-US" sz="1800" b="1" dirty="0"/>
              <a:t> and Shamir (late 1980s):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differential </a:t>
            </a:r>
            <a:r>
              <a:rPr lang="en-US" sz="2400" b="1" dirty="0" err="1">
                <a:solidFill>
                  <a:srgbClr val="FF0000"/>
                </a:solidFill>
              </a:rPr>
              <a:t>cryptoanalysis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They show how to break </a:t>
            </a:r>
            <a:r>
              <a:rPr lang="en-US" sz="1800" b="1" dirty="0">
                <a:solidFill>
                  <a:srgbClr val="0070C0"/>
                </a:solidFill>
              </a:rPr>
              <a:t>DES</a:t>
            </a:r>
            <a:r>
              <a:rPr lang="en-US" sz="1800" dirty="0"/>
              <a:t> using a </a:t>
            </a:r>
            <a:r>
              <a:rPr lang="en-US" sz="1800" b="1" dirty="0">
                <a:solidFill>
                  <a:srgbClr val="0070C0"/>
                </a:solidFill>
              </a:rPr>
              <a:t>chosen-plaintext attack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800" dirty="0"/>
              <a:t> </a:t>
            </a:r>
          </a:p>
        </p:txBody>
      </p:sp>
      <p:pic>
        <p:nvPicPr>
          <p:cNvPr id="35844" name="Picture 4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1841500" cy="1273175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340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 smtClean="0"/>
              <a:t>DES</a:t>
            </a:r>
            <a:r>
              <a:rPr lang="en-US" sz="2800" b="1" baseline="-25000" dirty="0" err="1" smtClean="0"/>
              <a:t>k</a:t>
            </a:r>
            <a:endParaRPr lang="en-US" sz="2800" b="1" baseline="-25000" dirty="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276600" y="4572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3276600" y="5029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657600" y="4343400"/>
            <a:ext cx="10382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dirty="0"/>
              <a:t>plaintext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81400" y="4800600"/>
            <a:ext cx="12192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err="1"/>
              <a:t>ciphertext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3505200" y="3429000"/>
                <a:ext cx="120097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𝟒𝟕</m:t>
                    </m:r>
                  </m:oMath>
                </a14:m>
                <a:r>
                  <a:rPr lang="en-US" sz="2000" dirty="0"/>
                  <a:t> times</a:t>
                </a:r>
              </a:p>
            </p:txBody>
          </p:sp>
        </mc:Choice>
        <mc:Fallback xmlns="">
          <p:sp>
            <p:nvSpPr>
              <p:cNvPr id="3585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429000"/>
                <a:ext cx="120097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r="-4569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51" name="AutoShape 11"/>
          <p:cNvSpPr>
            <a:spLocks/>
          </p:cNvSpPr>
          <p:nvPr/>
        </p:nvSpPr>
        <p:spPr bwMode="auto">
          <a:xfrm rot="5400000">
            <a:off x="3924300" y="31623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096000" y="5918200"/>
            <a:ext cx="2354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Not very practical...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447800"/>
            <a:ext cx="10080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447800"/>
            <a:ext cx="9953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own Arrow 14"/>
              <p:cNvSpPr/>
              <p:nvPr/>
            </p:nvSpPr>
            <p:spPr>
              <a:xfrm>
                <a:off x="1357290" y="5643578"/>
                <a:ext cx="1000132" cy="928694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Down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5643578"/>
                <a:ext cx="1000132" cy="928694"/>
              </a:xfrm>
              <a:prstGeom prst="down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/>
      <p:bldP spid="3585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Callout 22"/>
          <p:cNvSpPr/>
          <p:nvPr/>
        </p:nvSpPr>
        <p:spPr>
          <a:xfrm>
            <a:off x="571472" y="3786190"/>
            <a:ext cx="6572296" cy="2643206"/>
          </a:xfrm>
          <a:prstGeom prst="cloudCallout">
            <a:avLst>
              <a:gd name="adj1" fmla="val 46218"/>
              <a:gd name="adj2" fmla="val 477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Example of an application: “encryption”</a:t>
            </a:r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1285860"/>
                <a:ext cx="8229600" cy="1328734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sz="2400" dirty="0" smtClean="0"/>
                  <a:t>Suppose that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Lucida Calligraphy"/>
                    <a:cs typeface="Lucida Calligraphy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it-IT" sz="2400" dirty="0" smtClean="0"/>
                  <a:t>.  If only one message is sent then Alice and Bob can do the following:</a:t>
                </a:r>
                <a:endParaRPr lang="it-IT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1285860"/>
                <a:ext cx="8229600" cy="1328734"/>
              </a:xfrm>
              <a:blipFill rotWithShape="0">
                <a:blip r:embed="rId3"/>
                <a:stretch>
                  <a:fillRect l="-1185" t="-73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3" y="4514482"/>
            <a:ext cx="1214447" cy="141484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14679" y="5214950"/>
                <a:ext cx="2282806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 random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79" y="5214950"/>
                <a:ext cx="2282806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630"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2" descr="MCj041146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714620"/>
            <a:ext cx="1401763" cy="1457325"/>
          </a:xfrm>
          <a:prstGeom prst="rect">
            <a:avLst/>
          </a:prstGeom>
          <a:noFill/>
        </p:spPr>
      </p:pic>
      <p:pic>
        <p:nvPicPr>
          <p:cNvPr id="7" name="Picture 6" descr="MCj041580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643182"/>
            <a:ext cx="1427340" cy="150019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 rot="2407857">
                <a:off x="1850188" y="4128682"/>
                <a:ext cx="1871729" cy="66703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07857">
                <a:off x="1850188" y="4128682"/>
                <a:ext cx="1871729" cy="667032"/>
              </a:xfrm>
              <a:prstGeom prst="righ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eft Arrow 8"/>
              <p:cNvSpPr/>
              <p:nvPr/>
            </p:nvSpPr>
            <p:spPr>
              <a:xfrm rot="2465745">
                <a:off x="1093185" y="4560630"/>
                <a:ext cx="2163850" cy="766919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Left Arrow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5745">
                <a:off x="1093185" y="4560630"/>
                <a:ext cx="2163850" cy="766919"/>
              </a:xfrm>
              <a:prstGeom prst="lef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eft Arrow 9"/>
              <p:cNvSpPr/>
              <p:nvPr/>
            </p:nvSpPr>
            <p:spPr>
              <a:xfrm rot="19070068">
                <a:off x="5008815" y="3856385"/>
                <a:ext cx="1975037" cy="785818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Lef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0068">
                <a:off x="5008815" y="3856385"/>
                <a:ext cx="1975037" cy="785818"/>
              </a:xfrm>
              <a:prstGeom prst="lef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 rot="19096710">
                <a:off x="5440202" y="4486869"/>
                <a:ext cx="1975776" cy="78581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6710">
                <a:off x="5440202" y="4486869"/>
                <a:ext cx="1975776" cy="785818"/>
              </a:xfrm>
              <a:prstGeom prst="righ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2500298" y="2857496"/>
                <a:ext cx="4000528" cy="785818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98" y="2857496"/>
                <a:ext cx="4000528" cy="785818"/>
              </a:xfrm>
              <a:prstGeom prst="righ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285720" y="2928934"/>
                <a:ext cx="1143008" cy="78581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2928934"/>
                <a:ext cx="1143008" cy="785818"/>
              </a:xfrm>
              <a:prstGeom prst="righ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ight Arrow 21"/>
              <p:cNvSpPr/>
              <p:nvPr/>
            </p:nvSpPr>
            <p:spPr>
              <a:xfrm>
                <a:off x="7715272" y="2857496"/>
                <a:ext cx="1143008" cy="78581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igh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72" y="2857496"/>
                <a:ext cx="1143008" cy="785818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628906" y="5190666"/>
            <a:ext cx="228601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this requries secure communication, so in practice this “method” doesn’t make sense...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94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8" grpId="0" animBg="1"/>
      <p:bldP spid="9" grpId="0" animBg="1"/>
      <p:bldP spid="10" grpId="0" animBg="1"/>
      <p:bldP spid="15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5760" anchor="ctr"/>
          <a:lstStyle/>
          <a:p>
            <a:pPr>
              <a:buFontTx/>
              <a:buNone/>
            </a:pPr>
            <a:r>
              <a:rPr lang="en-US" sz="2800" dirty="0"/>
              <a:t>A </a:t>
            </a:r>
            <a:r>
              <a:rPr lang="en-US" sz="2800" b="1" dirty="0"/>
              <a:t>small change</a:t>
            </a:r>
            <a:r>
              <a:rPr lang="en-US" sz="2800" dirty="0"/>
              <a:t> in the design of </a:t>
            </a:r>
            <a:r>
              <a:rPr lang="en-US" sz="2800" b="1" dirty="0">
                <a:solidFill>
                  <a:srgbClr val="FF0000"/>
                </a:solidFill>
              </a:rPr>
              <a:t>DES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would make the </a:t>
            </a:r>
            <a:r>
              <a:rPr lang="en-US" sz="2800" b="1" dirty="0">
                <a:solidFill>
                  <a:srgbClr val="0070C0"/>
                </a:solidFill>
              </a:rPr>
              <a:t>differential </a:t>
            </a:r>
            <a:r>
              <a:rPr lang="en-US" sz="2800" b="1" dirty="0" smtClean="0">
                <a:solidFill>
                  <a:srgbClr val="0070C0"/>
                </a:solidFill>
              </a:rPr>
              <a:t>cryptanalysis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/>
              <a:t>much </a:t>
            </a:r>
            <a:r>
              <a:rPr lang="en-US" sz="2800" dirty="0" smtClean="0"/>
              <a:t>more</a:t>
            </a:r>
            <a:r>
              <a:rPr lang="pl-PL" sz="2800" dirty="0" smtClean="0"/>
              <a:t> </a:t>
            </a:r>
            <a:r>
              <a:rPr lang="pl-PL" sz="2800" dirty="0" err="1" smtClean="0"/>
              <a:t>sucesfull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53000"/>
            <a:ext cx="2438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Differential cryptoanalysis – an interesting observation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9985"/>
            <a:ext cx="8229600" cy="2437014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Moral</a:t>
            </a:r>
            <a:endParaRPr lang="en-US" sz="3600" b="1" u="sng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NSA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IBM</a:t>
            </a:r>
            <a:r>
              <a:rPr lang="en-US" dirty="0"/>
              <a:t> knew it!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029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45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78645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see: Coppersmith, Don (May 1994). "</a:t>
            </a:r>
            <a:r>
              <a:rPr lang="en-US" dirty="0" smtClean="0">
                <a:hlinkClick r:id="rId3" tooltip="http://www.research.ibm.com/journal/rd/383/coppersmith.pdf"/>
              </a:rPr>
              <a:t>The Data Encryption Standard (DES) and its strength against attacks</a:t>
            </a:r>
            <a:r>
              <a:rPr lang="en-US" dirty="0" smtClean="0"/>
              <a:t>" (PDF). </a:t>
            </a:r>
            <a:r>
              <a:rPr lang="en-US" i="1" dirty="0" smtClean="0"/>
              <a:t>IBM Journal of Research and Development</a:t>
            </a:r>
            <a:r>
              <a:rPr lang="en-US" dirty="0" smtClean="0"/>
              <a:t> </a:t>
            </a:r>
            <a:r>
              <a:rPr lang="en-US" b="1" dirty="0" smtClean="0"/>
              <a:t>38</a:t>
            </a:r>
            <a:r>
              <a:rPr lang="en-US" dirty="0" smtClean="0"/>
              <a:t> (3): 243. </a:t>
            </a:r>
            <a:r>
              <a:rPr lang="en-US" dirty="0" smtClean="0">
                <a:hlinkClick r:id="rId3" tooltip="http://www.research.ibm.com/journal/rd/383/coppersmith.pdf"/>
              </a:rPr>
              <a:t>http://www.research.ibm.com/journal/rd/383/coppersmith.pdf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1905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2844" y="5143512"/>
            <a:ext cx="237359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Don  Coppersmith, IBM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14546" y="642918"/>
            <a:ext cx="6572296" cy="4429156"/>
          </a:xfrm>
          <a:prstGeom prst="wedgeRoundRectCallout">
            <a:avLst>
              <a:gd name="adj1" fmla="val -57102"/>
              <a:gd name="adj2" fmla="val 36820"/>
              <a:gd name="adj3" fmla="val 16667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"After discussions with NSA, it was decided that </a:t>
            </a:r>
            <a:r>
              <a:rPr lang="en-US" sz="2800" b="1" dirty="0" smtClean="0">
                <a:solidFill>
                  <a:srgbClr val="C00000"/>
                </a:solidFill>
              </a:rPr>
              <a:t>disclosure of the design considerations would reveal the technique of differential cryptanalysis</a:t>
            </a:r>
            <a:r>
              <a:rPr lang="en-US" sz="2800" dirty="0" smtClean="0"/>
              <a:t>, a powerful technique that could be used against many ciphers. This in turn </a:t>
            </a:r>
            <a:r>
              <a:rPr lang="en-US" sz="2800" b="1" dirty="0" smtClean="0">
                <a:solidFill>
                  <a:srgbClr val="C00000"/>
                </a:solidFill>
              </a:rPr>
              <a:t>would weaken the competitive advantage the United States enjoyed over other countries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in the field of cryptography.”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141" y="13537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Theoretical attacks on DES – linear </a:t>
            </a:r>
            <a:r>
              <a:rPr lang="en-US" sz="4000" dirty="0" err="1"/>
              <a:t>cryptoanalysis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14489"/>
                <a:ext cx="5472122" cy="3601897"/>
              </a:xfrm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anchor="ctr" anchorCtr="0"/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800" b="1" dirty="0"/>
                  <a:t>Matsui</a:t>
                </a:r>
                <a:r>
                  <a:rPr lang="en-US" sz="2800" dirty="0"/>
                  <a:t> (early </a:t>
                </a:r>
                <a:r>
                  <a:rPr lang="en-US" sz="2800" b="1" dirty="0"/>
                  <a:t>1990s</a:t>
                </a:r>
                <a:r>
                  <a:rPr lang="en-US" sz="2800" dirty="0"/>
                  <a:t>): </a:t>
                </a:r>
                <a:br>
                  <a:rPr lang="en-US" sz="2800" dirty="0"/>
                </a:br>
                <a:endParaRPr lang="en-US" sz="2800" dirty="0"/>
              </a:p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cryptoanalysis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endParaRPr lang="en-US" sz="2800" dirty="0"/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800" dirty="0"/>
                  <a:t>uses a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known-plaintext attack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endParaRPr lang="en-US" sz="2800" dirty="0"/>
              </a:p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𝟒𝟑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(plaintext, ciphertext)</a:t>
                </a:r>
                <a:r>
                  <a:rPr lang="en-US" sz="2800" dirty="0"/>
                  <a:t> pairs 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4489"/>
                <a:ext cx="5472122" cy="3601897"/>
              </a:xfrm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/>
          <p:cNvSpPr/>
          <p:nvPr/>
        </p:nvSpPr>
        <p:spPr>
          <a:xfrm>
            <a:off x="5419333" y="1809051"/>
            <a:ext cx="3371880" cy="2867341"/>
          </a:xfrm>
          <a:prstGeom prst="leftArrow">
            <a:avLst>
              <a:gd name="adj1" fmla="val 79388"/>
              <a:gd name="adj2" fmla="val 35299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means:</a:t>
            </a:r>
          </a:p>
          <a:p>
            <a:pPr algn="ctr"/>
            <a:r>
              <a:rPr lang="en-US" sz="2400" dirty="0" smtClean="0"/>
              <a:t>the adversary doesn’t need to choose the plaintexts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1547235" y="5886163"/>
            <a:ext cx="724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 smtClean="0"/>
              <a:t>Let’s now discuss </a:t>
            </a:r>
            <a:r>
              <a:rPr lang="pl-PL" sz="2800" dirty="0"/>
              <a:t>in detail </a:t>
            </a:r>
            <a:r>
              <a:rPr lang="pl-PL" sz="2800" dirty="0" smtClean="0"/>
              <a:t>how </a:t>
            </a:r>
            <a:r>
              <a:rPr lang="pl-PL" sz="2800" b="1" dirty="0" smtClean="0">
                <a:solidFill>
                  <a:srgbClr val="FF0000"/>
                </a:solidFill>
              </a:rPr>
              <a:t>DES</a:t>
            </a:r>
            <a:r>
              <a:rPr lang="pl-PL" sz="2800" dirty="0" smtClean="0"/>
              <a:t> is built.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243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1752600" y="0"/>
            <a:ext cx="1143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7" name="Rectangle 23"/>
              <p:cNvSpPr>
                <a:spLocks noChangeArrowheads="1"/>
              </p:cNvSpPr>
              <p:nvPr/>
            </p:nvSpPr>
            <p:spPr bwMode="auto">
              <a:xfrm>
                <a:off x="4953000" y="31242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67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3124200"/>
                <a:ext cx="1219200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61722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Rectangle 13"/>
              <p:cNvSpPr>
                <a:spLocks noChangeArrowheads="1"/>
              </p:cNvSpPr>
              <p:nvPr/>
            </p:nvSpPr>
            <p:spPr bwMode="auto">
              <a:xfrm>
                <a:off x="4953000" y="14478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5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447800"/>
                <a:ext cx="1219200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42672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1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114800" y="121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4114800" y="10668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5486400" y="8382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4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838200"/>
                <a:ext cx="22860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3" name="Freeform 19"/>
          <p:cNvSpPr>
            <a:spLocks/>
          </p:cNvSpPr>
          <p:nvPr/>
        </p:nvSpPr>
        <p:spPr bwMode="auto">
          <a:xfrm flipH="1">
            <a:off x="4114800" y="10668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3200400" y="8382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838200"/>
                <a:ext cx="2286000" cy="381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61722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42672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16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41148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4114800" y="27432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5486400" y="25146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72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2514600"/>
                <a:ext cx="2286000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73" name="Freeform 29"/>
          <p:cNvSpPr>
            <a:spLocks/>
          </p:cNvSpPr>
          <p:nvPr/>
        </p:nvSpPr>
        <p:spPr bwMode="auto">
          <a:xfrm flipH="1">
            <a:off x="4114800" y="27432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4" name="Rectangle 30"/>
              <p:cNvSpPr>
                <a:spLocks noChangeArrowheads="1"/>
              </p:cNvSpPr>
              <p:nvPr/>
            </p:nvSpPr>
            <p:spPr bwMode="auto">
              <a:xfrm>
                <a:off x="3200400" y="25146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74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2514600"/>
                <a:ext cx="2286000" cy="381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6172200" y="525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8" name="Rectangle 34"/>
              <p:cNvSpPr>
                <a:spLocks noChangeArrowheads="1"/>
              </p:cNvSpPr>
              <p:nvPr/>
            </p:nvSpPr>
            <p:spPr bwMode="auto">
              <a:xfrm>
                <a:off x="4953000" y="50292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78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5029200"/>
                <a:ext cx="1219200" cy="381000"/>
              </a:xfrm>
              <a:prstGeom prst="rect">
                <a:avLst/>
              </a:prstGeom>
              <a:blipFill rotWithShape="0">
                <a:blip r:embed="rId12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4267200" y="525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180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1148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6" name="Rectangle 42"/>
              <p:cNvSpPr>
                <a:spLocks noChangeArrowheads="1"/>
              </p:cNvSpPr>
              <p:nvPr/>
            </p:nvSpPr>
            <p:spPr bwMode="auto">
              <a:xfrm>
                <a:off x="5486400" y="60198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86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6019800"/>
                <a:ext cx="2286000" cy="381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87" name="Rectangle 43"/>
              <p:cNvSpPr>
                <a:spLocks noChangeArrowheads="1"/>
              </p:cNvSpPr>
              <p:nvPr/>
            </p:nvSpPr>
            <p:spPr bwMode="auto">
              <a:xfrm>
                <a:off x="3200400" y="60198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87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6019800"/>
                <a:ext cx="2286000" cy="381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88" name="Text Box 44"/>
          <p:cNvSpPr txBox="1">
            <a:spLocks noChangeArrowheads="1"/>
          </p:cNvSpPr>
          <p:nvPr/>
        </p:nvSpPr>
        <p:spPr bwMode="auto">
          <a:xfrm rot="5400000">
            <a:off x="5351105" y="4348670"/>
            <a:ext cx="697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sz="3200" b="1">
                <a:solidFill>
                  <a:srgbClr val="C00000"/>
                </a:solidFill>
              </a:rPr>
              <a:t>. . .</a:t>
            </a:r>
            <a:endParaRPr lang="en-US" sz="32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9" name="Text Box 45"/>
              <p:cNvSpPr txBox="1">
                <a:spLocks noChangeArrowheads="1"/>
              </p:cNvSpPr>
              <p:nvPr/>
            </p:nvSpPr>
            <p:spPr bwMode="auto">
              <a:xfrm rot="5400000">
                <a:off x="7099838" y="3015739"/>
                <a:ext cx="27432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l-PL" b="1" dirty="0" smtClean="0"/>
                  <a:t> </a:t>
                </a:r>
                <a:r>
                  <a:rPr lang="it-IT" b="1" dirty="0" smtClean="0"/>
                  <a:t> “Feistel </a:t>
                </a:r>
                <a:r>
                  <a:rPr lang="pl-PL" b="1" dirty="0" smtClean="0"/>
                  <a:t>rounds</a:t>
                </a:r>
                <a:r>
                  <a:rPr lang="it-IT" b="1" dirty="0" smtClean="0"/>
                  <a:t>”</a:t>
                </a:r>
                <a:endParaRPr lang="en-US" b="1" dirty="0"/>
              </a:p>
            </p:txBody>
          </p:sp>
        </mc:Choice>
        <mc:Fallback xmlns="">
          <p:sp>
            <p:nvSpPr>
              <p:cNvPr id="6189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099838" y="3015739"/>
                <a:ext cx="274320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2951" r="-98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90" name="AutoShape 46"/>
          <p:cNvSpPr>
            <a:spLocks/>
          </p:cNvSpPr>
          <p:nvPr/>
        </p:nvSpPr>
        <p:spPr bwMode="auto">
          <a:xfrm flipH="1">
            <a:off x="7772400" y="1295400"/>
            <a:ext cx="457200" cy="4648200"/>
          </a:xfrm>
          <a:prstGeom prst="leftBrace">
            <a:avLst>
              <a:gd name="adj1" fmla="val 847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2133600" y="3048000"/>
                <a:ext cx="4572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9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3048000"/>
                <a:ext cx="457200" cy="36988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98" name="Text Box 54"/>
          <p:cNvSpPr txBox="1">
            <a:spLocks noChangeArrowheads="1"/>
          </p:cNvSpPr>
          <p:nvPr/>
        </p:nvSpPr>
        <p:spPr bwMode="auto">
          <a:xfrm rot="5400000">
            <a:off x="2049462" y="4275138"/>
            <a:ext cx="747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sz="3200" b="1" dirty="0">
                <a:solidFill>
                  <a:srgbClr val="800000"/>
                </a:solidFill>
              </a:rPr>
              <a:t>. . .</a:t>
            </a:r>
            <a:endParaRPr lang="en-US" sz="3200" b="1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99" name="Text Box 55"/>
              <p:cNvSpPr txBox="1">
                <a:spLocks noChangeArrowheads="1"/>
              </p:cNvSpPr>
              <p:nvPr/>
            </p:nvSpPr>
            <p:spPr bwMode="auto">
              <a:xfrm>
                <a:off x="2133600" y="5029200"/>
                <a:ext cx="533400" cy="3730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99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029200"/>
                <a:ext cx="533400" cy="37306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01" name="AutoShape 57"/>
          <p:cNvSpPr>
            <a:spLocks noChangeArrowheads="1"/>
          </p:cNvSpPr>
          <p:nvPr/>
        </p:nvSpPr>
        <p:spPr bwMode="auto">
          <a:xfrm rot="-3944157">
            <a:off x="742950" y="2595563"/>
            <a:ext cx="2073275" cy="228600"/>
          </a:xfrm>
          <a:prstGeom prst="rightArrow">
            <a:avLst>
              <a:gd name="adj1" fmla="val 50000"/>
              <a:gd name="adj2" fmla="val 2267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02" name="AutoShape 58"/>
          <p:cNvSpPr>
            <a:spLocks noChangeArrowheads="1"/>
          </p:cNvSpPr>
          <p:nvPr/>
        </p:nvSpPr>
        <p:spPr bwMode="auto">
          <a:xfrm rot="-24414141">
            <a:off x="1104900" y="33909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03" name="AutoShape 59"/>
          <p:cNvSpPr>
            <a:spLocks noChangeArrowheads="1"/>
          </p:cNvSpPr>
          <p:nvPr/>
        </p:nvSpPr>
        <p:spPr bwMode="auto">
          <a:xfrm rot="-19456842">
            <a:off x="838200" y="45720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2133600" y="1371600"/>
                <a:ext cx="5334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96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371600"/>
                <a:ext cx="533400" cy="36988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08" name="AutoShape 64"/>
          <p:cNvSpPr>
            <a:spLocks noChangeArrowheads="1"/>
          </p:cNvSpPr>
          <p:nvPr/>
        </p:nvSpPr>
        <p:spPr bwMode="auto">
          <a:xfrm>
            <a:off x="2571736" y="1357298"/>
            <a:ext cx="2457464" cy="242902"/>
          </a:xfrm>
          <a:prstGeom prst="rightArrow">
            <a:avLst>
              <a:gd name="adj1" fmla="val 50000"/>
              <a:gd name="adj2" fmla="val 2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09" name="AutoShape 65"/>
          <p:cNvSpPr>
            <a:spLocks noChangeArrowheads="1"/>
          </p:cNvSpPr>
          <p:nvPr/>
        </p:nvSpPr>
        <p:spPr bwMode="auto">
          <a:xfrm>
            <a:off x="2514600" y="30480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10" name="AutoShape 66"/>
          <p:cNvSpPr>
            <a:spLocks noChangeArrowheads="1"/>
          </p:cNvSpPr>
          <p:nvPr/>
        </p:nvSpPr>
        <p:spPr bwMode="auto">
          <a:xfrm>
            <a:off x="2590800" y="49530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4648200" y="533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 flipH="1">
            <a:off x="3200400" y="533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3200400" y="457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15" name="Text Box 71"/>
              <p:cNvSpPr txBox="1">
                <a:spLocks noChangeArrowheads="1"/>
              </p:cNvSpPr>
              <p:nvPr/>
            </p:nvSpPr>
            <p:spPr bwMode="auto">
              <a:xfrm>
                <a:off x="4053618" y="320656"/>
                <a:ext cx="70243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15" name="Text 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3618" y="320656"/>
                <a:ext cx="702436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5000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6934200" y="533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 flipH="1">
            <a:off x="5486400" y="533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5486400" y="457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7772400" y="457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20" name="Text Box 76"/>
              <p:cNvSpPr txBox="1">
                <a:spLocks noChangeArrowheads="1"/>
              </p:cNvSpPr>
              <p:nvPr/>
            </p:nvSpPr>
            <p:spPr bwMode="auto">
              <a:xfrm>
                <a:off x="6339617" y="304800"/>
                <a:ext cx="70243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20" name="Text 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9617" y="304800"/>
                <a:ext cx="702436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115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1772285" y="304800"/>
            <a:ext cx="100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subkeys</a:t>
            </a:r>
            <a:r>
              <a:rPr lang="en-US" b="1" dirty="0" smtClean="0"/>
              <a:t>:</a:t>
            </a:r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>
            <a:off x="4114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>
            <a:off x="6858000" y="4800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7" name="Rectangular Callout 56"/>
          <p:cNvSpPr/>
          <p:nvPr/>
        </p:nvSpPr>
        <p:spPr>
          <a:xfrm>
            <a:off x="1357290" y="142852"/>
            <a:ext cx="7572428" cy="6429420"/>
          </a:xfrm>
          <a:prstGeom prst="wedgeRectCallout">
            <a:avLst>
              <a:gd name="adj1" fmla="val -54438"/>
              <a:gd name="adj2" fmla="val -34286"/>
            </a:avLst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92" name="Text Box 48"/>
              <p:cNvSpPr txBox="1">
                <a:spLocks noChangeArrowheads="1"/>
              </p:cNvSpPr>
              <p:nvPr/>
            </p:nvSpPr>
            <p:spPr bwMode="auto">
              <a:xfrm>
                <a:off x="323668" y="2270729"/>
                <a:ext cx="1219200" cy="4001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92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668" y="2270729"/>
                <a:ext cx="121920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00" name="AutoShape 56"/>
          <p:cNvSpPr>
            <a:spLocks noChangeArrowheads="1"/>
          </p:cNvSpPr>
          <p:nvPr/>
        </p:nvSpPr>
        <p:spPr bwMode="auto">
          <a:xfrm rot="5400000">
            <a:off x="609600" y="3048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357158" y="3571876"/>
            <a:ext cx="102143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/>
              <a:t>key</a:t>
            </a:r>
            <a:br>
              <a:rPr lang="pl-PL" dirty="0"/>
            </a:br>
            <a:r>
              <a:rPr lang="pl-PL" dirty="0" smtClean="0"/>
              <a:t>schedule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4282" y="500042"/>
            <a:ext cx="98745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Feistel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network</a:t>
            </a:r>
            <a:endParaRPr lang="en-US" b="1" dirty="0"/>
          </a:p>
        </p:txBody>
      </p:sp>
      <p:sp>
        <p:nvSpPr>
          <p:cNvPr id="6225" name="AutoShape 81"/>
          <p:cNvSpPr>
            <a:spLocks noChangeArrowheads="1"/>
          </p:cNvSpPr>
          <p:nvPr/>
        </p:nvSpPr>
        <p:spPr bwMode="auto">
          <a:xfrm>
            <a:off x="6934200" y="5334000"/>
            <a:ext cx="1981200" cy="533400"/>
          </a:xfrm>
          <a:prstGeom prst="leftArrow">
            <a:avLst>
              <a:gd name="adj1" fmla="val 50000"/>
              <a:gd name="adj2" fmla="val 9285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here no twist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76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2" grpId="0" animBg="1"/>
      <p:bldP spid="6167" grpId="0" animBg="1"/>
      <p:bldP spid="6156" grpId="0" animBg="1"/>
      <p:bldP spid="6157" grpId="0" animBg="1"/>
      <p:bldP spid="6158" grpId="0" animBg="1"/>
      <p:bldP spid="6160" grpId="0" animBg="1"/>
      <p:bldP spid="6162" grpId="0" animBg="1"/>
      <p:bldP spid="6149" grpId="0" animBg="1"/>
      <p:bldP spid="6163" grpId="0" animBg="1"/>
      <p:bldP spid="6150" grpId="0" animBg="1"/>
      <p:bldP spid="6166" grpId="0" animBg="1"/>
      <p:bldP spid="6168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7" grpId="0" animBg="1"/>
      <p:bldP spid="6178" grpId="0" animBg="1"/>
      <p:bldP spid="6179" grpId="0" animBg="1"/>
      <p:bldP spid="6181" grpId="0" animBg="1"/>
      <p:bldP spid="6186" grpId="0" animBg="1"/>
      <p:bldP spid="6187" grpId="0" animBg="1"/>
      <p:bldP spid="6188" grpId="0"/>
      <p:bldP spid="6189" grpId="0"/>
      <p:bldP spid="6190" grpId="0" animBg="1"/>
      <p:bldP spid="6197" grpId="0" animBg="1"/>
      <p:bldP spid="6198" grpId="0"/>
      <p:bldP spid="6199" grpId="0" animBg="1"/>
      <p:bldP spid="6201" grpId="0" animBg="1"/>
      <p:bldP spid="6202" grpId="0" animBg="1"/>
      <p:bldP spid="6203" grpId="0" animBg="1"/>
      <p:bldP spid="6196" grpId="0" animBg="1"/>
      <p:bldP spid="6208" grpId="0" animBg="1"/>
      <p:bldP spid="6209" grpId="0" animBg="1"/>
      <p:bldP spid="6210" grpId="0" animBg="1"/>
      <p:bldP spid="6211" grpId="0" animBg="1"/>
      <p:bldP spid="6212" grpId="0" animBg="1"/>
      <p:bldP spid="6213" grpId="0" animBg="1"/>
      <p:bldP spid="6215" grpId="0" animBg="1"/>
      <p:bldP spid="6216" grpId="0" animBg="1"/>
      <p:bldP spid="6217" grpId="0" animBg="1"/>
      <p:bldP spid="6218" grpId="0" animBg="1"/>
      <p:bldP spid="6219" grpId="0" animBg="1"/>
      <p:bldP spid="6220" grpId="0" animBg="1"/>
      <p:bldP spid="6221" grpId="0"/>
      <p:bldP spid="6223" grpId="0" animBg="1"/>
      <p:bldP spid="6224" grpId="0" animBg="1"/>
      <p:bldP spid="6192" grpId="0" animBg="1"/>
      <p:bldP spid="6200" grpId="0" animBg="1"/>
      <p:bldP spid="6193" grpId="0" animBg="1"/>
      <p:bldP spid="62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0" y="4038600"/>
            <a:ext cx="91440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pl-PL" dirty="0"/>
              <a:t>A nice </a:t>
            </a:r>
            <a:r>
              <a:rPr lang="pl-PL" dirty="0" err="1"/>
              <a:t>propery</a:t>
            </a:r>
            <a:r>
              <a:rPr lang="pl-PL" dirty="0"/>
              <a:t> of </a:t>
            </a:r>
            <a:r>
              <a:rPr lang="pl-PL" dirty="0" err="1"/>
              <a:t>Feistel</a:t>
            </a:r>
            <a:r>
              <a:rPr lang="pl-PL" dirty="0"/>
              <a:t> </a:t>
            </a:r>
            <a:r>
              <a:rPr lang="pl-PL" dirty="0" err="1"/>
              <a:t>rounds</a:t>
            </a:r>
            <a:endParaRPr lang="en-US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59436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724400" y="27432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743200"/>
                <a:ext cx="1219200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40386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717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8862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3886200" y="23622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5257800" y="2133600"/>
                <a:ext cx="2743200" cy="381000"/>
              </a:xfrm>
              <a:prstGeom prst="rect">
                <a:avLst/>
              </a:prstGeom>
              <a:solidFill>
                <a:srgbClr val="FEE8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133600"/>
                <a:ext cx="2743200" cy="381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9" name="Freeform 11"/>
          <p:cNvSpPr>
            <a:spLocks/>
          </p:cNvSpPr>
          <p:nvPr/>
        </p:nvSpPr>
        <p:spPr bwMode="auto">
          <a:xfrm flipH="1">
            <a:off x="3886200" y="23622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2514600" y="2133600"/>
                <a:ext cx="2743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8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133600"/>
                <a:ext cx="27432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5257800" y="3810000"/>
                <a:ext cx="2743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𝐱𝐨𝐫</m:t>
                      </m:r>
                      <m:r>
                        <a:rPr lang="pl-PL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8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810000"/>
                <a:ext cx="2743200" cy="38100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2514600" y="3810000"/>
                <a:ext cx="2743200" cy="381000"/>
              </a:xfrm>
              <a:prstGeom prst="rect">
                <a:avLst/>
              </a:prstGeom>
              <a:solidFill>
                <a:srgbClr val="FEE8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pl-PL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8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810000"/>
                <a:ext cx="2743200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59436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24400" y="4572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84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572000"/>
                <a:ext cx="1219200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3886200" y="4800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7186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886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3886200" y="41910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 flipH="1">
            <a:off x="3886200" y="41910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5257800" y="5638800"/>
                <a:ext cx="2743200" cy="381000"/>
              </a:xfrm>
              <a:prstGeom prst="rect">
                <a:avLst/>
              </a:prstGeom>
              <a:solidFill>
                <a:srgbClr val="FEE8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92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5638800"/>
                <a:ext cx="2743200" cy="381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2514600" y="5638800"/>
                <a:ext cx="2743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𝐱𝐨𝐫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𝐱𝐨𝐫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93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638800"/>
                <a:ext cx="2743200" cy="381000"/>
              </a:xfrm>
              <a:prstGeom prst="rect">
                <a:avLst/>
              </a:prstGeom>
              <a:blipFill rotWithShape="0">
                <a:blip r:embed="rId12"/>
                <a:stretch>
                  <a:fillRect l="-1991" r="-885"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94" name="Text Box 26"/>
              <p:cNvSpPr txBox="1">
                <a:spLocks noChangeArrowheads="1"/>
              </p:cNvSpPr>
              <p:nvPr/>
            </p:nvSpPr>
            <p:spPr bwMode="auto">
              <a:xfrm>
                <a:off x="357157" y="1214422"/>
                <a:ext cx="80158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pl-PL" sz="2000" dirty="0" smtClean="0"/>
                  <a:t>Even if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dirty="0"/>
                  <a:t>is </a:t>
                </a:r>
                <a:r>
                  <a:rPr lang="pl-PL" sz="2000" b="1" u="sng" dirty="0">
                    <a:solidFill>
                      <a:srgbClr val="0070C0"/>
                    </a:solidFill>
                  </a:rPr>
                  <a:t>not</a:t>
                </a:r>
                <a:r>
                  <a:rPr lang="pl-PL" sz="2000" dirty="0">
                    <a:solidFill>
                      <a:srgbClr val="0070C0"/>
                    </a:solidFill>
                  </a:rPr>
                  <a:t> </a:t>
                </a:r>
                <a:r>
                  <a:rPr lang="pl-PL" sz="2000" dirty="0"/>
                  <a:t>easily invertible, each round </a:t>
                </a:r>
                <a:r>
                  <a:rPr lang="pl-PL" sz="2000" b="1" dirty="0">
                    <a:solidFill>
                      <a:srgbClr val="0070C0"/>
                    </a:solidFill>
                  </a:rPr>
                  <a:t>can be easily inverted</a:t>
                </a:r>
                <a:r>
                  <a:rPr lang="pl-PL" sz="2000" dirty="0"/>
                  <a:t>!</a:t>
                </a:r>
                <a:endParaRPr lang="en-US" sz="2000" dirty="0"/>
              </a:p>
            </p:txBody>
          </p:sp>
        </mc:Choice>
        <mc:Fallback xmlns="">
          <p:sp>
            <p:nvSpPr>
              <p:cNvPr id="71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57" y="1214422"/>
                <a:ext cx="8015877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837" t="-7576" b="-257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5" name="Text Box 27"/>
          <p:cNvSpPr txBox="1">
            <a:spLocks noChangeArrowheads="1"/>
          </p:cNvSpPr>
          <p:nvPr/>
        </p:nvSpPr>
        <p:spPr bwMode="auto">
          <a:xfrm rot="5400000">
            <a:off x="3690916" y="6070084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C0000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6" name="Text Box 28"/>
              <p:cNvSpPr txBox="1">
                <a:spLocks noChangeArrowheads="1"/>
              </p:cNvSpPr>
              <p:nvPr/>
            </p:nvSpPr>
            <p:spPr bwMode="auto">
              <a:xfrm>
                <a:off x="3657600" y="6324600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6324600"/>
                <a:ext cx="4235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77825" y="4267200"/>
            <a:ext cx="1253751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/>
              <a:t>inversion: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41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  <p:bldP spid="7172" grpId="0" animBg="1"/>
      <p:bldP spid="7173" grpId="0" animBg="1"/>
      <p:bldP spid="7174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7" grpId="0" animBg="1"/>
      <p:bldP spid="7188" grpId="0" animBg="1"/>
      <p:bldP spid="7190" grpId="0" animBg="1"/>
      <p:bldP spid="7192" grpId="0" animBg="1"/>
      <p:bldP spid="7193" grpId="0" animBg="1"/>
      <p:bldP spid="7195" grpId="0"/>
      <p:bldP spid="7196" grpId="0"/>
      <p:bldP spid="719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ChangeArrowheads="1"/>
              </p:cNvSpPr>
              <p:nvPr/>
            </p:nvSpPr>
            <p:spPr bwMode="auto">
              <a:xfrm>
                <a:off x="1981200" y="3429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429000"/>
                <a:ext cx="1219200" cy="381000"/>
              </a:xfrm>
              <a:prstGeom prst="rect">
                <a:avLst/>
              </a:prstGeom>
              <a:blipFill rotWithShape="0">
                <a:blip r:embed="rId9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32004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4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2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752600"/>
                <a:ext cx="1219200" cy="381000"/>
              </a:xfrm>
              <a:prstGeom prst="rect">
                <a:avLst/>
              </a:prstGeom>
              <a:blipFill rotWithShape="0">
                <a:blip r:embed="rId10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12954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1430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1143000" y="13716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2514600" y="1143000"/>
                <a:ext cx="1600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2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1143000"/>
                <a:ext cx="1600200" cy="381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0" name="Freeform 10"/>
          <p:cNvSpPr>
            <a:spLocks/>
          </p:cNvSpPr>
          <p:nvPr/>
        </p:nvSpPr>
        <p:spPr bwMode="auto">
          <a:xfrm flipH="1">
            <a:off x="1143000" y="13716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1" name="Rectangle 11"/>
              <p:cNvSpPr>
                <a:spLocks noChangeArrowheads="1"/>
              </p:cNvSpPr>
              <p:nvPr/>
            </p:nvSpPr>
            <p:spPr bwMode="auto">
              <a:xfrm>
                <a:off x="914400" y="1143000"/>
                <a:ext cx="1600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3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143000"/>
                <a:ext cx="1600200" cy="381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32004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12954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3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1430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1143000" y="30480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7" name="Rectangle 17"/>
              <p:cNvSpPr>
                <a:spLocks noChangeArrowheads="1"/>
              </p:cNvSpPr>
              <p:nvPr/>
            </p:nvSpPr>
            <p:spPr bwMode="auto">
              <a:xfrm>
                <a:off x="2514600" y="2819400"/>
                <a:ext cx="16002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3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819400"/>
                <a:ext cx="1600200" cy="381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8" name="Freeform 18"/>
          <p:cNvSpPr>
            <a:spLocks/>
          </p:cNvSpPr>
          <p:nvPr/>
        </p:nvSpPr>
        <p:spPr bwMode="auto">
          <a:xfrm flipH="1">
            <a:off x="1143000" y="30480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>
                <a:off x="914400" y="2819400"/>
                <a:ext cx="16002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39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819400"/>
                <a:ext cx="1600200" cy="381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3200400" y="5410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>
                <a:off x="1981200" y="5181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41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5181600"/>
                <a:ext cx="1219200" cy="381000"/>
              </a:xfrm>
              <a:prstGeom prst="rect">
                <a:avLst/>
              </a:prstGeom>
              <a:blipFill rotWithShape="0">
                <a:blip r:embed="rId16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1295400" y="5410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4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11430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1143000" y="48006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 flipH="1">
            <a:off x="1143000" y="48006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7" name="Rectangle 27"/>
              <p:cNvSpPr>
                <a:spLocks noChangeArrowheads="1"/>
              </p:cNvSpPr>
              <p:nvPr/>
            </p:nvSpPr>
            <p:spPr bwMode="auto">
              <a:xfrm>
                <a:off x="2514600" y="6172200"/>
                <a:ext cx="16002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47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6172200"/>
                <a:ext cx="1600200" cy="381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8" name="Rectangle 28"/>
              <p:cNvSpPr>
                <a:spLocks noChangeArrowheads="1"/>
              </p:cNvSpPr>
              <p:nvPr/>
            </p:nvSpPr>
            <p:spPr bwMode="auto">
              <a:xfrm>
                <a:off x="914400" y="6172200"/>
                <a:ext cx="16002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48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6172200"/>
                <a:ext cx="1600200" cy="381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9" name="Rectangle 29"/>
              <p:cNvSpPr>
                <a:spLocks noChangeArrowheads="1"/>
              </p:cNvSpPr>
              <p:nvPr/>
            </p:nvSpPr>
            <p:spPr bwMode="auto">
              <a:xfrm>
                <a:off x="2514600" y="4495800"/>
                <a:ext cx="16002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49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495800"/>
                <a:ext cx="1600200" cy="381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0" name="Rectangle 30"/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16002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5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495800"/>
                <a:ext cx="1600200" cy="381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75438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2" name="Rectangle 32"/>
              <p:cNvSpPr>
                <a:spLocks noChangeArrowheads="1"/>
              </p:cNvSpPr>
              <p:nvPr/>
            </p:nvSpPr>
            <p:spPr bwMode="auto">
              <a:xfrm>
                <a:off x="6324600" y="1752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5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1752600"/>
                <a:ext cx="1219200" cy="381000"/>
              </a:xfrm>
              <a:prstGeom prst="rect">
                <a:avLst/>
              </a:prstGeom>
              <a:blipFill rotWithShape="0">
                <a:blip r:embed="rId21"/>
                <a:stretch>
                  <a:fillRect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3" name="Line 33"/>
          <p:cNvSpPr>
            <a:spLocks noChangeShapeType="1"/>
          </p:cNvSpPr>
          <p:nvPr/>
        </p:nvSpPr>
        <p:spPr bwMode="auto">
          <a:xfrm flipH="1">
            <a:off x="54864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54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54864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56" name="Freeform 36"/>
          <p:cNvSpPr>
            <a:spLocks/>
          </p:cNvSpPr>
          <p:nvPr/>
        </p:nvSpPr>
        <p:spPr bwMode="auto">
          <a:xfrm>
            <a:off x="5486400" y="13716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57" name="Freeform 37"/>
          <p:cNvSpPr>
            <a:spLocks/>
          </p:cNvSpPr>
          <p:nvPr/>
        </p:nvSpPr>
        <p:spPr bwMode="auto">
          <a:xfrm flipH="1">
            <a:off x="5486400" y="13716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8" name="Rectangle 38"/>
              <p:cNvSpPr>
                <a:spLocks noChangeArrowheads="1"/>
              </p:cNvSpPr>
              <p:nvPr/>
            </p:nvSpPr>
            <p:spPr bwMode="auto">
              <a:xfrm>
                <a:off x="6858000" y="1143000"/>
                <a:ext cx="16764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58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1143000"/>
                <a:ext cx="1676400" cy="381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9" name="Rectangle 39"/>
              <p:cNvSpPr>
                <a:spLocks noChangeArrowheads="1"/>
              </p:cNvSpPr>
              <p:nvPr/>
            </p:nvSpPr>
            <p:spPr bwMode="auto">
              <a:xfrm>
                <a:off x="5257800" y="1143000"/>
                <a:ext cx="16002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59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1143000"/>
                <a:ext cx="1600200" cy="381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0" name="Line 40"/>
          <p:cNvSpPr>
            <a:spLocks noChangeShapeType="1"/>
          </p:cNvSpPr>
          <p:nvPr/>
        </p:nvSpPr>
        <p:spPr bwMode="auto">
          <a:xfrm flipH="1">
            <a:off x="75438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1" name="Rectangle 41"/>
              <p:cNvSpPr>
                <a:spLocks noChangeArrowheads="1"/>
              </p:cNvSpPr>
              <p:nvPr/>
            </p:nvSpPr>
            <p:spPr bwMode="auto">
              <a:xfrm>
                <a:off x="6324600" y="3429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61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3429000"/>
                <a:ext cx="1219200" cy="381000"/>
              </a:xfrm>
              <a:prstGeom prst="rect">
                <a:avLst/>
              </a:prstGeom>
              <a:blipFill rotWithShape="0">
                <a:blip r:embed="rId24"/>
                <a:stretch>
                  <a:fillRect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2" name="Line 42"/>
          <p:cNvSpPr>
            <a:spLocks noChangeShapeType="1"/>
          </p:cNvSpPr>
          <p:nvPr/>
        </p:nvSpPr>
        <p:spPr bwMode="auto">
          <a:xfrm flipH="1">
            <a:off x="5486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63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54864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65" name="Freeform 45"/>
          <p:cNvSpPr>
            <a:spLocks/>
          </p:cNvSpPr>
          <p:nvPr/>
        </p:nvSpPr>
        <p:spPr bwMode="auto">
          <a:xfrm>
            <a:off x="5486400" y="30480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66" name="Freeform 46"/>
          <p:cNvSpPr>
            <a:spLocks/>
          </p:cNvSpPr>
          <p:nvPr/>
        </p:nvSpPr>
        <p:spPr bwMode="auto">
          <a:xfrm flipH="1">
            <a:off x="5486400" y="30480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>
            <a:off x="75438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8" name="Rectangle 48"/>
              <p:cNvSpPr>
                <a:spLocks noChangeArrowheads="1"/>
              </p:cNvSpPr>
              <p:nvPr/>
            </p:nvSpPr>
            <p:spPr bwMode="auto">
              <a:xfrm>
                <a:off x="6324600" y="51054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68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105400"/>
                <a:ext cx="1219200" cy="381000"/>
              </a:xfrm>
              <a:prstGeom prst="rect">
                <a:avLst/>
              </a:prstGeom>
              <a:blipFill rotWithShape="0">
                <a:blip r:embed="rId25"/>
                <a:stretch>
                  <a:fillRect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9" name="Line 49"/>
          <p:cNvSpPr>
            <a:spLocks noChangeShapeType="1"/>
          </p:cNvSpPr>
          <p:nvPr/>
        </p:nvSpPr>
        <p:spPr bwMode="auto">
          <a:xfrm flipH="1">
            <a:off x="5486400" y="533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70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5486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72" name="Freeform 52"/>
          <p:cNvSpPr>
            <a:spLocks/>
          </p:cNvSpPr>
          <p:nvPr/>
        </p:nvSpPr>
        <p:spPr bwMode="auto">
          <a:xfrm>
            <a:off x="5486400" y="47244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0773" name="Freeform 53"/>
          <p:cNvSpPr>
            <a:spLocks/>
          </p:cNvSpPr>
          <p:nvPr/>
        </p:nvSpPr>
        <p:spPr bwMode="auto">
          <a:xfrm flipH="1">
            <a:off x="5486400" y="47244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4" name="Rectangle 54"/>
              <p:cNvSpPr>
                <a:spLocks noChangeArrowheads="1"/>
              </p:cNvSpPr>
              <p:nvPr/>
            </p:nvSpPr>
            <p:spPr bwMode="auto">
              <a:xfrm>
                <a:off x="6858000" y="6172200"/>
                <a:ext cx="17526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74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6172200"/>
                <a:ext cx="1752600" cy="381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5" name="Rectangle 55"/>
              <p:cNvSpPr>
                <a:spLocks noChangeArrowheads="1"/>
              </p:cNvSpPr>
              <p:nvPr/>
            </p:nvSpPr>
            <p:spPr bwMode="auto">
              <a:xfrm>
                <a:off x="5181600" y="6172200"/>
                <a:ext cx="16764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7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6172200"/>
                <a:ext cx="1676400" cy="381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7" name="Rectangle 57"/>
              <p:cNvSpPr>
                <a:spLocks noChangeArrowheads="1"/>
              </p:cNvSpPr>
              <p:nvPr/>
            </p:nvSpPr>
            <p:spPr bwMode="auto">
              <a:xfrm>
                <a:off x="6858000" y="2819400"/>
                <a:ext cx="17526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77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2819400"/>
                <a:ext cx="1752600" cy="381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8" name="Rectangle 58"/>
              <p:cNvSpPr>
                <a:spLocks noChangeArrowheads="1"/>
              </p:cNvSpPr>
              <p:nvPr/>
            </p:nvSpPr>
            <p:spPr bwMode="auto">
              <a:xfrm>
                <a:off x="5181600" y="2819400"/>
                <a:ext cx="16764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78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2819400"/>
                <a:ext cx="1676400" cy="3810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9" name="Rectangle 59"/>
              <p:cNvSpPr>
                <a:spLocks noChangeArrowheads="1"/>
              </p:cNvSpPr>
              <p:nvPr/>
            </p:nvSpPr>
            <p:spPr bwMode="auto">
              <a:xfrm>
                <a:off x="6858000" y="4495800"/>
                <a:ext cx="17526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79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495800"/>
                <a:ext cx="1752600" cy="381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0" name="Rectangle 60"/>
              <p:cNvSpPr>
                <a:spLocks noChangeArrowheads="1"/>
              </p:cNvSpPr>
              <p:nvPr/>
            </p:nvSpPr>
            <p:spPr bwMode="auto">
              <a:xfrm>
                <a:off x="5181600" y="4495800"/>
                <a:ext cx="16764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80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495800"/>
                <a:ext cx="1676400" cy="3810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304800" y="228600"/>
            <a:ext cx="475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b="1"/>
              <a:t>Hence</a:t>
            </a:r>
            <a:r>
              <a:rPr lang="pl-PL"/>
              <a:t>: the Feistel network can be </a:t>
            </a:r>
            <a:r>
              <a:rPr lang="en-US"/>
              <a:t>“</a:t>
            </a:r>
            <a:r>
              <a:rPr lang="pl-PL"/>
              <a:t>inverted</a:t>
            </a:r>
            <a:r>
              <a:rPr lang="en-US"/>
              <a:t>”</a:t>
            </a:r>
            <a:r>
              <a:rPr lang="pl-PL"/>
              <a:t>!</a:t>
            </a:r>
          </a:p>
          <a:p>
            <a:pPr algn="l"/>
            <a:r>
              <a:rPr lang="pl-PL" b="1"/>
              <a:t>Example</a:t>
            </a:r>
            <a:r>
              <a:rPr lang="pl-PL"/>
              <a:t>: 3 round Feistel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 animBg="1"/>
      <p:bldP spid="30752" grpId="0" animBg="1"/>
      <p:bldP spid="30753" grpId="0" animBg="1"/>
      <p:bldP spid="30755" grpId="0" animBg="1"/>
      <p:bldP spid="30756" grpId="0" animBg="1"/>
      <p:bldP spid="30757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4" grpId="0" animBg="1"/>
      <p:bldP spid="30765" grpId="0" animBg="1"/>
      <p:bldP spid="30766" grpId="0" animBg="1"/>
      <p:bldP spid="30767" grpId="0" animBg="1"/>
      <p:bldP spid="30768" grpId="0" animBg="1"/>
      <p:bldP spid="30769" grpId="0" animBg="1"/>
      <p:bldP spid="30771" grpId="0" animBg="1"/>
      <p:bldP spid="30772" grpId="0" animBg="1"/>
      <p:bldP spid="30773" grpId="0" animBg="1"/>
      <p:bldP spid="30774" grpId="0" animBg="1"/>
      <p:bldP spid="30775" grpId="0" animBg="1"/>
      <p:bldP spid="30777" grpId="0" animBg="1"/>
      <p:bldP spid="30778" grpId="0" animBg="1"/>
      <p:bldP spid="30779" grpId="0" animBg="1"/>
      <p:bldP spid="3078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9" name="Line 67"/>
          <p:cNvSpPr>
            <a:spLocks noChangeShapeType="1"/>
          </p:cNvSpPr>
          <p:nvPr/>
        </p:nvSpPr>
        <p:spPr bwMode="auto">
          <a:xfrm flipH="1">
            <a:off x="75438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60" name="Rectangle 68"/>
              <p:cNvSpPr>
                <a:spLocks noChangeArrowheads="1"/>
              </p:cNvSpPr>
              <p:nvPr/>
            </p:nvSpPr>
            <p:spPr bwMode="auto">
              <a:xfrm>
                <a:off x="6324600" y="1752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60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1752600"/>
                <a:ext cx="1219200" cy="381000"/>
              </a:xfrm>
              <a:prstGeom prst="rect">
                <a:avLst/>
              </a:prstGeom>
              <a:blipFill rotWithShape="0">
                <a:blip r:embed="rId9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61" name="Line 69"/>
          <p:cNvSpPr>
            <a:spLocks noChangeShapeType="1"/>
          </p:cNvSpPr>
          <p:nvPr/>
        </p:nvSpPr>
        <p:spPr bwMode="auto">
          <a:xfrm flipH="1">
            <a:off x="56388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262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54864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64" name="Freeform 72"/>
          <p:cNvSpPr>
            <a:spLocks/>
          </p:cNvSpPr>
          <p:nvPr/>
        </p:nvSpPr>
        <p:spPr bwMode="auto">
          <a:xfrm>
            <a:off x="5486400" y="13716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65" name="Freeform 73"/>
          <p:cNvSpPr>
            <a:spLocks/>
          </p:cNvSpPr>
          <p:nvPr/>
        </p:nvSpPr>
        <p:spPr bwMode="auto">
          <a:xfrm flipH="1">
            <a:off x="5486400" y="13716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1981200" y="3429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429000"/>
                <a:ext cx="1219200" cy="381000"/>
              </a:xfrm>
              <a:prstGeom prst="rect">
                <a:avLst/>
              </a:prstGeom>
              <a:blipFill rotWithShape="0">
                <a:blip r:embed="rId11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32004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6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752600"/>
                <a:ext cx="1219200" cy="381000"/>
              </a:xfrm>
              <a:prstGeom prst="rect">
                <a:avLst/>
              </a:prstGeom>
              <a:blipFill rotWithShape="0">
                <a:blip r:embed="rId12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12954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2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1430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1143000" y="13716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2514600" y="1143000"/>
                <a:ext cx="1600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0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1143000"/>
                <a:ext cx="1600200" cy="381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Freeform 12"/>
          <p:cNvSpPr>
            <a:spLocks/>
          </p:cNvSpPr>
          <p:nvPr/>
        </p:nvSpPr>
        <p:spPr bwMode="auto">
          <a:xfrm flipH="1">
            <a:off x="1143000" y="13716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5" name="Rectangle 13"/>
              <p:cNvSpPr>
                <a:spLocks noChangeArrowheads="1"/>
              </p:cNvSpPr>
              <p:nvPr/>
            </p:nvSpPr>
            <p:spPr bwMode="auto">
              <a:xfrm>
                <a:off x="914400" y="1143000"/>
                <a:ext cx="1600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0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143000"/>
                <a:ext cx="1600200" cy="381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32004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12954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208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1430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143000" y="30480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2514600" y="2819400"/>
                <a:ext cx="16002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1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819400"/>
                <a:ext cx="1600200" cy="381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2" name="Freeform 20"/>
          <p:cNvSpPr>
            <a:spLocks/>
          </p:cNvSpPr>
          <p:nvPr/>
        </p:nvSpPr>
        <p:spPr bwMode="auto">
          <a:xfrm flipH="1">
            <a:off x="1143000" y="30480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914400" y="2819400"/>
                <a:ext cx="16002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13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819400"/>
                <a:ext cx="1600200" cy="381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3200400" y="5410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1981200" y="5181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15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5181600"/>
                <a:ext cx="1219200" cy="381000"/>
              </a:xfrm>
              <a:prstGeom prst="rect">
                <a:avLst/>
              </a:prstGeom>
              <a:blipFill rotWithShape="0">
                <a:blip r:embed="rId17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1295400" y="5410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217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143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1" name="Rectangle 29"/>
              <p:cNvSpPr>
                <a:spLocks noChangeArrowheads="1"/>
              </p:cNvSpPr>
              <p:nvPr/>
            </p:nvSpPr>
            <p:spPr bwMode="auto">
              <a:xfrm>
                <a:off x="2514600" y="6172200"/>
                <a:ext cx="16002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1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6172200"/>
                <a:ext cx="1600200" cy="381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2" name="Rectangle 30"/>
              <p:cNvSpPr>
                <a:spLocks noChangeArrowheads="1"/>
              </p:cNvSpPr>
              <p:nvPr/>
            </p:nvSpPr>
            <p:spPr bwMode="auto">
              <a:xfrm>
                <a:off x="914400" y="6172200"/>
                <a:ext cx="16002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2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6172200"/>
                <a:ext cx="1600200" cy="381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4" name="Rectangle 32"/>
              <p:cNvSpPr>
                <a:spLocks noChangeArrowheads="1"/>
              </p:cNvSpPr>
              <p:nvPr/>
            </p:nvSpPr>
            <p:spPr bwMode="auto">
              <a:xfrm>
                <a:off x="2514600" y="4495800"/>
                <a:ext cx="16002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4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495800"/>
                <a:ext cx="1600200" cy="381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Rectangle 33"/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16002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5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495800"/>
                <a:ext cx="1600200" cy="381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6" name="Rectangle 34"/>
              <p:cNvSpPr>
                <a:spLocks noChangeArrowheads="1"/>
              </p:cNvSpPr>
              <p:nvPr/>
            </p:nvSpPr>
            <p:spPr bwMode="auto">
              <a:xfrm>
                <a:off x="6858000" y="1143000"/>
                <a:ext cx="16764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6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1143000"/>
                <a:ext cx="1676400" cy="381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7" name="Rectangle 35"/>
              <p:cNvSpPr>
                <a:spLocks noChangeArrowheads="1"/>
              </p:cNvSpPr>
              <p:nvPr/>
            </p:nvSpPr>
            <p:spPr bwMode="auto">
              <a:xfrm>
                <a:off x="5257800" y="1143000"/>
                <a:ext cx="1600200" cy="381000"/>
              </a:xfrm>
              <a:prstGeom prst="rect">
                <a:avLst/>
              </a:prstGeom>
              <a:solidFill>
                <a:srgbClr val="A2B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7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1143000"/>
                <a:ext cx="1600200" cy="381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53" name="Rectangle 61"/>
              <p:cNvSpPr>
                <a:spLocks noChangeArrowheads="1"/>
              </p:cNvSpPr>
              <p:nvPr/>
            </p:nvSpPr>
            <p:spPr bwMode="auto">
              <a:xfrm>
                <a:off x="6858000" y="6172200"/>
                <a:ext cx="17526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53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6172200"/>
                <a:ext cx="1752600" cy="3810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54" name="Rectangle 62"/>
              <p:cNvSpPr>
                <a:spLocks noChangeArrowheads="1"/>
              </p:cNvSpPr>
              <p:nvPr/>
            </p:nvSpPr>
            <p:spPr bwMode="auto">
              <a:xfrm>
                <a:off x="5181600" y="6172200"/>
                <a:ext cx="16764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54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6172200"/>
                <a:ext cx="1676400" cy="381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304800" y="304800"/>
            <a:ext cx="357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Without a </a:t>
            </a:r>
            <a:r>
              <a:rPr lang="en-US"/>
              <a:t>“twist” in the last round: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44" name="Rectangle 52"/>
              <p:cNvSpPr>
                <a:spLocks noChangeArrowheads="1"/>
              </p:cNvSpPr>
              <p:nvPr/>
            </p:nvSpPr>
            <p:spPr bwMode="auto">
              <a:xfrm>
                <a:off x="6858000" y="4495800"/>
                <a:ext cx="17526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44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495800"/>
                <a:ext cx="1752600" cy="3810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45" name="Rectangle 53"/>
              <p:cNvSpPr>
                <a:spLocks noChangeArrowheads="1"/>
              </p:cNvSpPr>
              <p:nvPr/>
            </p:nvSpPr>
            <p:spPr bwMode="auto">
              <a:xfrm>
                <a:off x="5181600" y="4495800"/>
                <a:ext cx="1676400" cy="381000"/>
              </a:xfrm>
              <a:prstGeom prst="rect">
                <a:avLst/>
              </a:prstGeom>
              <a:solidFill>
                <a:srgbClr val="F6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45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495800"/>
                <a:ext cx="1676400" cy="3810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57" name="Line 65"/>
          <p:cNvSpPr>
            <a:spLocks noChangeShapeType="1"/>
          </p:cNvSpPr>
          <p:nvPr/>
        </p:nvSpPr>
        <p:spPr bwMode="auto">
          <a:xfrm>
            <a:off x="11430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3886200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67" name="Rectangle 75"/>
              <p:cNvSpPr>
                <a:spLocks noChangeArrowheads="1"/>
              </p:cNvSpPr>
              <p:nvPr/>
            </p:nvSpPr>
            <p:spPr bwMode="auto">
              <a:xfrm>
                <a:off x="6324600" y="3429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67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3429000"/>
                <a:ext cx="1219200" cy="381000"/>
              </a:xfrm>
              <a:prstGeom prst="rect">
                <a:avLst/>
              </a:prstGeom>
              <a:blipFill rotWithShape="0">
                <a:blip r:embed="rId28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68" name="Line 76"/>
          <p:cNvSpPr>
            <a:spLocks noChangeShapeType="1"/>
          </p:cNvSpPr>
          <p:nvPr/>
        </p:nvSpPr>
        <p:spPr bwMode="auto">
          <a:xfrm flipH="1">
            <a:off x="7543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69" name="Line 77"/>
          <p:cNvSpPr>
            <a:spLocks noChangeShapeType="1"/>
          </p:cNvSpPr>
          <p:nvPr/>
        </p:nvSpPr>
        <p:spPr bwMode="auto">
          <a:xfrm flipH="1">
            <a:off x="5638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270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71" name="Line 79"/>
          <p:cNvSpPr>
            <a:spLocks noChangeShapeType="1"/>
          </p:cNvSpPr>
          <p:nvPr/>
        </p:nvSpPr>
        <p:spPr bwMode="auto">
          <a:xfrm>
            <a:off x="54864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72" name="Freeform 80"/>
          <p:cNvSpPr>
            <a:spLocks/>
          </p:cNvSpPr>
          <p:nvPr/>
        </p:nvSpPr>
        <p:spPr bwMode="auto">
          <a:xfrm>
            <a:off x="5486400" y="30480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73" name="Freeform 81"/>
          <p:cNvSpPr>
            <a:spLocks/>
          </p:cNvSpPr>
          <p:nvPr/>
        </p:nvSpPr>
        <p:spPr bwMode="auto">
          <a:xfrm flipH="1">
            <a:off x="5486400" y="30480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H="1">
            <a:off x="7543800" y="5410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75" name="Rectangle 83"/>
              <p:cNvSpPr>
                <a:spLocks noChangeArrowheads="1"/>
              </p:cNvSpPr>
              <p:nvPr/>
            </p:nvSpPr>
            <p:spPr bwMode="auto">
              <a:xfrm>
                <a:off x="6324600" y="5181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75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181600"/>
                <a:ext cx="1219200" cy="381000"/>
              </a:xfrm>
              <a:prstGeom prst="rect">
                <a:avLst/>
              </a:prstGeom>
              <a:blipFill rotWithShape="0">
                <a:blip r:embed="rId29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76" name="Line 84"/>
          <p:cNvSpPr>
            <a:spLocks noChangeShapeType="1"/>
          </p:cNvSpPr>
          <p:nvPr/>
        </p:nvSpPr>
        <p:spPr bwMode="auto">
          <a:xfrm flipH="1">
            <a:off x="5638800" y="5410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277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78" name="Line 86"/>
          <p:cNvSpPr>
            <a:spLocks noChangeShapeType="1"/>
          </p:cNvSpPr>
          <p:nvPr/>
        </p:nvSpPr>
        <p:spPr bwMode="auto">
          <a:xfrm>
            <a:off x="5486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auto">
          <a:xfrm>
            <a:off x="54864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8229600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35" name="Rectangle 43"/>
              <p:cNvSpPr>
                <a:spLocks noChangeArrowheads="1"/>
              </p:cNvSpPr>
              <p:nvPr/>
            </p:nvSpPr>
            <p:spPr bwMode="auto">
              <a:xfrm>
                <a:off x="6858000" y="2819400"/>
                <a:ext cx="17526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35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2819400"/>
                <a:ext cx="1752600" cy="381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36" name="Rectangle 44"/>
              <p:cNvSpPr>
                <a:spLocks noChangeArrowheads="1"/>
              </p:cNvSpPr>
              <p:nvPr/>
            </p:nvSpPr>
            <p:spPr bwMode="auto">
              <a:xfrm>
                <a:off x="5181600" y="2819400"/>
                <a:ext cx="1676400" cy="381000"/>
              </a:xfrm>
              <a:prstGeom prst="rect">
                <a:avLst/>
              </a:prstGeom>
              <a:solidFill>
                <a:srgbClr val="EBFF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36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2819400"/>
                <a:ext cx="1676400" cy="3810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4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28811" y="1058004"/>
            <a:ext cx="1143000" cy="563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5105400" y="3429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4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429000"/>
                <a:ext cx="1219200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63246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7"/>
              <p:cNvSpPr>
                <a:spLocks noChangeArrowheads="1"/>
              </p:cNvSpPr>
              <p:nvPr/>
            </p:nvSpPr>
            <p:spPr bwMode="auto">
              <a:xfrm>
                <a:off x="5105400" y="17526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752600"/>
                <a:ext cx="1219200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44196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4267200" y="13716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6" name="Rectangle 12"/>
              <p:cNvSpPr>
                <a:spLocks noChangeArrowheads="1"/>
              </p:cNvSpPr>
              <p:nvPr/>
            </p:nvSpPr>
            <p:spPr bwMode="auto">
              <a:xfrm>
                <a:off x="5638800" y="11430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5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1143000"/>
                <a:ext cx="22860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7" name="Freeform 13"/>
          <p:cNvSpPr>
            <a:spLocks/>
          </p:cNvSpPr>
          <p:nvPr/>
        </p:nvSpPr>
        <p:spPr bwMode="auto">
          <a:xfrm flipH="1">
            <a:off x="4267200" y="13716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8" name="Rectangle 14"/>
              <p:cNvSpPr>
                <a:spLocks noChangeArrowheads="1"/>
              </p:cNvSpPr>
              <p:nvPr/>
            </p:nvSpPr>
            <p:spPr bwMode="auto">
              <a:xfrm>
                <a:off x="3352800" y="11430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5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1143000"/>
                <a:ext cx="2286000" cy="381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63246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4196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176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42672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4267200" y="3048000"/>
            <a:ext cx="2743200" cy="1457325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4" name="Rectangle 20"/>
              <p:cNvSpPr>
                <a:spLocks noChangeArrowheads="1"/>
              </p:cNvSpPr>
              <p:nvPr/>
            </p:nvSpPr>
            <p:spPr bwMode="auto">
              <a:xfrm>
                <a:off x="5638800" y="28194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64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819400"/>
                <a:ext cx="2286000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5" name="Freeform 21"/>
          <p:cNvSpPr>
            <a:spLocks/>
          </p:cNvSpPr>
          <p:nvPr/>
        </p:nvSpPr>
        <p:spPr bwMode="auto">
          <a:xfrm flipH="1">
            <a:off x="4267200" y="3048000"/>
            <a:ext cx="2743200" cy="1447800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595"/>
              </a:cxn>
              <a:cxn ang="0">
                <a:pos x="0" y="678"/>
              </a:cxn>
              <a:cxn ang="0">
                <a:pos x="0" y="918"/>
              </a:cxn>
            </a:cxnLst>
            <a:rect l="0" t="0" r="r" b="b"/>
            <a:pathLst>
              <a:path w="1872" h="918">
                <a:moveTo>
                  <a:pt x="1872" y="0"/>
                </a:moveTo>
                <a:cubicBezTo>
                  <a:pt x="1872" y="198"/>
                  <a:pt x="1872" y="397"/>
                  <a:pt x="1872" y="595"/>
                </a:cubicBezTo>
                <a:lnTo>
                  <a:pt x="0" y="678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6" name="Rectangle 22"/>
              <p:cNvSpPr>
                <a:spLocks noChangeArrowheads="1"/>
              </p:cNvSpPr>
              <p:nvPr/>
            </p:nvSpPr>
            <p:spPr bwMode="auto">
              <a:xfrm>
                <a:off x="3352800" y="28194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6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2819400"/>
                <a:ext cx="2286000" cy="381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63246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5105400" y="5334000"/>
                <a:ext cx="1219200" cy="381000"/>
              </a:xfrm>
              <a:prstGeom prst="rect">
                <a:avLst/>
              </a:prstGeom>
              <a:solidFill>
                <a:srgbClr val="FFF7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6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334000"/>
                <a:ext cx="1219200" cy="381000"/>
              </a:xfrm>
              <a:prstGeom prst="rect">
                <a:avLst/>
              </a:prstGeom>
              <a:blipFill rotWithShape="0">
                <a:blip r:embed="rId12"/>
                <a:stretch>
                  <a:fillRect b="-10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44196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1770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2672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5638800" y="63246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72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6324600"/>
                <a:ext cx="2286000" cy="381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3352800" y="6324600"/>
                <a:ext cx="2286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7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6324600"/>
                <a:ext cx="2286000" cy="381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74" name="Text Box 30"/>
              <p:cNvSpPr txBox="1">
                <a:spLocks noChangeArrowheads="1"/>
              </p:cNvSpPr>
              <p:nvPr/>
            </p:nvSpPr>
            <p:spPr bwMode="auto">
              <a:xfrm rot="5400000">
                <a:off x="5452745" y="4403741"/>
                <a:ext cx="66614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7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452745" y="4403741"/>
                <a:ext cx="666143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77" name="Text Box 33"/>
              <p:cNvSpPr txBox="1">
                <a:spLocks noChangeArrowheads="1"/>
              </p:cNvSpPr>
              <p:nvPr/>
            </p:nvSpPr>
            <p:spPr bwMode="auto">
              <a:xfrm>
                <a:off x="650992" y="2809845"/>
                <a:ext cx="838200" cy="4001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dirty="0" smtClean="0"/>
                  <a:t>k</a:t>
                </a:r>
                <a:r>
                  <a:rPr lang="en-US" sz="2000" dirty="0" err="1" smtClean="0"/>
                  <a:t>ey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7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992" y="2809845"/>
                <a:ext cx="8382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4348" t="-8955" b="-2388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78" name="Text Box 34"/>
              <p:cNvSpPr txBox="1">
                <a:spLocks noChangeArrowheads="1"/>
              </p:cNvSpPr>
              <p:nvPr/>
            </p:nvSpPr>
            <p:spPr bwMode="auto">
              <a:xfrm>
                <a:off x="2209800" y="3352800"/>
                <a:ext cx="609600" cy="36298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l-PL" b="1" baseline="-25000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77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352800"/>
                <a:ext cx="609600" cy="362984"/>
              </a:xfrm>
              <a:prstGeom prst="rect">
                <a:avLst/>
              </a:prstGeom>
              <a:blipFill>
                <a:blip r:embed="rId17"/>
                <a:stretch>
                  <a:fillRect r="-99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79" name="Text Box 35"/>
              <p:cNvSpPr txBox="1">
                <a:spLocks noChangeArrowheads="1"/>
              </p:cNvSpPr>
              <p:nvPr/>
            </p:nvSpPr>
            <p:spPr bwMode="auto">
              <a:xfrm rot="5400000">
                <a:off x="2226048" y="4399826"/>
                <a:ext cx="66614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7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226048" y="4399826"/>
                <a:ext cx="666143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80" name="Text Box 36"/>
              <p:cNvSpPr txBox="1">
                <a:spLocks noChangeArrowheads="1"/>
              </p:cNvSpPr>
              <p:nvPr/>
            </p:nvSpPr>
            <p:spPr bwMode="auto">
              <a:xfrm>
                <a:off x="2286000" y="5334000"/>
                <a:ext cx="473075" cy="3730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8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334000"/>
                <a:ext cx="473075" cy="37306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81" name="AutoShape 37"/>
          <p:cNvSpPr>
            <a:spLocks noChangeArrowheads="1"/>
          </p:cNvSpPr>
          <p:nvPr/>
        </p:nvSpPr>
        <p:spPr bwMode="auto">
          <a:xfrm rot="5400000">
            <a:off x="762000" y="347568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82" name="AutoShape 38"/>
          <p:cNvSpPr>
            <a:spLocks noChangeArrowheads="1"/>
          </p:cNvSpPr>
          <p:nvPr/>
        </p:nvSpPr>
        <p:spPr bwMode="auto">
          <a:xfrm rot="-3944157">
            <a:off x="895350" y="2900363"/>
            <a:ext cx="2073275" cy="228600"/>
          </a:xfrm>
          <a:prstGeom prst="rightArrow">
            <a:avLst>
              <a:gd name="adj1" fmla="val 50000"/>
              <a:gd name="adj2" fmla="val 2267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83" name="AutoShape 39"/>
          <p:cNvSpPr>
            <a:spLocks noChangeArrowheads="1"/>
          </p:cNvSpPr>
          <p:nvPr/>
        </p:nvSpPr>
        <p:spPr bwMode="auto">
          <a:xfrm rot="-24414141">
            <a:off x="1257300" y="36957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84" name="AutoShape 40"/>
          <p:cNvSpPr>
            <a:spLocks noChangeArrowheads="1"/>
          </p:cNvSpPr>
          <p:nvPr/>
        </p:nvSpPr>
        <p:spPr bwMode="auto">
          <a:xfrm rot="-19456842">
            <a:off x="990600" y="48768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586246" y="3946416"/>
            <a:ext cx="102143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pl-PL" dirty="0"/>
              <a:t>key</a:t>
            </a:r>
            <a:br>
              <a:rPr lang="pl-PL" dirty="0"/>
            </a:br>
            <a:r>
              <a:rPr lang="pl-PL" dirty="0" err="1" smtClean="0"/>
              <a:t>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86" name="Text Box 42"/>
              <p:cNvSpPr txBox="1">
                <a:spLocks noChangeArrowheads="1"/>
              </p:cNvSpPr>
              <p:nvPr/>
            </p:nvSpPr>
            <p:spPr bwMode="auto">
              <a:xfrm>
                <a:off x="2209800" y="1676400"/>
                <a:ext cx="5334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78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676400"/>
                <a:ext cx="533400" cy="36988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87" name="AutoShape 43"/>
          <p:cNvSpPr>
            <a:spLocks noChangeArrowheads="1"/>
          </p:cNvSpPr>
          <p:nvPr/>
        </p:nvSpPr>
        <p:spPr bwMode="auto">
          <a:xfrm>
            <a:off x="2667000" y="16764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788" name="AutoShape 44"/>
          <p:cNvSpPr>
            <a:spLocks noChangeArrowheads="1"/>
          </p:cNvSpPr>
          <p:nvPr/>
        </p:nvSpPr>
        <p:spPr bwMode="auto">
          <a:xfrm>
            <a:off x="2667000" y="33528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789" name="AutoShape 45"/>
          <p:cNvSpPr>
            <a:spLocks noChangeArrowheads="1"/>
          </p:cNvSpPr>
          <p:nvPr/>
        </p:nvSpPr>
        <p:spPr bwMode="auto">
          <a:xfrm>
            <a:off x="2743200" y="52578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42672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>
            <a:off x="7010400" y="5105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sz="3600"/>
              <a:t>How to decrypt?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152400" y="587981"/>
            <a:ext cx="4784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Reverse the key </a:t>
            </a:r>
            <a:r>
              <a:rPr lang="en-US" sz="2000" dirty="0" smtClean="0"/>
              <a:t>schedule (</a:t>
            </a:r>
            <a:r>
              <a:rPr lang="en-US" sz="2000" b="1" dirty="0" smtClean="0">
                <a:solidFill>
                  <a:srgbClr val="0070C0"/>
                </a:solidFill>
              </a:rPr>
              <a:t>note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symmetry</a:t>
            </a:r>
            <a:r>
              <a:rPr lang="en-US" sz="2000" dirty="0" smtClean="0"/>
              <a:t>)!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02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1" grpId="0" animBg="1"/>
      <p:bldP spid="31772" grpId="0" animBg="1"/>
      <p:bldP spid="31773" grpId="0" animBg="1"/>
      <p:bldP spid="31774" grpId="0"/>
      <p:bldP spid="31777" grpId="0" animBg="1"/>
      <p:bldP spid="31778" grpId="0" animBg="1"/>
      <p:bldP spid="31779" grpId="0"/>
      <p:bldP spid="31780" grpId="0" animBg="1"/>
      <p:bldP spid="31781" grpId="0" animBg="1"/>
      <p:bldP spid="31782" grpId="0" animBg="1"/>
      <p:bldP spid="31783" grpId="0" animBg="1"/>
      <p:bldP spid="31784" grpId="0" animBg="1"/>
      <p:bldP spid="31785" grpId="0" animBg="1"/>
      <p:bldP spid="31786" grpId="0" animBg="1"/>
      <p:bldP spid="31787" grpId="0" animBg="1"/>
      <p:bldP spid="31788" grpId="0" animBg="1"/>
      <p:bldP spid="31789" grpId="0" animBg="1"/>
      <p:bldP spid="31800" grpId="0" animBg="1"/>
      <p:bldP spid="31801" grpId="0" animBg="1"/>
      <p:bldP spid="3180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365127"/>
            <a:ext cx="8238259" cy="98707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 are also studied by the theoreticians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72518" cy="490063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pseudorandom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 smtClean="0"/>
                  <a:t>, and we use it to construct a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network.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Then: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 smtClean="0"/>
                  <a:t>-round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network is a </a:t>
                </a:r>
                <a:r>
                  <a:rPr lang="en-US" b="1" dirty="0" smtClean="0"/>
                  <a:t>pseudorandom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permutation</a:t>
                </a:r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dirty="0" smtClean="0"/>
                  <a:t>-round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network is a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strong</a:t>
                </a:r>
                <a:r>
                  <a:rPr lang="en-US" b="1" dirty="0" smtClean="0"/>
                  <a:t> pseudorandom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permutation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sz="2800" dirty="0" smtClean="0"/>
              </a:p>
              <a:p>
                <a:pPr>
                  <a:buNone/>
                </a:pPr>
                <a:r>
                  <a:rPr lang="en-US" sz="2800" dirty="0" smtClean="0"/>
                  <a:t>see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M. </a:t>
                </a:r>
                <a:r>
                  <a:rPr lang="en-US" sz="2800" b="1" dirty="0" err="1" smtClean="0">
                    <a:solidFill>
                      <a:srgbClr val="00B050"/>
                    </a:solidFill>
                  </a:rPr>
                  <a:t>Luby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 and C. </a:t>
                </a:r>
                <a:r>
                  <a:rPr lang="en-US" sz="2800" b="1" dirty="0" err="1" smtClean="0">
                    <a:solidFill>
                      <a:srgbClr val="00B050"/>
                    </a:solidFill>
                  </a:rPr>
                  <a:t>Rackoff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. "How to Construct Pseudorandom Permutations and Pseudorandom Functions." In </a:t>
                </a:r>
                <a:r>
                  <a:rPr lang="en-US" sz="2800" b="1" i="1" dirty="0" smtClean="0">
                    <a:solidFill>
                      <a:srgbClr val="00B050"/>
                    </a:solidFill>
                  </a:rPr>
                  <a:t>SIAM J. </a:t>
                </a:r>
                <a:r>
                  <a:rPr lang="en-US" sz="2800" b="1" i="1" dirty="0" err="1" smtClean="0">
                    <a:solidFill>
                      <a:srgbClr val="00B050"/>
                    </a:solidFill>
                  </a:rPr>
                  <a:t>Comput</a:t>
                </a:r>
                <a:r>
                  <a:rPr lang="en-US" sz="2800" b="1" i="1" dirty="0" smtClean="0">
                    <a:solidFill>
                      <a:srgbClr val="00B050"/>
                    </a:solidFill>
                  </a:rPr>
                  <a:t>.,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 vol. 17, 1988, pp. 373-386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72518" cy="4900634"/>
              </a:xfrm>
              <a:blipFill rotWithShape="0">
                <a:blip r:embed="rId3"/>
                <a:stretch>
                  <a:fillRect l="-1295" t="-3611" r="-3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773" y="-39232"/>
            <a:ext cx="884073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is the </a:t>
            </a:r>
            <a:r>
              <a:rPr lang="en-US" sz="4000" dirty="0" err="1" smtClean="0"/>
              <a:t>Feistel</a:t>
            </a:r>
            <a:r>
              <a:rPr lang="en-US" sz="4000" dirty="0" smtClean="0"/>
              <a:t> network used in DES?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60848"/>
                <a:ext cx="8229600" cy="3078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following needs to be described:</a:t>
                </a:r>
              </a:p>
              <a:p>
                <a:pPr marL="609600" indent="-609600">
                  <a:buFontTx/>
                  <a:buAutoNum type="arabicPeriod"/>
                </a:pPr>
                <a:endParaRPr lang="en-US" dirty="0" smtClean="0"/>
              </a:p>
              <a:p>
                <a:pPr marL="609600" indent="-609600">
                  <a:buFontTx/>
                  <a:buAutoNum type="arabicPeriod"/>
                </a:pPr>
                <a:r>
                  <a:rPr lang="en-US" dirty="0" smtClean="0"/>
                  <a:t>The concrete parameters</a:t>
                </a:r>
              </a:p>
              <a:p>
                <a:pPr marL="609600" indent="-609600">
                  <a:buFontTx/>
                  <a:buAutoNum type="arabicPeriod"/>
                </a:pPr>
                <a:r>
                  <a:rPr lang="en-US" dirty="0" smtClean="0"/>
                  <a:t>The </a:t>
                </a:r>
                <a:r>
                  <a:rPr lang="en-US" dirty="0"/>
                  <a:t>key </a:t>
                </a:r>
                <a:r>
                  <a:rPr lang="en-US" dirty="0" err="1"/>
                  <a:t>schedul</a:t>
                </a:r>
                <a:r>
                  <a:rPr lang="pl-PL" dirty="0"/>
                  <a:t>e</a:t>
                </a:r>
                <a:r>
                  <a:rPr lang="en-US" dirty="0"/>
                  <a:t> algorithm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609600" indent="-609600">
                  <a:buFontTx/>
                  <a:buAutoNum type="arabicPeriod"/>
                </a:pPr>
                <a:r>
                  <a:rPr lang="en-US" dirty="0"/>
                  <a:t>The functions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60848"/>
                <a:ext cx="8229600" cy="3078163"/>
              </a:xfrm>
              <a:blipFill rotWithShape="0">
                <a:blip r:embed="rId3"/>
                <a:stretch>
                  <a:fillRect l="-1481" t="-33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0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this box be simulated in real life?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1142984"/>
                <a:ext cx="8229600" cy="107157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b="1" u="sng" dirty="0" smtClean="0"/>
                  <a:t>Naive solution</a:t>
                </a:r>
                <a:r>
                  <a:rPr lang="en-US" sz="2400" dirty="0" smtClean="0"/>
                  <a:t>:</a:t>
                </a:r>
              </a:p>
              <a:p>
                <a:pPr>
                  <a:buNone/>
                </a:pPr>
                <a:r>
                  <a:rPr lang="en-US" sz="2400" dirty="0" smtClean="0"/>
                  <a:t>Select a random permutation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and give it to both parties.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1142984"/>
                <a:ext cx="8229600" cy="1071570"/>
              </a:xfrm>
              <a:blipFill rotWithShape="0">
                <a:blip r:embed="rId3"/>
                <a:stretch>
                  <a:fillRect l="-1185" t="-7955" r="-963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7158" y="5572140"/>
                <a:ext cx="82153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u="sng" dirty="0" smtClean="0"/>
                  <a:t>Problem</a:t>
                </a:r>
                <a:r>
                  <a:rPr lang="en-US" sz="2400" dirty="0" smtClean="0"/>
                  <a:t>:</a:t>
                </a:r>
              </a:p>
              <a:p>
                <a:pPr>
                  <a:buNone/>
                </a:pPr>
                <a:r>
                  <a:rPr lang="en-US" sz="2400" dirty="0" smtClean="0"/>
                  <a:t>The number of possible permutations is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)! 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5572140"/>
                <a:ext cx="821537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86057"/>
            <a:ext cx="2500330" cy="2450897"/>
          </a:xfrm>
          <a:prstGeom prst="rect">
            <a:avLst/>
          </a:prstGeom>
          <a:noFill/>
        </p:spPr>
      </p:pic>
      <p:pic>
        <p:nvPicPr>
          <p:cNvPr id="6" name="Picture 5" descr="MCj041580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192" y="2589321"/>
            <a:ext cx="2428892" cy="255287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6641" y="4143380"/>
                <a:ext cx="243270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41" y="4143380"/>
                <a:ext cx="243270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7238" y="4152564"/>
                <a:ext cx="2324497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238" y="4152564"/>
                <a:ext cx="232449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3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76600" y="1828800"/>
            <a:ext cx="37338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l-PL"/>
              <a:t>initial permutation (</a:t>
            </a:r>
            <a:r>
              <a:rPr lang="pl-PL" b="1"/>
              <a:t>IP</a:t>
            </a:r>
            <a:r>
              <a:rPr lang="pl-PL"/>
              <a:t>)</a:t>
            </a: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14678" y="2786058"/>
            <a:ext cx="37338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/>
            <a:endParaRPr lang="pl-PL" dirty="0"/>
          </a:p>
          <a:p>
            <a:pPr algn="ctr"/>
            <a:endParaRPr lang="pl-PL" sz="2800" dirty="0"/>
          </a:p>
          <a:p>
            <a:pPr algn="ctr"/>
            <a:r>
              <a:rPr lang="it-IT" sz="2800" b="1" dirty="0" smtClean="0"/>
              <a:t>“</a:t>
            </a:r>
            <a:r>
              <a:rPr lang="pl-PL" sz="2800" b="1" dirty="0" smtClean="0"/>
              <a:t>Feistel network</a:t>
            </a:r>
            <a:r>
              <a:rPr lang="it-IT" sz="2800" b="1" dirty="0" smtClean="0"/>
              <a:t>”</a:t>
            </a:r>
            <a:endParaRPr lang="pl-PL" sz="2800" dirty="0"/>
          </a:p>
          <a:p>
            <a:pPr algn="ctr"/>
            <a:r>
              <a:rPr lang="it-IT" sz="2800" dirty="0" smtClean="0"/>
              <a:t> </a:t>
            </a:r>
            <a:endParaRPr lang="pl-PL" sz="2800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00400" y="5334000"/>
            <a:ext cx="37338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l-PL"/>
              <a:t>final permutation (</a:t>
            </a:r>
            <a:r>
              <a:rPr lang="pl-PL" b="1"/>
              <a:t>IP</a:t>
            </a:r>
            <a:r>
              <a:rPr lang="pl-PL" b="1" baseline="30000"/>
              <a:t>-1</a:t>
            </a:r>
            <a:r>
              <a:rPr lang="pl-PL"/>
              <a:t>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1447800" y="2714620"/>
                <a:ext cx="838200" cy="206210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pl-PL" dirty="0"/>
              </a:p>
              <a:p>
                <a:pPr algn="ctr"/>
                <a:endParaRPr lang="pl-PL" dirty="0"/>
              </a:p>
              <a:p>
                <a:pPr algn="ctr"/>
                <a:endParaRPr lang="pl-PL" dirty="0"/>
              </a:p>
              <a:p>
                <a:pPr algn="ctr"/>
                <a:r>
                  <a:rPr lang="pl-PL" sz="2000" dirty="0"/>
                  <a:t>key</a:t>
                </a:r>
                <a:r>
                  <a:rPr lang="pl-PL" sz="2000" b="1" dirty="0"/>
                  <a:t>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it-IT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l-PL" dirty="0"/>
              </a:p>
              <a:p>
                <a:pPr algn="ctr"/>
                <a:endParaRPr lang="pl-PL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1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714620"/>
                <a:ext cx="838200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3597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00400" y="914400"/>
            <a:ext cx="37338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l-PL" b="1"/>
              <a:t>input</a:t>
            </a:r>
            <a:endParaRPr lang="en-US" b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00400" y="6248400"/>
            <a:ext cx="37338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l-PL" b="1"/>
              <a:t>output</a:t>
            </a:r>
            <a:endParaRPr lang="en-US" b="1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4114800" y="1371600"/>
            <a:ext cx="1981200" cy="381000"/>
          </a:xfrm>
          <a:prstGeom prst="downArrow">
            <a:avLst>
              <a:gd name="adj1" fmla="val 50000"/>
              <a:gd name="adj2" fmla="val 5506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267200" y="2286000"/>
            <a:ext cx="1752600" cy="381000"/>
          </a:xfrm>
          <a:prstGeom prst="downArrow">
            <a:avLst>
              <a:gd name="adj1" fmla="val 50000"/>
              <a:gd name="adj2" fmla="val 5506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4191000" y="4876800"/>
            <a:ext cx="1905000" cy="381000"/>
          </a:xfrm>
          <a:prstGeom prst="downArrow">
            <a:avLst>
              <a:gd name="adj1" fmla="val 50000"/>
              <a:gd name="adj2" fmla="val 5506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4191000" y="5791200"/>
            <a:ext cx="1981200" cy="381000"/>
          </a:xfrm>
          <a:prstGeom prst="downArrow">
            <a:avLst>
              <a:gd name="adj1" fmla="val 50000"/>
              <a:gd name="adj2" fmla="val 5506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 rot="16200000">
            <a:off x="1790700" y="3314700"/>
            <a:ext cx="1905000" cy="762000"/>
          </a:xfrm>
          <a:prstGeom prst="downArrow">
            <a:avLst>
              <a:gd name="adj1" fmla="val 50000"/>
              <a:gd name="adj2" fmla="val 5506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5486400" y="533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3200400" y="533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3200400" y="381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6934200" y="381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648200" y="381000"/>
                <a:ext cx="87716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pl-PL" dirty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513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81000"/>
                <a:ext cx="87716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67" r="-6294" b="-23333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381000"/>
            <a:ext cx="1213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DES: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 rot="5400000">
            <a:off x="-64980" y="3607184"/>
            <a:ext cx="2089928" cy="304800"/>
            <a:chOff x="-780959" y="1830977"/>
            <a:chExt cx="3733800" cy="304800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05041" y="1983377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-780959" y="1983377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-780959" y="1830977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952841" y="1830977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905" y="3574918"/>
            <a:ext cx="867545" cy="36933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56</a:t>
            </a:r>
            <a:r>
              <a:rPr lang="pl-PL" dirty="0" smtClean="0"/>
              <a:t> </a:t>
            </a:r>
            <a:r>
              <a:rPr lang="pl-PL" dirty="0"/>
              <a:t>bits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flipH="1">
            <a:off x="7092280" y="2644402"/>
            <a:ext cx="504056" cy="2160146"/>
          </a:xfrm>
          <a:prstGeom prst="leftBrace">
            <a:avLst>
              <a:gd name="adj1" fmla="val 38212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40138" y="3378633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27" grpId="0" animBg="1"/>
      <p:bldP spid="5128" grpId="0" animBg="1"/>
      <p:bldP spid="5131" grpId="0" animBg="1"/>
      <p:bldP spid="5132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40" grpId="0" animBg="1"/>
      <p:bldP spid="5141" grpId="0" animBg="1"/>
      <p:bldP spid="5142" grpId="0" animBg="1"/>
      <p:bldP spid="5143" grpId="0" animBg="1"/>
      <p:bldP spid="5139" grpId="0" animBg="1"/>
      <p:bldP spid="4" grpId="0" animBg="1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DES key schedule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Text Box 5"/>
              <p:cNvSpPr txBox="1">
                <a:spLocks noChangeArrowheads="1"/>
              </p:cNvSpPr>
              <p:nvPr/>
            </p:nvSpPr>
            <p:spPr bwMode="auto">
              <a:xfrm>
                <a:off x="762000" y="2819400"/>
                <a:ext cx="2819400" cy="4000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8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819400"/>
                <a:ext cx="2819400" cy="4000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Text Box 6"/>
              <p:cNvSpPr txBox="1">
                <a:spLocks noChangeArrowheads="1"/>
              </p:cNvSpPr>
              <p:nvPr/>
            </p:nvSpPr>
            <p:spPr bwMode="auto">
              <a:xfrm>
                <a:off x="4646576" y="3006962"/>
                <a:ext cx="23622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6576" y="3006962"/>
                <a:ext cx="2362200" cy="3698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5671647" y="3733801"/>
                <a:ext cx="66614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671647" y="3733801"/>
                <a:ext cx="66614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Text Box 8"/>
              <p:cNvSpPr txBox="1">
                <a:spLocks noChangeArrowheads="1"/>
              </p:cNvSpPr>
              <p:nvPr/>
            </p:nvSpPr>
            <p:spPr bwMode="auto">
              <a:xfrm>
                <a:off x="4724400" y="5410200"/>
                <a:ext cx="2286000" cy="3730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5410200"/>
                <a:ext cx="2286000" cy="3730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3" name="AutoShape 9"/>
          <p:cNvSpPr>
            <a:spLocks noChangeArrowheads="1"/>
          </p:cNvSpPr>
          <p:nvPr/>
        </p:nvSpPr>
        <p:spPr bwMode="auto">
          <a:xfrm rot="5400000">
            <a:off x="1828800" y="3505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-24587433">
            <a:off x="2166938" y="3155950"/>
            <a:ext cx="2971800" cy="228600"/>
          </a:xfrm>
          <a:prstGeom prst="rightArrow">
            <a:avLst>
              <a:gd name="adj1" fmla="val 50000"/>
              <a:gd name="adj2" fmla="val 3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9430794">
            <a:off x="2445132" y="3673739"/>
            <a:ext cx="2402549" cy="281505"/>
          </a:xfrm>
          <a:prstGeom prst="rightArrow">
            <a:avLst>
              <a:gd name="adj1" fmla="val 50000"/>
              <a:gd name="adj2" fmla="val 21844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-19978022">
            <a:off x="2378075" y="4959350"/>
            <a:ext cx="2438400" cy="228600"/>
          </a:xfrm>
          <a:prstGeom prst="rightArrow">
            <a:avLst>
              <a:gd name="adj1" fmla="val 50000"/>
              <a:gd name="adj2" fmla="val 26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571604" y="4071942"/>
            <a:ext cx="110172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key</a:t>
            </a:r>
            <a:br>
              <a:rPr lang="pl-PL" dirty="0"/>
            </a:br>
            <a:r>
              <a:rPr lang="pl-PL" dirty="0"/>
              <a:t>schedul</a:t>
            </a:r>
            <a:r>
              <a:rPr lang="en-US" dirty="0" smtClean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8" name="Text Box 14"/>
              <p:cNvSpPr txBox="1">
                <a:spLocks noChangeArrowheads="1"/>
              </p:cNvSpPr>
              <p:nvPr/>
            </p:nvSpPr>
            <p:spPr bwMode="auto">
              <a:xfrm>
                <a:off x="4648200" y="1905000"/>
                <a:ext cx="23622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905000"/>
                <a:ext cx="23622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9" name="Text Box 15"/>
              <p:cNvSpPr txBox="1">
                <a:spLocks noChangeArrowheads="1"/>
              </p:cNvSpPr>
              <p:nvPr/>
            </p:nvSpPr>
            <p:spPr bwMode="auto">
              <a:xfrm>
                <a:off x="595839" y="6150403"/>
                <a:ext cx="81794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dirty="0"/>
                  <a:t>each </a:t>
                </a:r>
                <a:r>
                  <a:rPr lang="en-US" sz="2400" dirty="0" err="1"/>
                  <a:t>subkey</a:t>
                </a:r>
                <a:r>
                  <a:rPr lang="en-US" sz="2400" b="1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aseline="-25000" dirty="0"/>
                  <a:t> </a:t>
                </a:r>
                <a:r>
                  <a:rPr lang="en-US" sz="2400" dirty="0"/>
                  <a:t>consists of some bits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400" dirty="0" smtClean="0"/>
                  <a:t>(we skip the details)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163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839" y="6150403"/>
                <a:ext cx="817948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192" t="-10526" r="-298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2098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762000" y="2514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620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581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4" name="Text Box 20"/>
              <p:cNvSpPr txBox="1">
                <a:spLocks noChangeArrowheads="1"/>
              </p:cNvSpPr>
              <p:nvPr/>
            </p:nvSpPr>
            <p:spPr bwMode="auto">
              <a:xfrm>
                <a:off x="1752600" y="2362200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𝟓𝟔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1640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362200"/>
                <a:ext cx="88036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1667" r="-5556" b="-23333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5943600" y="1524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H="1">
            <a:off x="4648200" y="1524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4648200" y="1447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7010400" y="1447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14" name="Text Box 30"/>
              <p:cNvSpPr txBox="1">
                <a:spLocks noChangeArrowheads="1"/>
              </p:cNvSpPr>
              <p:nvPr/>
            </p:nvSpPr>
            <p:spPr bwMode="auto">
              <a:xfrm>
                <a:off x="5476875" y="1350464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pl-PL" b="1" dirty="0"/>
                  <a:t> </a:t>
                </a:r>
                <a:r>
                  <a:rPr lang="pl-PL" dirty="0" err="1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1641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75" y="1350464"/>
                <a:ext cx="88036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1667" r="-5517" b="-25000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8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400" grpId="0" animBg="1"/>
      <p:bldP spid="16401" grpId="0" animBg="1"/>
      <p:bldP spid="16402" grpId="0" animBg="1"/>
      <p:bldP spid="16403" grpId="0" animBg="1"/>
      <p:bldP spid="1640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0" y="4953000"/>
            <a:ext cx="9144000" cy="990600"/>
          </a:xfrm>
          <a:prstGeom prst="rect">
            <a:avLst/>
          </a:prstGeom>
          <a:solidFill>
            <a:srgbClr val="E8E8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0" y="3352800"/>
            <a:ext cx="9144000" cy="1371600"/>
          </a:xfrm>
          <a:prstGeom prst="rect">
            <a:avLst/>
          </a:prstGeom>
          <a:solidFill>
            <a:srgbClr val="E8E8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066800" y="1219200"/>
                <a:ext cx="2667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half-block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219200"/>
                <a:ext cx="2667000" cy="381000"/>
              </a:xfrm>
              <a:prstGeom prst="rect">
                <a:avLst/>
              </a:prstGeom>
              <a:blipFill rotWithShape="0">
                <a:blip r:embed="rId4"/>
                <a:stretch>
                  <a:fillRect t="-6154" b="-1846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514600" y="990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1066800" y="990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066800" y="91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733800" y="91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9" name="Text Box 9"/>
              <p:cNvSpPr txBox="1">
                <a:spLocks noChangeArrowheads="1"/>
              </p:cNvSpPr>
              <p:nvPr/>
            </p:nvSpPr>
            <p:spPr bwMode="auto">
              <a:xfrm>
                <a:off x="1981200" y="762000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pl-PL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err="1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1024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762000"/>
                <a:ext cx="88036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5556" b="-22951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" name="AutoShape 10"/>
          <p:cNvSpPr>
            <a:spLocks noChangeArrowheads="1"/>
          </p:cNvSpPr>
          <p:nvPr/>
        </p:nvSpPr>
        <p:spPr bwMode="auto">
          <a:xfrm rot="10800000">
            <a:off x="381000" y="1676400"/>
            <a:ext cx="4114800" cy="381000"/>
          </a:xfrm>
          <a:custGeom>
            <a:avLst/>
            <a:gdLst>
              <a:gd name="G0" fmla="+- 3727 0 0"/>
              <a:gd name="G1" fmla="+- 21600 0 3727"/>
              <a:gd name="G2" fmla="*/ 3727 1 2"/>
              <a:gd name="G3" fmla="+- 21600 0 G2"/>
              <a:gd name="G4" fmla="+/ 3727 21600 2"/>
              <a:gd name="G5" fmla="+/ G1 0 2"/>
              <a:gd name="G6" fmla="*/ 21600 21600 3727"/>
              <a:gd name="G7" fmla="*/ G6 1 2"/>
              <a:gd name="G8" fmla="+- 21600 0 G7"/>
              <a:gd name="G9" fmla="*/ 21600 1 2"/>
              <a:gd name="G10" fmla="+- 3727 0 G9"/>
              <a:gd name="G11" fmla="?: G10 G8 0"/>
              <a:gd name="G12" fmla="?: G10 G7 21600"/>
              <a:gd name="T0" fmla="*/ 19736 w 21600"/>
              <a:gd name="T1" fmla="*/ 10800 h 21600"/>
              <a:gd name="T2" fmla="*/ 10800 w 21600"/>
              <a:gd name="T3" fmla="*/ 21600 h 21600"/>
              <a:gd name="T4" fmla="*/ 1864 w 21600"/>
              <a:gd name="T5" fmla="*/ 10800 h 21600"/>
              <a:gd name="T6" fmla="*/ 10800 w 21600"/>
              <a:gd name="T7" fmla="*/ 0 h 21600"/>
              <a:gd name="T8" fmla="*/ 3664 w 21600"/>
              <a:gd name="T9" fmla="*/ 3664 h 21600"/>
              <a:gd name="T10" fmla="*/ 17936 w 21600"/>
              <a:gd name="T11" fmla="*/ 179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727" y="21600"/>
                </a:lnTo>
                <a:lnTo>
                  <a:pt x="17873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/>
            <a:r>
              <a:rPr lang="en-US" b="1" dirty="0"/>
              <a:t>expansion 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38400" y="26670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04800" y="2667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04800" y="2590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495800" y="2590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905000" y="2514600"/>
            <a:ext cx="877163" cy="36933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48</a:t>
            </a:r>
            <a:r>
              <a:rPr lang="pl-PL" dirty="0" smtClean="0"/>
              <a:t> </a:t>
            </a:r>
            <a:r>
              <a:rPr lang="pl-PL" dirty="0" err="1"/>
              <a:t>bits</a:t>
            </a:r>
            <a:endParaRPr lang="en-US" dirty="0"/>
          </a:p>
        </p:txBody>
      </p:sp>
      <p:pic>
        <p:nvPicPr>
          <p:cNvPr id="1025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343400" y="236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6629400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4343400" y="1143000"/>
                <a:ext cx="4267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err="1"/>
                  <a:t>subkey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61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143000"/>
                <a:ext cx="4267200" cy="381000"/>
              </a:xfrm>
              <a:prstGeom prst="rect">
                <a:avLst/>
              </a:prstGeom>
              <a:blipFill rotWithShape="0">
                <a:blip r:embed="rId7"/>
                <a:stretch>
                  <a:fillRect t="-7813" b="-2031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705600" y="990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4343400" y="9906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343400" y="91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610600" y="91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157259" y="762000"/>
            <a:ext cx="877163" cy="36933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48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/>
              <a:t>bits</a:t>
            </a:r>
            <a:endParaRPr lang="en-US" dirty="0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629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9" name="Rectangle 29"/>
              <p:cNvSpPr>
                <a:spLocks noChangeArrowheads="1"/>
              </p:cNvSpPr>
              <p:nvPr/>
            </p:nvSpPr>
            <p:spPr bwMode="auto">
              <a:xfrm>
                <a:off x="4419600" y="3048000"/>
                <a:ext cx="42672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𝐱𝐨𝐫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69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048000"/>
                <a:ext cx="42672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4196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49530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4864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60198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65532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70866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76200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8153400" y="37338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304800" y="2133600"/>
                <a:ext cx="41910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half-block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5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133600"/>
                <a:ext cx="4191000" cy="381000"/>
              </a:xfrm>
              <a:prstGeom prst="rect">
                <a:avLst/>
              </a:prstGeom>
              <a:blipFill rotWithShape="0">
                <a:blip r:embed="rId9"/>
                <a:stretch>
                  <a:fillRect t="-6154" b="-1846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5334000" y="4648200"/>
            <a:ext cx="2667000" cy="381000"/>
          </a:xfrm>
          <a:prstGeom prst="rect">
            <a:avLst/>
          </a:prstGeom>
          <a:solidFill>
            <a:srgbClr val="FC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4648200" y="4114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7696200" y="4114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181600" y="4114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H="1">
            <a:off x="7315200" y="4114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H="1">
            <a:off x="7010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57912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248400" y="4114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6705600" y="4114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H="1">
            <a:off x="4724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51816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H="1">
            <a:off x="57150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H="1">
            <a:off x="6248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H="1">
            <a:off x="67818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H="1">
            <a:off x="7315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 flipH="1">
            <a:off x="78486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 flipH="1">
            <a:off x="83820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6" name="Rectangle 56"/>
              <p:cNvSpPr>
                <a:spLocks noChangeArrowheads="1"/>
              </p:cNvSpPr>
              <p:nvPr/>
            </p:nvSpPr>
            <p:spPr bwMode="auto">
              <a:xfrm>
                <a:off x="5334000" y="5257800"/>
                <a:ext cx="26670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b="1" dirty="0"/>
                  <a:t>permutation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96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5257800"/>
                <a:ext cx="2667000" cy="381000"/>
              </a:xfrm>
              <a:prstGeom prst="rect">
                <a:avLst/>
              </a:prstGeom>
              <a:blipFill rotWithShape="0">
                <a:blip r:embed="rId10"/>
                <a:stretch>
                  <a:fillRect t="-7813"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66294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66294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5334000" y="5867400"/>
            <a:ext cx="2667000" cy="381000"/>
          </a:xfrm>
          <a:prstGeom prst="rect">
            <a:avLst/>
          </a:prstGeom>
          <a:solidFill>
            <a:srgbClr val="FC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6781800" y="6553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>
            <a:off x="5334000" y="65532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5334000" y="6477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8001000" y="6477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4" name="Text Box 64"/>
              <p:cNvSpPr txBox="1">
                <a:spLocks noChangeArrowheads="1"/>
              </p:cNvSpPr>
              <p:nvPr/>
            </p:nvSpPr>
            <p:spPr bwMode="auto">
              <a:xfrm>
                <a:off x="6248400" y="6324600"/>
                <a:ext cx="1016924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10304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6324600"/>
                <a:ext cx="1016924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1667" b="-23333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7" name="AutoShape 67"/>
              <p:cNvSpPr>
                <a:spLocks noChangeArrowheads="1"/>
              </p:cNvSpPr>
              <p:nvPr/>
            </p:nvSpPr>
            <p:spPr bwMode="auto">
              <a:xfrm>
                <a:off x="1489086" y="3390900"/>
                <a:ext cx="2892414" cy="1066800"/>
              </a:xfrm>
              <a:prstGeom prst="rightArrow">
                <a:avLst>
                  <a:gd name="adj1" fmla="val 82444"/>
                  <a:gd name="adj2" fmla="val 41672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1"/>
              <a:lstStyle/>
              <a:p>
                <a:pPr algn="ctr"/>
                <a:r>
                  <a:rPr lang="en-US" sz="2000" dirty="0"/>
                  <a:t>“</a:t>
                </a:r>
                <a:r>
                  <a:rPr lang="en-US" sz="2000" b="1" dirty="0"/>
                  <a:t>S – boxes</a:t>
                </a:r>
                <a:r>
                  <a:rPr lang="en-US" sz="2000" dirty="0"/>
                  <a:t>”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{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→ {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}</m:t>
                      </m:r>
                      <m:r>
                        <a:rPr lang="en-US" sz="20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07" name="AutoShap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086" y="3390900"/>
                <a:ext cx="2892414" cy="1066800"/>
              </a:xfrm>
              <a:prstGeom prst="rightArrow">
                <a:avLst>
                  <a:gd name="adj1" fmla="val 82444"/>
                  <a:gd name="adj2" fmla="val 41672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152400" y="3429000"/>
            <a:ext cx="1309268" cy="369332"/>
          </a:xfrm>
          <a:prstGeom prst="rect">
            <a:avLst/>
          </a:prstGeom>
          <a:solidFill>
            <a:srgbClr val="80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“confusion”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152400" y="5029200"/>
            <a:ext cx="1222386" cy="369332"/>
          </a:xfrm>
          <a:prstGeom prst="rect">
            <a:avLst/>
          </a:prstGeom>
          <a:solidFill>
            <a:srgbClr val="80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“diffusion”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2" name="Text Box 72"/>
              <p:cNvSpPr txBox="1">
                <a:spLocks noChangeArrowheads="1"/>
              </p:cNvSpPr>
              <p:nvPr/>
            </p:nvSpPr>
            <p:spPr bwMode="auto">
              <a:xfrm>
                <a:off x="152400" y="152400"/>
                <a:ext cx="1601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u="sng" dirty="0"/>
                  <a:t>function </a:t>
                </a:r>
                <a14:m>
                  <m:oMath xmlns:m="http://schemas.openxmlformats.org/officeDocument/2006/math">
                    <m:r>
                      <a:rPr lang="en-US" sz="24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u="sng" dirty="0"/>
                  <a:t>:</a:t>
                </a:r>
                <a:endParaRPr lang="en-US" sz="2400" b="1" u="sng" dirty="0"/>
              </a:p>
            </p:txBody>
          </p:sp>
        </mc:Choice>
        <mc:Fallback xmlns="">
          <p:sp>
            <p:nvSpPr>
              <p:cNvPr id="10312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"/>
                <a:ext cx="1601721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703" t="-10526" r="-4563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6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9" grpId="0" animBg="1"/>
      <p:bldP spid="10308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0254" grpId="0" animBg="1"/>
      <p:bldP spid="10255" grpId="0" animBg="1"/>
      <p:bldP spid="10255" grpId="1" animBg="1"/>
      <p:bldP spid="10256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9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10251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7" grpId="0" animBg="1"/>
      <p:bldP spid="10288" grpId="0" animBg="1"/>
      <p:bldP spid="10289" grpId="0" animBg="1"/>
      <p:bldP spid="10290" grpId="0" animBg="1"/>
      <p:bldP spid="10291" grpId="0" animBg="1"/>
      <p:bldP spid="10292" grpId="0" animBg="1"/>
      <p:bldP spid="10293" grpId="0" animBg="1"/>
      <p:bldP spid="10294" grpId="0" animBg="1"/>
      <p:bldP spid="10295" grpId="0" animBg="1"/>
      <p:bldP spid="10296" grpId="0" animBg="1"/>
      <p:bldP spid="10297" grpId="0" animBg="1"/>
      <p:bldP spid="10298" grpId="0" animBg="1"/>
      <p:bldP spid="10299" grpId="0" animBg="1"/>
      <p:bldP spid="10300" grpId="0" animBg="1"/>
      <p:bldP spid="10301" grpId="0" animBg="1"/>
      <p:bldP spid="10302" grpId="0" animBg="1"/>
      <p:bldP spid="10303" grpId="0" animBg="1"/>
      <p:bldP spid="10304" grpId="0" animBg="1"/>
      <p:bldP spid="10307" grpId="0" animBg="1"/>
      <p:bldP spid="10310" grpId="0" animBg="1"/>
      <p:bldP spid="103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expansion function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6934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06169"/>
              </p:ext>
            </p:extLst>
          </p:nvPr>
        </p:nvGraphicFramePr>
        <p:xfrm>
          <a:off x="6172200" y="1524000"/>
          <a:ext cx="2628900" cy="2933704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1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523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5318"/>
              </p:ext>
            </p:extLst>
          </p:nvPr>
        </p:nvGraphicFramePr>
        <p:xfrm>
          <a:off x="228600" y="2133600"/>
          <a:ext cx="1752600" cy="2933704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525" name="Picture 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8800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50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0609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Properties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06090"/>
              </a:xfrm>
              <a:blipFill rotWithShape="0">
                <a:blip r:embed="rId2"/>
                <a:stretch>
                  <a:fillRect l="-2963" t="-26724" b="-405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24744"/>
                <a:ext cx="8229600" cy="51845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The construction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200" dirty="0" smtClean="0"/>
                  <a:t> looks a bit ad-hoc.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Still,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some properties </a:t>
                </a:r>
                <a:r>
                  <a:rPr lang="en-US" sz="2200" dirty="0" smtClean="0"/>
                  <a:t>of it are known</a:t>
                </a:r>
                <a:r>
                  <a:rPr lang="pl-PL" sz="2200" dirty="0" smtClean="0"/>
                  <a:t>:</a:t>
                </a:r>
                <a:endParaRPr lang="en-US" sz="2200" dirty="0" smtClean="0"/>
              </a:p>
              <a:p>
                <a:r>
                  <a:rPr lang="en-US" sz="2200" dirty="0" smtClean="0"/>
                  <a:t>The </a:t>
                </a:r>
                <a:r>
                  <a:rPr lang="en-US" sz="2200" b="1" dirty="0" smtClean="0">
                    <a:solidFill>
                      <a:srgbClr val="00B050"/>
                    </a:solidFill>
                  </a:rPr>
                  <a:t>four bits </a:t>
                </a:r>
                <a:r>
                  <a:rPr lang="en-US" sz="2200" dirty="0" smtClean="0"/>
                  <a:t>output from an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are distributed so that they </a:t>
                </a:r>
                <a:r>
                  <a:rPr lang="en-US" sz="2200" b="1" dirty="0" smtClean="0">
                    <a:solidFill>
                      <a:srgbClr val="00B050"/>
                    </a:solidFill>
                  </a:rPr>
                  <a:t>affect six different</a:t>
                </a:r>
                <a:r>
                  <a:rPr lang="en-US" sz="2200" dirty="0" smtClean="0"/>
                  <a:t>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/>
                  <a:t> in the following </a:t>
                </a:r>
                <a:r>
                  <a:rPr lang="en-US" sz="2200" dirty="0" smtClean="0"/>
                  <a:t>round.</a:t>
                </a:r>
              </a:p>
              <a:p>
                <a:r>
                  <a:rPr lang="en-US" sz="2200" dirty="0" smtClean="0"/>
                  <a:t>If </a:t>
                </a:r>
                <a:r>
                  <a:rPr lang="en-US" sz="2200" dirty="0"/>
                  <a:t>an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output bit</a:t>
                </a:r>
                <a:r>
                  <a:rPr lang="en-US" sz="2200" dirty="0"/>
                  <a:t> from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affects one of the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two middle input bits </a:t>
                </a:r>
                <a:r>
                  <a:rPr lang="en-US" sz="2200" dirty="0"/>
                  <a:t>to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(in the next round), then an output bit from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cannot affect a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middle bit </a:t>
                </a:r>
                <a:r>
                  <a:rPr lang="en-US" sz="2200" dirty="0"/>
                  <a:t>of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 smtClean="0"/>
                  <a:t>The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middle six inputs</a:t>
                </a:r>
                <a:r>
                  <a:rPr lang="en-US" sz="2200" dirty="0"/>
                  <a:t> to two </a:t>
                </a:r>
                <a:r>
                  <a:rPr lang="en-US" sz="2200" dirty="0" err="1"/>
                  <a:t>neighbouring</a:t>
                </a:r>
                <a:r>
                  <a:rPr lang="en-US" sz="2200" dirty="0"/>
                  <a:t>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(those not shared by any </a:t>
                </a:r>
                <a:r>
                  <a:rPr lang="en-US" sz="2200" dirty="0" smtClean="0"/>
                  <a:t>other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 smtClean="0"/>
                  <a:t>) are constructed from the outputs from </a:t>
                </a:r>
                <a:r>
                  <a:rPr lang="en-US" sz="2200" b="1" dirty="0" smtClean="0">
                    <a:solidFill>
                      <a:srgbClr val="00B050"/>
                    </a:solidFill>
                  </a:rPr>
                  <a:t>six different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in the </a:t>
                </a:r>
                <a:r>
                  <a:rPr lang="en-US" sz="2200" dirty="0"/>
                  <a:t>previous round. </a:t>
                </a:r>
              </a:p>
              <a:p>
                <a:r>
                  <a:rPr lang="en-US" sz="2200" dirty="0" smtClean="0"/>
                  <a:t>The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middle ten input bits to three </a:t>
                </a:r>
                <a:r>
                  <a:rPr lang="en-US" sz="2200" b="1" dirty="0" err="1">
                    <a:solidFill>
                      <a:srgbClr val="00B050"/>
                    </a:solidFill>
                  </a:rPr>
                  <a:t>neighbouring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/>
                  <a:t>,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four bits from the two outer</a:t>
                </a:r>
                <a:r>
                  <a:rPr lang="en-US" sz="2200" dirty="0"/>
                  <a:t>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/>
                  <a:t> and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six from the middle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</a:t>
                </a:r>
                <a:r>
                  <a:rPr lang="en-US" sz="2200" dirty="0" smtClean="0"/>
                  <a:t>, are constructed from the outputs from all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 smtClean="0"/>
                  <a:t> in the previous </a:t>
                </a:r>
                <a:r>
                  <a:rPr lang="en-US" sz="2200" dirty="0"/>
                  <a:t>round.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24744"/>
                <a:ext cx="8229600" cy="5184576"/>
              </a:xfrm>
              <a:blipFill rotWithShape="0">
                <a:blip r:embed="rId3"/>
                <a:stretch>
                  <a:fillRect l="-963" t="-1529" r="-12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8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 substitution boxes</a:t>
            </a:r>
            <a:br>
              <a:rPr lang="en-US" sz="4000"/>
            </a:br>
            <a:r>
              <a:rPr lang="en-US" sz="4000"/>
              <a:t>(S-boxes)</a:t>
            </a:r>
          </a:p>
        </p:txBody>
      </p:sp>
      <p:graphicFrame>
        <p:nvGraphicFramePr>
          <p:cNvPr id="14957" name="Group 6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18127"/>
              </p:ext>
            </p:extLst>
          </p:nvPr>
        </p:nvGraphicFramePr>
        <p:xfrm>
          <a:off x="228600" y="2971800"/>
          <a:ext cx="8610600" cy="2438400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064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Middle 4 bits of input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748" name="Rectangle 412"/>
          <p:cNvSpPr>
            <a:spLocks noChangeArrowheads="1"/>
          </p:cNvSpPr>
          <p:nvPr/>
        </p:nvSpPr>
        <p:spPr bwMode="auto">
          <a:xfrm>
            <a:off x="-1816100" y="50784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G</a:t>
            </a:r>
          </a:p>
        </p:txBody>
      </p:sp>
      <p:sp>
        <p:nvSpPr>
          <p:cNvPr id="14950" name="Text Box 614"/>
          <p:cNvSpPr txBox="1">
            <a:spLocks noChangeArrowheads="1"/>
          </p:cNvSpPr>
          <p:nvPr/>
        </p:nvSpPr>
        <p:spPr bwMode="auto">
          <a:xfrm>
            <a:off x="228600" y="19812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/>
              <a:t>Example of an </a:t>
            </a:r>
            <a:r>
              <a:rPr lang="en-US" sz="2000" b="1" dirty="0">
                <a:solidFill>
                  <a:srgbClr val="7030A0"/>
                </a:solidFill>
              </a:rPr>
              <a:t>S-box</a:t>
            </a:r>
          </a:p>
        </p:txBody>
      </p:sp>
    </p:spTree>
    <p:extLst>
      <p:ext uri="{BB962C8B-B14F-4D97-AF65-F5344CB8AC3E}">
        <p14:creationId xmlns:p14="http://schemas.microsoft.com/office/powerpoint/2010/main" val="41960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b="1" dirty="0" smtClean="0">
                <a:solidFill>
                  <a:srgbClr val="7030A0"/>
                </a:solidFill>
              </a:rPr>
              <a:t>S-boxes</a:t>
            </a:r>
            <a:r>
              <a:rPr lang="en-US" dirty="0" smtClean="0"/>
              <a:t> [1/2]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design of </a:t>
            </a:r>
            <a:r>
              <a:rPr lang="en-US" b="1" dirty="0" smtClean="0">
                <a:solidFill>
                  <a:srgbClr val="7030A0"/>
                </a:solidFill>
              </a:rPr>
              <a:t>S-boxes</a:t>
            </a:r>
            <a:r>
              <a:rPr lang="en-US" dirty="0" smtClean="0"/>
              <a:t> was controversial from the beginning (we discussed it </a:t>
            </a:r>
            <a:r>
              <a:rPr lang="pl-PL" dirty="0" err="1" smtClean="0"/>
              <a:t>before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Responding to this the designers of </a:t>
            </a:r>
            <a:r>
              <a:rPr lang="en-US" b="1" dirty="0" smtClean="0">
                <a:solidFill>
                  <a:srgbClr val="FF0000"/>
                </a:solidFill>
              </a:rPr>
              <a:t>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published the </a:t>
            </a:r>
            <a:r>
              <a:rPr lang="en-US" b="1" dirty="0" smtClean="0">
                <a:solidFill>
                  <a:srgbClr val="0070C0"/>
                </a:solidFill>
              </a:rPr>
              <a:t>criteria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they were using in this design:</a:t>
            </a:r>
          </a:p>
          <a:p>
            <a:r>
              <a:rPr lang="en-US" dirty="0"/>
              <a:t>No </a:t>
            </a:r>
            <a:r>
              <a:rPr lang="en-US" b="1" dirty="0">
                <a:solidFill>
                  <a:srgbClr val="7030A0"/>
                </a:solidFill>
              </a:rPr>
              <a:t>S-box </a:t>
            </a:r>
            <a:r>
              <a:rPr lang="en-US" dirty="0"/>
              <a:t>is a </a:t>
            </a:r>
            <a:r>
              <a:rPr lang="en-US" b="1" dirty="0"/>
              <a:t>linear</a:t>
            </a:r>
            <a:r>
              <a:rPr lang="en-US" dirty="0"/>
              <a:t> or </a:t>
            </a:r>
            <a:r>
              <a:rPr lang="en-US" b="1" dirty="0"/>
              <a:t>afﬁne</a:t>
            </a:r>
            <a:r>
              <a:rPr lang="en-US" dirty="0"/>
              <a:t> function of the input. </a:t>
            </a:r>
            <a:endParaRPr lang="en-US" dirty="0" smtClean="0"/>
          </a:p>
          <a:p>
            <a:r>
              <a:rPr lang="en-US" dirty="0" smtClean="0"/>
              <a:t>Changing </a:t>
            </a:r>
            <a:r>
              <a:rPr lang="en-US" b="1" dirty="0">
                <a:solidFill>
                  <a:srgbClr val="0070C0"/>
                </a:solidFill>
              </a:rPr>
              <a:t>one bit </a:t>
            </a:r>
            <a:r>
              <a:rPr lang="en-US" dirty="0"/>
              <a:t>in the input to an </a:t>
            </a:r>
            <a:r>
              <a:rPr lang="en-US" b="1" dirty="0">
                <a:solidFill>
                  <a:srgbClr val="7030A0"/>
                </a:solidFill>
              </a:rPr>
              <a:t>S-box</a:t>
            </a:r>
            <a:r>
              <a:rPr lang="en-US" dirty="0"/>
              <a:t> results in changing at </a:t>
            </a:r>
            <a:r>
              <a:rPr lang="en-US" b="1" dirty="0">
                <a:solidFill>
                  <a:srgbClr val="0070C0"/>
                </a:solidFill>
              </a:rPr>
              <a:t>least two output bits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7030A0"/>
                </a:solidFill>
              </a:rPr>
              <a:t>S-boxes</a:t>
            </a:r>
            <a:r>
              <a:rPr lang="en-US" dirty="0"/>
              <a:t> were chosen to </a:t>
            </a:r>
            <a:r>
              <a:rPr lang="en-US" dirty="0" err="1"/>
              <a:t>minimise</a:t>
            </a:r>
            <a:r>
              <a:rPr lang="en-US" dirty="0"/>
              <a:t> the difference between the number of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’s and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’s when any single </a:t>
            </a:r>
            <a:r>
              <a:rPr lang="pl-PL" dirty="0" smtClean="0"/>
              <a:t>input </a:t>
            </a:r>
            <a:r>
              <a:rPr lang="en-US" dirty="0" smtClean="0"/>
              <a:t>bit </a:t>
            </a:r>
            <a:r>
              <a:rPr lang="en-US" dirty="0"/>
              <a:t>is held constant.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6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7" y="161683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b="1" dirty="0" smtClean="0">
                <a:solidFill>
                  <a:srgbClr val="7030A0"/>
                </a:solidFill>
              </a:rPr>
              <a:t>S-boxes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[2/2]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688632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For </a:t>
                </a:r>
                <a:r>
                  <a:rPr lang="en-US" sz="2200" dirty="0"/>
                  <a:t>any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200" dirty="0"/>
                  <a:t>, it holds that </a:t>
                </a:r>
                <a:endParaRPr lang="pl-PL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and</a:t>
                </a:r>
                <a:r>
                  <a:rPr lang="pl-PL" sz="2200" dirty="0" smtClean="0"/>
                  <a:t> </a:t>
                </a:r>
                <a14:m>
                  <m:oMath xmlns:m="http://schemas.openxmlformats.org/officeDocument/2006/math"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𝟎𝟎𝟏𝟏𝟎𝟎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:endParaRPr lang="pl-PL" sz="2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pl-PL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pl-PL" sz="22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200" dirty="0" smtClean="0"/>
                  <a:t>differ </a:t>
                </a:r>
                <a:r>
                  <a:rPr lang="en-US" sz="2200" dirty="0"/>
                  <a:t>in at least two bits. </a:t>
                </a:r>
              </a:p>
              <a:p>
                <a:r>
                  <a:rPr lang="en-US" sz="2200" dirty="0" smtClean="0"/>
                  <a:t>For any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200" dirty="0" smtClean="0"/>
                  <a:t>, it holds</a:t>
                </a:r>
                <a:r>
                  <a:rPr lang="pl-PL" sz="2200" dirty="0" smtClean="0"/>
                  <a:t> </a:t>
                </a:r>
                <a:r>
                  <a:rPr lang="pl-PL" sz="2200" dirty="0" err="1" smtClean="0"/>
                  <a:t>that</a:t>
                </a:r>
                <a:r>
                  <a:rPr lang="en-US" sz="2200" dirty="0" smtClean="0"/>
                  <a:t> </a:t>
                </a:r>
                <a:endParaRPr lang="pl-PL" sz="22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begChr m:val="["/>
                        <m:endChr m:val="]"/>
                        <m:ctrlP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𝒓𝒔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 smtClean="0"/>
                  <a:t> </a:t>
                </a:r>
                <a:endParaRPr lang="pl-PL" sz="2200" dirty="0" smtClean="0"/>
              </a:p>
              <a:p>
                <a:pPr marL="0" indent="0">
                  <a:buNone/>
                </a:pPr>
                <a:r>
                  <a:rPr lang="pl-PL" sz="2200" dirty="0"/>
                  <a:t> </a:t>
                </a:r>
                <a:r>
                  <a:rPr lang="pl-PL" sz="2200" dirty="0" smtClean="0"/>
                  <a:t>  </a:t>
                </a:r>
                <a:r>
                  <a:rPr lang="en-US" sz="2200" dirty="0" smtClean="0"/>
                  <a:t>for any binary values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200" dirty="0"/>
                  <a:t>. </a:t>
                </a:r>
                <a:endParaRPr lang="en-US" sz="2200" dirty="0" smtClean="0"/>
              </a:p>
              <a:p>
                <a:r>
                  <a:rPr lang="en-US" sz="2200" dirty="0" smtClean="0"/>
                  <a:t>If </a:t>
                </a:r>
                <a:r>
                  <a:rPr lang="en-US" sz="2200" dirty="0"/>
                  <a:t>two different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sz="2200" dirty="0"/>
                  <a:t>-bit inputs to the ensemble of eight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>
                    <a:solidFill>
                      <a:srgbClr val="7030A0"/>
                    </a:solidFill>
                  </a:rPr>
                  <a:t> </a:t>
                </a:r>
                <a:r>
                  <a:rPr lang="en-US" sz="2200" dirty="0"/>
                  <a:t>result in equal outputs</a:t>
                </a:r>
                <a:r>
                  <a:rPr lang="en-US" sz="2200" dirty="0" smtClean="0"/>
                  <a:t>, then there must be different inputs to at least three </a:t>
                </a:r>
                <a:r>
                  <a:rPr lang="en-US" sz="2200" dirty="0" err="1" smtClean="0"/>
                  <a:t>neighbouring</a:t>
                </a:r>
                <a:r>
                  <a:rPr lang="en-US" sz="2200" dirty="0" smtClean="0"/>
                  <a:t> 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S-boxes</a:t>
                </a:r>
                <a:r>
                  <a:rPr lang="en-US" sz="2200" dirty="0"/>
                  <a:t>. </a:t>
                </a:r>
                <a:endParaRPr lang="en-US" sz="2200" dirty="0" smtClean="0"/>
              </a:p>
              <a:p>
                <a:r>
                  <a:rPr lang="en-US" sz="2200" dirty="0" smtClean="0"/>
                  <a:t>For </a:t>
                </a:r>
                <a:r>
                  <a:rPr lang="en-US" sz="2200" dirty="0"/>
                  <a:t>any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S-box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it holds </a:t>
                </a:r>
                <a:r>
                  <a:rPr lang="pl-PL" sz="2200" dirty="0" err="1" smtClean="0"/>
                  <a:t>that</a:t>
                </a:r>
                <a:r>
                  <a:rPr lang="pl-PL" sz="2200" dirty="0" smtClean="0"/>
                  <a:t> </a:t>
                </a:r>
                <a:r>
                  <a:rPr lang="en-US" sz="2200" dirty="0" smtClean="0"/>
                  <a:t>for </a:t>
                </a:r>
                <a:r>
                  <a:rPr lang="en-US" sz="2200" dirty="0"/>
                  <a:t>any nonzero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dirty="0"/>
                  <a:t>-bit value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α</a:t>
                </a:r>
                <a:r>
                  <a:rPr lang="en-US" sz="2200" dirty="0"/>
                  <a:t>, and for any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4</a:t>
                </a:r>
                <a:r>
                  <a:rPr lang="en-US" sz="2200" dirty="0"/>
                  <a:t>-bit value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smtClean="0"/>
                  <a:t>that the number of solutions (for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 smtClean="0"/>
                  <a:t>) to the equation</a:t>
                </a:r>
                <a:endParaRPr lang="pl-PL" sz="2200" dirty="0"/>
              </a:p>
              <a:p>
                <a:pPr marL="0" indent="0" algn="ctr">
                  <a:buNone/>
                </a:pPr>
                <a:r>
                  <a:rPr lang="pl-PL" sz="2200" dirty="0" smtClean="0"/>
                  <a:t> </a:t>
                </a:r>
                <a14:m>
                  <m:oMath xmlns:m="http://schemas.openxmlformats.org/officeDocument/2006/math"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begChr m:val="["/>
                        <m:endChr m:val="]"/>
                        <m:ctrlP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begChr m:val="["/>
                        <m:endChr m:val="]"/>
                        <m:ctrlP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endParaRPr lang="pl-PL" sz="2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pl-PL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pl-PL" sz="22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200" dirty="0" smtClean="0"/>
                  <a:t>is at most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16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688632"/>
              </a:xfrm>
              <a:blipFill rotWithShape="0">
                <a:blip r:embed="rId2"/>
                <a:stretch>
                  <a:fillRect l="-815" t="-13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2861534" y="6170539"/>
            <a:ext cx="5564353" cy="468632"/>
          </a:xfrm>
          <a:prstGeom prst="wedgeRectCallout">
            <a:avLst>
              <a:gd name="adj1" fmla="val 18127"/>
              <a:gd name="adj2" fmla="val -15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makes the </a:t>
            </a:r>
            <a:r>
              <a:rPr lang="en-US" sz="2000" b="1" dirty="0" smtClean="0"/>
              <a:t>differential cryptanalysis</a:t>
            </a:r>
            <a:r>
              <a:rPr lang="en-US" sz="2000" dirty="0" smtClean="0"/>
              <a:t> harder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DES</a:t>
            </a:r>
            <a:r>
              <a:rPr lang="pl-PL" dirty="0"/>
              <a:t> – the conclusion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116"/>
            <a:ext cx="8229600" cy="31146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r>
              <a:rPr lang="pl-PL" dirty="0"/>
              <a:t>The design of </a:t>
            </a:r>
            <a:r>
              <a:rPr lang="pl-PL" b="1" dirty="0"/>
              <a:t>DES</a:t>
            </a:r>
            <a:r>
              <a:rPr lang="pl-PL" dirty="0"/>
              <a:t> is extremally good.</a:t>
            </a:r>
          </a:p>
          <a:p>
            <a:r>
              <a:rPr lang="pl-PL" dirty="0"/>
              <a:t>The only weaknesses: </a:t>
            </a:r>
            <a:r>
              <a:rPr lang="pl-PL" b="1" dirty="0"/>
              <a:t>short key </a:t>
            </a:r>
            <a:r>
              <a:rPr lang="pl-PL" dirty="0"/>
              <a:t>and </a:t>
            </a:r>
            <a:r>
              <a:rPr lang="pl-PL" b="1" dirty="0" smtClean="0"/>
              <a:t>block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Enormous impact on research in </a:t>
            </a:r>
            <a:r>
              <a:rPr lang="pl-PL" dirty="0" smtClean="0"/>
              <a:t>cr</a:t>
            </a:r>
            <a:r>
              <a:rPr lang="en-US" dirty="0" smtClean="0"/>
              <a:t>y</a:t>
            </a:r>
            <a:r>
              <a:rPr lang="pl-PL" dirty="0" smtClean="0"/>
              <a:t>ptography!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An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071547"/>
                <a:ext cx="8229600" cy="314327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One </a:t>
                </a:r>
                <a:r>
                  <a:rPr lang="en-US" sz="2400" b="1" dirty="0" smtClean="0"/>
                  <a:t>cannot</a:t>
                </a:r>
                <a:r>
                  <a:rPr lang="en-US" sz="2400" dirty="0" smtClean="0"/>
                  <a:t> describe a random permutation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sz="2400" dirty="0" smtClean="0"/>
                  <a:t>in a short space.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 smtClean="0"/>
                  <a:t>But maybe one can do it for a function that “behaves almost like random”?</a:t>
                </a:r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r>
                  <a:rPr lang="en-US" sz="2400" dirty="0" smtClean="0"/>
                  <a:t>Answer: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071547"/>
                <a:ext cx="8229600" cy="3143272"/>
              </a:xfrm>
              <a:blipFill rotWithShape="0">
                <a:blip r:embed="rId3"/>
                <a:stretch>
                  <a:fillRect l="-1111" t="-2718" b="-112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8596" y="4786322"/>
            <a:ext cx="8286808" cy="156966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u="sng" dirty="0" smtClean="0"/>
              <a:t>YES, it is possible!</a:t>
            </a:r>
            <a:r>
              <a:rPr lang="en-US" sz="2400" dirty="0" smtClean="0"/>
              <a:t> </a:t>
            </a:r>
            <a:r>
              <a:rPr lang="en-US" sz="2000" dirty="0" smtClean="0"/>
              <a:t>(under certain assumptions)</a:t>
            </a:r>
            <a:endParaRPr lang="en-US" sz="2400" b="1" u="sng" dirty="0" smtClean="0"/>
          </a:p>
          <a:p>
            <a:pPr>
              <a:buNone/>
            </a:pPr>
            <a:r>
              <a:rPr lang="en-US" sz="2400" dirty="0" smtClean="0"/>
              <a:t>objects like these are called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pseudorandom permutations </a:t>
            </a:r>
            <a:r>
              <a:rPr lang="en-US" sz="2400" b="1" dirty="0" smtClean="0"/>
              <a:t>(by the theoreticians)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block ciphers </a:t>
            </a:r>
            <a:r>
              <a:rPr lang="en-US" sz="2400" b="1" dirty="0" smtClean="0"/>
              <a:t>(by the practitioners)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7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practical weakness of </a:t>
            </a:r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633"/>
            <a:ext cx="7886700" cy="3871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b="1" dirty="0" smtClean="0">
                <a:solidFill>
                  <a:srgbClr val="0070C0"/>
                </a:solidFill>
              </a:rPr>
              <a:t>half of the message </a:t>
            </a:r>
            <a:r>
              <a:rPr lang="en-US" dirty="0" smtClean="0"/>
              <a:t>is processed at one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Question</a:t>
            </a:r>
            <a:r>
              <a:rPr lang="en-US" dirty="0" smtClean="0"/>
              <a:t>: Is there any alternative construction that does not have this problem?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Yes! </a:t>
            </a:r>
            <a:r>
              <a:rPr lang="en-US" dirty="0" smtClean="0"/>
              <a:t>(</a:t>
            </a:r>
            <a:r>
              <a:rPr lang="en-US" b="1" dirty="0" smtClean="0"/>
              <a:t>substitution-permutation networks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8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Keyed permutations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643446"/>
            <a:ext cx="8229600" cy="347344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/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pl-PL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158" y="1428736"/>
                <a:ext cx="6000792" cy="978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pl-PL" sz="2400" dirty="0" smtClean="0"/>
                  <a:t>For</a:t>
                </a:r>
                <a:r>
                  <a:rPr lang="it-IT" sz="2400" dirty="0" smtClean="0"/>
                  <a:t> a </a:t>
                </a:r>
                <a:r>
                  <a:rPr lang="it-IT" sz="2400" dirty="0" err="1" smtClean="0"/>
                  <a:t>partial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function</a:t>
                </a:r>
                <a:r>
                  <a:rPr lang="en-US" sz="2400" dirty="0" smtClean="0"/>
                  <a:t> </a:t>
                </a:r>
              </a:p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×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sSup>
                        <m:sSup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→ </m:t>
                      </m:r>
                      <m:sSup>
                        <m:sSup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pl-PL" sz="2400" dirty="0" smtClean="0"/>
                  <a:t>let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 smtClean="0"/>
                  <a:t> denote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b="1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428736"/>
                <a:ext cx="6000792" cy="9787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158" y="2928934"/>
                <a:ext cx="5929354" cy="31947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pl-PL" sz="2400" dirty="0" smtClean="0"/>
                  <a:t>A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keyed-permutation </a:t>
                </a:r>
                <a:r>
                  <a:rPr lang="pl-PL" sz="2400" dirty="0" smtClean="0"/>
                  <a:t>is a function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×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sSup>
                      <m:sSupPr>
                        <m:ctrlP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→ </m:t>
                    </m:r>
                    <m:sSup>
                      <m:sSupPr>
                        <m:ctrlP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l-PL" sz="2400" dirty="0" smtClean="0"/>
                  <a:t> such that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pl-PL" sz="2400" dirty="0" smtClean="0"/>
              </a:p>
              <a:p>
                <a:pPr marL="533400" indent="-5334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for every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function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 smtClean="0"/>
                  <a:t>is a permutation on </a:t>
                </a:r>
                <a:r>
                  <a:rPr lang="en-US" sz="2400" dirty="0" smtClean="0"/>
                  <a:t>some</a:t>
                </a:r>
                <a:r>
                  <a:rPr lang="pl-PL" sz="2400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pl-PL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baseline="300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baseline="30000" dirty="0" smtClean="0">
                    <a:solidFill>
                      <a:srgbClr val="FF0000"/>
                    </a:solidFill>
                  </a:rPr>
                </a:br>
                <a:r>
                  <a:rPr lang="en-US" sz="2400" b="1" baseline="30000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2400" b="1" baseline="30000" dirty="0" smtClean="0">
                    <a:solidFill>
                      <a:srgbClr val="C00000"/>
                    </a:solidFill>
                  </a:rPr>
                </a:br>
                <a:r>
                  <a:rPr lang="en-US" sz="24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pl-PL" sz="2400" dirty="0" smtClean="0"/>
              </a:p>
              <a:p>
                <a:pPr marL="533400" indent="-5334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pl-PL" sz="2400" dirty="0" smtClean="0"/>
                  <a:t>for every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pl-PL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pl-PL" sz="2400" dirty="0" smtClean="0"/>
                  <a:t>functions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pl-PL" sz="2400" b="1" baseline="-25000" dirty="0" smtClean="0">
                    <a:solidFill>
                      <a:srgbClr val="008000"/>
                    </a:solidFill>
                  </a:rPr>
                  <a:t> </a:t>
                </a:r>
                <a:r>
                  <a:rPr lang="pl-PL" sz="2400" dirty="0" smtClean="0"/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l-PL" sz="2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pl-PL" sz="2400" dirty="0" smtClean="0"/>
                  <a:t>are </a:t>
                </a:r>
                <a:r>
                  <a:rPr lang="en-US" sz="2400" dirty="0" smtClean="0"/>
                  <a:t>poly-time </a:t>
                </a:r>
                <a:r>
                  <a:rPr lang="pl-PL" sz="2400" dirty="0" smtClean="0"/>
                  <a:t>computable.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pl-PL" sz="20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2928934"/>
                <a:ext cx="5929354" cy="31947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58082" y="2143116"/>
                <a:ext cx="1214446" cy="114300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082" y="2143116"/>
                <a:ext cx="1214446" cy="11430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561513" y="4286256"/>
                <a:ext cx="2368205" cy="2071702"/>
              </a:xfrm>
              <a:prstGeom prst="wedgeRectCallout">
                <a:avLst>
                  <a:gd name="adj1" fmla="val -203981"/>
                  <a:gd name="adj2" fmla="val -51649"/>
                </a:avLst>
              </a:prstGeom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300" b="1" dirty="0" smtClean="0"/>
                  <a:t> </a:t>
                </a:r>
                <a:r>
                  <a:rPr lang="en-US" sz="2300" dirty="0" smtClean="0"/>
                  <a:t>is a function of</a:t>
                </a:r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2300" b="1" dirty="0" smtClean="0">
                    <a:solidFill>
                      <a:srgbClr val="C00000"/>
                    </a:solidFill>
                  </a:rPr>
                </a:br>
                <a:endParaRPr lang="en-US" sz="2300" dirty="0" smtClean="0"/>
              </a:p>
              <a:p>
                <a:pPr algn="ctr"/>
                <a:r>
                  <a:rPr lang="en-US" sz="2300" dirty="0" smtClean="0"/>
                  <a:t>for simplicity assume: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13" y="4286256"/>
                <a:ext cx="2368205" cy="2071702"/>
              </a:xfrm>
              <a:prstGeom prst="wedgeRectCallout">
                <a:avLst>
                  <a:gd name="adj1" fmla="val -203981"/>
                  <a:gd name="adj2" fmla="val -51649"/>
                </a:avLst>
              </a:prstGeom>
              <a:blipFill rotWithShape="0">
                <a:blip r:embed="rId6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43702" y="2143116"/>
                <a:ext cx="357190" cy="11430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2" y="2143116"/>
                <a:ext cx="357190" cy="11430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58082" y="1500174"/>
                <a:ext cx="1214446" cy="3571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082" y="1500174"/>
                <a:ext cx="1214446" cy="357190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58082" y="3571876"/>
                <a:ext cx="1214446" cy="3571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082" y="3571876"/>
                <a:ext cx="1214446" cy="357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rot="5400000" flipH="1" flipV="1">
            <a:off x="7644628" y="199944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7" idx="1"/>
          </p:cNvCxnSpPr>
          <p:nvPr/>
        </p:nvCxnSpPr>
        <p:spPr>
          <a:xfrm>
            <a:off x="7000892" y="271462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010548" y="1990716"/>
            <a:ext cx="27622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7644628" y="342820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8010548" y="3419476"/>
            <a:ext cx="27622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b="1" u="sng" dirty="0" smtClean="0"/>
                  <a:t>Intuition: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A keyed permutation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pseudorandom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if it cannot be distinguished from a completely random permutation.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/>
          <p:cNvSpPr/>
          <p:nvPr/>
        </p:nvSpPr>
        <p:spPr>
          <a:xfrm rot="1912780">
            <a:off x="4023043" y="4013264"/>
            <a:ext cx="4514434" cy="1857388"/>
          </a:xfrm>
          <a:prstGeom prst="leftArrow">
            <a:avLst>
              <a:gd name="adj1" fmla="val 50000"/>
              <a:gd name="adj2" fmla="val 1176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This has to be formalized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0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12734</TotalTime>
  <Words>3371</Words>
  <Application>Microsoft Office PowerPoint</Application>
  <PresentationFormat>On-screen Show (4:3)</PresentationFormat>
  <Paragraphs>1040</Paragraphs>
  <Slides>71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ＭＳ Ｐゴシック</vt:lpstr>
      <vt:lpstr>Arial</vt:lpstr>
      <vt:lpstr>Calibri</vt:lpstr>
      <vt:lpstr>Cambria</vt:lpstr>
      <vt:lpstr>Cambria Math</vt:lpstr>
      <vt:lpstr>Cmsy10</vt:lpstr>
      <vt:lpstr>Lucida Calligraphy</vt:lpstr>
      <vt:lpstr>Symbol</vt:lpstr>
      <vt:lpstr>Office Theme</vt:lpstr>
      <vt:lpstr>Lecture 3 Symmetric Encryption II</vt:lpstr>
      <vt:lpstr>Plan</vt:lpstr>
      <vt:lpstr>Random permutations</vt:lpstr>
      <vt:lpstr>Note</vt:lpstr>
      <vt:lpstr>Example of an application: “encryption”</vt:lpstr>
      <vt:lpstr>Can this box be simulated in real life?</vt:lpstr>
      <vt:lpstr>An idea</vt:lpstr>
      <vt:lpstr>Keyed permutations</vt:lpstr>
      <vt:lpstr>Pseudorandom permutations</vt:lpstr>
      <vt:lpstr>Scenario 0</vt:lpstr>
      <vt:lpstr>Scenario 1</vt:lpstr>
      <vt:lpstr>Pseudorandom permutations – the definition</vt:lpstr>
      <vt:lpstr>Strong pseudorandom permutations</vt:lpstr>
      <vt:lpstr>PRFs vs PRP</vt:lpstr>
      <vt:lpstr>Terminology</vt:lpstr>
      <vt:lpstr>Another way to look at the stream ciphers :</vt:lpstr>
      <vt:lpstr>Block ciphers:</vt:lpstr>
      <vt:lpstr>An additional property of the block ciphers </vt:lpstr>
      <vt:lpstr>Popular block ciphers</vt:lpstr>
      <vt:lpstr>How to encrypt using the block ciphers?</vt:lpstr>
      <vt:lpstr>Plan</vt:lpstr>
      <vt:lpstr>Block cipher modes of operation</vt:lpstr>
      <vt:lpstr>Electronic Codebook mode</vt:lpstr>
      <vt:lpstr>This mode was used in the past.</vt:lpstr>
      <vt:lpstr>Cipher-Block Chaining (CBC)</vt:lpstr>
      <vt:lpstr>Cipher-Block Chaining (CBC)</vt:lpstr>
      <vt:lpstr>CBC mode – properties </vt:lpstr>
      <vt:lpstr>CBC mode is secure</vt:lpstr>
      <vt:lpstr>How to convert a pseudorandom permutation into a pseudorandom generator?</vt:lpstr>
      <vt:lpstr>How to “randomize” this?</vt:lpstr>
      <vt:lpstr>CTR mode – properties </vt:lpstr>
      <vt:lpstr>One more member of minicrypt!</vt:lpstr>
      <vt:lpstr>There are many constructions of block ciphers that are believed to be secure</vt:lpstr>
      <vt:lpstr>Plan</vt:lpstr>
      <vt:lpstr>Block ciphers – typical requirements</vt:lpstr>
      <vt:lpstr>Block ciphers – more “informal” requirements </vt:lpstr>
      <vt:lpstr>Block ciphers –advanced security requirements</vt:lpstr>
      <vt:lpstr>A very popular paradigm: iterated ciphers</vt:lpstr>
      <vt:lpstr>Popular types of iterated ciphers</vt:lpstr>
      <vt:lpstr>Plan</vt:lpstr>
      <vt:lpstr>Feistel ciphers</vt:lpstr>
      <vt:lpstr>DES (Digital Encryption Standard)</vt:lpstr>
      <vt:lpstr>History of DES</vt:lpstr>
      <vt:lpstr>Criticism of DES</vt:lpstr>
      <vt:lpstr>Security of DES</vt:lpstr>
      <vt:lpstr>The role of NSA</vt:lpstr>
      <vt:lpstr>Brute-force attacks on DES</vt:lpstr>
      <vt:lpstr>PowerPoint Presentation</vt:lpstr>
      <vt:lpstr>Theoretical attacks on DES – differential cryptoanalysis  </vt:lpstr>
      <vt:lpstr>Differential cryptoanalysis – an interesting observation</vt:lpstr>
      <vt:lpstr>PowerPoint Presentation</vt:lpstr>
      <vt:lpstr>Theoretical attacks on DES – linear cryptoanalysis</vt:lpstr>
      <vt:lpstr>PowerPoint Presentation</vt:lpstr>
      <vt:lpstr>A nice propery of Feistel rounds</vt:lpstr>
      <vt:lpstr>PowerPoint Presentation</vt:lpstr>
      <vt:lpstr>PowerPoint Presentation</vt:lpstr>
      <vt:lpstr>How to decrypt?</vt:lpstr>
      <vt:lpstr>Feistel networks are also studied by the theoreticians</vt:lpstr>
      <vt:lpstr>How is the Feistel network used in DES?</vt:lpstr>
      <vt:lpstr>PowerPoint Presentation</vt:lpstr>
      <vt:lpstr>DES key schedule</vt:lpstr>
      <vt:lpstr>PowerPoint Presentation</vt:lpstr>
      <vt:lpstr>The expansion function</vt:lpstr>
      <vt:lpstr>Permutation P</vt:lpstr>
      <vt:lpstr>Properties of P</vt:lpstr>
      <vt:lpstr>The substitution boxes (S-boxes)</vt:lpstr>
      <vt:lpstr>Properties of S-boxes [1/2]</vt:lpstr>
      <vt:lpstr>Properties of S-boxes [2/2] </vt:lpstr>
      <vt:lpstr>DES – the conclusion</vt:lpstr>
      <vt:lpstr>One practical weakness of Feistel networks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stefa_5l21md7</cp:lastModifiedBy>
  <cp:revision>508</cp:revision>
  <dcterms:created xsi:type="dcterms:W3CDTF">2015-07-03T16:44:25Z</dcterms:created>
  <dcterms:modified xsi:type="dcterms:W3CDTF">2018-10-17T13:50:37Z</dcterms:modified>
</cp:coreProperties>
</file>