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73" r:id="rId2"/>
    <p:sldId id="374" r:id="rId3"/>
    <p:sldId id="363" r:id="rId4"/>
    <p:sldId id="364" r:id="rId5"/>
    <p:sldId id="372" r:id="rId6"/>
    <p:sldId id="366" r:id="rId7"/>
    <p:sldId id="367" r:id="rId8"/>
    <p:sldId id="368" r:id="rId9"/>
    <p:sldId id="369" r:id="rId10"/>
    <p:sldId id="3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72312" autoAdjust="0"/>
  </p:normalViewPr>
  <p:slideViewPr>
    <p:cSldViewPr>
      <p:cViewPr>
        <p:scale>
          <a:sx n="108" d="100"/>
          <a:sy n="108" d="100"/>
        </p:scale>
        <p:origin x="489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05C2A-4A7A-44E9-BC10-EDC56709028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37116-5B44-4F07-99AC-7D809BCE14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78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9ABB-B933-41B6-B21B-1E5A05864ED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6AF-E3D8-4F39-9C79-A8CB0F878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9ABB-B933-41B6-B21B-1E5A05864ED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6AF-E3D8-4F39-9C79-A8CB0F878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9ABB-B933-41B6-B21B-1E5A05864ED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6AF-E3D8-4F39-9C79-A8CB0F878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9ABB-B933-41B6-B21B-1E5A05864ED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6AF-E3D8-4F39-9C79-A8CB0F878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9ABB-B933-41B6-B21B-1E5A05864ED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6AF-E3D8-4F39-9C79-A8CB0F878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9ABB-B933-41B6-B21B-1E5A05864ED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6AF-E3D8-4F39-9C79-A8CB0F878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9ABB-B933-41B6-B21B-1E5A05864ED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6AF-E3D8-4F39-9C79-A8CB0F878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9ABB-B933-41B6-B21B-1E5A05864ED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6AF-E3D8-4F39-9C79-A8CB0F878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9ABB-B933-41B6-B21B-1E5A05864ED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6AF-E3D8-4F39-9C79-A8CB0F878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9ABB-B933-41B6-B21B-1E5A05864ED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6AF-E3D8-4F39-9C79-A8CB0F878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9ABB-B933-41B6-B21B-1E5A05864ED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6AF-E3D8-4F39-9C79-A8CB0F878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E9ABB-B933-41B6-B21B-1E5A05864ED4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06AF-E3D8-4F39-9C79-A8CB0F8786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to establish a key with a trusted server?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pPr algn="r">
              <a:buNone/>
            </a:pPr>
            <a:r>
              <a:rPr lang="en-US"/>
              <a:t>Not so trivial as it may seem!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984375" y="3657600"/>
            <a:ext cx="1368425" cy="1438275"/>
            <a:chOff x="1984375" y="3657600"/>
            <a:chExt cx="1368425" cy="1438275"/>
          </a:xfrm>
        </p:grpSpPr>
        <p:pic>
          <p:nvPicPr>
            <p:cNvPr id="4" name="Picture 4" descr="MCj0415808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84375" y="3657600"/>
              <a:ext cx="1368425" cy="1438275"/>
            </a:xfrm>
            <a:prstGeom prst="rect">
              <a:avLst/>
            </a:prstGeom>
            <a:noFill/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365375" y="4648200"/>
              <a:ext cx="325730" cy="3693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GB" b="1">
                  <a:solidFill>
                    <a:srgbClr val="993300"/>
                  </a:solidFill>
                  <a:ea typeface="ＭＳ Ｐゴシック" charset="-128"/>
                  <a:cs typeface="ＭＳ Ｐゴシック" charset="-128"/>
                </a:rPr>
                <a:t>A</a:t>
              </a:r>
              <a:endParaRPr lang="en-US" b="1">
                <a:solidFill>
                  <a:srgbClr val="9933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96000" y="3648075"/>
            <a:ext cx="1401763" cy="1457325"/>
            <a:chOff x="6096000" y="3648075"/>
            <a:chExt cx="1401763" cy="1457325"/>
          </a:xfrm>
        </p:grpSpPr>
        <p:pic>
          <p:nvPicPr>
            <p:cNvPr id="5" name="Picture 5" descr="MCj0411466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96000" y="3648075"/>
              <a:ext cx="1401763" cy="1457325"/>
            </a:xfrm>
            <a:prstGeom prst="rect">
              <a:avLst/>
            </a:prstGeom>
            <a:noFill/>
          </p:spPr>
        </p:pic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6553200" y="4638675"/>
              <a:ext cx="457200" cy="36988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GB" b="1">
                  <a:solidFill>
                    <a:srgbClr val="993300"/>
                  </a:solidFill>
                  <a:ea typeface="ＭＳ Ｐゴシック" charset="-128"/>
                  <a:cs typeface="ＭＳ Ｐゴシック" charset="-128"/>
                </a:rPr>
                <a:t>B</a:t>
              </a:r>
              <a:endParaRPr lang="en-US" b="1">
                <a:solidFill>
                  <a:srgbClr val="9933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31800" y="2057400"/>
            <a:ext cx="2374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key shared by Alice and </a:t>
            </a:r>
          </a:p>
          <a:p>
            <a:r>
              <a:rPr lang="en-GB"/>
              <a:t>the server: </a:t>
            </a:r>
            <a:r>
              <a:rPr lang="en-GB" b="1">
                <a:solidFill>
                  <a:srgbClr val="993300"/>
                </a:solidFill>
              </a:rPr>
              <a:t>K</a:t>
            </a:r>
            <a:r>
              <a:rPr lang="en-GB" b="1" baseline="-25000">
                <a:solidFill>
                  <a:srgbClr val="993300"/>
                </a:solidFill>
              </a:rPr>
              <a:t>AS</a:t>
            </a:r>
            <a:endParaRPr lang="en-US" b="1" baseline="-25000">
              <a:solidFill>
                <a:srgbClr val="993300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791200" y="2133600"/>
            <a:ext cx="22907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key shared by Bob and </a:t>
            </a:r>
          </a:p>
          <a:p>
            <a:r>
              <a:rPr lang="en-GB"/>
              <a:t>the server: </a:t>
            </a:r>
            <a:r>
              <a:rPr lang="en-GB" b="1">
                <a:solidFill>
                  <a:srgbClr val="993300"/>
                </a:solidFill>
              </a:rPr>
              <a:t>K</a:t>
            </a:r>
            <a:r>
              <a:rPr lang="en-GB" b="1" baseline="-25000">
                <a:solidFill>
                  <a:srgbClr val="993300"/>
                </a:solidFill>
              </a:rPr>
              <a:t>BS</a:t>
            </a:r>
            <a:endParaRPr lang="en-US" b="1" baseline="-25000">
              <a:solidFill>
                <a:srgbClr val="9933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114800" y="1600200"/>
            <a:ext cx="1089025" cy="1876425"/>
            <a:chOff x="4114800" y="1600200"/>
            <a:chExt cx="1089025" cy="1876425"/>
          </a:xfrm>
        </p:grpSpPr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114800" y="2971800"/>
              <a:ext cx="1089025" cy="36988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GB" b="1">
                  <a:solidFill>
                    <a:srgbClr val="993300"/>
                  </a:solidFill>
                  <a:ea typeface="ＭＳ Ｐゴシック" charset="-128"/>
                  <a:cs typeface="ＭＳ Ｐゴシック" charset="-128"/>
                </a:rPr>
                <a:t>server S</a:t>
              </a:r>
              <a:endParaRPr lang="en-US" b="1">
                <a:solidFill>
                  <a:srgbClr val="9933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16" name="Picture 4" descr="MCj0435242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14800" y="1600200"/>
              <a:ext cx="947738" cy="1876425"/>
            </a:xfrm>
            <a:prstGeom prst="rect">
              <a:avLst/>
            </a:prstGeom>
            <a:noFill/>
          </p:spPr>
        </p:pic>
      </p:grpSp>
      <p:sp>
        <p:nvSpPr>
          <p:cNvPr id="17" name="TextBox 16"/>
          <p:cNvSpPr txBox="1"/>
          <p:nvPr/>
        </p:nvSpPr>
        <p:spPr>
          <a:xfrm>
            <a:off x="3810000" y="4114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want to establish a </a:t>
            </a:r>
            <a:r>
              <a:rPr lang="en-US" b="1">
                <a:solidFill>
                  <a:srgbClr val="FF0000"/>
                </a:solidFill>
              </a:rPr>
              <a:t>fresh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b="1"/>
              <a:t>session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  <p:bldP spid="15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425"/>
            <a:ext cx="8229600" cy="838200"/>
          </a:xfrm>
        </p:spPr>
        <p:txBody>
          <a:bodyPr/>
          <a:lstStyle/>
          <a:p>
            <a:r>
              <a:rPr lang="en-GB" sz="3600"/>
              <a:t>The final solution</a:t>
            </a:r>
            <a:endParaRPr lang="en-US" sz="3600"/>
          </a:p>
        </p:txBody>
      </p:sp>
      <p:pic>
        <p:nvPicPr>
          <p:cNvPr id="68611" name="Picture 3" descr="MCj043524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95400"/>
            <a:ext cx="947738" cy="1876425"/>
          </a:xfrm>
          <a:prstGeom prst="rect">
            <a:avLst/>
          </a:prstGeom>
          <a:noFill/>
        </p:spPr>
      </p:pic>
      <p:pic>
        <p:nvPicPr>
          <p:cNvPr id="68612" name="Picture 4" descr="MCj041580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648200"/>
            <a:ext cx="1368425" cy="1438275"/>
          </a:xfrm>
          <a:prstGeom prst="rect">
            <a:avLst/>
          </a:prstGeom>
          <a:noFill/>
        </p:spPr>
      </p:pic>
      <p:pic>
        <p:nvPicPr>
          <p:cNvPr id="68613" name="Picture 5" descr="MCj041146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648200"/>
            <a:ext cx="1401763" cy="1457325"/>
          </a:xfrm>
          <a:prstGeom prst="rect">
            <a:avLst/>
          </a:prstGeom>
          <a:noFill/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85800" y="5638800"/>
            <a:ext cx="325730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A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8001000" y="5638800"/>
            <a:ext cx="304800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B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4343400" y="2514600"/>
            <a:ext cx="1089025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server S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V="1">
            <a:off x="1600200" y="2057400"/>
            <a:ext cx="220980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381000" y="1066800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 key shared by Alice and </a:t>
            </a:r>
          </a:p>
          <a:p>
            <a:r>
              <a:rPr lang="en-GB"/>
              <a:t>the server: </a:t>
            </a:r>
            <a:r>
              <a:rPr lang="en-GB" b="1">
                <a:solidFill>
                  <a:srgbClr val="993300"/>
                </a:solidFill>
              </a:rPr>
              <a:t>K</a:t>
            </a:r>
            <a:r>
              <a:rPr lang="en-GB" b="1" baseline="-25000">
                <a:solidFill>
                  <a:srgbClr val="993300"/>
                </a:solidFill>
              </a:rPr>
              <a:t>AS</a:t>
            </a:r>
            <a:endParaRPr lang="en-US" b="1" baseline="-25000">
              <a:solidFill>
                <a:srgbClr val="993300"/>
              </a:solidFill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6172200" y="1143000"/>
            <a:ext cx="264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 key shared by Bob and </a:t>
            </a:r>
          </a:p>
          <a:p>
            <a:r>
              <a:rPr lang="en-GB"/>
              <a:t>the server: </a:t>
            </a:r>
            <a:r>
              <a:rPr lang="en-GB" b="1">
                <a:solidFill>
                  <a:srgbClr val="993300"/>
                </a:solidFill>
              </a:rPr>
              <a:t>K</a:t>
            </a:r>
            <a:r>
              <a:rPr lang="en-GB" b="1" baseline="-25000">
                <a:solidFill>
                  <a:srgbClr val="993300"/>
                </a:solidFill>
              </a:rPr>
              <a:t>BS</a:t>
            </a:r>
            <a:endParaRPr lang="en-US" b="1" baseline="-25000">
              <a:solidFill>
                <a:srgbClr val="993300"/>
              </a:solidFill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1565275" y="2819400"/>
            <a:ext cx="1539875" cy="400050"/>
          </a:xfrm>
          <a:prstGeom prst="rect">
            <a:avLst/>
          </a:prstGeom>
          <a:solidFill>
            <a:srgbClr val="EBF3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>
                <a:solidFill>
                  <a:srgbClr val="993300"/>
                </a:solidFill>
              </a:rPr>
              <a:t>(A,B,N</a:t>
            </a:r>
            <a:r>
              <a:rPr lang="en-GB" sz="2000" b="1" baseline="-25000">
                <a:solidFill>
                  <a:srgbClr val="993300"/>
                </a:solidFill>
              </a:rPr>
              <a:t>A</a:t>
            </a:r>
            <a:r>
              <a:rPr lang="en-GB" sz="2000" b="1">
                <a:solidFill>
                  <a:srgbClr val="993300"/>
                </a:solidFill>
              </a:rPr>
              <a:t>,N</a:t>
            </a:r>
            <a:r>
              <a:rPr lang="en-GB" sz="2000" b="1" baseline="-25000">
                <a:solidFill>
                  <a:srgbClr val="993300"/>
                </a:solidFill>
              </a:rPr>
              <a:t>B</a:t>
            </a:r>
            <a:r>
              <a:rPr lang="en-GB" sz="2000" b="1">
                <a:solidFill>
                  <a:srgbClr val="993300"/>
                </a:solidFill>
              </a:rPr>
              <a:t>)</a:t>
            </a:r>
            <a:endParaRPr lang="en-US" sz="2000" b="1">
              <a:solidFill>
                <a:srgbClr val="993300"/>
              </a:solidFill>
            </a:endParaRPr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 flipH="1">
            <a:off x="1905000" y="2286000"/>
            <a:ext cx="22098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2541588" y="3581400"/>
            <a:ext cx="2030412" cy="707886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  </a:t>
            </a:r>
            <a:r>
              <a:rPr lang="en-GB" sz="2000" b="1" dirty="0">
                <a:solidFill>
                  <a:srgbClr val="993300"/>
                </a:solidFill>
              </a:rPr>
              <a:t>, B, N</a:t>
            </a:r>
            <a:r>
              <a:rPr lang="en-GB" sz="2000" b="1" baseline="-25000" dirty="0">
                <a:solidFill>
                  <a:srgbClr val="993300"/>
                </a:solidFill>
              </a:rPr>
              <a:t>A</a:t>
            </a:r>
            <a:r>
              <a:rPr lang="en-GB" sz="2000" b="1" dirty="0">
                <a:solidFill>
                  <a:srgbClr val="993300"/>
                </a:solidFill>
              </a:rPr>
              <a:t>}</a:t>
            </a:r>
            <a:r>
              <a:rPr lang="en-GB" sz="2000" b="1" baseline="-25000" dirty="0">
                <a:solidFill>
                  <a:srgbClr val="993300"/>
                </a:solidFill>
              </a:rPr>
              <a:t> K</a:t>
            </a:r>
            <a:r>
              <a:rPr lang="en-GB" sz="2000" b="1" baseline="-45000" dirty="0">
                <a:solidFill>
                  <a:srgbClr val="993300"/>
                </a:solidFill>
              </a:rPr>
              <a:t>AS</a:t>
            </a:r>
            <a:r>
              <a:rPr lang="en-GB" sz="2000" b="1" dirty="0">
                <a:solidFill>
                  <a:srgbClr val="993300"/>
                </a:solidFill>
              </a:rPr>
              <a:t> </a:t>
            </a:r>
          </a:p>
          <a:p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</a:t>
            </a:r>
            <a:r>
              <a:rPr lang="en-GB" sz="2000" b="1" dirty="0">
                <a:solidFill>
                  <a:srgbClr val="993300"/>
                </a:solidFill>
              </a:rPr>
              <a:t>, A, N</a:t>
            </a:r>
            <a:r>
              <a:rPr lang="en-GB" sz="2000" b="1" baseline="-25000" dirty="0">
                <a:solidFill>
                  <a:srgbClr val="993300"/>
                </a:solidFill>
              </a:rPr>
              <a:t>B</a:t>
            </a:r>
            <a:r>
              <a:rPr lang="en-GB" sz="2000" b="1" dirty="0">
                <a:solidFill>
                  <a:srgbClr val="993300"/>
                </a:solidFill>
              </a:rPr>
              <a:t>}</a:t>
            </a:r>
            <a:r>
              <a:rPr lang="en-GB" sz="2000" b="1" baseline="-25000" dirty="0">
                <a:solidFill>
                  <a:srgbClr val="993300"/>
                </a:solidFill>
              </a:rPr>
              <a:t> 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K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BS</a:t>
            </a:r>
            <a:endParaRPr lang="en-US" sz="2000" b="1" baseline="-45000" dirty="0">
              <a:solidFill>
                <a:srgbClr val="993300"/>
              </a:solidFill>
            </a:endParaRP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3810000" y="2971800"/>
            <a:ext cx="2362200" cy="400050"/>
          </a:xfrm>
          <a:prstGeom prst="rect">
            <a:avLst/>
          </a:prstGeom>
          <a:solidFill>
            <a:srgbClr val="EBF3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000"/>
              <a:t>selects a random</a:t>
            </a:r>
            <a:r>
              <a:rPr lang="en-GB" sz="2000" b="1">
                <a:solidFill>
                  <a:srgbClr val="993300"/>
                </a:solidFill>
              </a:rPr>
              <a:t> K</a:t>
            </a:r>
            <a:r>
              <a:rPr lang="en-GB" sz="2000" b="1" baseline="-25000">
                <a:solidFill>
                  <a:srgbClr val="993300"/>
                </a:solidFill>
              </a:rPr>
              <a:t>AB</a:t>
            </a:r>
            <a:r>
              <a:rPr lang="en-GB" sz="2000" b="1">
                <a:solidFill>
                  <a:srgbClr val="993300"/>
                </a:solidFill>
              </a:rPr>
              <a:t> </a:t>
            </a:r>
            <a:endParaRPr lang="en-US" sz="2000" b="1">
              <a:solidFill>
                <a:srgbClr val="993300"/>
              </a:solidFill>
            </a:endParaRPr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>
            <a:off x="1981200" y="5791200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3124200" y="5638800"/>
            <a:ext cx="2971800" cy="400110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 baseline="-25000" dirty="0">
                <a:solidFill>
                  <a:srgbClr val="993300"/>
                </a:solidFill>
              </a:rPr>
              <a:t> </a:t>
            </a:r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  </a:t>
            </a:r>
            <a:r>
              <a:rPr lang="en-GB" sz="2000" b="1" dirty="0">
                <a:solidFill>
                  <a:srgbClr val="993300"/>
                </a:solidFill>
              </a:rPr>
              <a:t>, A, N</a:t>
            </a:r>
            <a:r>
              <a:rPr lang="en-GB" sz="2000" b="1" baseline="-25000" dirty="0">
                <a:solidFill>
                  <a:srgbClr val="993300"/>
                </a:solidFill>
              </a:rPr>
              <a:t>B</a:t>
            </a:r>
            <a:r>
              <a:rPr lang="en-GB" sz="2000" b="1" dirty="0">
                <a:solidFill>
                  <a:srgbClr val="993300"/>
                </a:solidFill>
              </a:rPr>
              <a:t>}</a:t>
            </a:r>
            <a:r>
              <a:rPr lang="en-GB" sz="2000" b="1" baseline="-25000" dirty="0">
                <a:solidFill>
                  <a:srgbClr val="993300"/>
                </a:solidFill>
              </a:rPr>
              <a:t> 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K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BS</a:t>
            </a:r>
            <a:endParaRPr lang="en-US" sz="2000" b="1" baseline="-45000" dirty="0">
              <a:solidFill>
                <a:srgbClr val="993300"/>
              </a:solidFill>
            </a:endParaRPr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 flipH="1">
            <a:off x="1981200" y="5257800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3124200" y="5105400"/>
            <a:ext cx="2971800" cy="403225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>
                <a:solidFill>
                  <a:srgbClr val="993300"/>
                </a:solidFill>
              </a:rPr>
              <a:t>(B,N</a:t>
            </a:r>
            <a:r>
              <a:rPr lang="en-GB" sz="2000" b="1" baseline="-25000">
                <a:solidFill>
                  <a:srgbClr val="993300"/>
                </a:solidFill>
              </a:rPr>
              <a:t>B</a:t>
            </a:r>
            <a:r>
              <a:rPr lang="en-GB" sz="2000" b="1">
                <a:solidFill>
                  <a:srgbClr val="993300"/>
                </a:solidFill>
              </a:rPr>
              <a:t>)</a:t>
            </a:r>
            <a:endParaRPr lang="en-US" sz="2000" b="1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7" grpId="0" animBg="1"/>
      <p:bldP spid="68620" grpId="0" animBg="1"/>
      <p:bldP spid="68621" grpId="0" animBg="1"/>
      <p:bldP spid="68622" grpId="0" animBg="1"/>
      <p:bldP spid="68625" grpId="0" animBg="1"/>
      <p:bldP spid="68626" grpId="0" animBg="1"/>
      <p:bldP spid="68627" grpId="0" animBg="1"/>
      <p:bldP spid="68628" grpId="0" animBg="1"/>
      <p:bldP spid="686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{M}</a:t>
            </a:r>
            <a:r>
              <a:rPr lang="en-US" b="1" baseline="-25000">
                <a:solidFill>
                  <a:srgbClr val="FF0000"/>
                </a:solidFill>
              </a:rPr>
              <a:t>K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/>
              <a:t>– a message </a:t>
            </a:r>
            <a:r>
              <a:rPr lang="en-US" b="1">
                <a:solidFill>
                  <a:srgbClr val="FF0000"/>
                </a:solidFill>
              </a:rPr>
              <a:t>M</a:t>
            </a:r>
            <a:r>
              <a:rPr lang="en-US"/>
              <a:t> encrypted and authenticated with </a:t>
            </a:r>
            <a:r>
              <a:rPr lang="en-US" b="1">
                <a:solidFill>
                  <a:srgbClr val="FF0000"/>
                </a:solidFill>
              </a:rPr>
              <a:t>K</a:t>
            </a:r>
          </a:p>
          <a:p>
            <a:pPr>
              <a:buNone/>
            </a:pPr>
            <a:endParaRPr lang="en-US" b="1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/>
              <a:t>Formally: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K=(K</a:t>
            </a:r>
            <a:r>
              <a:rPr lang="en-US" b="1" baseline="-25000">
                <a:solidFill>
                  <a:srgbClr val="FF0000"/>
                </a:solidFill>
              </a:rPr>
              <a:t>0</a:t>
            </a:r>
            <a:r>
              <a:rPr lang="en-US" b="1">
                <a:solidFill>
                  <a:srgbClr val="FF0000"/>
                </a:solidFill>
              </a:rPr>
              <a:t>,K</a:t>
            </a:r>
            <a:r>
              <a:rPr lang="en-US" b="1" baseline="-25000">
                <a:solidFill>
                  <a:srgbClr val="FF0000"/>
                </a:solidFill>
              </a:rPr>
              <a:t>1</a:t>
            </a:r>
            <a:r>
              <a:rPr lang="en-US" b="1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n-US" b="1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>
                <a:solidFill>
                  <a:srgbClr val="FF0000"/>
                </a:solidFill>
              </a:rPr>
              <a:t>{M}</a:t>
            </a:r>
            <a:r>
              <a:rPr lang="en-US" b="1" baseline="-25000">
                <a:solidFill>
                  <a:srgbClr val="FF0000"/>
                </a:solidFill>
              </a:rPr>
              <a:t>K</a:t>
            </a:r>
            <a:r>
              <a:rPr lang="en-US" b="1">
                <a:solidFill>
                  <a:srgbClr val="FF0000"/>
                </a:solidFill>
              </a:rPr>
              <a:t> = Tag</a:t>
            </a:r>
            <a:r>
              <a:rPr lang="en-US" b="1" baseline="-25000">
                <a:solidFill>
                  <a:srgbClr val="FF0000"/>
                </a:solidFill>
              </a:rPr>
              <a:t>K</a:t>
            </a:r>
            <a:r>
              <a:rPr lang="en-US" b="1" baseline="-45000">
                <a:solidFill>
                  <a:srgbClr val="FF0000"/>
                </a:solidFill>
              </a:rPr>
              <a:t>0</a:t>
            </a:r>
            <a:r>
              <a:rPr lang="en-US" b="1">
                <a:solidFill>
                  <a:srgbClr val="FF0000"/>
                </a:solidFill>
              </a:rPr>
              <a:t>(Enc</a:t>
            </a:r>
            <a:r>
              <a:rPr lang="en-US" b="1" baseline="-25000">
                <a:solidFill>
                  <a:srgbClr val="FF0000"/>
                </a:solidFill>
              </a:rPr>
              <a:t>K</a:t>
            </a:r>
            <a:r>
              <a:rPr lang="en-US" b="1" baseline="-45000">
                <a:solidFill>
                  <a:srgbClr val="FF0000"/>
                </a:solidFill>
              </a:rPr>
              <a:t>1</a:t>
            </a:r>
            <a:r>
              <a:rPr lang="en-US" b="1">
                <a:solidFill>
                  <a:srgbClr val="FF0000"/>
                </a:solidFill>
              </a:rPr>
              <a:t>(M)),Enc</a:t>
            </a:r>
            <a:r>
              <a:rPr lang="en-US" b="1" baseline="-25000">
                <a:solidFill>
                  <a:srgbClr val="FF0000"/>
                </a:solidFill>
              </a:rPr>
              <a:t>K</a:t>
            </a:r>
            <a:r>
              <a:rPr lang="en-US" b="1" baseline="-45000">
                <a:solidFill>
                  <a:srgbClr val="FF0000"/>
                </a:solidFill>
              </a:rPr>
              <a:t>1</a:t>
            </a:r>
            <a:r>
              <a:rPr lang="en-US" b="1">
                <a:solidFill>
                  <a:srgbClr val="FF0000"/>
                </a:solidFill>
              </a:rPr>
              <a:t>(M))</a:t>
            </a:r>
          </a:p>
          <a:p>
            <a:pPr algn="ctr">
              <a:buNone/>
            </a:pPr>
            <a:endParaRPr lang="en-US" b="1">
              <a:solidFill>
                <a:srgbClr val="FF0000"/>
              </a:solidFill>
            </a:endParaRPr>
          </a:p>
          <a:p>
            <a:pPr>
              <a:buNone/>
            </a:pPr>
            <a:endParaRPr lang="en-US" b="1">
              <a:solidFill>
                <a:srgbClr val="FF0000"/>
              </a:solidFill>
            </a:endParaRPr>
          </a:p>
          <a:p>
            <a:pPr>
              <a:buNone/>
            </a:pPr>
            <a:endParaRPr 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/>
              <a:t>An idea (1)</a:t>
            </a:r>
            <a:endParaRPr lang="en-US"/>
          </a:p>
        </p:txBody>
      </p:sp>
      <p:pic>
        <p:nvPicPr>
          <p:cNvPr id="60420" name="Picture 4" descr="MCj043524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95400"/>
            <a:ext cx="947738" cy="1876425"/>
          </a:xfrm>
          <a:prstGeom prst="rect">
            <a:avLst/>
          </a:prstGeom>
          <a:noFill/>
        </p:spPr>
      </p:pic>
      <p:pic>
        <p:nvPicPr>
          <p:cNvPr id="60421" name="Picture 5" descr="MCj041580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648200"/>
            <a:ext cx="1368425" cy="1438275"/>
          </a:xfrm>
          <a:prstGeom prst="rect">
            <a:avLst/>
          </a:prstGeom>
          <a:noFill/>
        </p:spPr>
      </p:pic>
      <p:pic>
        <p:nvPicPr>
          <p:cNvPr id="60422" name="Picture 6" descr="MCj041146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648200"/>
            <a:ext cx="1401763" cy="1457325"/>
          </a:xfrm>
          <a:prstGeom prst="rect">
            <a:avLst/>
          </a:prstGeom>
          <a:noFill/>
        </p:spPr>
      </p:pic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685800" y="5638800"/>
            <a:ext cx="325730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A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7924800" y="5562600"/>
            <a:ext cx="304800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B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343400" y="2514600"/>
            <a:ext cx="1089025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server S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V="1">
            <a:off x="1600200" y="2057400"/>
            <a:ext cx="220980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660400" y="1600200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 key shared by Alice and </a:t>
            </a:r>
          </a:p>
          <a:p>
            <a:r>
              <a:rPr lang="en-GB"/>
              <a:t>the server: </a:t>
            </a:r>
            <a:r>
              <a:rPr lang="en-GB" b="1">
                <a:solidFill>
                  <a:srgbClr val="993300"/>
                </a:solidFill>
              </a:rPr>
              <a:t>K</a:t>
            </a:r>
            <a:r>
              <a:rPr lang="en-GB" b="1" baseline="-25000">
                <a:solidFill>
                  <a:srgbClr val="993300"/>
                </a:solidFill>
              </a:rPr>
              <a:t>AS</a:t>
            </a:r>
            <a:endParaRPr lang="en-US" b="1" baseline="-25000">
              <a:solidFill>
                <a:srgbClr val="993300"/>
              </a:solidFill>
            </a:endParaRP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019800" y="1676400"/>
            <a:ext cx="264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 key shared by Bob and </a:t>
            </a:r>
          </a:p>
          <a:p>
            <a:r>
              <a:rPr lang="en-GB"/>
              <a:t>the server: </a:t>
            </a:r>
            <a:r>
              <a:rPr lang="en-GB" b="1">
                <a:solidFill>
                  <a:srgbClr val="993300"/>
                </a:solidFill>
              </a:rPr>
              <a:t>K</a:t>
            </a:r>
            <a:r>
              <a:rPr lang="en-GB" b="1" baseline="-25000">
                <a:solidFill>
                  <a:srgbClr val="993300"/>
                </a:solidFill>
              </a:rPr>
              <a:t>BS</a:t>
            </a:r>
            <a:endParaRPr lang="en-US" b="1" baseline="-25000">
              <a:solidFill>
                <a:srgbClr val="993300"/>
              </a:solidFill>
            </a:endParaRP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2362200" y="2819400"/>
            <a:ext cx="793750" cy="400050"/>
          </a:xfrm>
          <a:prstGeom prst="rect">
            <a:avLst/>
          </a:prstGeom>
          <a:solidFill>
            <a:srgbClr val="EBF3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>
                <a:solidFill>
                  <a:srgbClr val="993300"/>
                </a:solidFill>
              </a:rPr>
              <a:t>(A,B)</a:t>
            </a:r>
            <a:endParaRPr lang="en-US" sz="2000" b="1">
              <a:solidFill>
                <a:srgbClr val="993300"/>
              </a:solidFill>
            </a:endParaRP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1905000" y="2286000"/>
            <a:ext cx="22098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667000" y="3581400"/>
            <a:ext cx="1017309" cy="913070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000" b="1">
                <a:solidFill>
                  <a:srgbClr val="993300"/>
                </a:solidFill>
              </a:rPr>
              <a:t>{K</a:t>
            </a:r>
            <a:r>
              <a:rPr lang="en-GB" sz="2000" b="1" baseline="-25000">
                <a:solidFill>
                  <a:srgbClr val="993300"/>
                </a:solidFill>
              </a:rPr>
              <a:t>AB</a:t>
            </a:r>
            <a:r>
              <a:rPr lang="en-GB" sz="2000" b="1">
                <a:solidFill>
                  <a:srgbClr val="993300"/>
                </a:solidFill>
              </a:rPr>
              <a:t>}</a:t>
            </a:r>
            <a:r>
              <a:rPr lang="en-GB" sz="2000" b="1" baseline="-25000">
                <a:solidFill>
                  <a:srgbClr val="993300"/>
                </a:solidFill>
              </a:rPr>
              <a:t> K</a:t>
            </a:r>
            <a:r>
              <a:rPr lang="en-GB" sz="2000" b="1" baseline="-45000">
                <a:solidFill>
                  <a:srgbClr val="993300"/>
                </a:solidFill>
              </a:rPr>
              <a:t>AS</a:t>
            </a:r>
          </a:p>
          <a:p>
            <a:r>
              <a:rPr lang="en-GB" sz="2000" b="1">
                <a:solidFill>
                  <a:srgbClr val="993300"/>
                </a:solidFill>
              </a:rPr>
              <a:t>{K</a:t>
            </a:r>
            <a:r>
              <a:rPr lang="en-GB" sz="2000" b="1" baseline="-25000">
                <a:solidFill>
                  <a:srgbClr val="993300"/>
                </a:solidFill>
              </a:rPr>
              <a:t>AB</a:t>
            </a:r>
            <a:r>
              <a:rPr lang="en-GB" sz="2000" b="1">
                <a:solidFill>
                  <a:srgbClr val="993300"/>
                </a:solidFill>
              </a:rPr>
              <a:t>}</a:t>
            </a:r>
            <a:r>
              <a:rPr lang="en-GB" sz="2000" b="1" baseline="-25000">
                <a:solidFill>
                  <a:srgbClr val="993300"/>
                </a:solidFill>
              </a:rPr>
              <a:t> K</a:t>
            </a:r>
            <a:r>
              <a:rPr lang="en-GB" sz="2000" b="1" baseline="-45000">
                <a:solidFill>
                  <a:srgbClr val="993300"/>
                </a:solidFill>
              </a:rPr>
              <a:t>BS</a:t>
            </a:r>
          </a:p>
          <a:p>
            <a:endParaRPr lang="en-GB" sz="2000" b="1" baseline="-45000">
              <a:solidFill>
                <a:srgbClr val="993300"/>
              </a:solidFill>
            </a:endParaRPr>
          </a:p>
          <a:p>
            <a:endParaRPr lang="en-US" sz="2000" b="1" baseline="-45000">
              <a:solidFill>
                <a:srgbClr val="993300"/>
              </a:solidFill>
            </a:endParaRPr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1981200" y="5410200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3200400" y="5257800"/>
            <a:ext cx="2971800" cy="605294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>
                <a:solidFill>
                  <a:srgbClr val="993300"/>
                </a:solidFill>
              </a:rPr>
              <a:t>{K</a:t>
            </a:r>
            <a:r>
              <a:rPr lang="en-GB" sz="2000" b="1" baseline="-25000">
                <a:solidFill>
                  <a:srgbClr val="993300"/>
                </a:solidFill>
              </a:rPr>
              <a:t>AB</a:t>
            </a:r>
            <a:r>
              <a:rPr lang="en-GB" sz="2000" b="1">
                <a:solidFill>
                  <a:srgbClr val="993300"/>
                </a:solidFill>
              </a:rPr>
              <a:t>}</a:t>
            </a:r>
            <a:r>
              <a:rPr lang="en-GB" sz="2000" b="1" baseline="-25000">
                <a:solidFill>
                  <a:srgbClr val="993300"/>
                </a:solidFill>
              </a:rPr>
              <a:t> K</a:t>
            </a:r>
            <a:r>
              <a:rPr lang="en-GB" sz="2000" b="1" baseline="-45000">
                <a:solidFill>
                  <a:srgbClr val="993300"/>
                </a:solidFill>
              </a:rPr>
              <a:t>BS  </a:t>
            </a:r>
            <a:r>
              <a:rPr lang="en-GB" sz="2000" b="1">
                <a:solidFill>
                  <a:srgbClr val="993300"/>
                </a:solidFill>
              </a:rPr>
              <a:t> , A</a:t>
            </a:r>
            <a:endParaRPr lang="en-GB" sz="2000" b="1" baseline="-45000">
              <a:solidFill>
                <a:srgbClr val="993300"/>
              </a:solidFill>
            </a:endParaRPr>
          </a:p>
          <a:p>
            <a:pPr algn="ctr"/>
            <a:endParaRPr lang="en-GB" sz="2000" b="1" baseline="-45000">
              <a:solidFill>
                <a:srgbClr val="993300"/>
              </a:solidFill>
            </a:endParaRPr>
          </a:p>
          <a:p>
            <a:pPr algn="ctr"/>
            <a:endParaRPr lang="en-US" sz="2000" b="1" baseline="-45000">
              <a:solidFill>
                <a:srgbClr val="993300"/>
              </a:solidFill>
            </a:endParaRP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810000" y="2971800"/>
            <a:ext cx="2346925" cy="400110"/>
          </a:xfrm>
          <a:prstGeom prst="rect">
            <a:avLst/>
          </a:prstGeom>
          <a:solidFill>
            <a:srgbClr val="EBF3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/>
              <a:t>selects a random</a:t>
            </a:r>
            <a:r>
              <a:rPr lang="en-GB" sz="2000" b="1">
                <a:solidFill>
                  <a:srgbClr val="993300"/>
                </a:solidFill>
              </a:rPr>
              <a:t> K</a:t>
            </a:r>
            <a:r>
              <a:rPr lang="en-GB" sz="2000" b="1" baseline="-25000">
                <a:solidFill>
                  <a:srgbClr val="993300"/>
                </a:solidFill>
              </a:rPr>
              <a:t>AB</a:t>
            </a:r>
            <a:r>
              <a:rPr lang="en-GB" sz="2000" b="1">
                <a:solidFill>
                  <a:srgbClr val="993300"/>
                </a:solidFill>
              </a:rPr>
              <a:t> </a:t>
            </a:r>
            <a:endParaRPr lang="en-US" sz="2000" b="1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6" grpId="0" animBg="1"/>
      <p:bldP spid="60432" grpId="0" animBg="1"/>
      <p:bldP spid="60433" grpId="0" animBg="1"/>
      <p:bldP spid="60434" grpId="0" animBg="1"/>
      <p:bldP spid="60436" grpId="0" animBg="1"/>
      <p:bldP spid="60437" grpId="0" animBg="1"/>
      <p:bldP spid="604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/>
              <a:t>An attack</a:t>
            </a:r>
            <a:endParaRPr lang="en-US"/>
          </a:p>
        </p:txBody>
      </p:sp>
      <p:pic>
        <p:nvPicPr>
          <p:cNvPr id="62467" name="Picture 3" descr="MCj043524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95400"/>
            <a:ext cx="947738" cy="1876425"/>
          </a:xfrm>
          <a:prstGeom prst="rect">
            <a:avLst/>
          </a:prstGeom>
          <a:noFill/>
        </p:spPr>
      </p:pic>
      <p:pic>
        <p:nvPicPr>
          <p:cNvPr id="62468" name="Picture 4" descr="MCj041580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648200"/>
            <a:ext cx="1368425" cy="1438275"/>
          </a:xfrm>
          <a:prstGeom prst="rect">
            <a:avLst/>
          </a:prstGeom>
          <a:noFill/>
        </p:spPr>
      </p:pic>
      <p:pic>
        <p:nvPicPr>
          <p:cNvPr id="62469" name="Picture 5" descr="MCj041146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4648200"/>
            <a:ext cx="1401763" cy="1457325"/>
          </a:xfrm>
          <a:prstGeom prst="rect">
            <a:avLst/>
          </a:prstGeom>
          <a:noFill/>
        </p:spPr>
      </p:pic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609600" y="5638800"/>
            <a:ext cx="325730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A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8001000" y="5638800"/>
            <a:ext cx="457200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B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4343400" y="2514600"/>
            <a:ext cx="1089025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server S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V="1">
            <a:off x="1600200" y="2057400"/>
            <a:ext cx="220980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660400" y="1600200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 key shared by Alice and </a:t>
            </a:r>
          </a:p>
          <a:p>
            <a:r>
              <a:rPr lang="en-GB"/>
              <a:t>the server: </a:t>
            </a:r>
            <a:r>
              <a:rPr lang="en-GB" b="1">
                <a:solidFill>
                  <a:srgbClr val="993300"/>
                </a:solidFill>
              </a:rPr>
              <a:t>K</a:t>
            </a:r>
            <a:r>
              <a:rPr lang="en-GB" b="1" baseline="-25000">
                <a:solidFill>
                  <a:srgbClr val="993300"/>
                </a:solidFill>
              </a:rPr>
              <a:t>AS</a:t>
            </a:r>
            <a:endParaRPr lang="en-US" b="1" baseline="-25000">
              <a:solidFill>
                <a:srgbClr val="993300"/>
              </a:solidFill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6019800" y="1676400"/>
            <a:ext cx="264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 key shared by Bob and </a:t>
            </a:r>
          </a:p>
          <a:p>
            <a:r>
              <a:rPr lang="en-GB"/>
              <a:t>the server: </a:t>
            </a:r>
            <a:r>
              <a:rPr lang="en-GB" b="1">
                <a:solidFill>
                  <a:srgbClr val="993300"/>
                </a:solidFill>
              </a:rPr>
              <a:t>K</a:t>
            </a:r>
            <a:r>
              <a:rPr lang="en-GB" b="1" baseline="-25000">
                <a:solidFill>
                  <a:srgbClr val="993300"/>
                </a:solidFill>
              </a:rPr>
              <a:t>BS</a:t>
            </a:r>
            <a:endParaRPr lang="en-US" b="1" baseline="-25000">
              <a:solidFill>
                <a:srgbClr val="993300"/>
              </a:solidFill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2362200" y="2819400"/>
            <a:ext cx="793750" cy="400050"/>
          </a:xfrm>
          <a:prstGeom prst="rect">
            <a:avLst/>
          </a:prstGeom>
          <a:solidFill>
            <a:srgbClr val="EBF3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>
                <a:solidFill>
                  <a:srgbClr val="993300"/>
                </a:solidFill>
              </a:rPr>
              <a:t>(A,B)</a:t>
            </a:r>
            <a:endParaRPr lang="en-US" sz="2000" b="1">
              <a:solidFill>
                <a:srgbClr val="993300"/>
              </a:solidFill>
            </a:endParaRPr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1905000" y="2286000"/>
            <a:ext cx="22098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2667000" y="3581400"/>
            <a:ext cx="1018227" cy="707886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</a:t>
            </a:r>
            <a:r>
              <a:rPr lang="en-GB" sz="2000" b="1" dirty="0">
                <a:solidFill>
                  <a:srgbClr val="993300"/>
                </a:solidFill>
              </a:rPr>
              <a:t>}</a:t>
            </a:r>
            <a:r>
              <a:rPr lang="en-GB" sz="2000" b="1" baseline="-25000" dirty="0">
                <a:solidFill>
                  <a:srgbClr val="993300"/>
                </a:solidFill>
              </a:rPr>
              <a:t> K</a:t>
            </a:r>
            <a:r>
              <a:rPr lang="en-GB" sz="2000" b="1" baseline="-45000" dirty="0">
                <a:solidFill>
                  <a:srgbClr val="993300"/>
                </a:solidFill>
              </a:rPr>
              <a:t>AS</a:t>
            </a:r>
          </a:p>
          <a:p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</a:t>
            </a:r>
            <a:r>
              <a:rPr lang="en-GB" sz="2000" b="1" dirty="0">
                <a:solidFill>
                  <a:srgbClr val="993300"/>
                </a:solidFill>
              </a:rPr>
              <a:t>}</a:t>
            </a:r>
            <a:r>
              <a:rPr lang="en-GB" sz="2000" b="1" baseline="-25000" dirty="0">
                <a:solidFill>
                  <a:srgbClr val="993300"/>
                </a:solidFill>
              </a:rPr>
              <a:t> 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K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BS</a:t>
            </a:r>
            <a:endParaRPr lang="en-GB" sz="2000" b="1" baseline="-45000" dirty="0">
              <a:solidFill>
                <a:srgbClr val="993300"/>
              </a:solidFill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1676400" y="54102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1828800" y="5181600"/>
            <a:ext cx="2057400" cy="400110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</a:t>
            </a:r>
            <a:r>
              <a:rPr lang="en-GB" sz="2000" b="1" dirty="0">
                <a:solidFill>
                  <a:srgbClr val="993300"/>
                </a:solidFill>
              </a:rPr>
              <a:t>}</a:t>
            </a:r>
            <a:r>
              <a:rPr lang="en-GB" sz="2000" b="1" baseline="-25000" dirty="0">
                <a:solidFill>
                  <a:srgbClr val="993300"/>
                </a:solidFill>
              </a:rPr>
              <a:t> K</a:t>
            </a:r>
            <a:r>
              <a:rPr lang="en-GB" sz="2000" b="1" baseline="-45000" dirty="0">
                <a:solidFill>
                  <a:srgbClr val="993300"/>
                </a:solidFill>
              </a:rPr>
              <a:t>BS  </a:t>
            </a:r>
            <a:r>
              <a:rPr lang="en-GB" sz="2000" b="1" dirty="0">
                <a:solidFill>
                  <a:srgbClr val="993300"/>
                </a:solidFill>
              </a:rPr>
              <a:t> , </a:t>
            </a:r>
            <a:r>
              <a:rPr lang="en-GB" sz="2000" b="1" dirty="0" smtClean="0">
                <a:solidFill>
                  <a:srgbClr val="993300"/>
                </a:solidFill>
              </a:rPr>
              <a:t>A</a:t>
            </a:r>
            <a:endParaRPr lang="en-GB" sz="2000" b="1" baseline="-45000" dirty="0">
              <a:solidFill>
                <a:srgbClr val="993300"/>
              </a:solidFill>
            </a:endParaRP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3749075" y="2971800"/>
            <a:ext cx="2346925" cy="400110"/>
          </a:xfrm>
          <a:prstGeom prst="rect">
            <a:avLst/>
          </a:prstGeom>
          <a:solidFill>
            <a:srgbClr val="EBF3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/>
              <a:t>selects a random</a:t>
            </a:r>
            <a:r>
              <a:rPr lang="en-GB" sz="2000" b="1">
                <a:solidFill>
                  <a:srgbClr val="993300"/>
                </a:solidFill>
              </a:rPr>
              <a:t> K</a:t>
            </a:r>
            <a:r>
              <a:rPr lang="en-GB" sz="2000" b="1" baseline="-25000">
                <a:solidFill>
                  <a:srgbClr val="993300"/>
                </a:solidFill>
              </a:rPr>
              <a:t>AB</a:t>
            </a:r>
            <a:r>
              <a:rPr lang="en-GB" sz="2000" b="1">
                <a:solidFill>
                  <a:srgbClr val="993300"/>
                </a:solidFill>
              </a:rPr>
              <a:t> </a:t>
            </a:r>
            <a:endParaRPr lang="en-US" sz="2000" b="1">
              <a:solidFill>
                <a:srgbClr val="993300"/>
              </a:solidFill>
            </a:endParaRPr>
          </a:p>
        </p:txBody>
      </p:sp>
      <p:pic>
        <p:nvPicPr>
          <p:cNvPr id="62482" name="Picture 18" descr="MCj0435941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4953000"/>
            <a:ext cx="1371600" cy="947738"/>
          </a:xfrm>
          <a:prstGeom prst="rect">
            <a:avLst/>
          </a:prstGeom>
          <a:noFill/>
        </p:spPr>
      </p:pic>
      <p:sp>
        <p:nvSpPr>
          <p:cNvPr id="62483" name="Line 19"/>
          <p:cNvSpPr>
            <a:spLocks noChangeShapeType="1"/>
          </p:cNvSpPr>
          <p:nvPr/>
        </p:nvSpPr>
        <p:spPr bwMode="auto">
          <a:xfrm>
            <a:off x="5105400" y="54102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5257800" y="5181600"/>
            <a:ext cx="2057400" cy="400110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</a:t>
            </a:r>
            <a:r>
              <a:rPr lang="en-GB" sz="2000" b="1" dirty="0">
                <a:solidFill>
                  <a:srgbClr val="993300"/>
                </a:solidFill>
              </a:rPr>
              <a:t>}</a:t>
            </a:r>
            <a:r>
              <a:rPr lang="en-GB" sz="2000" b="1" baseline="-25000" dirty="0">
                <a:solidFill>
                  <a:srgbClr val="993300"/>
                </a:solidFill>
              </a:rPr>
              <a:t> K</a:t>
            </a:r>
            <a:r>
              <a:rPr lang="en-GB" sz="2000" b="1" baseline="-45000" dirty="0">
                <a:solidFill>
                  <a:srgbClr val="993300"/>
                </a:solidFill>
              </a:rPr>
              <a:t>BS  </a:t>
            </a:r>
            <a:r>
              <a:rPr lang="en-GB" sz="2000" b="1" dirty="0">
                <a:solidFill>
                  <a:srgbClr val="993300"/>
                </a:solidFill>
              </a:rPr>
              <a:t> , </a:t>
            </a:r>
            <a:r>
              <a:rPr lang="en-GB" sz="2000" b="1" dirty="0" smtClean="0">
                <a:solidFill>
                  <a:srgbClr val="993300"/>
                </a:solidFill>
              </a:rPr>
              <a:t>D</a:t>
            </a:r>
            <a:endParaRPr lang="en-GB" sz="2000" b="1" baseline="-45000" dirty="0">
              <a:solidFill>
                <a:srgbClr val="993300"/>
              </a:solidFill>
            </a:endParaRPr>
          </a:p>
        </p:txBody>
      </p:sp>
      <p:sp>
        <p:nvSpPr>
          <p:cNvPr id="62485" name="AutoShape 21"/>
          <p:cNvSpPr>
            <a:spLocks noChangeArrowheads="1"/>
          </p:cNvSpPr>
          <p:nvPr/>
        </p:nvSpPr>
        <p:spPr bwMode="auto">
          <a:xfrm>
            <a:off x="6629400" y="2895600"/>
            <a:ext cx="1524000" cy="1219200"/>
          </a:xfrm>
          <a:prstGeom prst="cloudCallout">
            <a:avLst>
              <a:gd name="adj1" fmla="val 33648"/>
              <a:gd name="adj2" fmla="val 92838"/>
            </a:avLst>
          </a:prstGeom>
          <a:solidFill>
            <a:srgbClr val="EBF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GB"/>
              <a:t>I’m talking to </a:t>
            </a:r>
            <a:r>
              <a:rPr lang="en-GB" b="1">
                <a:solidFill>
                  <a:srgbClr val="993300"/>
                </a:solidFill>
              </a:rPr>
              <a:t>D</a:t>
            </a:r>
            <a:endParaRPr lang="en-US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3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 animBg="1"/>
      <p:bldP spid="62483" grpId="0" animBg="1"/>
      <p:bldP spid="62484" grpId="0" animBg="1"/>
      <p:bldP spid="624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/>
              <a:t>An idea (2)</a:t>
            </a:r>
            <a:endParaRPr lang="en-US"/>
          </a:p>
        </p:txBody>
      </p:sp>
      <p:pic>
        <p:nvPicPr>
          <p:cNvPr id="60420" name="Picture 4" descr="MCj043524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95400"/>
            <a:ext cx="947738" cy="1876425"/>
          </a:xfrm>
          <a:prstGeom prst="rect">
            <a:avLst/>
          </a:prstGeom>
          <a:noFill/>
        </p:spPr>
      </p:pic>
      <p:pic>
        <p:nvPicPr>
          <p:cNvPr id="60421" name="Picture 5" descr="MCj041580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648200"/>
            <a:ext cx="1368425" cy="1438275"/>
          </a:xfrm>
          <a:prstGeom prst="rect">
            <a:avLst/>
          </a:prstGeom>
          <a:noFill/>
        </p:spPr>
      </p:pic>
      <p:pic>
        <p:nvPicPr>
          <p:cNvPr id="60422" name="Picture 6" descr="MCj041146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648200"/>
            <a:ext cx="1401763" cy="1457325"/>
          </a:xfrm>
          <a:prstGeom prst="rect">
            <a:avLst/>
          </a:prstGeom>
          <a:noFill/>
        </p:spPr>
      </p:pic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685800" y="5638800"/>
            <a:ext cx="325730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A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7924800" y="5562600"/>
            <a:ext cx="304800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B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343400" y="2514600"/>
            <a:ext cx="1089025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server S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V="1">
            <a:off x="1600200" y="2057400"/>
            <a:ext cx="220980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660400" y="1600200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 key shared by Alice and </a:t>
            </a:r>
          </a:p>
          <a:p>
            <a:r>
              <a:rPr lang="en-GB"/>
              <a:t>the server: </a:t>
            </a:r>
            <a:r>
              <a:rPr lang="en-GB" b="1">
                <a:solidFill>
                  <a:srgbClr val="993300"/>
                </a:solidFill>
              </a:rPr>
              <a:t>K</a:t>
            </a:r>
            <a:r>
              <a:rPr lang="en-GB" b="1" baseline="-25000">
                <a:solidFill>
                  <a:srgbClr val="993300"/>
                </a:solidFill>
              </a:rPr>
              <a:t>AS</a:t>
            </a:r>
            <a:endParaRPr lang="en-US" b="1" baseline="-25000">
              <a:solidFill>
                <a:srgbClr val="993300"/>
              </a:solidFill>
            </a:endParaRP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019800" y="1676400"/>
            <a:ext cx="264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 key shared by Bob and </a:t>
            </a:r>
          </a:p>
          <a:p>
            <a:r>
              <a:rPr lang="en-GB"/>
              <a:t>the server: </a:t>
            </a:r>
            <a:r>
              <a:rPr lang="en-GB" b="1">
                <a:solidFill>
                  <a:srgbClr val="993300"/>
                </a:solidFill>
              </a:rPr>
              <a:t>K</a:t>
            </a:r>
            <a:r>
              <a:rPr lang="en-GB" b="1" baseline="-25000">
                <a:solidFill>
                  <a:srgbClr val="993300"/>
                </a:solidFill>
              </a:rPr>
              <a:t>BS</a:t>
            </a:r>
            <a:endParaRPr lang="en-US" b="1" baseline="-25000">
              <a:solidFill>
                <a:srgbClr val="993300"/>
              </a:solidFill>
            </a:endParaRP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2362200" y="2819400"/>
            <a:ext cx="793750" cy="400050"/>
          </a:xfrm>
          <a:prstGeom prst="rect">
            <a:avLst/>
          </a:prstGeom>
          <a:solidFill>
            <a:srgbClr val="EBF3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>
                <a:solidFill>
                  <a:srgbClr val="993300"/>
                </a:solidFill>
              </a:rPr>
              <a:t>(A,B)</a:t>
            </a:r>
            <a:endParaRPr lang="en-US" sz="2000" b="1">
              <a:solidFill>
                <a:srgbClr val="993300"/>
              </a:solidFill>
            </a:endParaRP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1905000" y="2286000"/>
            <a:ext cx="22098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667000" y="3581400"/>
            <a:ext cx="1524000" cy="707886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  </a:t>
            </a:r>
            <a:r>
              <a:rPr lang="en-GB" sz="2000" b="1" dirty="0">
                <a:solidFill>
                  <a:srgbClr val="993300"/>
                </a:solidFill>
              </a:rPr>
              <a:t>, B}</a:t>
            </a:r>
            <a:r>
              <a:rPr lang="en-GB" sz="2000" b="1" baseline="-25000" dirty="0">
                <a:solidFill>
                  <a:srgbClr val="993300"/>
                </a:solidFill>
              </a:rPr>
              <a:t> K</a:t>
            </a:r>
            <a:r>
              <a:rPr lang="en-GB" sz="2000" b="1" baseline="-45000" dirty="0">
                <a:solidFill>
                  <a:srgbClr val="993300"/>
                </a:solidFill>
              </a:rPr>
              <a:t>AS</a:t>
            </a:r>
          </a:p>
          <a:p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  </a:t>
            </a:r>
            <a:r>
              <a:rPr lang="en-GB" sz="2000" b="1" dirty="0">
                <a:solidFill>
                  <a:srgbClr val="993300"/>
                </a:solidFill>
              </a:rPr>
              <a:t>, A}</a:t>
            </a:r>
            <a:r>
              <a:rPr lang="en-GB" sz="2000" b="1" baseline="-25000" dirty="0">
                <a:solidFill>
                  <a:srgbClr val="993300"/>
                </a:solidFill>
              </a:rPr>
              <a:t> 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K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BS</a:t>
            </a:r>
            <a:endParaRPr lang="en-GB" sz="2000" b="1" baseline="-45000" dirty="0">
              <a:solidFill>
                <a:srgbClr val="993300"/>
              </a:solidFill>
            </a:endParaRPr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1981200" y="5410200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3200400" y="5257800"/>
            <a:ext cx="2971800" cy="400110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  </a:t>
            </a:r>
            <a:r>
              <a:rPr lang="en-GB" sz="2000" b="1" dirty="0">
                <a:solidFill>
                  <a:srgbClr val="993300"/>
                </a:solidFill>
              </a:rPr>
              <a:t>, A}</a:t>
            </a:r>
            <a:r>
              <a:rPr lang="en-GB" sz="2000" b="1" baseline="-25000" dirty="0">
                <a:solidFill>
                  <a:srgbClr val="993300"/>
                </a:solidFill>
              </a:rPr>
              <a:t> K</a:t>
            </a:r>
            <a:r>
              <a:rPr lang="en-GB" sz="2000" b="1" baseline="-45000" dirty="0">
                <a:solidFill>
                  <a:srgbClr val="993300"/>
                </a:solidFill>
              </a:rPr>
              <a:t>BS </a:t>
            </a:r>
            <a:endParaRPr lang="en-US" sz="2000" b="1" baseline="-45000" dirty="0">
              <a:solidFill>
                <a:srgbClr val="993300"/>
              </a:solidFill>
            </a:endParaRP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810000" y="2971800"/>
            <a:ext cx="2346925" cy="400110"/>
          </a:xfrm>
          <a:prstGeom prst="rect">
            <a:avLst/>
          </a:prstGeom>
          <a:solidFill>
            <a:srgbClr val="EBF3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/>
              <a:t>selects a random</a:t>
            </a:r>
            <a:r>
              <a:rPr lang="en-GB" sz="2000" b="1">
                <a:solidFill>
                  <a:srgbClr val="993300"/>
                </a:solidFill>
              </a:rPr>
              <a:t> K</a:t>
            </a:r>
            <a:r>
              <a:rPr lang="en-GB" sz="2000" b="1" baseline="-25000">
                <a:solidFill>
                  <a:srgbClr val="993300"/>
                </a:solidFill>
              </a:rPr>
              <a:t>AB</a:t>
            </a:r>
            <a:r>
              <a:rPr lang="en-GB" sz="2000" b="1">
                <a:solidFill>
                  <a:srgbClr val="993300"/>
                </a:solidFill>
              </a:rPr>
              <a:t> </a:t>
            </a:r>
            <a:endParaRPr lang="en-US" sz="2000" b="1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6" grpId="0" animBg="1"/>
      <p:bldP spid="60432" grpId="0" animBg="1"/>
      <p:bldP spid="60433" grpId="0" animBg="1"/>
      <p:bldP spid="60434" grpId="0" animBg="1"/>
      <p:bldP spid="60436" grpId="0" animBg="1"/>
      <p:bldP spid="60437" grpId="0" animBg="1"/>
      <p:bldP spid="604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/>
              <a:t>A replay attack</a:t>
            </a:r>
            <a:endParaRPr lang="en-US"/>
          </a:p>
        </p:txBody>
      </p:sp>
      <p:pic>
        <p:nvPicPr>
          <p:cNvPr id="64516" name="Picture 4" descr="MCj0415808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648200"/>
            <a:ext cx="1368425" cy="1438275"/>
          </a:xfrm>
          <a:prstGeom prst="rect">
            <a:avLst/>
          </a:prstGeom>
          <a:noFill/>
        </p:spPr>
      </p:pic>
      <p:pic>
        <p:nvPicPr>
          <p:cNvPr id="64517" name="Picture 5" descr="MCj041146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648200"/>
            <a:ext cx="1401763" cy="1457325"/>
          </a:xfrm>
          <a:prstGeom prst="rect">
            <a:avLst/>
          </a:prstGeom>
          <a:noFill/>
        </p:spPr>
      </p:pic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685800" y="5638800"/>
            <a:ext cx="325730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A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8001000" y="5638800"/>
            <a:ext cx="304800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B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V="1">
            <a:off x="1600200" y="2057400"/>
            <a:ext cx="220980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2362200" y="2819400"/>
            <a:ext cx="793750" cy="400050"/>
          </a:xfrm>
          <a:prstGeom prst="rect">
            <a:avLst/>
          </a:prstGeom>
          <a:solidFill>
            <a:srgbClr val="EBF3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>
                <a:solidFill>
                  <a:srgbClr val="993300"/>
                </a:solidFill>
              </a:rPr>
              <a:t>(A,B)</a:t>
            </a:r>
            <a:endParaRPr lang="en-US" sz="2000" b="1">
              <a:solidFill>
                <a:srgbClr val="993300"/>
              </a:solidFill>
            </a:endParaRPr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H="1">
            <a:off x="1905000" y="2286000"/>
            <a:ext cx="22098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2541588" y="3581400"/>
            <a:ext cx="1497012" cy="707886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  </a:t>
            </a:r>
            <a:r>
              <a:rPr lang="en-GB" sz="2000" b="1" dirty="0">
                <a:solidFill>
                  <a:srgbClr val="993300"/>
                </a:solidFill>
              </a:rPr>
              <a:t>, B}</a:t>
            </a:r>
            <a:r>
              <a:rPr lang="en-GB" sz="2000" b="1" baseline="-25000" dirty="0">
                <a:solidFill>
                  <a:srgbClr val="993300"/>
                </a:solidFill>
              </a:rPr>
              <a:t> K</a:t>
            </a:r>
            <a:r>
              <a:rPr lang="en-GB" sz="2000" b="1" baseline="-45000" dirty="0">
                <a:solidFill>
                  <a:srgbClr val="993300"/>
                </a:solidFill>
              </a:rPr>
              <a:t>AS</a:t>
            </a:r>
          </a:p>
          <a:p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  </a:t>
            </a:r>
            <a:r>
              <a:rPr lang="en-GB" sz="2000" b="1" dirty="0">
                <a:solidFill>
                  <a:srgbClr val="993300"/>
                </a:solidFill>
              </a:rPr>
              <a:t>, A}</a:t>
            </a:r>
            <a:r>
              <a:rPr lang="en-GB" sz="2000" b="1" baseline="-25000" dirty="0">
                <a:solidFill>
                  <a:srgbClr val="993300"/>
                </a:solidFill>
              </a:rPr>
              <a:t> 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K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BS</a:t>
            </a:r>
            <a:endParaRPr lang="en-GB" sz="2000" b="1" baseline="-45000" dirty="0">
              <a:solidFill>
                <a:srgbClr val="993300"/>
              </a:solidFill>
            </a:endParaRPr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1981200" y="5410200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3200400" y="5257800"/>
            <a:ext cx="2971800" cy="400110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  </a:t>
            </a:r>
            <a:r>
              <a:rPr lang="en-GB" sz="2000" b="1" dirty="0">
                <a:solidFill>
                  <a:srgbClr val="993300"/>
                </a:solidFill>
              </a:rPr>
              <a:t>, A}</a:t>
            </a:r>
            <a:r>
              <a:rPr lang="en-GB" sz="2000" b="1" baseline="-25000" dirty="0">
                <a:solidFill>
                  <a:srgbClr val="993300"/>
                </a:solidFill>
              </a:rPr>
              <a:t> 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K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BS</a:t>
            </a:r>
            <a:endParaRPr lang="en-GB" sz="2000" b="1" baseline="-45000" dirty="0">
              <a:solidFill>
                <a:srgbClr val="993300"/>
              </a:solidFill>
            </a:endParaRPr>
          </a:p>
        </p:txBody>
      </p:sp>
      <p:pic>
        <p:nvPicPr>
          <p:cNvPr id="64530" name="Picture 18" descr="MCj0435941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219200"/>
            <a:ext cx="1371600" cy="947738"/>
          </a:xfrm>
          <a:prstGeom prst="rect">
            <a:avLst/>
          </a:prstGeom>
          <a:noFill/>
        </p:spPr>
      </p:pic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5486400" y="990600"/>
            <a:ext cx="3276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GB" sz="2000"/>
              <a:t>the adversary stores the values that the server sent in the previous session and </a:t>
            </a:r>
            <a:r>
              <a:rPr lang="en-GB" sz="2000" b="1"/>
              <a:t>replays </a:t>
            </a:r>
            <a:r>
              <a:rPr lang="en-GB" sz="2000"/>
              <a:t>them.</a:t>
            </a:r>
          </a:p>
          <a:p>
            <a:pPr algn="l"/>
            <a:endParaRPr lang="en-GB" sz="2000"/>
          </a:p>
          <a:p>
            <a:pPr algn="l"/>
            <a:r>
              <a:rPr lang="en-GB" sz="2000"/>
              <a:t>So, the key is not fresh...</a:t>
            </a:r>
            <a:endParaRPr lang="en-US" b="1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 animBg="1"/>
      <p:bldP spid="64524" grpId="0" animBg="1"/>
      <p:bldP spid="64525" grpId="0" animBg="1"/>
      <p:bldP spid="64526" grpId="0" animBg="1"/>
      <p:bldP spid="64527" grpId="0" animBg="1"/>
      <p:bldP spid="645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3352800"/>
            <a:ext cx="9144000" cy="1981200"/>
          </a:xfrm>
          <a:prstGeom prst="rect">
            <a:avLst/>
          </a:prstGeom>
          <a:solidFill>
            <a:srgbClr val="FFFFE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How to protect against the replay attacks?</a:t>
            </a:r>
            <a:endParaRPr lang="en-US" sz="40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b="1">
                <a:solidFill>
                  <a:schemeClr val="accent2"/>
                </a:solidFill>
              </a:rPr>
              <a:t>Nonce</a:t>
            </a:r>
            <a:r>
              <a:rPr lang="en-GB"/>
              <a:t> – “number used once”.</a:t>
            </a:r>
          </a:p>
          <a:p>
            <a:pPr algn="ctr"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 b="1">
                <a:solidFill>
                  <a:schemeClr val="accent2"/>
                </a:solidFill>
              </a:rPr>
              <a:t>Nonce</a:t>
            </a:r>
            <a:r>
              <a:rPr lang="en-GB"/>
              <a:t> is a random number generated by one party and returned to that party to show that a message is newly generated.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GB" sz="3600"/>
              <a:t>An idea (3): Needham Schreoder 1972.</a:t>
            </a:r>
            <a:endParaRPr lang="en-US" sz="3600"/>
          </a:p>
        </p:txBody>
      </p:sp>
      <p:pic>
        <p:nvPicPr>
          <p:cNvPr id="67587" name="Picture 3" descr="MCj043524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95400"/>
            <a:ext cx="947738" cy="1876425"/>
          </a:xfrm>
          <a:prstGeom prst="rect">
            <a:avLst/>
          </a:prstGeom>
          <a:noFill/>
        </p:spPr>
      </p:pic>
      <p:pic>
        <p:nvPicPr>
          <p:cNvPr id="67588" name="Picture 4" descr="MCj041580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648200"/>
            <a:ext cx="1368425" cy="1438275"/>
          </a:xfrm>
          <a:prstGeom prst="rect">
            <a:avLst/>
          </a:prstGeom>
          <a:noFill/>
        </p:spPr>
      </p:pic>
      <p:pic>
        <p:nvPicPr>
          <p:cNvPr id="67589" name="Picture 5" descr="MCj041146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648200"/>
            <a:ext cx="1401763" cy="1457325"/>
          </a:xfrm>
          <a:prstGeom prst="rect">
            <a:avLst/>
          </a:prstGeom>
          <a:noFill/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85800" y="5638800"/>
            <a:ext cx="325730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A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7924800" y="5638800"/>
            <a:ext cx="304800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B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4343400" y="2514600"/>
            <a:ext cx="1089025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server S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V="1">
            <a:off x="1600200" y="2057400"/>
            <a:ext cx="220980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381000" y="1066800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 key shared by Alice and </a:t>
            </a:r>
          </a:p>
          <a:p>
            <a:r>
              <a:rPr lang="en-GB"/>
              <a:t>the server: </a:t>
            </a:r>
            <a:r>
              <a:rPr lang="en-GB" b="1">
                <a:solidFill>
                  <a:srgbClr val="993300"/>
                </a:solidFill>
              </a:rPr>
              <a:t>K</a:t>
            </a:r>
            <a:r>
              <a:rPr lang="en-GB" b="1" baseline="-25000">
                <a:solidFill>
                  <a:srgbClr val="993300"/>
                </a:solidFill>
              </a:rPr>
              <a:t>AS</a:t>
            </a:r>
            <a:endParaRPr lang="en-US" b="1" baseline="-25000">
              <a:solidFill>
                <a:srgbClr val="993300"/>
              </a:solidFill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6172200" y="1143000"/>
            <a:ext cx="264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 key shared by Bob and </a:t>
            </a:r>
          </a:p>
          <a:p>
            <a:r>
              <a:rPr lang="en-GB"/>
              <a:t>the server: </a:t>
            </a:r>
            <a:r>
              <a:rPr lang="en-GB" b="1">
                <a:solidFill>
                  <a:srgbClr val="993300"/>
                </a:solidFill>
              </a:rPr>
              <a:t>K</a:t>
            </a:r>
            <a:r>
              <a:rPr lang="en-GB" b="1" baseline="-25000">
                <a:solidFill>
                  <a:srgbClr val="993300"/>
                </a:solidFill>
              </a:rPr>
              <a:t>BS</a:t>
            </a:r>
            <a:endParaRPr lang="en-US" b="1" baseline="-25000">
              <a:solidFill>
                <a:srgbClr val="993300"/>
              </a:solidFill>
            </a:endParaRP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1870075" y="2819400"/>
            <a:ext cx="902811" cy="400110"/>
          </a:xfrm>
          <a:prstGeom prst="rect">
            <a:avLst/>
          </a:prstGeom>
          <a:solidFill>
            <a:srgbClr val="EBF3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>
                <a:solidFill>
                  <a:srgbClr val="993300"/>
                </a:solidFill>
              </a:rPr>
              <a:t>A,B,N</a:t>
            </a:r>
            <a:r>
              <a:rPr lang="en-GB" sz="2000" b="1" baseline="-25000">
                <a:solidFill>
                  <a:srgbClr val="993300"/>
                </a:solidFill>
              </a:rPr>
              <a:t>A</a:t>
            </a:r>
            <a:endParaRPr lang="en-US" sz="2000" b="1">
              <a:solidFill>
                <a:srgbClr val="993300"/>
              </a:solidFill>
            </a:endParaRPr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H="1">
            <a:off x="1905000" y="2286000"/>
            <a:ext cx="22098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2541588" y="3581400"/>
            <a:ext cx="3173412" cy="400110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</a:t>
            </a:r>
            <a:r>
              <a:rPr lang="en-GB" sz="2000" b="1" dirty="0">
                <a:solidFill>
                  <a:srgbClr val="993300"/>
                </a:solidFill>
              </a:rPr>
              <a:t>, B, N</a:t>
            </a:r>
            <a:r>
              <a:rPr lang="en-GB" sz="2000" b="1" baseline="-25000" dirty="0">
                <a:solidFill>
                  <a:srgbClr val="993300"/>
                </a:solidFill>
              </a:rPr>
              <a:t>A  </a:t>
            </a:r>
            <a:r>
              <a:rPr lang="en-GB" sz="2000" b="1" dirty="0">
                <a:solidFill>
                  <a:srgbClr val="993300"/>
                </a:solidFill>
              </a:rPr>
              <a:t>, {K</a:t>
            </a:r>
            <a:r>
              <a:rPr lang="en-GB" sz="2000" b="1" baseline="-25000" dirty="0">
                <a:solidFill>
                  <a:srgbClr val="993300"/>
                </a:solidFill>
              </a:rPr>
              <a:t>AB  </a:t>
            </a:r>
            <a:r>
              <a:rPr lang="en-GB" sz="2000" b="1" dirty="0">
                <a:solidFill>
                  <a:srgbClr val="993300"/>
                </a:solidFill>
              </a:rPr>
              <a:t>, </a:t>
            </a:r>
            <a:r>
              <a:rPr lang="en-GB" sz="2000" b="1" dirty="0" smtClean="0">
                <a:solidFill>
                  <a:srgbClr val="993300"/>
                </a:solidFill>
              </a:rPr>
              <a:t>A}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K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BS</a:t>
            </a:r>
            <a:r>
              <a:rPr lang="en-GB" sz="2000" b="1" dirty="0" smtClean="0">
                <a:solidFill>
                  <a:srgbClr val="993300"/>
                </a:solidFill>
              </a:rPr>
              <a:t>}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K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AS</a:t>
            </a:r>
            <a:endParaRPr lang="en-US" sz="2000" b="1" baseline="-45000" dirty="0">
              <a:solidFill>
                <a:srgbClr val="993300"/>
              </a:solidFill>
            </a:endParaRPr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1981200" y="4953000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3124200" y="4648200"/>
            <a:ext cx="2971800" cy="400110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 dirty="0">
                <a:solidFill>
                  <a:srgbClr val="993300"/>
                </a:solidFill>
              </a:rPr>
              <a:t>{K</a:t>
            </a:r>
            <a:r>
              <a:rPr lang="en-GB" sz="2000" b="1" baseline="-25000" dirty="0">
                <a:solidFill>
                  <a:srgbClr val="993300"/>
                </a:solidFill>
              </a:rPr>
              <a:t>AB  </a:t>
            </a:r>
            <a:r>
              <a:rPr lang="en-GB" sz="2000" b="1" dirty="0">
                <a:solidFill>
                  <a:srgbClr val="993300"/>
                </a:solidFill>
              </a:rPr>
              <a:t>, A</a:t>
            </a:r>
            <a:r>
              <a:rPr lang="en-US" sz="2000" b="1" dirty="0">
                <a:solidFill>
                  <a:srgbClr val="993300"/>
                </a:solidFill>
              </a:rPr>
              <a:t>}</a:t>
            </a:r>
            <a:r>
              <a:rPr lang="en-GB" sz="2000" b="1" baseline="-25000" dirty="0">
                <a:solidFill>
                  <a:srgbClr val="993300"/>
                </a:solidFill>
              </a:rPr>
              <a:t> 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K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BS</a:t>
            </a:r>
            <a:endParaRPr lang="en-US" sz="2000" b="1" baseline="-45000" dirty="0">
              <a:solidFill>
                <a:srgbClr val="993300"/>
              </a:solidFill>
            </a:endParaRP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3871912" y="2971800"/>
            <a:ext cx="2681288" cy="400050"/>
          </a:xfrm>
          <a:prstGeom prst="rect">
            <a:avLst/>
          </a:prstGeom>
          <a:solidFill>
            <a:srgbClr val="EBF3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/>
              <a:t>selects a random</a:t>
            </a:r>
            <a:r>
              <a:rPr lang="en-GB" sz="2000" b="1">
                <a:solidFill>
                  <a:srgbClr val="993300"/>
                </a:solidFill>
              </a:rPr>
              <a:t> K</a:t>
            </a:r>
            <a:r>
              <a:rPr lang="en-GB" sz="2000" b="1" baseline="-25000">
                <a:solidFill>
                  <a:srgbClr val="993300"/>
                </a:solidFill>
              </a:rPr>
              <a:t>AB</a:t>
            </a:r>
            <a:r>
              <a:rPr lang="en-GB" sz="2000" b="1">
                <a:solidFill>
                  <a:srgbClr val="993300"/>
                </a:solidFill>
              </a:rPr>
              <a:t> </a:t>
            </a:r>
            <a:endParaRPr lang="en-US" sz="2000" b="1">
              <a:solidFill>
                <a:srgbClr val="993300"/>
              </a:solidFill>
            </a:endParaRPr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>
            <a:off x="1981200" y="6019800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3124200" y="5867400"/>
            <a:ext cx="2971800" cy="400110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 dirty="0">
                <a:solidFill>
                  <a:srgbClr val="993300"/>
                </a:solidFill>
              </a:rPr>
              <a:t>{N</a:t>
            </a:r>
            <a:r>
              <a:rPr lang="en-GB" sz="2000" b="1" baseline="-25000" dirty="0">
                <a:solidFill>
                  <a:srgbClr val="993300"/>
                </a:solidFill>
              </a:rPr>
              <a:t>B </a:t>
            </a:r>
            <a:r>
              <a:rPr lang="en-GB" sz="2000" b="1" dirty="0">
                <a:solidFill>
                  <a:srgbClr val="993300"/>
                </a:solidFill>
              </a:rPr>
              <a:t>- 1</a:t>
            </a:r>
            <a:r>
              <a:rPr lang="en-US" sz="2000" b="1" dirty="0">
                <a:solidFill>
                  <a:srgbClr val="993300"/>
                </a:solidFill>
              </a:rPr>
              <a:t>}</a:t>
            </a:r>
            <a:r>
              <a:rPr lang="en-GB" sz="2000" b="1" baseline="-25000" dirty="0">
                <a:solidFill>
                  <a:srgbClr val="993300"/>
                </a:solidFill>
              </a:rPr>
              <a:t> 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K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AB</a:t>
            </a:r>
            <a:endParaRPr lang="en-GB" sz="2000" b="1" baseline="-45000" dirty="0">
              <a:solidFill>
                <a:srgbClr val="993300"/>
              </a:solidFill>
            </a:endParaRPr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981200" y="5486400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3124200" y="5257800"/>
            <a:ext cx="2971800" cy="400110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 dirty="0">
                <a:solidFill>
                  <a:srgbClr val="993300"/>
                </a:solidFill>
              </a:rPr>
              <a:t>{N</a:t>
            </a:r>
            <a:r>
              <a:rPr lang="en-GB" sz="2000" b="1" baseline="-25000" dirty="0">
                <a:solidFill>
                  <a:srgbClr val="993300"/>
                </a:solidFill>
              </a:rPr>
              <a:t>B</a:t>
            </a:r>
            <a:r>
              <a:rPr lang="en-US" sz="2000" b="1" dirty="0">
                <a:solidFill>
                  <a:srgbClr val="993300"/>
                </a:solidFill>
              </a:rPr>
              <a:t>}</a:t>
            </a:r>
            <a:r>
              <a:rPr lang="en-GB" sz="2000" b="1" baseline="-25000" dirty="0">
                <a:solidFill>
                  <a:srgbClr val="993300"/>
                </a:solidFill>
              </a:rPr>
              <a:t> 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K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AB</a:t>
            </a:r>
            <a:endParaRPr lang="en-US" sz="2000" b="1" baseline="-450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3" grpId="0" animBg="1"/>
      <p:bldP spid="67596" grpId="0" animBg="1"/>
      <p:bldP spid="67597" grpId="0" animBg="1"/>
      <p:bldP spid="67598" grpId="0" animBg="1"/>
      <p:bldP spid="67599" grpId="0" animBg="1"/>
      <p:bldP spid="67600" grpId="0" animBg="1"/>
      <p:bldP spid="67601" grpId="0" animBg="1"/>
      <p:bldP spid="67602" grpId="0" animBg="1"/>
      <p:bldP spid="67603" grpId="0" animBg="1"/>
      <p:bldP spid="67604" grpId="0" animBg="1"/>
      <p:bldP spid="676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An attack on Needham Schroeder</a:t>
            </a:r>
            <a:endParaRPr lang="en-US" sz="4000"/>
          </a:p>
        </p:txBody>
      </p:sp>
      <p:pic>
        <p:nvPicPr>
          <p:cNvPr id="66565" name="Picture 5" descr="MCj041146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3581400"/>
            <a:ext cx="1401763" cy="1457325"/>
          </a:xfrm>
          <a:prstGeom prst="rect">
            <a:avLst/>
          </a:prstGeom>
          <a:noFill/>
        </p:spPr>
      </p:pic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7696200" y="4572000"/>
            <a:ext cx="631825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GB" b="1">
                <a:solidFill>
                  <a:srgbClr val="993300"/>
                </a:solidFill>
                <a:ea typeface="ＭＳ Ｐゴシック" charset="-128"/>
                <a:cs typeface="ＭＳ Ｐゴシック" charset="-128"/>
              </a:rPr>
              <a:t>Bob</a:t>
            </a:r>
            <a:endParaRPr lang="en-US" b="1">
              <a:solidFill>
                <a:srgbClr val="9933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981200" y="3886200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124200" y="3645024"/>
            <a:ext cx="2971800" cy="400110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 dirty="0">
                <a:solidFill>
                  <a:srgbClr val="993300"/>
                </a:solidFill>
              </a:rPr>
              <a:t>{X</a:t>
            </a:r>
            <a:r>
              <a:rPr lang="en-GB" sz="2000" b="1" baseline="-25000" dirty="0">
                <a:solidFill>
                  <a:srgbClr val="993300"/>
                </a:solidFill>
              </a:rPr>
              <a:t>AB  </a:t>
            </a:r>
            <a:r>
              <a:rPr lang="en-GB" sz="2000" b="1" dirty="0">
                <a:solidFill>
                  <a:srgbClr val="993300"/>
                </a:solidFill>
              </a:rPr>
              <a:t>, A</a:t>
            </a:r>
            <a:r>
              <a:rPr lang="en-US" sz="2000" b="1" dirty="0">
                <a:solidFill>
                  <a:srgbClr val="993300"/>
                </a:solidFill>
              </a:rPr>
              <a:t>}</a:t>
            </a:r>
            <a:r>
              <a:rPr lang="en-GB" sz="2000" b="1" baseline="-25000" dirty="0">
                <a:solidFill>
                  <a:srgbClr val="993300"/>
                </a:solidFill>
              </a:rPr>
              <a:t> 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K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BS</a:t>
            </a:r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1981200" y="4953000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3124200" y="4724400"/>
            <a:ext cx="2971800" cy="400110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 dirty="0">
                <a:solidFill>
                  <a:srgbClr val="993300"/>
                </a:solidFill>
              </a:rPr>
              <a:t>{N</a:t>
            </a:r>
            <a:r>
              <a:rPr lang="en-GB" sz="2000" b="1" baseline="-25000" dirty="0">
                <a:solidFill>
                  <a:srgbClr val="993300"/>
                </a:solidFill>
              </a:rPr>
              <a:t>B </a:t>
            </a:r>
            <a:r>
              <a:rPr lang="en-GB" sz="2000" b="1" dirty="0">
                <a:solidFill>
                  <a:srgbClr val="993300"/>
                </a:solidFill>
              </a:rPr>
              <a:t>- 1</a:t>
            </a:r>
            <a:r>
              <a:rPr lang="en-US" sz="2000" b="1" dirty="0">
                <a:solidFill>
                  <a:srgbClr val="993300"/>
                </a:solidFill>
              </a:rPr>
              <a:t>}</a:t>
            </a:r>
            <a:r>
              <a:rPr lang="en-GB" sz="2000" b="1" baseline="-25000" dirty="0">
                <a:solidFill>
                  <a:srgbClr val="993300"/>
                </a:solidFill>
              </a:rPr>
              <a:t> 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X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AB</a:t>
            </a:r>
            <a:endParaRPr lang="en-GB" sz="2000" b="1" baseline="-45000" dirty="0">
              <a:solidFill>
                <a:srgbClr val="993300"/>
              </a:solidFill>
            </a:endParaRPr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1981200" y="4419600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3124200" y="4221088"/>
            <a:ext cx="2971800" cy="400110"/>
          </a:xfrm>
          <a:prstGeom prst="rect">
            <a:avLst/>
          </a:prstGeom>
          <a:solidFill>
            <a:srgbClr val="EBF3F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 dirty="0">
                <a:solidFill>
                  <a:srgbClr val="993300"/>
                </a:solidFill>
              </a:rPr>
              <a:t>{N</a:t>
            </a:r>
            <a:r>
              <a:rPr lang="en-GB" sz="2000" b="1" baseline="-25000" dirty="0">
                <a:solidFill>
                  <a:srgbClr val="993300"/>
                </a:solidFill>
              </a:rPr>
              <a:t>B</a:t>
            </a:r>
            <a:r>
              <a:rPr lang="en-US" sz="2000" b="1" dirty="0">
                <a:solidFill>
                  <a:srgbClr val="993300"/>
                </a:solidFill>
              </a:rPr>
              <a:t>}</a:t>
            </a:r>
            <a:r>
              <a:rPr lang="en-GB" sz="2000" b="1" baseline="-25000" dirty="0">
                <a:solidFill>
                  <a:srgbClr val="993300"/>
                </a:solidFill>
              </a:rPr>
              <a:t> </a:t>
            </a:r>
            <a:r>
              <a:rPr lang="en-GB" sz="2000" b="1" baseline="-25000" dirty="0" smtClean="0">
                <a:solidFill>
                  <a:srgbClr val="993300"/>
                </a:solidFill>
              </a:rPr>
              <a:t>X</a:t>
            </a:r>
            <a:r>
              <a:rPr lang="en-GB" sz="2000" b="1" baseline="-45000" dirty="0" smtClean="0">
                <a:solidFill>
                  <a:srgbClr val="993300"/>
                </a:solidFill>
              </a:rPr>
              <a:t>AB</a:t>
            </a:r>
            <a:endParaRPr lang="en-GB" sz="2000" b="1" baseline="-45000" dirty="0">
              <a:solidFill>
                <a:srgbClr val="993300"/>
              </a:solidFill>
            </a:endParaRP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593725" y="178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533400" y="1524000"/>
            <a:ext cx="7696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GB" sz="2000"/>
              <a:t>Assume that an old session key </a:t>
            </a:r>
            <a:r>
              <a:rPr lang="en-GB" sz="2000">
                <a:solidFill>
                  <a:srgbClr val="993300"/>
                </a:solidFill>
              </a:rPr>
              <a:t> </a:t>
            </a:r>
            <a:r>
              <a:rPr lang="en-GB" sz="2000" b="1">
                <a:solidFill>
                  <a:srgbClr val="993300"/>
                </a:solidFill>
              </a:rPr>
              <a:t>X</a:t>
            </a:r>
            <a:r>
              <a:rPr lang="en-GB" sz="2000" b="1" baseline="-25000">
                <a:solidFill>
                  <a:srgbClr val="993300"/>
                </a:solidFill>
              </a:rPr>
              <a:t>AB </a:t>
            </a:r>
            <a:r>
              <a:rPr lang="en-GB" sz="2000"/>
              <a:t> is known to the adversary.</a:t>
            </a:r>
          </a:p>
          <a:p>
            <a:pPr algn="l"/>
            <a:endParaRPr lang="en-GB" sz="2000"/>
          </a:p>
          <a:p>
            <a:pPr algn="l"/>
            <a:r>
              <a:rPr lang="en-GB" sz="2000"/>
              <a:t>If e.g. </a:t>
            </a:r>
            <a:r>
              <a:rPr lang="en-GB" sz="2000" b="1">
                <a:solidFill>
                  <a:srgbClr val="993300"/>
                </a:solidFill>
              </a:rPr>
              <a:t>X</a:t>
            </a:r>
            <a:r>
              <a:rPr lang="en-GB" sz="2000" b="1" baseline="-25000">
                <a:solidFill>
                  <a:srgbClr val="993300"/>
                </a:solidFill>
              </a:rPr>
              <a:t>AB </a:t>
            </a:r>
            <a:r>
              <a:rPr lang="en-GB" sz="2000"/>
              <a:t>is</a:t>
            </a:r>
            <a:r>
              <a:rPr lang="en-GB" sz="2000" b="1"/>
              <a:t> </a:t>
            </a:r>
            <a:r>
              <a:rPr lang="en-GB" sz="2000"/>
              <a:t>used as one-time pad this may happen...</a:t>
            </a:r>
            <a:endParaRPr lang="en-US" sz="2000"/>
          </a:p>
          <a:p>
            <a:pPr algn="l"/>
            <a:endParaRPr lang="en-US" sz="2000"/>
          </a:p>
        </p:txBody>
      </p:sp>
      <p:pic>
        <p:nvPicPr>
          <p:cNvPr id="66577" name="Picture 17" descr="MCj043594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86200"/>
            <a:ext cx="1752600" cy="1211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 animBg="1"/>
      <p:bldP spid="66569" grpId="0" animBg="1"/>
      <p:bldP spid="66570" grpId="0" animBg="1"/>
      <p:bldP spid="66571" grpId="0" animBg="1"/>
      <p:bldP spid="66572" grpId="0" animBg="1"/>
      <p:bldP spid="665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497</Words>
  <Application>Microsoft Office PowerPoint</Application>
  <PresentationFormat>On-screen Show (4:3)</PresentationFormat>
  <Paragraphs>109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How to establish a key with a trusted server?</vt:lpstr>
      <vt:lpstr>Notation</vt:lpstr>
      <vt:lpstr>An idea (1)</vt:lpstr>
      <vt:lpstr>An attack</vt:lpstr>
      <vt:lpstr>An idea (2)</vt:lpstr>
      <vt:lpstr>A replay attack</vt:lpstr>
      <vt:lpstr>How to protect against the replay attacks?</vt:lpstr>
      <vt:lpstr>An idea (3): Needham Schreoder 1972.</vt:lpstr>
      <vt:lpstr>An attack on Needham Schroeder</vt:lpstr>
      <vt:lpstr>The final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  Message Authentication and Hash Functions</dc:title>
  <dc:creator>Utente Windows</dc:creator>
  <cp:lastModifiedBy>Stefan Dziembowski</cp:lastModifiedBy>
  <cp:revision>74</cp:revision>
  <cp:lastPrinted>2011-11-04T16:34:43Z</cp:lastPrinted>
  <dcterms:created xsi:type="dcterms:W3CDTF">2011-11-03T17:38:47Z</dcterms:created>
  <dcterms:modified xsi:type="dcterms:W3CDTF">2018-11-14T09:45:41Z</dcterms:modified>
</cp:coreProperties>
</file>