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1"/>
  </p:notesMasterIdLst>
  <p:sldIdLst>
    <p:sldId id="256" r:id="rId2"/>
    <p:sldId id="585" r:id="rId3"/>
    <p:sldId id="626" r:id="rId4"/>
    <p:sldId id="627" r:id="rId5"/>
    <p:sldId id="630" r:id="rId6"/>
    <p:sldId id="636" r:id="rId7"/>
    <p:sldId id="581" r:id="rId8"/>
    <p:sldId id="632" r:id="rId9"/>
    <p:sldId id="663" r:id="rId10"/>
    <p:sldId id="674" r:id="rId11"/>
    <p:sldId id="634" r:id="rId12"/>
    <p:sldId id="635" r:id="rId13"/>
    <p:sldId id="638" r:id="rId14"/>
    <p:sldId id="662" r:id="rId15"/>
    <p:sldId id="640" r:id="rId16"/>
    <p:sldId id="676" r:id="rId17"/>
    <p:sldId id="660" r:id="rId18"/>
    <p:sldId id="677" r:id="rId19"/>
    <p:sldId id="580" r:id="rId20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22"/>
    </p:embeddedFont>
    <p:embeddedFont>
      <p:font typeface="Lato" panose="020F0502020204030203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8B4D0EB-E5A2-4C65-ADA3-FBC296BB1C7A}">
          <p14:sldIdLst>
            <p14:sldId id="256"/>
            <p14:sldId id="585"/>
            <p14:sldId id="626"/>
            <p14:sldId id="627"/>
            <p14:sldId id="630"/>
            <p14:sldId id="636"/>
            <p14:sldId id="581"/>
            <p14:sldId id="632"/>
            <p14:sldId id="663"/>
            <p14:sldId id="674"/>
            <p14:sldId id="634"/>
            <p14:sldId id="635"/>
            <p14:sldId id="638"/>
            <p14:sldId id="662"/>
            <p14:sldId id="640"/>
          </p14:sldIdLst>
        </p14:section>
        <p14:section name="Untitled Section" id="{E98C01B9-1292-414A-9E5C-28CBBC43D16D}">
          <p14:sldIdLst>
            <p14:sldId id="676"/>
            <p14:sldId id="660"/>
            <p14:sldId id="677"/>
            <p14:sldId id="5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fan" initials="S" lastIdx="6" clrIdx="0">
    <p:extLst>
      <p:ext uri="{19B8F6BF-5375-455C-9EA6-DF929625EA0E}">
        <p15:presenceInfo xmlns:p15="http://schemas.microsoft.com/office/powerpoint/2012/main" userId="Stefan" providerId="None"/>
      </p:ext>
    </p:extLst>
  </p:cmAuthor>
  <p:cmAuthor id="2" name="Stefan Dziembowski" initials="SD" lastIdx="1" clrIdx="1">
    <p:extLst>
      <p:ext uri="{19B8F6BF-5375-455C-9EA6-DF929625EA0E}">
        <p15:presenceInfo xmlns:p15="http://schemas.microsoft.com/office/powerpoint/2012/main" userId="f3029b03a50a8e04" providerId="Windows Live"/>
      </p:ext>
    </p:extLst>
  </p:cmAuthor>
  <p:cmAuthor id="3" name="Stefan Dziembowski" initials="SD [2]" lastIdx="1" clrIdx="2">
    <p:extLst>
      <p:ext uri="{19B8F6BF-5375-455C-9EA6-DF929625EA0E}">
        <p15:presenceInfo xmlns:p15="http://schemas.microsoft.com/office/powerpoint/2012/main" userId="Stefan Dziembowsk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66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0" autoAdjust="0"/>
    <p:restoredTop sz="88177" autoAdjust="0"/>
  </p:normalViewPr>
  <p:slideViewPr>
    <p:cSldViewPr snapToGrid="0">
      <p:cViewPr varScale="1">
        <p:scale>
          <a:sx n="90" d="100"/>
          <a:sy n="90" d="100"/>
        </p:scale>
        <p:origin x="987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2" d="100"/>
        <a:sy n="102" d="100"/>
      </p:scale>
      <p:origin x="0" y="-28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ato" panose="020F0502020204030203" pitchFamily="34" charset="0"/>
              </a:defRPr>
            </a:lvl1pPr>
          </a:lstStyle>
          <a:p>
            <a:fld id="{9A9543F3-0831-4635-AD48-8E4410E96487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ato" panose="020F0502020204030203" pitchFamily="34" charset="0"/>
              </a:defRPr>
            </a:lvl1pPr>
          </a:lstStyle>
          <a:p>
            <a:fld id="{8BBDC37B-729A-4393-B484-407F8F0BFA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83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Lato" panose="020F050202020403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ato" panose="020F050202020403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ato" panose="020F050202020403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ato" panose="020F050202020403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ato" panose="020F050202020403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DC37B-729A-4393-B484-407F8F0BFAC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992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BDC37B-729A-4393-B484-407F8F0BFAC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698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BDC37B-729A-4393-B484-407F8F0BFAC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745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E30FABD3-5AFF-4669-BE74-12D79B49C211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41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E30FABD3-5AFF-4669-BE74-12D79B49C211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66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E30FABD3-5AFF-4669-BE74-12D79B49C211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2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41" y="261996"/>
            <a:ext cx="8712044" cy="785375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2" y="1335136"/>
            <a:ext cx="8712043" cy="5251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7085" y="6356350"/>
            <a:ext cx="2057400" cy="365125"/>
          </a:xfrm>
        </p:spPr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68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E30FABD3-5AFF-4669-BE74-12D79B49C211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85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E30FABD3-5AFF-4669-BE74-12D79B49C211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4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E30FABD3-5AFF-4669-BE74-12D79B49C211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750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E30FABD3-5AFF-4669-BE74-12D79B49C211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37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E30FABD3-5AFF-4669-BE74-12D79B49C211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55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E30FABD3-5AFF-4669-BE74-12D79B49C211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95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E30FABD3-5AFF-4669-BE74-12D79B49C211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68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8052" y="168294"/>
            <a:ext cx="8257298" cy="1528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052" y="1825624"/>
            <a:ext cx="8257298" cy="4895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696E6001-67F8-40DD-9924-BF04E315CF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64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0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12" Type="http://schemas.openxmlformats.org/officeDocument/2006/relationships/image" Target="../media/image19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0.png"/><Relationship Id="rId5" Type="http://schemas.openxmlformats.org/officeDocument/2006/relationships/image" Target="../media/image12.png"/><Relationship Id="rId10" Type="http://schemas.openxmlformats.org/officeDocument/2006/relationships/image" Target="../media/image170.png"/><Relationship Id="rId4" Type="http://schemas.openxmlformats.org/officeDocument/2006/relationships/image" Target="../media/image11.png"/><Relationship Id="rId9" Type="http://schemas.openxmlformats.org/officeDocument/2006/relationships/image" Target="../media/image16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502" y="2857666"/>
            <a:ext cx="6921588" cy="7078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700" b="1" dirty="0">
                <a:solidFill>
                  <a:srgbClr val="0070C0"/>
                </a:solidFill>
              </a:rPr>
              <a:t>Stefan</a:t>
            </a:r>
            <a:r>
              <a:rPr lang="en-US" sz="2700" dirty="0">
                <a:solidFill>
                  <a:srgbClr val="0070C0"/>
                </a:solidFill>
              </a:rPr>
              <a:t> </a:t>
            </a:r>
            <a:r>
              <a:rPr lang="en-US" sz="2700" b="1" dirty="0">
                <a:solidFill>
                  <a:srgbClr val="0070C0"/>
                </a:solidFill>
              </a:rPr>
              <a:t>Dziembowski</a:t>
            </a:r>
            <a:r>
              <a:rPr lang="pl-PL" sz="2700" dirty="0">
                <a:solidFill>
                  <a:srgbClr val="0070C0"/>
                </a:solidFill>
              </a:rPr>
              <a:t> and </a:t>
            </a:r>
            <a:r>
              <a:rPr lang="pl-PL" sz="2700" b="1" dirty="0">
                <a:solidFill>
                  <a:srgbClr val="0070C0"/>
                </a:solidFill>
              </a:rPr>
              <a:t>Paweł Kędzior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72114" y="106684"/>
            <a:ext cx="5683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i="0" dirty="0">
                <a:solidFill>
                  <a:srgbClr val="202124"/>
                </a:solidFill>
                <a:effectLst/>
              </a:rPr>
              <a:t>Advances</a:t>
            </a:r>
            <a:r>
              <a:rPr lang="pl-PL" b="0" i="0" dirty="0">
                <a:solidFill>
                  <a:srgbClr val="202124"/>
                </a:solidFill>
                <a:effectLst/>
              </a:rPr>
              <a:t> in Financial Technologies - AFT</a:t>
            </a:r>
          </a:p>
          <a:p>
            <a:pPr algn="r"/>
            <a:r>
              <a:rPr lang="en-US" b="0" i="0" dirty="0">
                <a:solidFill>
                  <a:srgbClr val="202124"/>
                </a:solidFill>
                <a:effectLst/>
              </a:rPr>
              <a:t>October </a:t>
            </a:r>
            <a:r>
              <a:rPr lang="pl-PL" b="0" i="0" dirty="0">
                <a:solidFill>
                  <a:srgbClr val="222222"/>
                </a:solidFill>
                <a:effectLst/>
              </a:rPr>
              <a:t>24</a:t>
            </a:r>
            <a:r>
              <a:rPr lang="en-US" b="0" i="0" baseline="30000" dirty="0">
                <a:solidFill>
                  <a:srgbClr val="222222"/>
                </a:solidFill>
                <a:effectLst/>
              </a:rPr>
              <a:t>nd</a:t>
            </a:r>
            <a:r>
              <a:rPr lang="en-US" b="0" i="0" dirty="0">
                <a:solidFill>
                  <a:srgbClr val="222222"/>
                </a:solidFill>
                <a:effectLst/>
              </a:rPr>
              <a:t>, 2023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205176"/>
            <a:ext cx="91440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/>
              <a:t>Non-Atomic Payment Splitting</a:t>
            </a:r>
            <a:br>
              <a:rPr lang="en-US" sz="3600" b="1" dirty="0"/>
            </a:br>
            <a:r>
              <a:rPr lang="en-US" sz="3600" b="1" dirty="0"/>
              <a:t>in Channel Networks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2" name="Picture 2" descr="https://www.fnp.org.pl/assets/Logotypy_pasek_EN.jpg">
            <a:extLst>
              <a:ext uri="{FF2B5EF4-FFF2-40B4-BE49-F238E27FC236}">
                <a16:creationId xmlns:a16="http://schemas.microsoft.com/office/drawing/2014/main" id="{0C1AAE1A-8308-4CB6-B3D9-A77DEC2877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" t="23241" r="4121" b="20984"/>
          <a:stretch/>
        </p:blipFill>
        <p:spPr bwMode="auto">
          <a:xfrm>
            <a:off x="225924" y="5984370"/>
            <a:ext cx="8865497" cy="87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8BB7389-C4DF-471F-BC2D-EA0B0AE3CC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3" t="34930" r="29573" b="32496"/>
          <a:stretch/>
        </p:blipFill>
        <p:spPr bwMode="auto">
          <a:xfrm>
            <a:off x="4798790" y="5172440"/>
            <a:ext cx="1910292" cy="7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72F88A-FB7E-4A15-A301-3117196101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3337" y="3383234"/>
            <a:ext cx="5244611" cy="1623407"/>
          </a:xfrm>
          <a:prstGeom prst="rect">
            <a:avLst/>
          </a:prstGeom>
        </p:spPr>
      </p:pic>
      <p:pic>
        <p:nvPicPr>
          <p:cNvPr id="2" name="Picture 1" descr="ERC Synergy Grant 2020 – IPCZD">
            <a:extLst>
              <a:ext uri="{FF2B5EF4-FFF2-40B4-BE49-F238E27FC236}">
                <a16:creationId xmlns:a16="http://schemas.microsoft.com/office/drawing/2014/main" id="{17F4EB9B-A3C4-4F4D-BE30-D378D65204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9" b="12734"/>
          <a:stretch/>
        </p:blipFill>
        <p:spPr bwMode="auto">
          <a:xfrm>
            <a:off x="7117091" y="5110953"/>
            <a:ext cx="1607998" cy="74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756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C1446-A30E-45EB-AA6B-B30BB02EE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main idea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F2EF4-63ED-4A93-B86B-DFE73E78A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026" y="1120301"/>
            <a:ext cx="8712043" cy="7619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Make splitting more </a:t>
            </a:r>
            <a:r>
              <a:rPr lang="en-US" b="1" dirty="0"/>
              <a:t>flexible</a:t>
            </a:r>
            <a:r>
              <a:rPr lang="en-US" dirty="0"/>
              <a:t> by permitting that </a:t>
            </a:r>
            <a:r>
              <a:rPr lang="en-US" dirty="0">
                <a:highlight>
                  <a:srgbClr val="FFFF00"/>
                </a:highlight>
              </a:rPr>
              <a:t>not all the coins are transferred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Chmurka 11">
            <a:extLst>
              <a:ext uri="{FF2B5EF4-FFF2-40B4-BE49-F238E27FC236}">
                <a16:creationId xmlns:a16="http://schemas.microsoft.com/office/drawing/2014/main" id="{9AB47896-515D-4C2F-A759-F7FDED80BF67}"/>
              </a:ext>
            </a:extLst>
          </p:cNvPr>
          <p:cNvSpPr/>
          <p:nvPr/>
        </p:nvSpPr>
        <p:spPr>
          <a:xfrm>
            <a:off x="1549488" y="1882260"/>
            <a:ext cx="6293433" cy="3198337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1100" dirty="0"/>
          </a:p>
        </p:txBody>
      </p:sp>
      <p:grpSp>
        <p:nvGrpSpPr>
          <p:cNvPr id="5" name="Grupa 3">
            <a:extLst>
              <a:ext uri="{FF2B5EF4-FFF2-40B4-BE49-F238E27FC236}">
                <a16:creationId xmlns:a16="http://schemas.microsoft.com/office/drawing/2014/main" id="{E7EEBC4A-FB1C-4960-A300-6BCDD301F34E}"/>
              </a:ext>
            </a:extLst>
          </p:cNvPr>
          <p:cNvGrpSpPr/>
          <p:nvPr/>
        </p:nvGrpSpPr>
        <p:grpSpPr>
          <a:xfrm>
            <a:off x="6481202" y="2696503"/>
            <a:ext cx="749545" cy="856084"/>
            <a:chOff x="5037093" y="1636861"/>
            <a:chExt cx="981345" cy="1164541"/>
          </a:xfrm>
        </p:grpSpPr>
        <p:sp>
          <p:nvSpPr>
            <p:cNvPr id="6" name="Owal 4">
              <a:extLst>
                <a:ext uri="{FF2B5EF4-FFF2-40B4-BE49-F238E27FC236}">
                  <a16:creationId xmlns:a16="http://schemas.microsoft.com/office/drawing/2014/main" id="{243E2E3D-2742-444D-91A4-DC3013073CF4}"/>
                </a:ext>
              </a:extLst>
            </p:cNvPr>
            <p:cNvSpPr/>
            <p:nvPr/>
          </p:nvSpPr>
          <p:spPr>
            <a:xfrm>
              <a:off x="5037093" y="1908845"/>
              <a:ext cx="981345" cy="89255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1050" dirty="0"/>
            </a:p>
          </p:txBody>
        </p:sp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4B2B0088-A2B2-4CF4-8F59-8D781BB80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4803" y="1636861"/>
              <a:ext cx="695033" cy="695033"/>
            </a:xfrm>
            <a:prstGeom prst="rect">
              <a:avLst/>
            </a:prstGeom>
          </p:spPr>
        </p:pic>
        <p:sp>
          <p:nvSpPr>
            <p:cNvPr id="8" name="pole tekstowe 6">
              <a:extLst>
                <a:ext uri="{FF2B5EF4-FFF2-40B4-BE49-F238E27FC236}">
                  <a16:creationId xmlns:a16="http://schemas.microsoft.com/office/drawing/2014/main" id="{E280AAE0-3486-4A1F-A582-F9D0704DE785}"/>
                </a:ext>
              </a:extLst>
            </p:cNvPr>
            <p:cNvSpPr txBox="1"/>
            <p:nvPr/>
          </p:nvSpPr>
          <p:spPr>
            <a:xfrm>
              <a:off x="5226241" y="2323544"/>
              <a:ext cx="554488" cy="378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50" dirty="0"/>
                <a:t>Bob</a:t>
              </a:r>
            </a:p>
          </p:txBody>
        </p:sp>
      </p:grpSp>
      <p:cxnSp>
        <p:nvCxnSpPr>
          <p:cNvPr id="13" name="Łącznik prosty ze strzałką 16">
            <a:extLst>
              <a:ext uri="{FF2B5EF4-FFF2-40B4-BE49-F238E27FC236}">
                <a16:creationId xmlns:a16="http://schemas.microsoft.com/office/drawing/2014/main" id="{65A3D2B6-BB5A-4990-AC12-24BB559626DA}"/>
              </a:ext>
            </a:extLst>
          </p:cNvPr>
          <p:cNvCxnSpPr>
            <a:cxnSpLocks/>
          </p:cNvCxnSpPr>
          <p:nvPr/>
        </p:nvCxnSpPr>
        <p:spPr>
          <a:xfrm flipH="1" flipV="1">
            <a:off x="5707033" y="2770665"/>
            <a:ext cx="841542" cy="32056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Łącznik prosty ze strzałką 19">
            <a:extLst>
              <a:ext uri="{FF2B5EF4-FFF2-40B4-BE49-F238E27FC236}">
                <a16:creationId xmlns:a16="http://schemas.microsoft.com/office/drawing/2014/main" id="{17D7B96D-B113-4642-8138-8E366ADC2650}"/>
              </a:ext>
            </a:extLst>
          </p:cNvPr>
          <p:cNvCxnSpPr>
            <a:cxnSpLocks/>
            <a:stCxn id="19" idx="3"/>
          </p:cNvCxnSpPr>
          <p:nvPr/>
        </p:nvCxnSpPr>
        <p:spPr>
          <a:xfrm flipH="1">
            <a:off x="4309399" y="2833737"/>
            <a:ext cx="775320" cy="32580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Łącznik prosty ze strzałką 22">
            <a:extLst>
              <a:ext uri="{FF2B5EF4-FFF2-40B4-BE49-F238E27FC236}">
                <a16:creationId xmlns:a16="http://schemas.microsoft.com/office/drawing/2014/main" id="{FBD04E45-E509-4CA3-B766-1F334E80CA17}"/>
              </a:ext>
            </a:extLst>
          </p:cNvPr>
          <p:cNvCxnSpPr>
            <a:cxnSpLocks/>
          </p:cNvCxnSpPr>
          <p:nvPr/>
        </p:nvCxnSpPr>
        <p:spPr>
          <a:xfrm flipH="1" flipV="1">
            <a:off x="3752331" y="2858406"/>
            <a:ext cx="553239" cy="28747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Łącznik prosty ze strzałką 25">
            <a:extLst>
              <a:ext uri="{FF2B5EF4-FFF2-40B4-BE49-F238E27FC236}">
                <a16:creationId xmlns:a16="http://schemas.microsoft.com/office/drawing/2014/main" id="{8AEED534-2A3F-4735-8560-6DE02390BFD3}"/>
              </a:ext>
            </a:extLst>
          </p:cNvPr>
          <p:cNvCxnSpPr>
            <a:cxnSpLocks/>
          </p:cNvCxnSpPr>
          <p:nvPr/>
        </p:nvCxnSpPr>
        <p:spPr>
          <a:xfrm flipH="1">
            <a:off x="3195263" y="2858406"/>
            <a:ext cx="556734" cy="39363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Łącznik prosty ze strzałką 27">
            <a:extLst>
              <a:ext uri="{FF2B5EF4-FFF2-40B4-BE49-F238E27FC236}">
                <a16:creationId xmlns:a16="http://schemas.microsoft.com/office/drawing/2014/main" id="{556BD11F-1E98-4DDF-91E2-231AEC093519}"/>
              </a:ext>
            </a:extLst>
          </p:cNvPr>
          <p:cNvCxnSpPr>
            <a:cxnSpLocks/>
          </p:cNvCxnSpPr>
          <p:nvPr/>
        </p:nvCxnSpPr>
        <p:spPr>
          <a:xfrm flipH="1" flipV="1">
            <a:off x="2689292" y="3224822"/>
            <a:ext cx="526969" cy="1251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8" name="Grupa 34">
            <a:extLst>
              <a:ext uri="{FF2B5EF4-FFF2-40B4-BE49-F238E27FC236}">
                <a16:creationId xmlns:a16="http://schemas.microsoft.com/office/drawing/2014/main" id="{F68C6AA0-ED17-442D-8F3B-32EC014D5CA5}"/>
              </a:ext>
            </a:extLst>
          </p:cNvPr>
          <p:cNvGrpSpPr/>
          <p:nvPr/>
        </p:nvGrpSpPr>
        <p:grpSpPr>
          <a:xfrm>
            <a:off x="4974951" y="2139774"/>
            <a:ext cx="749545" cy="790053"/>
            <a:chOff x="3777283" y="1726685"/>
            <a:chExt cx="981345" cy="1074718"/>
          </a:xfrm>
        </p:grpSpPr>
        <p:sp>
          <p:nvSpPr>
            <p:cNvPr id="19" name="Owal 35">
              <a:extLst>
                <a:ext uri="{FF2B5EF4-FFF2-40B4-BE49-F238E27FC236}">
                  <a16:creationId xmlns:a16="http://schemas.microsoft.com/office/drawing/2014/main" id="{C2EDF286-FADF-4AEF-ADFA-B8B48B945DAA}"/>
                </a:ext>
              </a:extLst>
            </p:cNvPr>
            <p:cNvSpPr/>
            <p:nvPr/>
          </p:nvSpPr>
          <p:spPr>
            <a:xfrm>
              <a:off x="3777283" y="1908846"/>
              <a:ext cx="981345" cy="89255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1050" dirty="0"/>
            </a:p>
          </p:txBody>
        </p:sp>
        <p:pic>
          <p:nvPicPr>
            <p:cNvPr id="20" name="Picture 12">
              <a:extLst>
                <a:ext uri="{FF2B5EF4-FFF2-40B4-BE49-F238E27FC236}">
                  <a16:creationId xmlns:a16="http://schemas.microsoft.com/office/drawing/2014/main" id="{016D9ACE-3013-4922-BFF7-3FA485531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9654" y="1726685"/>
              <a:ext cx="675550" cy="657759"/>
            </a:xfrm>
            <a:prstGeom prst="rect">
              <a:avLst/>
            </a:prstGeom>
          </p:spPr>
        </p:pic>
        <p:sp>
          <p:nvSpPr>
            <p:cNvPr id="21" name="pole tekstowe 37">
              <a:extLst>
                <a:ext uri="{FF2B5EF4-FFF2-40B4-BE49-F238E27FC236}">
                  <a16:creationId xmlns:a16="http://schemas.microsoft.com/office/drawing/2014/main" id="{20BE67C7-4E52-4CF1-97FE-28452BB15231}"/>
                </a:ext>
              </a:extLst>
            </p:cNvPr>
            <p:cNvSpPr txBox="1"/>
            <p:nvPr/>
          </p:nvSpPr>
          <p:spPr>
            <a:xfrm>
              <a:off x="3917274" y="2398228"/>
              <a:ext cx="655227" cy="378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50" dirty="0"/>
                <a:t>Carol</a:t>
              </a:r>
            </a:p>
          </p:txBody>
        </p:sp>
      </p:grpSp>
      <p:cxnSp>
        <p:nvCxnSpPr>
          <p:cNvPr id="22" name="Łącznik prosty ze strzałką 19">
            <a:extLst>
              <a:ext uri="{FF2B5EF4-FFF2-40B4-BE49-F238E27FC236}">
                <a16:creationId xmlns:a16="http://schemas.microsoft.com/office/drawing/2014/main" id="{15BE6B97-396B-45DB-9EDA-425D1BCE3777}"/>
              </a:ext>
            </a:extLst>
          </p:cNvPr>
          <p:cNvCxnSpPr>
            <a:cxnSpLocks/>
          </p:cNvCxnSpPr>
          <p:nvPr/>
        </p:nvCxnSpPr>
        <p:spPr>
          <a:xfrm flipH="1" flipV="1">
            <a:off x="3751998" y="3547129"/>
            <a:ext cx="1219323" cy="238833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D808F0BA-E1BD-4B31-A424-B1C5758B9BEE}"/>
              </a:ext>
            </a:extLst>
          </p:cNvPr>
          <p:cNvCxnSpPr>
            <a:cxnSpLocks/>
          </p:cNvCxnSpPr>
          <p:nvPr/>
        </p:nvCxnSpPr>
        <p:spPr>
          <a:xfrm flipH="1" flipV="1">
            <a:off x="3216261" y="3245993"/>
            <a:ext cx="553239" cy="28747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4" name="Grupa 19">
            <a:extLst>
              <a:ext uri="{FF2B5EF4-FFF2-40B4-BE49-F238E27FC236}">
                <a16:creationId xmlns:a16="http://schemas.microsoft.com/office/drawing/2014/main" id="{8E8D3C23-A65C-4BF6-A4F4-2EB48D2EB713}"/>
              </a:ext>
            </a:extLst>
          </p:cNvPr>
          <p:cNvGrpSpPr/>
          <p:nvPr/>
        </p:nvGrpSpPr>
        <p:grpSpPr>
          <a:xfrm>
            <a:off x="5027762" y="3415636"/>
            <a:ext cx="749545" cy="695098"/>
            <a:chOff x="2551681" y="1766171"/>
            <a:chExt cx="981345" cy="1035232"/>
          </a:xfrm>
        </p:grpSpPr>
        <p:sp>
          <p:nvSpPr>
            <p:cNvPr id="25" name="Owal 20">
              <a:extLst>
                <a:ext uri="{FF2B5EF4-FFF2-40B4-BE49-F238E27FC236}">
                  <a16:creationId xmlns:a16="http://schemas.microsoft.com/office/drawing/2014/main" id="{564AFC42-3836-41F9-9D26-445167E8F47F}"/>
                </a:ext>
              </a:extLst>
            </p:cNvPr>
            <p:cNvSpPr/>
            <p:nvPr/>
          </p:nvSpPr>
          <p:spPr>
            <a:xfrm>
              <a:off x="2551681" y="1875742"/>
              <a:ext cx="981345" cy="925661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1050" dirty="0"/>
            </a:p>
          </p:txBody>
        </p:sp>
        <p:pic>
          <p:nvPicPr>
            <p:cNvPr id="26" name="Obraz 21">
              <a:extLst>
                <a:ext uri="{FF2B5EF4-FFF2-40B4-BE49-F238E27FC236}">
                  <a16:creationId xmlns:a16="http://schemas.microsoft.com/office/drawing/2014/main" id="{53DB35EF-4EA6-40E3-8B15-06D33E5CD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07798" y="1766171"/>
              <a:ext cx="669114" cy="682154"/>
            </a:xfrm>
            <a:prstGeom prst="rect">
              <a:avLst/>
            </a:prstGeom>
          </p:spPr>
        </p:pic>
        <p:sp>
          <p:nvSpPr>
            <p:cNvPr id="27" name="pole tekstowe 22">
              <a:extLst>
                <a:ext uri="{FF2B5EF4-FFF2-40B4-BE49-F238E27FC236}">
                  <a16:creationId xmlns:a16="http://schemas.microsoft.com/office/drawing/2014/main" id="{634B9415-A955-4801-B27B-8EF3ED14AD5D}"/>
                </a:ext>
              </a:extLst>
            </p:cNvPr>
            <p:cNvSpPr txBox="1"/>
            <p:nvPr/>
          </p:nvSpPr>
          <p:spPr>
            <a:xfrm>
              <a:off x="2730080" y="2423238"/>
              <a:ext cx="646832" cy="378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50" dirty="0"/>
                <a:t>Dave</a:t>
              </a:r>
            </a:p>
          </p:txBody>
        </p:sp>
      </p:grpSp>
      <p:pic>
        <p:nvPicPr>
          <p:cNvPr id="28" name="Obraz 70">
            <a:extLst>
              <a:ext uri="{FF2B5EF4-FFF2-40B4-BE49-F238E27FC236}">
                <a16:creationId xmlns:a16="http://schemas.microsoft.com/office/drawing/2014/main" id="{139AA5B8-74A4-4133-B8AA-214EBAC8CE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152" y="3592481"/>
            <a:ext cx="544722" cy="478859"/>
          </a:xfrm>
          <a:prstGeom prst="rect">
            <a:avLst/>
          </a:prstGeom>
        </p:spPr>
      </p:pic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51E700A3-EA45-45B0-B261-28BE626B405C}"/>
              </a:ext>
            </a:extLst>
          </p:cNvPr>
          <p:cNvSpPr/>
          <p:nvPr/>
        </p:nvSpPr>
        <p:spPr>
          <a:xfrm>
            <a:off x="1301079" y="4178822"/>
            <a:ext cx="3534508" cy="985579"/>
          </a:xfrm>
          <a:prstGeom prst="wedgeRoundRectCallout">
            <a:avLst>
              <a:gd name="adj1" fmla="val 27790"/>
              <a:gd name="adj2" fmla="val -10813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Even if this payment </a:t>
            </a:r>
            <a:r>
              <a:rPr lang="en-US" b="1" dirty="0">
                <a:solidFill>
                  <a:srgbClr val="FF0000"/>
                </a:solidFill>
              </a:rPr>
              <a:t>doesn’t succeed</a:t>
            </a:r>
            <a:r>
              <a:rPr lang="en-US" dirty="0"/>
              <a:t>, the payment that goes via </a:t>
            </a:r>
            <a:r>
              <a:rPr lang="en-US" b="1" dirty="0"/>
              <a:t>Carol</a:t>
            </a:r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</a:rPr>
              <a:t>can be completed</a:t>
            </a:r>
            <a:r>
              <a:rPr lang="en-US" dirty="0"/>
              <a:t>.</a:t>
            </a:r>
            <a:endParaRPr lang="pl-PL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198C12-275A-4507-9062-F9351056DC2D}"/>
              </a:ext>
            </a:extLst>
          </p:cNvPr>
          <p:cNvSpPr txBox="1"/>
          <p:nvPr/>
        </p:nvSpPr>
        <p:spPr>
          <a:xfrm>
            <a:off x="255114" y="5421915"/>
            <a:ext cx="7983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does </a:t>
            </a:r>
            <a:r>
              <a:rPr lang="en-US" b="1" dirty="0">
                <a:solidFill>
                  <a:srgbClr val="FF0000"/>
                </a:solidFill>
              </a:rPr>
              <a:t>not</a:t>
            </a:r>
            <a:r>
              <a:rPr lang="en-US" dirty="0"/>
              <a:t> have the problems of </a:t>
            </a:r>
            <a:r>
              <a:rPr lang="en-US" b="1" dirty="0"/>
              <a:t>atomic splitting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/>
              <a:t>On the other hand: we have to accept “partial receipts” (when not all coins are transferred)</a:t>
            </a:r>
            <a:endParaRPr lang="pl-PL" dirty="0"/>
          </a:p>
        </p:txBody>
      </p:sp>
      <p:grpSp>
        <p:nvGrpSpPr>
          <p:cNvPr id="30" name="Grupa 7">
            <a:extLst>
              <a:ext uri="{FF2B5EF4-FFF2-40B4-BE49-F238E27FC236}">
                <a16:creationId xmlns:a16="http://schemas.microsoft.com/office/drawing/2014/main" id="{186D40CE-2676-B8F6-4492-632C05F6565A}"/>
              </a:ext>
            </a:extLst>
          </p:cNvPr>
          <p:cNvGrpSpPr/>
          <p:nvPr/>
        </p:nvGrpSpPr>
        <p:grpSpPr>
          <a:xfrm>
            <a:off x="1976246" y="2809042"/>
            <a:ext cx="709217" cy="732537"/>
            <a:chOff x="1250314" y="1804923"/>
            <a:chExt cx="928546" cy="996480"/>
          </a:xfrm>
        </p:grpSpPr>
        <p:sp>
          <p:nvSpPr>
            <p:cNvPr id="31" name="Owal 8">
              <a:extLst>
                <a:ext uri="{FF2B5EF4-FFF2-40B4-BE49-F238E27FC236}">
                  <a16:creationId xmlns:a16="http://schemas.microsoft.com/office/drawing/2014/main" id="{1F0AF2E3-D150-7520-AE94-0AF2B866D596}"/>
                </a:ext>
              </a:extLst>
            </p:cNvPr>
            <p:cNvSpPr/>
            <p:nvPr/>
          </p:nvSpPr>
          <p:spPr>
            <a:xfrm>
              <a:off x="1250314" y="1929736"/>
              <a:ext cx="928546" cy="87166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1050" dirty="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33A9107-261F-B437-9161-39EEC8F9C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4986" y="1804923"/>
              <a:ext cx="639204" cy="642364"/>
            </a:xfrm>
            <a:prstGeom prst="rect">
              <a:avLst/>
            </a:prstGeom>
          </p:spPr>
        </p:pic>
        <p:sp>
          <p:nvSpPr>
            <p:cNvPr id="33" name="pole tekstowe 10">
              <a:extLst>
                <a:ext uri="{FF2B5EF4-FFF2-40B4-BE49-F238E27FC236}">
                  <a16:creationId xmlns:a16="http://schemas.microsoft.com/office/drawing/2014/main" id="{3CEB9362-55C6-493B-939C-C46047505EB9}"/>
                </a:ext>
              </a:extLst>
            </p:cNvPr>
            <p:cNvSpPr txBox="1"/>
            <p:nvPr/>
          </p:nvSpPr>
          <p:spPr>
            <a:xfrm>
              <a:off x="1412542" y="2416690"/>
              <a:ext cx="621647" cy="378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Alice</a:t>
              </a:r>
              <a:endParaRPr lang="pl-PL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2391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 animBg="1"/>
      <p:bldP spid="3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BC7FA7-28CF-4935-A676-8756BFA2F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Non</a:t>
            </a:r>
            <a:r>
              <a:rPr lang="en-GB" dirty="0"/>
              <a:t>-Atomic Payment Splitting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C37AD8-DFE6-4DE9-B6CE-AABB9943E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42" y="1335136"/>
            <a:ext cx="8712043" cy="2093864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rgbClr val="0070C0"/>
                </a:solidFill>
              </a:rPr>
              <a:t>Main Features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payment splitting is done </a:t>
            </a:r>
            <a:r>
              <a:rPr lang="en-US" b="1" dirty="0"/>
              <a:t>adaptively </a:t>
            </a:r>
            <a:r>
              <a:rPr lang="en-US" dirty="0"/>
              <a:t>by the intermediaries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it’s ok if not all coins are transferred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Dymek mowy: prostokąt 3">
            <a:extLst>
              <a:ext uri="{FF2B5EF4-FFF2-40B4-BE49-F238E27FC236}">
                <a16:creationId xmlns:a16="http://schemas.microsoft.com/office/drawing/2014/main" id="{7D02E83C-1EFF-47AF-A899-3E9EA7F8BB17}"/>
              </a:ext>
            </a:extLst>
          </p:cNvPr>
          <p:cNvSpPr/>
          <p:nvPr/>
        </p:nvSpPr>
        <p:spPr>
          <a:xfrm>
            <a:off x="680383" y="3509553"/>
            <a:ext cx="8108257" cy="2856578"/>
          </a:xfrm>
          <a:prstGeom prst="wedgeRectCallout">
            <a:avLst>
              <a:gd name="adj1" fmla="val -23791"/>
              <a:gd name="adj2" fmla="val -6128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0000"/>
                </a:solidFill>
              </a:rPr>
              <a:t>Justification</a:t>
            </a:r>
            <a:r>
              <a:rPr lang="en-US" sz="2400" dirty="0"/>
              <a:t>:</a:t>
            </a:r>
          </a:p>
          <a:p>
            <a:pPr algn="ctr"/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sometimes payments can be transferred in “installments”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some applications the amount of </a:t>
            </a:r>
            <a:r>
              <a:rPr lang="en-US" sz="2400" b="1" dirty="0">
                <a:solidFill>
                  <a:srgbClr val="7030A0"/>
                </a:solidFill>
              </a:rPr>
              <a:t>goods that are delivered can be proportional to the amount paid</a:t>
            </a:r>
            <a:r>
              <a:rPr lang="pl-PL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981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1853A2-726D-47EB-89B4-36B65EA5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(pushing payments)</a:t>
            </a:r>
            <a:endParaRPr lang="pl-PL" dirty="0"/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A85E9594-2731-4948-9FEA-8D8A7A46CE9C}"/>
              </a:ext>
            </a:extLst>
          </p:cNvPr>
          <p:cNvGrpSpPr/>
          <p:nvPr/>
        </p:nvGrpSpPr>
        <p:grpSpPr>
          <a:xfrm>
            <a:off x="224466" y="3303420"/>
            <a:ext cx="928546" cy="996480"/>
            <a:chOff x="1250314" y="1804923"/>
            <a:chExt cx="928546" cy="996480"/>
          </a:xfrm>
        </p:grpSpPr>
        <p:sp>
          <p:nvSpPr>
            <p:cNvPr id="9" name="Owal 8">
              <a:extLst>
                <a:ext uri="{FF2B5EF4-FFF2-40B4-BE49-F238E27FC236}">
                  <a16:creationId xmlns:a16="http://schemas.microsoft.com/office/drawing/2014/main" id="{B0C5DEBA-A0FC-4718-9B1B-F39C3E27C51A}"/>
                </a:ext>
              </a:extLst>
            </p:cNvPr>
            <p:cNvSpPr/>
            <p:nvPr/>
          </p:nvSpPr>
          <p:spPr>
            <a:xfrm>
              <a:off x="1250314" y="1929736"/>
              <a:ext cx="928546" cy="87166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1600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F16CB42-4C19-4126-91B6-1B64188E1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4986" y="1804923"/>
              <a:ext cx="639204" cy="642364"/>
            </a:xfrm>
            <a:prstGeom prst="rect">
              <a:avLst/>
            </a:prstGeom>
          </p:spPr>
        </p:pic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B5217551-1E30-473A-9A2F-3C81B1A81537}"/>
                </a:ext>
              </a:extLst>
            </p:cNvPr>
            <p:cNvSpPr txBox="1"/>
            <p:nvPr/>
          </p:nvSpPr>
          <p:spPr>
            <a:xfrm>
              <a:off x="1446764" y="2459768"/>
              <a:ext cx="418139" cy="224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Alice</a:t>
              </a:r>
              <a:endParaRPr lang="pl-PL" sz="1200" dirty="0"/>
            </a:p>
          </p:txBody>
        </p:sp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3B60977E-03FA-407F-9DD8-167821248423}"/>
              </a:ext>
            </a:extLst>
          </p:cNvPr>
          <p:cNvGrpSpPr/>
          <p:nvPr/>
        </p:nvGrpSpPr>
        <p:grpSpPr>
          <a:xfrm>
            <a:off x="7900827" y="3140779"/>
            <a:ext cx="981345" cy="1164541"/>
            <a:chOff x="5037093" y="1636861"/>
            <a:chExt cx="981345" cy="1164541"/>
          </a:xfrm>
        </p:grpSpPr>
        <p:sp>
          <p:nvSpPr>
            <p:cNvPr id="13" name="Owal 12">
              <a:extLst>
                <a:ext uri="{FF2B5EF4-FFF2-40B4-BE49-F238E27FC236}">
                  <a16:creationId xmlns:a16="http://schemas.microsoft.com/office/drawing/2014/main" id="{6B0076C7-D15F-474C-A1CD-CEAB625F1662}"/>
                </a:ext>
              </a:extLst>
            </p:cNvPr>
            <p:cNvSpPr/>
            <p:nvPr/>
          </p:nvSpPr>
          <p:spPr>
            <a:xfrm>
              <a:off x="5037093" y="1908845"/>
              <a:ext cx="981345" cy="89255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1600" dirty="0"/>
            </a:p>
          </p:txBody>
        </p:sp>
        <p:pic>
          <p:nvPicPr>
            <p:cNvPr id="14" name="Picture 7">
              <a:extLst>
                <a:ext uri="{FF2B5EF4-FFF2-40B4-BE49-F238E27FC236}">
                  <a16:creationId xmlns:a16="http://schemas.microsoft.com/office/drawing/2014/main" id="{4F17F8FA-77D8-43C3-8001-D4D24BC67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4803" y="1636861"/>
              <a:ext cx="695033" cy="695033"/>
            </a:xfrm>
            <a:prstGeom prst="rect">
              <a:avLst/>
            </a:prstGeom>
          </p:spPr>
        </p:pic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id="{ECEA6284-6224-4E65-A93B-22172F6F9EB2}"/>
                </a:ext>
              </a:extLst>
            </p:cNvPr>
            <p:cNvSpPr txBox="1"/>
            <p:nvPr/>
          </p:nvSpPr>
          <p:spPr>
            <a:xfrm>
              <a:off x="5293657" y="2433600"/>
              <a:ext cx="4571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Bob</a:t>
              </a:r>
            </a:p>
          </p:txBody>
        </p:sp>
      </p:grpSp>
      <p:grpSp>
        <p:nvGrpSpPr>
          <p:cNvPr id="16" name="Grupa 15">
            <a:extLst>
              <a:ext uri="{FF2B5EF4-FFF2-40B4-BE49-F238E27FC236}">
                <a16:creationId xmlns:a16="http://schemas.microsoft.com/office/drawing/2014/main" id="{C9227AF6-FCFA-4FD3-A49E-A878040E4E85}"/>
              </a:ext>
            </a:extLst>
          </p:cNvPr>
          <p:cNvGrpSpPr/>
          <p:nvPr/>
        </p:nvGrpSpPr>
        <p:grpSpPr>
          <a:xfrm>
            <a:off x="2801391" y="3237116"/>
            <a:ext cx="981345" cy="1074718"/>
            <a:chOff x="3777283" y="1726685"/>
            <a:chExt cx="981345" cy="1074718"/>
          </a:xfrm>
        </p:grpSpPr>
        <p:sp>
          <p:nvSpPr>
            <p:cNvPr id="17" name="Owal 16">
              <a:extLst>
                <a:ext uri="{FF2B5EF4-FFF2-40B4-BE49-F238E27FC236}">
                  <a16:creationId xmlns:a16="http://schemas.microsoft.com/office/drawing/2014/main" id="{23DAD3B0-EF75-4F3C-8730-DDFA35A79151}"/>
                </a:ext>
              </a:extLst>
            </p:cNvPr>
            <p:cNvSpPr/>
            <p:nvPr/>
          </p:nvSpPr>
          <p:spPr>
            <a:xfrm>
              <a:off x="3777283" y="1908846"/>
              <a:ext cx="981345" cy="89255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1600" dirty="0"/>
            </a:p>
          </p:txBody>
        </p:sp>
        <p:pic>
          <p:nvPicPr>
            <p:cNvPr id="18" name="Picture 12">
              <a:extLst>
                <a:ext uri="{FF2B5EF4-FFF2-40B4-BE49-F238E27FC236}">
                  <a16:creationId xmlns:a16="http://schemas.microsoft.com/office/drawing/2014/main" id="{3BE476E4-E444-4C36-9114-073859EA5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9654" y="1726685"/>
              <a:ext cx="675550" cy="657759"/>
            </a:xfrm>
            <a:prstGeom prst="rect">
              <a:avLst/>
            </a:prstGeom>
          </p:spPr>
        </p:pic>
        <p:sp>
          <p:nvSpPr>
            <p:cNvPr id="19" name="pole tekstowe 18">
              <a:extLst>
                <a:ext uri="{FF2B5EF4-FFF2-40B4-BE49-F238E27FC236}">
                  <a16:creationId xmlns:a16="http://schemas.microsoft.com/office/drawing/2014/main" id="{91A69E23-7945-4154-B439-689ED6EC9F18}"/>
                </a:ext>
              </a:extLst>
            </p:cNvPr>
            <p:cNvSpPr txBox="1"/>
            <p:nvPr/>
          </p:nvSpPr>
          <p:spPr>
            <a:xfrm>
              <a:off x="4081780" y="2440443"/>
              <a:ext cx="463792" cy="230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Carol</a:t>
              </a:r>
            </a:p>
          </p:txBody>
        </p:sp>
      </p:grpSp>
      <p:grpSp>
        <p:nvGrpSpPr>
          <p:cNvPr id="20" name="Grupa 19">
            <a:extLst>
              <a:ext uri="{FF2B5EF4-FFF2-40B4-BE49-F238E27FC236}">
                <a16:creationId xmlns:a16="http://schemas.microsoft.com/office/drawing/2014/main" id="{FD97DAF6-BBAB-43D4-80B1-FD30554F5078}"/>
              </a:ext>
            </a:extLst>
          </p:cNvPr>
          <p:cNvGrpSpPr/>
          <p:nvPr/>
        </p:nvGrpSpPr>
        <p:grpSpPr>
          <a:xfrm>
            <a:off x="4033507" y="1497078"/>
            <a:ext cx="981345" cy="1035232"/>
            <a:chOff x="2551681" y="1766171"/>
            <a:chExt cx="981345" cy="1035232"/>
          </a:xfrm>
        </p:grpSpPr>
        <p:sp>
          <p:nvSpPr>
            <p:cNvPr id="21" name="Owal 20">
              <a:extLst>
                <a:ext uri="{FF2B5EF4-FFF2-40B4-BE49-F238E27FC236}">
                  <a16:creationId xmlns:a16="http://schemas.microsoft.com/office/drawing/2014/main" id="{B0C7E1CB-C9FD-4B67-B27D-5B83A7B46211}"/>
                </a:ext>
              </a:extLst>
            </p:cNvPr>
            <p:cNvSpPr/>
            <p:nvPr/>
          </p:nvSpPr>
          <p:spPr>
            <a:xfrm>
              <a:off x="2551681" y="1875742"/>
              <a:ext cx="981345" cy="925661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1600" dirty="0"/>
            </a:p>
          </p:txBody>
        </p:sp>
        <p:pic>
          <p:nvPicPr>
            <p:cNvPr id="22" name="Obraz 21">
              <a:extLst>
                <a:ext uri="{FF2B5EF4-FFF2-40B4-BE49-F238E27FC236}">
                  <a16:creationId xmlns:a16="http://schemas.microsoft.com/office/drawing/2014/main" id="{D2878BAE-E37F-4E5D-B64D-409DF56E1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07798" y="1766171"/>
              <a:ext cx="669114" cy="682154"/>
            </a:xfrm>
            <a:prstGeom prst="rect">
              <a:avLst/>
            </a:prstGeom>
          </p:spPr>
        </p:pic>
        <p:sp>
          <p:nvSpPr>
            <p:cNvPr id="23" name="pole tekstowe 22">
              <a:extLst>
                <a:ext uri="{FF2B5EF4-FFF2-40B4-BE49-F238E27FC236}">
                  <a16:creationId xmlns:a16="http://schemas.microsoft.com/office/drawing/2014/main" id="{C562740D-4636-402C-9E2F-2B2E81F95BDF}"/>
                </a:ext>
              </a:extLst>
            </p:cNvPr>
            <p:cNvSpPr txBox="1"/>
            <p:nvPr/>
          </p:nvSpPr>
          <p:spPr>
            <a:xfrm>
              <a:off x="2836437" y="2444421"/>
              <a:ext cx="461057" cy="2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Dave</a:t>
              </a:r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BBFFC343-C8EA-47D7-820A-F00CE7B215B0}"/>
              </a:ext>
            </a:extLst>
          </p:cNvPr>
          <p:cNvGrpSpPr/>
          <p:nvPr/>
        </p:nvGrpSpPr>
        <p:grpSpPr>
          <a:xfrm>
            <a:off x="5349971" y="3226669"/>
            <a:ext cx="981345" cy="1085163"/>
            <a:chOff x="6333391" y="1726684"/>
            <a:chExt cx="981345" cy="1085163"/>
          </a:xfrm>
        </p:grpSpPr>
        <p:sp>
          <p:nvSpPr>
            <p:cNvPr id="25" name="Owal 24">
              <a:extLst>
                <a:ext uri="{FF2B5EF4-FFF2-40B4-BE49-F238E27FC236}">
                  <a16:creationId xmlns:a16="http://schemas.microsoft.com/office/drawing/2014/main" id="{9BECE50E-FF54-4485-9DBE-615B004FF3C8}"/>
                </a:ext>
              </a:extLst>
            </p:cNvPr>
            <p:cNvSpPr/>
            <p:nvPr/>
          </p:nvSpPr>
          <p:spPr>
            <a:xfrm>
              <a:off x="6333391" y="1919290"/>
              <a:ext cx="981345" cy="89255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1600" dirty="0"/>
            </a:p>
          </p:txBody>
        </p:sp>
        <p:pic>
          <p:nvPicPr>
            <p:cNvPr id="26" name="Picture 10">
              <a:extLst>
                <a:ext uri="{FF2B5EF4-FFF2-40B4-BE49-F238E27FC236}">
                  <a16:creationId xmlns:a16="http://schemas.microsoft.com/office/drawing/2014/main" id="{BF7D5CD6-628C-444E-BE17-3EF577C10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8227" y="1726684"/>
              <a:ext cx="651675" cy="651675"/>
            </a:xfrm>
            <a:prstGeom prst="rect">
              <a:avLst/>
            </a:prstGeom>
          </p:spPr>
        </p:pic>
        <p:sp>
          <p:nvSpPr>
            <p:cNvPr id="27" name="pole tekstowe 26">
              <a:extLst>
                <a:ext uri="{FF2B5EF4-FFF2-40B4-BE49-F238E27FC236}">
                  <a16:creationId xmlns:a16="http://schemas.microsoft.com/office/drawing/2014/main" id="{E651457B-F485-4A8E-8B07-BAE0A2F8B08C}"/>
                </a:ext>
              </a:extLst>
            </p:cNvPr>
            <p:cNvSpPr txBox="1"/>
            <p:nvPr/>
          </p:nvSpPr>
          <p:spPr>
            <a:xfrm>
              <a:off x="6548186" y="2449183"/>
              <a:ext cx="5517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Emily</a:t>
              </a:r>
            </a:p>
          </p:txBody>
        </p: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C877E443-5EB5-4845-8542-732A624594D1}"/>
              </a:ext>
            </a:extLst>
          </p:cNvPr>
          <p:cNvGrpSpPr/>
          <p:nvPr/>
        </p:nvGrpSpPr>
        <p:grpSpPr>
          <a:xfrm>
            <a:off x="5356931" y="5152865"/>
            <a:ext cx="981345" cy="1110185"/>
            <a:chOff x="3797975" y="5105373"/>
            <a:chExt cx="981345" cy="1110185"/>
          </a:xfrm>
        </p:grpSpPr>
        <p:sp>
          <p:nvSpPr>
            <p:cNvPr id="29" name="Owal 28">
              <a:extLst>
                <a:ext uri="{FF2B5EF4-FFF2-40B4-BE49-F238E27FC236}">
                  <a16:creationId xmlns:a16="http://schemas.microsoft.com/office/drawing/2014/main" id="{C727D4BE-2844-45C8-9854-12F507B26632}"/>
                </a:ext>
              </a:extLst>
            </p:cNvPr>
            <p:cNvSpPr/>
            <p:nvPr/>
          </p:nvSpPr>
          <p:spPr>
            <a:xfrm>
              <a:off x="3797975" y="5323001"/>
              <a:ext cx="981345" cy="89255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1600" dirty="0"/>
            </a:p>
          </p:txBody>
        </p:sp>
        <p:pic>
          <p:nvPicPr>
            <p:cNvPr id="30" name="Picture 11">
              <a:extLst>
                <a:ext uri="{FF2B5EF4-FFF2-40B4-BE49-F238E27FC236}">
                  <a16:creationId xmlns:a16="http://schemas.microsoft.com/office/drawing/2014/main" id="{5A3CD0AC-E376-4BD5-90D0-9CAE63A5A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186" y="5105373"/>
              <a:ext cx="737181" cy="737181"/>
            </a:xfrm>
            <a:prstGeom prst="rect">
              <a:avLst/>
            </a:prstGeom>
          </p:spPr>
        </p:pic>
        <p:sp>
          <p:nvSpPr>
            <p:cNvPr id="31" name="pole tekstowe 30">
              <a:extLst>
                <a:ext uri="{FF2B5EF4-FFF2-40B4-BE49-F238E27FC236}">
                  <a16:creationId xmlns:a16="http://schemas.microsoft.com/office/drawing/2014/main" id="{E43DAB5D-251E-448E-BA24-B2BD26B38EBC}"/>
                </a:ext>
              </a:extLst>
            </p:cNvPr>
            <p:cNvSpPr txBox="1"/>
            <p:nvPr/>
          </p:nvSpPr>
          <p:spPr>
            <a:xfrm>
              <a:off x="4033507" y="5873932"/>
              <a:ext cx="4956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Fred</a:t>
              </a:r>
            </a:p>
          </p:txBody>
        </p:sp>
      </p:grpSp>
      <p:cxnSp>
        <p:nvCxnSpPr>
          <p:cNvPr id="32" name="Łącznik: zakrzywiony 31">
            <a:extLst>
              <a:ext uri="{FF2B5EF4-FFF2-40B4-BE49-F238E27FC236}">
                <a16:creationId xmlns:a16="http://schemas.microsoft.com/office/drawing/2014/main" id="{9CC9DCD2-EF80-499E-9C12-6E35F98E4226}"/>
              </a:ext>
            </a:extLst>
          </p:cNvPr>
          <p:cNvCxnSpPr>
            <a:stCxn id="10" idx="0"/>
            <a:endCxn id="21" idx="2"/>
          </p:cNvCxnSpPr>
          <p:nvPr/>
        </p:nvCxnSpPr>
        <p:spPr>
          <a:xfrm rot="5400000" flipH="1" flipV="1">
            <a:off x="1744153" y="1014067"/>
            <a:ext cx="1233940" cy="3344767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Łącznik: zakrzywiony 32">
            <a:extLst>
              <a:ext uri="{FF2B5EF4-FFF2-40B4-BE49-F238E27FC236}">
                <a16:creationId xmlns:a16="http://schemas.microsoft.com/office/drawing/2014/main" id="{1391897B-803F-45D2-A1FD-F9D0BC5D8A4F}"/>
              </a:ext>
            </a:extLst>
          </p:cNvPr>
          <p:cNvCxnSpPr>
            <a:cxnSpLocks/>
            <a:stCxn id="21" idx="6"/>
            <a:endCxn id="14" idx="0"/>
          </p:cNvCxnSpPr>
          <p:nvPr/>
        </p:nvCxnSpPr>
        <p:spPr>
          <a:xfrm>
            <a:off x="5014852" y="2069480"/>
            <a:ext cx="3361202" cy="1071299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Łącznik: zakrzywiony 33">
            <a:extLst>
              <a:ext uri="{FF2B5EF4-FFF2-40B4-BE49-F238E27FC236}">
                <a16:creationId xmlns:a16="http://schemas.microsoft.com/office/drawing/2014/main" id="{45D418BE-EC1F-48CC-BC5E-BE80D19731AF}"/>
              </a:ext>
            </a:extLst>
          </p:cNvPr>
          <p:cNvCxnSpPr>
            <a:cxnSpLocks/>
            <a:stCxn id="17" idx="4"/>
            <a:endCxn id="29" idx="2"/>
          </p:cNvCxnSpPr>
          <p:nvPr/>
        </p:nvCxnSpPr>
        <p:spPr>
          <a:xfrm rot="16200000" flipH="1">
            <a:off x="3572028" y="4031869"/>
            <a:ext cx="1504938" cy="2064867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Łącznik: zakrzywiony 34">
            <a:extLst>
              <a:ext uri="{FF2B5EF4-FFF2-40B4-BE49-F238E27FC236}">
                <a16:creationId xmlns:a16="http://schemas.microsoft.com/office/drawing/2014/main" id="{A202374D-922B-481A-8280-3A541D27B538}"/>
              </a:ext>
            </a:extLst>
          </p:cNvPr>
          <p:cNvCxnSpPr>
            <a:cxnSpLocks/>
            <a:stCxn id="29" idx="6"/>
            <a:endCxn id="13" idx="4"/>
          </p:cNvCxnSpPr>
          <p:nvPr/>
        </p:nvCxnSpPr>
        <p:spPr>
          <a:xfrm flipV="1">
            <a:off x="6338276" y="4305320"/>
            <a:ext cx="2053224" cy="1511452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>
            <a:extLst>
              <a:ext uri="{FF2B5EF4-FFF2-40B4-BE49-F238E27FC236}">
                <a16:creationId xmlns:a16="http://schemas.microsoft.com/office/drawing/2014/main" id="{BD3F107E-9777-4535-8AE4-7D299380930C}"/>
              </a:ext>
            </a:extLst>
          </p:cNvPr>
          <p:cNvCxnSpPr>
            <a:cxnSpLocks/>
            <a:stCxn id="9" idx="6"/>
            <a:endCxn id="17" idx="2"/>
          </p:cNvCxnSpPr>
          <p:nvPr/>
        </p:nvCxnSpPr>
        <p:spPr>
          <a:xfrm>
            <a:off x="1153012" y="3864067"/>
            <a:ext cx="1648379" cy="14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>
            <a:extLst>
              <a:ext uri="{FF2B5EF4-FFF2-40B4-BE49-F238E27FC236}">
                <a16:creationId xmlns:a16="http://schemas.microsoft.com/office/drawing/2014/main" id="{0188C282-6000-4D14-A4B4-66D0B9206C0D}"/>
              </a:ext>
            </a:extLst>
          </p:cNvPr>
          <p:cNvCxnSpPr>
            <a:cxnSpLocks/>
            <a:stCxn id="17" idx="6"/>
            <a:endCxn id="25" idx="2"/>
          </p:cNvCxnSpPr>
          <p:nvPr/>
        </p:nvCxnSpPr>
        <p:spPr>
          <a:xfrm flipV="1">
            <a:off x="3782736" y="3865554"/>
            <a:ext cx="1567235" cy="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>
            <a:extLst>
              <a:ext uri="{FF2B5EF4-FFF2-40B4-BE49-F238E27FC236}">
                <a16:creationId xmlns:a16="http://schemas.microsoft.com/office/drawing/2014/main" id="{09D079C5-5704-42F7-9609-60F44D75B87C}"/>
              </a:ext>
            </a:extLst>
          </p:cNvPr>
          <p:cNvCxnSpPr>
            <a:cxnSpLocks/>
            <a:stCxn id="25" idx="6"/>
            <a:endCxn id="13" idx="2"/>
          </p:cNvCxnSpPr>
          <p:nvPr/>
        </p:nvCxnSpPr>
        <p:spPr>
          <a:xfrm flipV="1">
            <a:off x="6331316" y="3859042"/>
            <a:ext cx="1569511" cy="65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Oval 10">
            <a:extLst>
              <a:ext uri="{FF2B5EF4-FFF2-40B4-BE49-F238E27FC236}">
                <a16:creationId xmlns:a16="http://schemas.microsoft.com/office/drawing/2014/main" id="{E49B29F8-D4A1-4B7F-9E23-ABB5DB54990A}"/>
              </a:ext>
            </a:extLst>
          </p:cNvPr>
          <p:cNvSpPr/>
          <p:nvPr/>
        </p:nvSpPr>
        <p:spPr>
          <a:xfrm>
            <a:off x="3200400" y="1852469"/>
            <a:ext cx="582336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</a:t>
            </a:r>
            <a:endParaRPr lang="pl-PL" sz="1400" dirty="0"/>
          </a:p>
        </p:txBody>
      </p:sp>
      <p:sp>
        <p:nvSpPr>
          <p:cNvPr id="41" name="Oval 10">
            <a:extLst>
              <a:ext uri="{FF2B5EF4-FFF2-40B4-BE49-F238E27FC236}">
                <a16:creationId xmlns:a16="http://schemas.microsoft.com/office/drawing/2014/main" id="{19FD09A9-4613-4A63-8371-71A54E6FAB23}"/>
              </a:ext>
            </a:extLst>
          </p:cNvPr>
          <p:cNvSpPr/>
          <p:nvPr/>
        </p:nvSpPr>
        <p:spPr>
          <a:xfrm>
            <a:off x="5407631" y="1852469"/>
            <a:ext cx="588565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10</a:t>
            </a:r>
            <a:endParaRPr lang="pl-PL" sz="1400" dirty="0"/>
          </a:p>
        </p:txBody>
      </p:sp>
      <p:sp>
        <p:nvSpPr>
          <p:cNvPr id="42" name="Oval 10">
            <a:extLst>
              <a:ext uri="{FF2B5EF4-FFF2-40B4-BE49-F238E27FC236}">
                <a16:creationId xmlns:a16="http://schemas.microsoft.com/office/drawing/2014/main" id="{B78B8FB0-F8BE-428A-B562-CBFE6AA4ED7B}"/>
              </a:ext>
            </a:extLst>
          </p:cNvPr>
          <p:cNvSpPr/>
          <p:nvPr/>
        </p:nvSpPr>
        <p:spPr>
          <a:xfrm>
            <a:off x="7797414" y="2552716"/>
            <a:ext cx="588565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</a:t>
            </a:r>
            <a:endParaRPr lang="pl-PL" sz="1400" dirty="0"/>
          </a:p>
        </p:txBody>
      </p:sp>
      <p:sp>
        <p:nvSpPr>
          <p:cNvPr id="43" name="Oval 10">
            <a:extLst>
              <a:ext uri="{FF2B5EF4-FFF2-40B4-BE49-F238E27FC236}">
                <a16:creationId xmlns:a16="http://schemas.microsoft.com/office/drawing/2014/main" id="{C155AF64-936A-4A40-BCE1-CCB3D4E0EF31}"/>
              </a:ext>
            </a:extLst>
          </p:cNvPr>
          <p:cNvSpPr/>
          <p:nvPr/>
        </p:nvSpPr>
        <p:spPr>
          <a:xfrm>
            <a:off x="7233689" y="3631138"/>
            <a:ext cx="522572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</a:t>
            </a:r>
            <a:endParaRPr lang="pl-PL" sz="1400" dirty="0"/>
          </a:p>
        </p:txBody>
      </p:sp>
      <p:sp>
        <p:nvSpPr>
          <p:cNvPr id="44" name="Oval 10">
            <a:extLst>
              <a:ext uri="{FF2B5EF4-FFF2-40B4-BE49-F238E27FC236}">
                <a16:creationId xmlns:a16="http://schemas.microsoft.com/office/drawing/2014/main" id="{08808F61-8D37-43DF-9C4D-BFFDD2930553}"/>
              </a:ext>
            </a:extLst>
          </p:cNvPr>
          <p:cNvSpPr/>
          <p:nvPr/>
        </p:nvSpPr>
        <p:spPr>
          <a:xfrm>
            <a:off x="6566551" y="3637652"/>
            <a:ext cx="522572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2</a:t>
            </a:r>
            <a:endParaRPr lang="pl-PL" sz="1400" dirty="0"/>
          </a:p>
        </p:txBody>
      </p:sp>
      <p:sp>
        <p:nvSpPr>
          <p:cNvPr id="45" name="Oval 10">
            <a:extLst>
              <a:ext uri="{FF2B5EF4-FFF2-40B4-BE49-F238E27FC236}">
                <a16:creationId xmlns:a16="http://schemas.microsoft.com/office/drawing/2014/main" id="{C5BBFA42-6B43-4F6F-A13B-099D42EC5322}"/>
              </a:ext>
            </a:extLst>
          </p:cNvPr>
          <p:cNvSpPr/>
          <p:nvPr/>
        </p:nvSpPr>
        <p:spPr>
          <a:xfrm>
            <a:off x="4655655" y="3658657"/>
            <a:ext cx="522572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</a:t>
            </a:r>
            <a:endParaRPr lang="pl-PL" sz="1400" dirty="0"/>
          </a:p>
        </p:txBody>
      </p:sp>
      <p:sp>
        <p:nvSpPr>
          <p:cNvPr id="46" name="Oval 10">
            <a:extLst>
              <a:ext uri="{FF2B5EF4-FFF2-40B4-BE49-F238E27FC236}">
                <a16:creationId xmlns:a16="http://schemas.microsoft.com/office/drawing/2014/main" id="{42E06823-CC05-4915-967B-7A65E3419D9F}"/>
              </a:ext>
            </a:extLst>
          </p:cNvPr>
          <p:cNvSpPr/>
          <p:nvPr/>
        </p:nvSpPr>
        <p:spPr>
          <a:xfrm>
            <a:off x="3977276" y="3651025"/>
            <a:ext cx="522572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3</a:t>
            </a:r>
            <a:endParaRPr lang="pl-PL" sz="1400" dirty="0"/>
          </a:p>
        </p:txBody>
      </p:sp>
      <p:sp>
        <p:nvSpPr>
          <p:cNvPr id="47" name="Oval 10">
            <a:extLst>
              <a:ext uri="{FF2B5EF4-FFF2-40B4-BE49-F238E27FC236}">
                <a16:creationId xmlns:a16="http://schemas.microsoft.com/office/drawing/2014/main" id="{BA050A21-1369-4042-B970-FF020D474626}"/>
              </a:ext>
            </a:extLst>
          </p:cNvPr>
          <p:cNvSpPr/>
          <p:nvPr/>
        </p:nvSpPr>
        <p:spPr>
          <a:xfrm>
            <a:off x="1316301" y="3623749"/>
            <a:ext cx="588565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10</a:t>
            </a:r>
            <a:endParaRPr lang="pl-PL" sz="1400" dirty="0"/>
          </a:p>
        </p:txBody>
      </p:sp>
      <p:sp>
        <p:nvSpPr>
          <p:cNvPr id="48" name="Oval 10">
            <a:extLst>
              <a:ext uri="{FF2B5EF4-FFF2-40B4-BE49-F238E27FC236}">
                <a16:creationId xmlns:a16="http://schemas.microsoft.com/office/drawing/2014/main" id="{32629674-D1B7-4578-B78D-6B5DBD39CB03}"/>
              </a:ext>
            </a:extLst>
          </p:cNvPr>
          <p:cNvSpPr/>
          <p:nvPr/>
        </p:nvSpPr>
        <p:spPr>
          <a:xfrm>
            <a:off x="2105295" y="3630949"/>
            <a:ext cx="522572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</a:t>
            </a:r>
            <a:endParaRPr lang="pl-PL" sz="1400" dirty="0"/>
          </a:p>
        </p:txBody>
      </p:sp>
      <p:sp>
        <p:nvSpPr>
          <p:cNvPr id="49" name="Oval 10">
            <a:extLst>
              <a:ext uri="{FF2B5EF4-FFF2-40B4-BE49-F238E27FC236}">
                <a16:creationId xmlns:a16="http://schemas.microsoft.com/office/drawing/2014/main" id="{96DBA9FB-93A2-49CD-9E0D-A12B9DDCBE8A}"/>
              </a:ext>
            </a:extLst>
          </p:cNvPr>
          <p:cNvSpPr/>
          <p:nvPr/>
        </p:nvSpPr>
        <p:spPr>
          <a:xfrm>
            <a:off x="4639039" y="5585650"/>
            <a:ext cx="522572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</a:t>
            </a:r>
            <a:endParaRPr lang="pl-PL" sz="1400" dirty="0"/>
          </a:p>
        </p:txBody>
      </p:sp>
      <p:sp>
        <p:nvSpPr>
          <p:cNvPr id="50" name="Oval 10">
            <a:extLst>
              <a:ext uri="{FF2B5EF4-FFF2-40B4-BE49-F238E27FC236}">
                <a16:creationId xmlns:a16="http://schemas.microsoft.com/office/drawing/2014/main" id="{08A77D4C-00BE-4CF4-A896-61A891271FEC}"/>
              </a:ext>
            </a:extLst>
          </p:cNvPr>
          <p:cNvSpPr/>
          <p:nvPr/>
        </p:nvSpPr>
        <p:spPr>
          <a:xfrm>
            <a:off x="3213034" y="4465074"/>
            <a:ext cx="522572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3</a:t>
            </a:r>
            <a:endParaRPr lang="pl-PL" sz="1400" dirty="0"/>
          </a:p>
        </p:txBody>
      </p:sp>
      <p:sp>
        <p:nvSpPr>
          <p:cNvPr id="51" name="Oval 10">
            <a:extLst>
              <a:ext uri="{FF2B5EF4-FFF2-40B4-BE49-F238E27FC236}">
                <a16:creationId xmlns:a16="http://schemas.microsoft.com/office/drawing/2014/main" id="{B1EE4AD2-CBB7-482C-9BA9-C1CDFFC9EE21}"/>
              </a:ext>
            </a:extLst>
          </p:cNvPr>
          <p:cNvSpPr/>
          <p:nvPr/>
        </p:nvSpPr>
        <p:spPr>
          <a:xfrm>
            <a:off x="6524534" y="5617774"/>
            <a:ext cx="522572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2</a:t>
            </a:r>
            <a:endParaRPr lang="pl-PL" sz="1400" dirty="0"/>
          </a:p>
        </p:txBody>
      </p:sp>
      <p:sp>
        <p:nvSpPr>
          <p:cNvPr id="52" name="Oval 10">
            <a:extLst>
              <a:ext uri="{FF2B5EF4-FFF2-40B4-BE49-F238E27FC236}">
                <a16:creationId xmlns:a16="http://schemas.microsoft.com/office/drawing/2014/main" id="{E4AD32AE-50AA-452E-B097-915E7FCE67EF}"/>
              </a:ext>
            </a:extLst>
          </p:cNvPr>
          <p:cNvSpPr/>
          <p:nvPr/>
        </p:nvSpPr>
        <p:spPr>
          <a:xfrm>
            <a:off x="7949498" y="4493201"/>
            <a:ext cx="522572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</a:t>
            </a:r>
            <a:endParaRPr lang="pl-PL" sz="1400" dirty="0"/>
          </a:p>
        </p:txBody>
      </p:sp>
      <p:sp>
        <p:nvSpPr>
          <p:cNvPr id="58" name="Dymek mowy: prostokąt 57">
            <a:extLst>
              <a:ext uri="{FF2B5EF4-FFF2-40B4-BE49-F238E27FC236}">
                <a16:creationId xmlns:a16="http://schemas.microsoft.com/office/drawing/2014/main" id="{CF10D3D9-8661-42F5-AAFF-25B4A9A4CA0D}"/>
              </a:ext>
            </a:extLst>
          </p:cNvPr>
          <p:cNvSpPr/>
          <p:nvPr/>
        </p:nvSpPr>
        <p:spPr>
          <a:xfrm>
            <a:off x="129007" y="4424712"/>
            <a:ext cx="1680401" cy="674301"/>
          </a:xfrm>
          <a:prstGeom prst="wedgeRectCallout">
            <a:avLst>
              <a:gd name="adj1" fmla="val -7080"/>
              <a:gd name="adj2" fmla="val -7536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wants to transfer 10 coins to Bob</a:t>
            </a:r>
            <a:endParaRPr lang="pl-PL" sz="1400" dirty="0"/>
          </a:p>
        </p:txBody>
      </p:sp>
      <p:sp>
        <p:nvSpPr>
          <p:cNvPr id="59" name="Strzałka: w prawo 58">
            <a:extLst>
              <a:ext uri="{FF2B5EF4-FFF2-40B4-BE49-F238E27FC236}">
                <a16:creationId xmlns:a16="http://schemas.microsoft.com/office/drawing/2014/main" id="{9001AA6D-2405-4672-B5C0-D8C76C8EC3AF}"/>
              </a:ext>
            </a:extLst>
          </p:cNvPr>
          <p:cNvSpPr/>
          <p:nvPr/>
        </p:nvSpPr>
        <p:spPr>
          <a:xfrm rot="20565297">
            <a:off x="1206236" y="1791057"/>
            <a:ext cx="1740448" cy="379128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push 1 coin, 2h</a:t>
            </a:r>
            <a:endParaRPr lang="pl-PL" sz="1400" dirty="0"/>
          </a:p>
        </p:txBody>
      </p:sp>
      <p:sp>
        <p:nvSpPr>
          <p:cNvPr id="60" name="Strzałka: w prawo 59">
            <a:extLst>
              <a:ext uri="{FF2B5EF4-FFF2-40B4-BE49-F238E27FC236}">
                <a16:creationId xmlns:a16="http://schemas.microsoft.com/office/drawing/2014/main" id="{CC40924D-A1BA-439A-A643-BBFAD19BC3A3}"/>
              </a:ext>
            </a:extLst>
          </p:cNvPr>
          <p:cNvSpPr/>
          <p:nvPr/>
        </p:nvSpPr>
        <p:spPr>
          <a:xfrm rot="995922">
            <a:off x="6349205" y="1847344"/>
            <a:ext cx="1740448" cy="379128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push 1 coin, 1h</a:t>
            </a:r>
            <a:endParaRPr lang="pl-PL" sz="1400" dirty="0"/>
          </a:p>
        </p:txBody>
      </p:sp>
      <p:sp>
        <p:nvSpPr>
          <p:cNvPr id="61" name="Strzałka: w prawo 60">
            <a:extLst>
              <a:ext uri="{FF2B5EF4-FFF2-40B4-BE49-F238E27FC236}">
                <a16:creationId xmlns:a16="http://schemas.microsoft.com/office/drawing/2014/main" id="{196ED2B4-FA0A-413F-A373-AE4D17A88AC1}"/>
              </a:ext>
            </a:extLst>
          </p:cNvPr>
          <p:cNvSpPr/>
          <p:nvPr/>
        </p:nvSpPr>
        <p:spPr>
          <a:xfrm>
            <a:off x="1196578" y="3141465"/>
            <a:ext cx="1802517" cy="379128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push 9 coins, 3h</a:t>
            </a:r>
            <a:endParaRPr lang="pl-PL" sz="1400" dirty="0"/>
          </a:p>
        </p:txBody>
      </p:sp>
      <p:sp>
        <p:nvSpPr>
          <p:cNvPr id="62" name="Strzałka: w prawo 61">
            <a:extLst>
              <a:ext uri="{FF2B5EF4-FFF2-40B4-BE49-F238E27FC236}">
                <a16:creationId xmlns:a16="http://schemas.microsoft.com/office/drawing/2014/main" id="{28A65265-9692-4F96-BB8C-5E9BF95C7054}"/>
              </a:ext>
            </a:extLst>
          </p:cNvPr>
          <p:cNvSpPr/>
          <p:nvPr/>
        </p:nvSpPr>
        <p:spPr>
          <a:xfrm>
            <a:off x="3778002" y="3142521"/>
            <a:ext cx="1802517" cy="379128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push 3 coins, 2h</a:t>
            </a:r>
            <a:endParaRPr lang="pl-PL" sz="1400" dirty="0"/>
          </a:p>
        </p:txBody>
      </p:sp>
      <p:sp>
        <p:nvSpPr>
          <p:cNvPr id="63" name="Strzałka: w prawo 62">
            <a:extLst>
              <a:ext uri="{FF2B5EF4-FFF2-40B4-BE49-F238E27FC236}">
                <a16:creationId xmlns:a16="http://schemas.microsoft.com/office/drawing/2014/main" id="{B19D3AAF-F9CC-4FEC-95A3-89E7DA88950F}"/>
              </a:ext>
            </a:extLst>
          </p:cNvPr>
          <p:cNvSpPr/>
          <p:nvPr/>
        </p:nvSpPr>
        <p:spPr>
          <a:xfrm>
            <a:off x="6408267" y="3146803"/>
            <a:ext cx="1802517" cy="379128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push 3 coins, 1h</a:t>
            </a:r>
            <a:endParaRPr lang="pl-PL" sz="1400" dirty="0"/>
          </a:p>
        </p:txBody>
      </p:sp>
      <p:sp>
        <p:nvSpPr>
          <p:cNvPr id="64" name="Strzałka: w prawo 63">
            <a:extLst>
              <a:ext uri="{FF2B5EF4-FFF2-40B4-BE49-F238E27FC236}">
                <a16:creationId xmlns:a16="http://schemas.microsoft.com/office/drawing/2014/main" id="{8152CE73-769F-4A66-A892-CD51721E7274}"/>
              </a:ext>
            </a:extLst>
          </p:cNvPr>
          <p:cNvSpPr/>
          <p:nvPr/>
        </p:nvSpPr>
        <p:spPr>
          <a:xfrm rot="2453752">
            <a:off x="2867870" y="5479119"/>
            <a:ext cx="1802517" cy="379128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push 3 coins, 2h</a:t>
            </a:r>
            <a:endParaRPr lang="pl-PL" sz="1400" dirty="0"/>
          </a:p>
        </p:txBody>
      </p:sp>
      <p:sp>
        <p:nvSpPr>
          <p:cNvPr id="65" name="Strzałka: w prawo 64">
            <a:extLst>
              <a:ext uri="{FF2B5EF4-FFF2-40B4-BE49-F238E27FC236}">
                <a16:creationId xmlns:a16="http://schemas.microsoft.com/office/drawing/2014/main" id="{CF343F6D-7BF5-4D4C-9EA0-434737924F5D}"/>
              </a:ext>
            </a:extLst>
          </p:cNvPr>
          <p:cNvSpPr/>
          <p:nvPr/>
        </p:nvSpPr>
        <p:spPr>
          <a:xfrm rot="19306711">
            <a:off x="7121743" y="5483511"/>
            <a:ext cx="1802517" cy="379128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push 2 coins, 1h</a:t>
            </a:r>
            <a:endParaRPr lang="pl-PL" sz="1400" dirty="0"/>
          </a:p>
        </p:txBody>
      </p:sp>
      <p:sp>
        <p:nvSpPr>
          <p:cNvPr id="66" name="Oval 10">
            <a:extLst>
              <a:ext uri="{FF2B5EF4-FFF2-40B4-BE49-F238E27FC236}">
                <a16:creationId xmlns:a16="http://schemas.microsoft.com/office/drawing/2014/main" id="{E5043DB2-2553-4A47-8C35-90ACE40C2D1A}"/>
              </a:ext>
            </a:extLst>
          </p:cNvPr>
          <p:cNvSpPr/>
          <p:nvPr/>
        </p:nvSpPr>
        <p:spPr>
          <a:xfrm>
            <a:off x="6565120" y="3635051"/>
            <a:ext cx="522572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3</a:t>
            </a:r>
            <a:endParaRPr lang="pl-PL" sz="1400" b="1" dirty="0">
              <a:solidFill>
                <a:srgbClr val="FF0000"/>
              </a:solidFill>
            </a:endParaRPr>
          </a:p>
        </p:txBody>
      </p:sp>
      <p:sp>
        <p:nvSpPr>
          <p:cNvPr id="68" name="Oval 10">
            <a:extLst>
              <a:ext uri="{FF2B5EF4-FFF2-40B4-BE49-F238E27FC236}">
                <a16:creationId xmlns:a16="http://schemas.microsoft.com/office/drawing/2014/main" id="{92AD5E1E-B99C-4DD5-A13C-E827642FF97B}"/>
              </a:ext>
            </a:extLst>
          </p:cNvPr>
          <p:cNvSpPr/>
          <p:nvPr/>
        </p:nvSpPr>
        <p:spPr>
          <a:xfrm>
            <a:off x="635637" y="2659968"/>
            <a:ext cx="560941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</a:t>
            </a:r>
            <a:endParaRPr lang="pl-PL" sz="1400" dirty="0"/>
          </a:p>
        </p:txBody>
      </p:sp>
      <p:sp>
        <p:nvSpPr>
          <p:cNvPr id="39" name="Oval 10">
            <a:extLst>
              <a:ext uri="{FF2B5EF4-FFF2-40B4-BE49-F238E27FC236}">
                <a16:creationId xmlns:a16="http://schemas.microsoft.com/office/drawing/2014/main" id="{4176ABCE-7B96-4CF7-B482-9B9F243DD44D}"/>
              </a:ext>
            </a:extLst>
          </p:cNvPr>
          <p:cNvSpPr/>
          <p:nvPr/>
        </p:nvSpPr>
        <p:spPr>
          <a:xfrm>
            <a:off x="635637" y="2656447"/>
            <a:ext cx="560941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0</a:t>
            </a:r>
            <a:endParaRPr lang="pl-PL" sz="1400" dirty="0"/>
          </a:p>
        </p:txBody>
      </p:sp>
      <p:sp>
        <p:nvSpPr>
          <p:cNvPr id="69" name="Oval 10">
            <a:extLst>
              <a:ext uri="{FF2B5EF4-FFF2-40B4-BE49-F238E27FC236}">
                <a16:creationId xmlns:a16="http://schemas.microsoft.com/office/drawing/2014/main" id="{B8042BD1-B028-4D45-B8C9-FCEF37B066C3}"/>
              </a:ext>
            </a:extLst>
          </p:cNvPr>
          <p:cNvSpPr/>
          <p:nvPr/>
        </p:nvSpPr>
        <p:spPr>
          <a:xfrm>
            <a:off x="5407630" y="1848139"/>
            <a:ext cx="588565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9</a:t>
            </a:r>
            <a:endParaRPr lang="pl-PL" sz="1400" dirty="0"/>
          </a:p>
        </p:txBody>
      </p:sp>
      <p:sp>
        <p:nvSpPr>
          <p:cNvPr id="70" name="Oval 10">
            <a:extLst>
              <a:ext uri="{FF2B5EF4-FFF2-40B4-BE49-F238E27FC236}">
                <a16:creationId xmlns:a16="http://schemas.microsoft.com/office/drawing/2014/main" id="{FC10928C-2573-40A1-88E1-3E228126ECA7}"/>
              </a:ext>
            </a:extLst>
          </p:cNvPr>
          <p:cNvSpPr/>
          <p:nvPr/>
        </p:nvSpPr>
        <p:spPr>
          <a:xfrm>
            <a:off x="1316300" y="3619873"/>
            <a:ext cx="588565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</a:t>
            </a:r>
            <a:endParaRPr lang="pl-PL" sz="1400" dirty="0"/>
          </a:p>
        </p:txBody>
      </p:sp>
      <p:sp>
        <p:nvSpPr>
          <p:cNvPr id="71" name="Oval 10">
            <a:extLst>
              <a:ext uri="{FF2B5EF4-FFF2-40B4-BE49-F238E27FC236}">
                <a16:creationId xmlns:a16="http://schemas.microsoft.com/office/drawing/2014/main" id="{2BCDA9E8-D189-4E26-AF60-14CB3006DA5D}"/>
              </a:ext>
            </a:extLst>
          </p:cNvPr>
          <p:cNvSpPr/>
          <p:nvPr/>
        </p:nvSpPr>
        <p:spPr>
          <a:xfrm>
            <a:off x="3972636" y="3653089"/>
            <a:ext cx="522572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0</a:t>
            </a:r>
            <a:endParaRPr lang="pl-PL" sz="1400" dirty="0"/>
          </a:p>
        </p:txBody>
      </p:sp>
      <p:sp>
        <p:nvSpPr>
          <p:cNvPr id="72" name="Oval 10">
            <a:extLst>
              <a:ext uri="{FF2B5EF4-FFF2-40B4-BE49-F238E27FC236}">
                <a16:creationId xmlns:a16="http://schemas.microsoft.com/office/drawing/2014/main" id="{24B048E3-51AF-43DB-9723-321375C5C565}"/>
              </a:ext>
            </a:extLst>
          </p:cNvPr>
          <p:cNvSpPr/>
          <p:nvPr/>
        </p:nvSpPr>
        <p:spPr>
          <a:xfrm>
            <a:off x="6565120" y="3628448"/>
            <a:ext cx="522572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0</a:t>
            </a:r>
            <a:endParaRPr lang="pl-PL" sz="1400" dirty="0"/>
          </a:p>
        </p:txBody>
      </p:sp>
      <p:sp>
        <p:nvSpPr>
          <p:cNvPr id="73" name="Oval 10">
            <a:extLst>
              <a:ext uri="{FF2B5EF4-FFF2-40B4-BE49-F238E27FC236}">
                <a16:creationId xmlns:a16="http://schemas.microsoft.com/office/drawing/2014/main" id="{923693B9-F8EA-439C-8388-31DFCEDFF31A}"/>
              </a:ext>
            </a:extLst>
          </p:cNvPr>
          <p:cNvSpPr/>
          <p:nvPr/>
        </p:nvSpPr>
        <p:spPr>
          <a:xfrm>
            <a:off x="3219994" y="4465073"/>
            <a:ext cx="522572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0</a:t>
            </a:r>
            <a:endParaRPr lang="pl-PL" sz="1400" dirty="0"/>
          </a:p>
        </p:txBody>
      </p:sp>
      <p:sp>
        <p:nvSpPr>
          <p:cNvPr id="74" name="Oval 10">
            <a:extLst>
              <a:ext uri="{FF2B5EF4-FFF2-40B4-BE49-F238E27FC236}">
                <a16:creationId xmlns:a16="http://schemas.microsoft.com/office/drawing/2014/main" id="{55E33FB5-08B2-4713-9337-C0EEEF1AACC0}"/>
              </a:ext>
            </a:extLst>
          </p:cNvPr>
          <p:cNvSpPr/>
          <p:nvPr/>
        </p:nvSpPr>
        <p:spPr>
          <a:xfrm>
            <a:off x="6523129" y="5617717"/>
            <a:ext cx="522572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0</a:t>
            </a:r>
            <a:endParaRPr lang="pl-PL" sz="1400" dirty="0"/>
          </a:p>
        </p:txBody>
      </p:sp>
      <p:sp>
        <p:nvSpPr>
          <p:cNvPr id="76" name="Dymek mowy: prostokąt 75">
            <a:extLst>
              <a:ext uri="{FF2B5EF4-FFF2-40B4-BE49-F238E27FC236}">
                <a16:creationId xmlns:a16="http://schemas.microsoft.com/office/drawing/2014/main" id="{A28CD50E-46BE-4C5C-9045-E734187976FF}"/>
              </a:ext>
            </a:extLst>
          </p:cNvPr>
          <p:cNvSpPr/>
          <p:nvPr/>
        </p:nvSpPr>
        <p:spPr>
          <a:xfrm>
            <a:off x="5937558" y="4447092"/>
            <a:ext cx="1693713" cy="437682"/>
          </a:xfrm>
          <a:prstGeom prst="wedgeRectCallout">
            <a:avLst>
              <a:gd name="adj1" fmla="val 2047"/>
              <a:gd name="adj2" fmla="val -12851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new capacity!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45763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39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6" grpId="0" animBg="1"/>
      <p:bldP spid="7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1853A2-726D-47EB-89B4-36B65EA5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(acknowledging)</a:t>
            </a:r>
            <a:endParaRPr lang="pl-PL" dirty="0"/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A85E9594-2731-4948-9FEA-8D8A7A46CE9C}"/>
              </a:ext>
            </a:extLst>
          </p:cNvPr>
          <p:cNvGrpSpPr/>
          <p:nvPr/>
        </p:nvGrpSpPr>
        <p:grpSpPr>
          <a:xfrm>
            <a:off x="224466" y="3303420"/>
            <a:ext cx="928546" cy="996480"/>
            <a:chOff x="1250314" y="1804923"/>
            <a:chExt cx="928546" cy="996480"/>
          </a:xfrm>
        </p:grpSpPr>
        <p:sp>
          <p:nvSpPr>
            <p:cNvPr id="9" name="Owal 8">
              <a:extLst>
                <a:ext uri="{FF2B5EF4-FFF2-40B4-BE49-F238E27FC236}">
                  <a16:creationId xmlns:a16="http://schemas.microsoft.com/office/drawing/2014/main" id="{B0C5DEBA-A0FC-4718-9B1B-F39C3E27C51A}"/>
                </a:ext>
              </a:extLst>
            </p:cNvPr>
            <p:cNvSpPr/>
            <p:nvPr/>
          </p:nvSpPr>
          <p:spPr>
            <a:xfrm>
              <a:off x="1250314" y="1929736"/>
              <a:ext cx="928546" cy="87166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1600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F16CB42-4C19-4126-91B6-1B64188E1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4986" y="1804923"/>
              <a:ext cx="639204" cy="642364"/>
            </a:xfrm>
            <a:prstGeom prst="rect">
              <a:avLst/>
            </a:prstGeom>
          </p:spPr>
        </p:pic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B5217551-1E30-473A-9A2F-3C81B1A81537}"/>
                </a:ext>
              </a:extLst>
            </p:cNvPr>
            <p:cNvSpPr txBox="1"/>
            <p:nvPr/>
          </p:nvSpPr>
          <p:spPr>
            <a:xfrm>
              <a:off x="1446764" y="2459768"/>
              <a:ext cx="418139" cy="224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Alice</a:t>
              </a:r>
              <a:endParaRPr lang="pl-PL" sz="1200" dirty="0"/>
            </a:p>
          </p:txBody>
        </p:sp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3B60977E-03FA-407F-9DD8-167821248423}"/>
              </a:ext>
            </a:extLst>
          </p:cNvPr>
          <p:cNvGrpSpPr/>
          <p:nvPr/>
        </p:nvGrpSpPr>
        <p:grpSpPr>
          <a:xfrm>
            <a:off x="7900827" y="3140779"/>
            <a:ext cx="981345" cy="1164541"/>
            <a:chOff x="5037093" y="1636861"/>
            <a:chExt cx="981345" cy="1164541"/>
          </a:xfrm>
        </p:grpSpPr>
        <p:sp>
          <p:nvSpPr>
            <p:cNvPr id="13" name="Owal 12">
              <a:extLst>
                <a:ext uri="{FF2B5EF4-FFF2-40B4-BE49-F238E27FC236}">
                  <a16:creationId xmlns:a16="http://schemas.microsoft.com/office/drawing/2014/main" id="{6B0076C7-D15F-474C-A1CD-CEAB625F1662}"/>
                </a:ext>
              </a:extLst>
            </p:cNvPr>
            <p:cNvSpPr/>
            <p:nvPr/>
          </p:nvSpPr>
          <p:spPr>
            <a:xfrm>
              <a:off x="5037093" y="1908845"/>
              <a:ext cx="981345" cy="89255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1600" dirty="0"/>
            </a:p>
          </p:txBody>
        </p:sp>
        <p:pic>
          <p:nvPicPr>
            <p:cNvPr id="14" name="Picture 7">
              <a:extLst>
                <a:ext uri="{FF2B5EF4-FFF2-40B4-BE49-F238E27FC236}">
                  <a16:creationId xmlns:a16="http://schemas.microsoft.com/office/drawing/2014/main" id="{4F17F8FA-77D8-43C3-8001-D4D24BC67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4803" y="1636861"/>
              <a:ext cx="695033" cy="695033"/>
            </a:xfrm>
            <a:prstGeom prst="rect">
              <a:avLst/>
            </a:prstGeom>
          </p:spPr>
        </p:pic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id="{ECEA6284-6224-4E65-A93B-22172F6F9EB2}"/>
                </a:ext>
              </a:extLst>
            </p:cNvPr>
            <p:cNvSpPr txBox="1"/>
            <p:nvPr/>
          </p:nvSpPr>
          <p:spPr>
            <a:xfrm>
              <a:off x="5293657" y="2433600"/>
              <a:ext cx="4571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Bob</a:t>
              </a:r>
            </a:p>
          </p:txBody>
        </p:sp>
      </p:grpSp>
      <p:grpSp>
        <p:nvGrpSpPr>
          <p:cNvPr id="16" name="Grupa 15">
            <a:extLst>
              <a:ext uri="{FF2B5EF4-FFF2-40B4-BE49-F238E27FC236}">
                <a16:creationId xmlns:a16="http://schemas.microsoft.com/office/drawing/2014/main" id="{C9227AF6-FCFA-4FD3-A49E-A878040E4E85}"/>
              </a:ext>
            </a:extLst>
          </p:cNvPr>
          <p:cNvGrpSpPr/>
          <p:nvPr/>
        </p:nvGrpSpPr>
        <p:grpSpPr>
          <a:xfrm>
            <a:off x="2801391" y="3237116"/>
            <a:ext cx="981345" cy="1074718"/>
            <a:chOff x="3777283" y="1726685"/>
            <a:chExt cx="981345" cy="1074718"/>
          </a:xfrm>
        </p:grpSpPr>
        <p:sp>
          <p:nvSpPr>
            <p:cNvPr id="17" name="Owal 16">
              <a:extLst>
                <a:ext uri="{FF2B5EF4-FFF2-40B4-BE49-F238E27FC236}">
                  <a16:creationId xmlns:a16="http://schemas.microsoft.com/office/drawing/2014/main" id="{23DAD3B0-EF75-4F3C-8730-DDFA35A79151}"/>
                </a:ext>
              </a:extLst>
            </p:cNvPr>
            <p:cNvSpPr/>
            <p:nvPr/>
          </p:nvSpPr>
          <p:spPr>
            <a:xfrm>
              <a:off x="3777283" y="1908846"/>
              <a:ext cx="981345" cy="89255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1600" dirty="0"/>
            </a:p>
          </p:txBody>
        </p:sp>
        <p:pic>
          <p:nvPicPr>
            <p:cNvPr id="18" name="Picture 12">
              <a:extLst>
                <a:ext uri="{FF2B5EF4-FFF2-40B4-BE49-F238E27FC236}">
                  <a16:creationId xmlns:a16="http://schemas.microsoft.com/office/drawing/2014/main" id="{3BE476E4-E444-4C36-9114-073859EA5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9654" y="1726685"/>
              <a:ext cx="675550" cy="657759"/>
            </a:xfrm>
            <a:prstGeom prst="rect">
              <a:avLst/>
            </a:prstGeom>
          </p:spPr>
        </p:pic>
        <p:sp>
          <p:nvSpPr>
            <p:cNvPr id="19" name="pole tekstowe 18">
              <a:extLst>
                <a:ext uri="{FF2B5EF4-FFF2-40B4-BE49-F238E27FC236}">
                  <a16:creationId xmlns:a16="http://schemas.microsoft.com/office/drawing/2014/main" id="{91A69E23-7945-4154-B439-689ED6EC9F18}"/>
                </a:ext>
              </a:extLst>
            </p:cNvPr>
            <p:cNvSpPr txBox="1"/>
            <p:nvPr/>
          </p:nvSpPr>
          <p:spPr>
            <a:xfrm>
              <a:off x="4081780" y="2440443"/>
              <a:ext cx="463792" cy="230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Carol</a:t>
              </a:r>
            </a:p>
          </p:txBody>
        </p:sp>
      </p:grpSp>
      <p:grpSp>
        <p:nvGrpSpPr>
          <p:cNvPr id="20" name="Grupa 19">
            <a:extLst>
              <a:ext uri="{FF2B5EF4-FFF2-40B4-BE49-F238E27FC236}">
                <a16:creationId xmlns:a16="http://schemas.microsoft.com/office/drawing/2014/main" id="{FD97DAF6-BBAB-43D4-80B1-FD30554F5078}"/>
              </a:ext>
            </a:extLst>
          </p:cNvPr>
          <p:cNvGrpSpPr/>
          <p:nvPr/>
        </p:nvGrpSpPr>
        <p:grpSpPr>
          <a:xfrm>
            <a:off x="4033507" y="1497078"/>
            <a:ext cx="981345" cy="1035232"/>
            <a:chOff x="2551681" y="1766171"/>
            <a:chExt cx="981345" cy="1035232"/>
          </a:xfrm>
        </p:grpSpPr>
        <p:sp>
          <p:nvSpPr>
            <p:cNvPr id="21" name="Owal 20">
              <a:extLst>
                <a:ext uri="{FF2B5EF4-FFF2-40B4-BE49-F238E27FC236}">
                  <a16:creationId xmlns:a16="http://schemas.microsoft.com/office/drawing/2014/main" id="{B0C7E1CB-C9FD-4B67-B27D-5B83A7B46211}"/>
                </a:ext>
              </a:extLst>
            </p:cNvPr>
            <p:cNvSpPr/>
            <p:nvPr/>
          </p:nvSpPr>
          <p:spPr>
            <a:xfrm>
              <a:off x="2551681" y="1875742"/>
              <a:ext cx="981345" cy="925661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1600" dirty="0"/>
            </a:p>
          </p:txBody>
        </p:sp>
        <p:pic>
          <p:nvPicPr>
            <p:cNvPr id="22" name="Obraz 21">
              <a:extLst>
                <a:ext uri="{FF2B5EF4-FFF2-40B4-BE49-F238E27FC236}">
                  <a16:creationId xmlns:a16="http://schemas.microsoft.com/office/drawing/2014/main" id="{D2878BAE-E37F-4E5D-B64D-409DF56E1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07798" y="1766171"/>
              <a:ext cx="669114" cy="682154"/>
            </a:xfrm>
            <a:prstGeom prst="rect">
              <a:avLst/>
            </a:prstGeom>
          </p:spPr>
        </p:pic>
        <p:sp>
          <p:nvSpPr>
            <p:cNvPr id="23" name="pole tekstowe 22">
              <a:extLst>
                <a:ext uri="{FF2B5EF4-FFF2-40B4-BE49-F238E27FC236}">
                  <a16:creationId xmlns:a16="http://schemas.microsoft.com/office/drawing/2014/main" id="{C562740D-4636-402C-9E2F-2B2E81F95BDF}"/>
                </a:ext>
              </a:extLst>
            </p:cNvPr>
            <p:cNvSpPr txBox="1"/>
            <p:nvPr/>
          </p:nvSpPr>
          <p:spPr>
            <a:xfrm>
              <a:off x="2836437" y="2444421"/>
              <a:ext cx="461057" cy="2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Dave</a:t>
              </a:r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BBFFC343-C8EA-47D7-820A-F00CE7B215B0}"/>
              </a:ext>
            </a:extLst>
          </p:cNvPr>
          <p:cNvGrpSpPr/>
          <p:nvPr/>
        </p:nvGrpSpPr>
        <p:grpSpPr>
          <a:xfrm>
            <a:off x="5349971" y="3226669"/>
            <a:ext cx="981345" cy="1085163"/>
            <a:chOff x="6333391" y="1726684"/>
            <a:chExt cx="981345" cy="1085163"/>
          </a:xfrm>
        </p:grpSpPr>
        <p:sp>
          <p:nvSpPr>
            <p:cNvPr id="25" name="Owal 24">
              <a:extLst>
                <a:ext uri="{FF2B5EF4-FFF2-40B4-BE49-F238E27FC236}">
                  <a16:creationId xmlns:a16="http://schemas.microsoft.com/office/drawing/2014/main" id="{9BECE50E-FF54-4485-9DBE-615B004FF3C8}"/>
                </a:ext>
              </a:extLst>
            </p:cNvPr>
            <p:cNvSpPr/>
            <p:nvPr/>
          </p:nvSpPr>
          <p:spPr>
            <a:xfrm>
              <a:off x="6333391" y="1919290"/>
              <a:ext cx="981345" cy="89255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1600" dirty="0"/>
            </a:p>
          </p:txBody>
        </p:sp>
        <p:pic>
          <p:nvPicPr>
            <p:cNvPr id="26" name="Picture 10">
              <a:extLst>
                <a:ext uri="{FF2B5EF4-FFF2-40B4-BE49-F238E27FC236}">
                  <a16:creationId xmlns:a16="http://schemas.microsoft.com/office/drawing/2014/main" id="{BF7D5CD6-628C-444E-BE17-3EF577C10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8227" y="1726684"/>
              <a:ext cx="651675" cy="651675"/>
            </a:xfrm>
            <a:prstGeom prst="rect">
              <a:avLst/>
            </a:prstGeom>
          </p:spPr>
        </p:pic>
        <p:sp>
          <p:nvSpPr>
            <p:cNvPr id="27" name="pole tekstowe 26">
              <a:extLst>
                <a:ext uri="{FF2B5EF4-FFF2-40B4-BE49-F238E27FC236}">
                  <a16:creationId xmlns:a16="http://schemas.microsoft.com/office/drawing/2014/main" id="{E651457B-F485-4A8E-8B07-BAE0A2F8B08C}"/>
                </a:ext>
              </a:extLst>
            </p:cNvPr>
            <p:cNvSpPr txBox="1"/>
            <p:nvPr/>
          </p:nvSpPr>
          <p:spPr>
            <a:xfrm>
              <a:off x="6548186" y="2449183"/>
              <a:ext cx="5517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Emily</a:t>
              </a:r>
            </a:p>
          </p:txBody>
        </p: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C877E443-5EB5-4845-8542-732A624594D1}"/>
              </a:ext>
            </a:extLst>
          </p:cNvPr>
          <p:cNvGrpSpPr/>
          <p:nvPr/>
        </p:nvGrpSpPr>
        <p:grpSpPr>
          <a:xfrm>
            <a:off x="5356931" y="5152865"/>
            <a:ext cx="981345" cy="1110185"/>
            <a:chOff x="3797975" y="5105373"/>
            <a:chExt cx="981345" cy="1110185"/>
          </a:xfrm>
        </p:grpSpPr>
        <p:sp>
          <p:nvSpPr>
            <p:cNvPr id="29" name="Owal 28">
              <a:extLst>
                <a:ext uri="{FF2B5EF4-FFF2-40B4-BE49-F238E27FC236}">
                  <a16:creationId xmlns:a16="http://schemas.microsoft.com/office/drawing/2014/main" id="{C727D4BE-2844-45C8-9854-12F507B26632}"/>
                </a:ext>
              </a:extLst>
            </p:cNvPr>
            <p:cNvSpPr/>
            <p:nvPr/>
          </p:nvSpPr>
          <p:spPr>
            <a:xfrm>
              <a:off x="3797975" y="5323001"/>
              <a:ext cx="981345" cy="89255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1600" dirty="0"/>
            </a:p>
          </p:txBody>
        </p:sp>
        <p:pic>
          <p:nvPicPr>
            <p:cNvPr id="30" name="Picture 11">
              <a:extLst>
                <a:ext uri="{FF2B5EF4-FFF2-40B4-BE49-F238E27FC236}">
                  <a16:creationId xmlns:a16="http://schemas.microsoft.com/office/drawing/2014/main" id="{5A3CD0AC-E376-4BD5-90D0-9CAE63A5A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186" y="5105373"/>
              <a:ext cx="737181" cy="737181"/>
            </a:xfrm>
            <a:prstGeom prst="rect">
              <a:avLst/>
            </a:prstGeom>
          </p:spPr>
        </p:pic>
        <p:sp>
          <p:nvSpPr>
            <p:cNvPr id="31" name="pole tekstowe 30">
              <a:extLst>
                <a:ext uri="{FF2B5EF4-FFF2-40B4-BE49-F238E27FC236}">
                  <a16:creationId xmlns:a16="http://schemas.microsoft.com/office/drawing/2014/main" id="{E43DAB5D-251E-448E-BA24-B2BD26B38EBC}"/>
                </a:ext>
              </a:extLst>
            </p:cNvPr>
            <p:cNvSpPr txBox="1"/>
            <p:nvPr/>
          </p:nvSpPr>
          <p:spPr>
            <a:xfrm>
              <a:off x="4033507" y="5873932"/>
              <a:ext cx="4956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Fred</a:t>
              </a:r>
            </a:p>
          </p:txBody>
        </p:sp>
      </p:grpSp>
      <p:cxnSp>
        <p:nvCxnSpPr>
          <p:cNvPr id="32" name="Łącznik: zakrzywiony 31">
            <a:extLst>
              <a:ext uri="{FF2B5EF4-FFF2-40B4-BE49-F238E27FC236}">
                <a16:creationId xmlns:a16="http://schemas.microsoft.com/office/drawing/2014/main" id="{9CC9DCD2-EF80-499E-9C12-6E35F98E4226}"/>
              </a:ext>
            </a:extLst>
          </p:cNvPr>
          <p:cNvCxnSpPr>
            <a:stCxn id="10" idx="0"/>
            <a:endCxn id="21" idx="2"/>
          </p:cNvCxnSpPr>
          <p:nvPr/>
        </p:nvCxnSpPr>
        <p:spPr>
          <a:xfrm rot="5400000" flipH="1" flipV="1">
            <a:off x="1744153" y="1014067"/>
            <a:ext cx="1233940" cy="3344767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Łącznik: zakrzywiony 32">
            <a:extLst>
              <a:ext uri="{FF2B5EF4-FFF2-40B4-BE49-F238E27FC236}">
                <a16:creationId xmlns:a16="http://schemas.microsoft.com/office/drawing/2014/main" id="{1391897B-803F-45D2-A1FD-F9D0BC5D8A4F}"/>
              </a:ext>
            </a:extLst>
          </p:cNvPr>
          <p:cNvCxnSpPr>
            <a:cxnSpLocks/>
            <a:stCxn id="21" idx="6"/>
            <a:endCxn id="14" idx="0"/>
          </p:cNvCxnSpPr>
          <p:nvPr/>
        </p:nvCxnSpPr>
        <p:spPr>
          <a:xfrm>
            <a:off x="5014852" y="2069480"/>
            <a:ext cx="3361202" cy="1071299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Łącznik: zakrzywiony 33">
            <a:extLst>
              <a:ext uri="{FF2B5EF4-FFF2-40B4-BE49-F238E27FC236}">
                <a16:creationId xmlns:a16="http://schemas.microsoft.com/office/drawing/2014/main" id="{45D418BE-EC1F-48CC-BC5E-BE80D19731AF}"/>
              </a:ext>
            </a:extLst>
          </p:cNvPr>
          <p:cNvCxnSpPr>
            <a:cxnSpLocks/>
            <a:stCxn id="17" idx="4"/>
            <a:endCxn id="29" idx="2"/>
          </p:cNvCxnSpPr>
          <p:nvPr/>
        </p:nvCxnSpPr>
        <p:spPr>
          <a:xfrm rot="16200000" flipH="1">
            <a:off x="3572028" y="4031869"/>
            <a:ext cx="1504938" cy="2064867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Łącznik: zakrzywiony 34">
            <a:extLst>
              <a:ext uri="{FF2B5EF4-FFF2-40B4-BE49-F238E27FC236}">
                <a16:creationId xmlns:a16="http://schemas.microsoft.com/office/drawing/2014/main" id="{A202374D-922B-481A-8280-3A541D27B538}"/>
              </a:ext>
            </a:extLst>
          </p:cNvPr>
          <p:cNvCxnSpPr>
            <a:cxnSpLocks/>
            <a:stCxn id="29" idx="6"/>
            <a:endCxn id="13" idx="4"/>
          </p:cNvCxnSpPr>
          <p:nvPr/>
        </p:nvCxnSpPr>
        <p:spPr>
          <a:xfrm flipV="1">
            <a:off x="6338276" y="4305320"/>
            <a:ext cx="2053224" cy="1511452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>
            <a:extLst>
              <a:ext uri="{FF2B5EF4-FFF2-40B4-BE49-F238E27FC236}">
                <a16:creationId xmlns:a16="http://schemas.microsoft.com/office/drawing/2014/main" id="{BD3F107E-9777-4535-8AE4-7D299380930C}"/>
              </a:ext>
            </a:extLst>
          </p:cNvPr>
          <p:cNvCxnSpPr>
            <a:cxnSpLocks/>
            <a:stCxn id="9" idx="6"/>
            <a:endCxn id="17" idx="2"/>
          </p:cNvCxnSpPr>
          <p:nvPr/>
        </p:nvCxnSpPr>
        <p:spPr>
          <a:xfrm>
            <a:off x="1153012" y="3864067"/>
            <a:ext cx="1648379" cy="14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>
            <a:extLst>
              <a:ext uri="{FF2B5EF4-FFF2-40B4-BE49-F238E27FC236}">
                <a16:creationId xmlns:a16="http://schemas.microsoft.com/office/drawing/2014/main" id="{0188C282-6000-4D14-A4B4-66D0B9206C0D}"/>
              </a:ext>
            </a:extLst>
          </p:cNvPr>
          <p:cNvCxnSpPr>
            <a:cxnSpLocks/>
            <a:stCxn id="17" idx="6"/>
            <a:endCxn id="25" idx="2"/>
          </p:cNvCxnSpPr>
          <p:nvPr/>
        </p:nvCxnSpPr>
        <p:spPr>
          <a:xfrm flipV="1">
            <a:off x="3782736" y="3865554"/>
            <a:ext cx="1567235" cy="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>
            <a:extLst>
              <a:ext uri="{FF2B5EF4-FFF2-40B4-BE49-F238E27FC236}">
                <a16:creationId xmlns:a16="http://schemas.microsoft.com/office/drawing/2014/main" id="{09D079C5-5704-42F7-9609-60F44D75B87C}"/>
              </a:ext>
            </a:extLst>
          </p:cNvPr>
          <p:cNvCxnSpPr>
            <a:cxnSpLocks/>
            <a:stCxn id="25" idx="6"/>
            <a:endCxn id="13" idx="2"/>
          </p:cNvCxnSpPr>
          <p:nvPr/>
        </p:nvCxnSpPr>
        <p:spPr>
          <a:xfrm flipV="1">
            <a:off x="6331316" y="3859042"/>
            <a:ext cx="1569511" cy="65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Oval 10">
            <a:extLst>
              <a:ext uri="{FF2B5EF4-FFF2-40B4-BE49-F238E27FC236}">
                <a16:creationId xmlns:a16="http://schemas.microsoft.com/office/drawing/2014/main" id="{4176ABCE-7B96-4CF7-B482-9B9F243DD44D}"/>
              </a:ext>
            </a:extLst>
          </p:cNvPr>
          <p:cNvSpPr/>
          <p:nvPr/>
        </p:nvSpPr>
        <p:spPr>
          <a:xfrm>
            <a:off x="688738" y="2638876"/>
            <a:ext cx="560941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0</a:t>
            </a:r>
            <a:endParaRPr lang="pl-PL" sz="1400" dirty="0"/>
          </a:p>
        </p:txBody>
      </p:sp>
      <p:sp>
        <p:nvSpPr>
          <p:cNvPr id="40" name="Oval 10">
            <a:extLst>
              <a:ext uri="{FF2B5EF4-FFF2-40B4-BE49-F238E27FC236}">
                <a16:creationId xmlns:a16="http://schemas.microsoft.com/office/drawing/2014/main" id="{E49B29F8-D4A1-4B7F-9E23-ABB5DB54990A}"/>
              </a:ext>
            </a:extLst>
          </p:cNvPr>
          <p:cNvSpPr/>
          <p:nvPr/>
        </p:nvSpPr>
        <p:spPr>
          <a:xfrm>
            <a:off x="3200400" y="1852469"/>
            <a:ext cx="582336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</a:t>
            </a:r>
            <a:endParaRPr lang="pl-PL" sz="1400" dirty="0"/>
          </a:p>
        </p:txBody>
      </p:sp>
      <p:sp>
        <p:nvSpPr>
          <p:cNvPr id="41" name="Oval 10">
            <a:extLst>
              <a:ext uri="{FF2B5EF4-FFF2-40B4-BE49-F238E27FC236}">
                <a16:creationId xmlns:a16="http://schemas.microsoft.com/office/drawing/2014/main" id="{19FD09A9-4613-4A63-8371-71A54E6FAB23}"/>
              </a:ext>
            </a:extLst>
          </p:cNvPr>
          <p:cNvSpPr/>
          <p:nvPr/>
        </p:nvSpPr>
        <p:spPr>
          <a:xfrm>
            <a:off x="5407631" y="1852469"/>
            <a:ext cx="588565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9</a:t>
            </a:r>
            <a:endParaRPr lang="pl-PL" sz="1400" dirty="0"/>
          </a:p>
        </p:txBody>
      </p:sp>
      <p:sp>
        <p:nvSpPr>
          <p:cNvPr id="42" name="Oval 10">
            <a:extLst>
              <a:ext uri="{FF2B5EF4-FFF2-40B4-BE49-F238E27FC236}">
                <a16:creationId xmlns:a16="http://schemas.microsoft.com/office/drawing/2014/main" id="{B78B8FB0-F8BE-428A-B562-CBFE6AA4ED7B}"/>
              </a:ext>
            </a:extLst>
          </p:cNvPr>
          <p:cNvSpPr/>
          <p:nvPr/>
        </p:nvSpPr>
        <p:spPr>
          <a:xfrm>
            <a:off x="7797414" y="2552716"/>
            <a:ext cx="588565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</a:t>
            </a:r>
            <a:endParaRPr lang="pl-PL" sz="1400" dirty="0"/>
          </a:p>
        </p:txBody>
      </p:sp>
      <p:sp>
        <p:nvSpPr>
          <p:cNvPr id="43" name="Oval 10">
            <a:extLst>
              <a:ext uri="{FF2B5EF4-FFF2-40B4-BE49-F238E27FC236}">
                <a16:creationId xmlns:a16="http://schemas.microsoft.com/office/drawing/2014/main" id="{C155AF64-936A-4A40-BCE1-CCB3D4E0EF31}"/>
              </a:ext>
            </a:extLst>
          </p:cNvPr>
          <p:cNvSpPr/>
          <p:nvPr/>
        </p:nvSpPr>
        <p:spPr>
          <a:xfrm>
            <a:off x="7233689" y="3631138"/>
            <a:ext cx="522572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</a:t>
            </a:r>
            <a:endParaRPr lang="pl-PL" sz="1400" dirty="0"/>
          </a:p>
        </p:txBody>
      </p:sp>
      <p:sp>
        <p:nvSpPr>
          <p:cNvPr id="44" name="Oval 10">
            <a:extLst>
              <a:ext uri="{FF2B5EF4-FFF2-40B4-BE49-F238E27FC236}">
                <a16:creationId xmlns:a16="http://schemas.microsoft.com/office/drawing/2014/main" id="{08808F61-8D37-43DF-9C4D-BFFDD2930553}"/>
              </a:ext>
            </a:extLst>
          </p:cNvPr>
          <p:cNvSpPr/>
          <p:nvPr/>
        </p:nvSpPr>
        <p:spPr>
          <a:xfrm>
            <a:off x="6566551" y="3637652"/>
            <a:ext cx="522572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0</a:t>
            </a:r>
            <a:endParaRPr lang="pl-PL" sz="1400" dirty="0"/>
          </a:p>
        </p:txBody>
      </p:sp>
      <p:sp>
        <p:nvSpPr>
          <p:cNvPr id="45" name="Oval 10">
            <a:extLst>
              <a:ext uri="{FF2B5EF4-FFF2-40B4-BE49-F238E27FC236}">
                <a16:creationId xmlns:a16="http://schemas.microsoft.com/office/drawing/2014/main" id="{C5BBFA42-6B43-4F6F-A13B-099D42EC5322}"/>
              </a:ext>
            </a:extLst>
          </p:cNvPr>
          <p:cNvSpPr/>
          <p:nvPr/>
        </p:nvSpPr>
        <p:spPr>
          <a:xfrm>
            <a:off x="4655655" y="3658657"/>
            <a:ext cx="522572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</a:t>
            </a:r>
            <a:endParaRPr lang="pl-PL" sz="1400" dirty="0"/>
          </a:p>
        </p:txBody>
      </p:sp>
      <p:sp>
        <p:nvSpPr>
          <p:cNvPr id="46" name="Oval 10">
            <a:extLst>
              <a:ext uri="{FF2B5EF4-FFF2-40B4-BE49-F238E27FC236}">
                <a16:creationId xmlns:a16="http://schemas.microsoft.com/office/drawing/2014/main" id="{42E06823-CC05-4915-967B-7A65E3419D9F}"/>
              </a:ext>
            </a:extLst>
          </p:cNvPr>
          <p:cNvSpPr/>
          <p:nvPr/>
        </p:nvSpPr>
        <p:spPr>
          <a:xfrm>
            <a:off x="3977276" y="3651025"/>
            <a:ext cx="522572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0</a:t>
            </a:r>
            <a:endParaRPr lang="pl-PL" sz="1400" dirty="0"/>
          </a:p>
        </p:txBody>
      </p:sp>
      <p:sp>
        <p:nvSpPr>
          <p:cNvPr id="47" name="Oval 10">
            <a:extLst>
              <a:ext uri="{FF2B5EF4-FFF2-40B4-BE49-F238E27FC236}">
                <a16:creationId xmlns:a16="http://schemas.microsoft.com/office/drawing/2014/main" id="{BA050A21-1369-4042-B970-FF020D474626}"/>
              </a:ext>
            </a:extLst>
          </p:cNvPr>
          <p:cNvSpPr/>
          <p:nvPr/>
        </p:nvSpPr>
        <p:spPr>
          <a:xfrm>
            <a:off x="1316301" y="3623749"/>
            <a:ext cx="588565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</a:t>
            </a:r>
            <a:endParaRPr lang="pl-PL" sz="1400" dirty="0"/>
          </a:p>
        </p:txBody>
      </p:sp>
      <p:sp>
        <p:nvSpPr>
          <p:cNvPr id="48" name="Oval 10">
            <a:extLst>
              <a:ext uri="{FF2B5EF4-FFF2-40B4-BE49-F238E27FC236}">
                <a16:creationId xmlns:a16="http://schemas.microsoft.com/office/drawing/2014/main" id="{32629674-D1B7-4578-B78D-6B5DBD39CB03}"/>
              </a:ext>
            </a:extLst>
          </p:cNvPr>
          <p:cNvSpPr/>
          <p:nvPr/>
        </p:nvSpPr>
        <p:spPr>
          <a:xfrm>
            <a:off x="2105295" y="3630949"/>
            <a:ext cx="522572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</a:t>
            </a:r>
            <a:endParaRPr lang="pl-PL" sz="1400" dirty="0"/>
          </a:p>
        </p:txBody>
      </p:sp>
      <p:sp>
        <p:nvSpPr>
          <p:cNvPr id="49" name="Oval 10">
            <a:extLst>
              <a:ext uri="{FF2B5EF4-FFF2-40B4-BE49-F238E27FC236}">
                <a16:creationId xmlns:a16="http://schemas.microsoft.com/office/drawing/2014/main" id="{96DBA9FB-93A2-49CD-9E0D-A12B9DDCBE8A}"/>
              </a:ext>
            </a:extLst>
          </p:cNvPr>
          <p:cNvSpPr/>
          <p:nvPr/>
        </p:nvSpPr>
        <p:spPr>
          <a:xfrm>
            <a:off x="4639039" y="5585650"/>
            <a:ext cx="522572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</a:t>
            </a:r>
            <a:endParaRPr lang="pl-PL" sz="1400" dirty="0"/>
          </a:p>
        </p:txBody>
      </p:sp>
      <p:sp>
        <p:nvSpPr>
          <p:cNvPr id="50" name="Oval 10">
            <a:extLst>
              <a:ext uri="{FF2B5EF4-FFF2-40B4-BE49-F238E27FC236}">
                <a16:creationId xmlns:a16="http://schemas.microsoft.com/office/drawing/2014/main" id="{08A77D4C-00BE-4CF4-A896-61A891271FEC}"/>
              </a:ext>
            </a:extLst>
          </p:cNvPr>
          <p:cNvSpPr/>
          <p:nvPr/>
        </p:nvSpPr>
        <p:spPr>
          <a:xfrm>
            <a:off x="3213034" y="4465074"/>
            <a:ext cx="522572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0</a:t>
            </a:r>
            <a:endParaRPr lang="pl-PL" sz="1400" dirty="0"/>
          </a:p>
        </p:txBody>
      </p:sp>
      <p:sp>
        <p:nvSpPr>
          <p:cNvPr id="51" name="Oval 10">
            <a:extLst>
              <a:ext uri="{FF2B5EF4-FFF2-40B4-BE49-F238E27FC236}">
                <a16:creationId xmlns:a16="http://schemas.microsoft.com/office/drawing/2014/main" id="{B1EE4AD2-CBB7-482C-9BA9-C1CDFFC9EE21}"/>
              </a:ext>
            </a:extLst>
          </p:cNvPr>
          <p:cNvSpPr/>
          <p:nvPr/>
        </p:nvSpPr>
        <p:spPr>
          <a:xfrm>
            <a:off x="6524534" y="5617774"/>
            <a:ext cx="522572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0</a:t>
            </a:r>
            <a:endParaRPr lang="pl-PL" sz="1400" dirty="0"/>
          </a:p>
        </p:txBody>
      </p:sp>
      <p:sp>
        <p:nvSpPr>
          <p:cNvPr id="52" name="Oval 10">
            <a:extLst>
              <a:ext uri="{FF2B5EF4-FFF2-40B4-BE49-F238E27FC236}">
                <a16:creationId xmlns:a16="http://schemas.microsoft.com/office/drawing/2014/main" id="{E4AD32AE-50AA-452E-B097-915E7FCE67EF}"/>
              </a:ext>
            </a:extLst>
          </p:cNvPr>
          <p:cNvSpPr/>
          <p:nvPr/>
        </p:nvSpPr>
        <p:spPr>
          <a:xfrm>
            <a:off x="7949498" y="4493201"/>
            <a:ext cx="522572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</a:t>
            </a:r>
            <a:endParaRPr lang="pl-PL" sz="1400" dirty="0"/>
          </a:p>
        </p:txBody>
      </p:sp>
      <p:sp>
        <p:nvSpPr>
          <p:cNvPr id="58" name="Dymek mowy: prostokąt 57">
            <a:extLst>
              <a:ext uri="{FF2B5EF4-FFF2-40B4-BE49-F238E27FC236}">
                <a16:creationId xmlns:a16="http://schemas.microsoft.com/office/drawing/2014/main" id="{CF10D3D9-8661-42F5-AAFF-25B4A9A4CA0D}"/>
              </a:ext>
            </a:extLst>
          </p:cNvPr>
          <p:cNvSpPr/>
          <p:nvPr/>
        </p:nvSpPr>
        <p:spPr>
          <a:xfrm>
            <a:off x="224465" y="4533018"/>
            <a:ext cx="1155843" cy="927380"/>
          </a:xfrm>
          <a:prstGeom prst="wedgeRectCallout">
            <a:avLst>
              <a:gd name="adj1" fmla="val -7080"/>
              <a:gd name="adj2" fmla="val -753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transferred 6 out of 10</a:t>
            </a:r>
            <a:endParaRPr lang="pl-PL" sz="1400" dirty="0"/>
          </a:p>
        </p:txBody>
      </p:sp>
      <p:sp>
        <p:nvSpPr>
          <p:cNvPr id="59" name="Strzałka: w prawo 58">
            <a:extLst>
              <a:ext uri="{FF2B5EF4-FFF2-40B4-BE49-F238E27FC236}">
                <a16:creationId xmlns:a16="http://schemas.microsoft.com/office/drawing/2014/main" id="{9001AA6D-2405-4672-B5C0-D8C76C8EC3AF}"/>
              </a:ext>
            </a:extLst>
          </p:cNvPr>
          <p:cNvSpPr/>
          <p:nvPr/>
        </p:nvSpPr>
        <p:spPr>
          <a:xfrm rot="20565297" flipH="1">
            <a:off x="1197991" y="1833063"/>
            <a:ext cx="1708636" cy="379128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ack 1 out of 1</a:t>
            </a:r>
            <a:endParaRPr lang="pl-PL" sz="1400" dirty="0"/>
          </a:p>
        </p:txBody>
      </p:sp>
      <p:sp>
        <p:nvSpPr>
          <p:cNvPr id="60" name="Strzałka: w prawo 59">
            <a:extLst>
              <a:ext uri="{FF2B5EF4-FFF2-40B4-BE49-F238E27FC236}">
                <a16:creationId xmlns:a16="http://schemas.microsoft.com/office/drawing/2014/main" id="{CC40924D-A1BA-439A-A643-BBFAD19BC3A3}"/>
              </a:ext>
            </a:extLst>
          </p:cNvPr>
          <p:cNvSpPr/>
          <p:nvPr/>
        </p:nvSpPr>
        <p:spPr>
          <a:xfrm rot="995922" flipH="1">
            <a:off x="6387423" y="1823444"/>
            <a:ext cx="1554620" cy="379128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ack 1 out of 1</a:t>
            </a:r>
            <a:endParaRPr lang="pl-PL" sz="1400" dirty="0"/>
          </a:p>
        </p:txBody>
      </p:sp>
      <p:sp>
        <p:nvSpPr>
          <p:cNvPr id="61" name="Strzałka: w prawo 60">
            <a:extLst>
              <a:ext uri="{FF2B5EF4-FFF2-40B4-BE49-F238E27FC236}">
                <a16:creationId xmlns:a16="http://schemas.microsoft.com/office/drawing/2014/main" id="{196ED2B4-FA0A-413F-A373-AE4D17A88AC1}"/>
              </a:ext>
            </a:extLst>
          </p:cNvPr>
          <p:cNvSpPr/>
          <p:nvPr/>
        </p:nvSpPr>
        <p:spPr>
          <a:xfrm flipH="1">
            <a:off x="1097739" y="3156629"/>
            <a:ext cx="1721980" cy="379128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ack 5 out of 9</a:t>
            </a:r>
            <a:endParaRPr lang="pl-PL" sz="1400" dirty="0"/>
          </a:p>
        </p:txBody>
      </p:sp>
      <p:sp>
        <p:nvSpPr>
          <p:cNvPr id="62" name="Strzałka: w prawo 61">
            <a:extLst>
              <a:ext uri="{FF2B5EF4-FFF2-40B4-BE49-F238E27FC236}">
                <a16:creationId xmlns:a16="http://schemas.microsoft.com/office/drawing/2014/main" id="{28A65265-9692-4F96-BB8C-5E9BF95C7054}"/>
              </a:ext>
            </a:extLst>
          </p:cNvPr>
          <p:cNvSpPr/>
          <p:nvPr/>
        </p:nvSpPr>
        <p:spPr>
          <a:xfrm flipH="1">
            <a:off x="3689842" y="3185059"/>
            <a:ext cx="1721980" cy="379128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ack 3 out of 3</a:t>
            </a:r>
            <a:endParaRPr lang="pl-PL" sz="1400" dirty="0"/>
          </a:p>
        </p:txBody>
      </p:sp>
      <p:sp>
        <p:nvSpPr>
          <p:cNvPr id="63" name="Strzałka: w prawo 62">
            <a:extLst>
              <a:ext uri="{FF2B5EF4-FFF2-40B4-BE49-F238E27FC236}">
                <a16:creationId xmlns:a16="http://schemas.microsoft.com/office/drawing/2014/main" id="{B19D3AAF-F9CC-4FEC-95A3-89E7DA88950F}"/>
              </a:ext>
            </a:extLst>
          </p:cNvPr>
          <p:cNvSpPr/>
          <p:nvPr/>
        </p:nvSpPr>
        <p:spPr>
          <a:xfrm flipH="1">
            <a:off x="6302549" y="3189658"/>
            <a:ext cx="1721980" cy="379128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ack 3 out of 3</a:t>
            </a:r>
            <a:endParaRPr lang="pl-PL" sz="1400" dirty="0"/>
          </a:p>
        </p:txBody>
      </p:sp>
      <p:sp>
        <p:nvSpPr>
          <p:cNvPr id="64" name="Strzałka: w prawo 63">
            <a:extLst>
              <a:ext uri="{FF2B5EF4-FFF2-40B4-BE49-F238E27FC236}">
                <a16:creationId xmlns:a16="http://schemas.microsoft.com/office/drawing/2014/main" id="{8152CE73-769F-4A66-A892-CD51721E7274}"/>
              </a:ext>
            </a:extLst>
          </p:cNvPr>
          <p:cNvSpPr/>
          <p:nvPr/>
        </p:nvSpPr>
        <p:spPr>
          <a:xfrm rot="12606493" flipV="1">
            <a:off x="2819887" y="5368462"/>
            <a:ext cx="1755459" cy="392536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ack 2 out of 3</a:t>
            </a:r>
            <a:endParaRPr lang="pl-PL" sz="1400" dirty="0"/>
          </a:p>
        </p:txBody>
      </p:sp>
      <p:sp>
        <p:nvSpPr>
          <p:cNvPr id="65" name="Strzałka: w prawo 64">
            <a:extLst>
              <a:ext uri="{FF2B5EF4-FFF2-40B4-BE49-F238E27FC236}">
                <a16:creationId xmlns:a16="http://schemas.microsoft.com/office/drawing/2014/main" id="{CF343F6D-7BF5-4D4C-9EA0-434737924F5D}"/>
              </a:ext>
            </a:extLst>
          </p:cNvPr>
          <p:cNvSpPr/>
          <p:nvPr/>
        </p:nvSpPr>
        <p:spPr>
          <a:xfrm rot="19306711" flipH="1">
            <a:off x="7016365" y="5428210"/>
            <a:ext cx="1866264" cy="379128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ack 2 out of 2</a:t>
            </a:r>
            <a:endParaRPr lang="pl-PL" sz="1400" dirty="0"/>
          </a:p>
        </p:txBody>
      </p:sp>
      <p:sp>
        <p:nvSpPr>
          <p:cNvPr id="57" name="Oval 10">
            <a:extLst>
              <a:ext uri="{FF2B5EF4-FFF2-40B4-BE49-F238E27FC236}">
                <a16:creationId xmlns:a16="http://schemas.microsoft.com/office/drawing/2014/main" id="{887945F5-DFCD-4A80-ACC3-3258595F0967}"/>
              </a:ext>
            </a:extLst>
          </p:cNvPr>
          <p:cNvSpPr/>
          <p:nvPr/>
        </p:nvSpPr>
        <p:spPr>
          <a:xfrm>
            <a:off x="7797414" y="2545180"/>
            <a:ext cx="588565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2</a:t>
            </a:r>
            <a:endParaRPr lang="pl-PL" sz="1400" dirty="0"/>
          </a:p>
        </p:txBody>
      </p:sp>
      <p:sp>
        <p:nvSpPr>
          <p:cNvPr id="56" name="Oval 10">
            <a:extLst>
              <a:ext uri="{FF2B5EF4-FFF2-40B4-BE49-F238E27FC236}">
                <a16:creationId xmlns:a16="http://schemas.microsoft.com/office/drawing/2014/main" id="{9E2C0EB9-F4FA-420B-9602-6CDF56965D2A}"/>
              </a:ext>
            </a:extLst>
          </p:cNvPr>
          <p:cNvSpPr/>
          <p:nvPr/>
        </p:nvSpPr>
        <p:spPr>
          <a:xfrm>
            <a:off x="3195038" y="1849046"/>
            <a:ext cx="582336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2</a:t>
            </a:r>
            <a:endParaRPr lang="pl-PL" sz="1400" dirty="0"/>
          </a:p>
        </p:txBody>
      </p:sp>
      <p:sp>
        <p:nvSpPr>
          <p:cNvPr id="66" name="Oval 10">
            <a:extLst>
              <a:ext uri="{FF2B5EF4-FFF2-40B4-BE49-F238E27FC236}">
                <a16:creationId xmlns:a16="http://schemas.microsoft.com/office/drawing/2014/main" id="{271E9F13-9C7E-44FF-8CA1-E8D1B2733453}"/>
              </a:ext>
            </a:extLst>
          </p:cNvPr>
          <p:cNvSpPr/>
          <p:nvPr/>
        </p:nvSpPr>
        <p:spPr>
          <a:xfrm>
            <a:off x="7243139" y="3620020"/>
            <a:ext cx="522572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4</a:t>
            </a:r>
            <a:endParaRPr lang="pl-PL" sz="1400" dirty="0"/>
          </a:p>
        </p:txBody>
      </p:sp>
      <p:sp>
        <p:nvSpPr>
          <p:cNvPr id="67" name="Oval 10">
            <a:extLst>
              <a:ext uri="{FF2B5EF4-FFF2-40B4-BE49-F238E27FC236}">
                <a16:creationId xmlns:a16="http://schemas.microsoft.com/office/drawing/2014/main" id="{556D2B05-4FEE-415A-9776-F249D4766A5D}"/>
              </a:ext>
            </a:extLst>
          </p:cNvPr>
          <p:cNvSpPr/>
          <p:nvPr/>
        </p:nvSpPr>
        <p:spPr>
          <a:xfrm>
            <a:off x="4644947" y="3658656"/>
            <a:ext cx="522572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4</a:t>
            </a:r>
            <a:endParaRPr lang="pl-PL" sz="1400" dirty="0"/>
          </a:p>
        </p:txBody>
      </p:sp>
      <p:sp>
        <p:nvSpPr>
          <p:cNvPr id="68" name="Oval 10">
            <a:extLst>
              <a:ext uri="{FF2B5EF4-FFF2-40B4-BE49-F238E27FC236}">
                <a16:creationId xmlns:a16="http://schemas.microsoft.com/office/drawing/2014/main" id="{CEC202A5-63A8-4C57-BDDE-AE31DDB51B38}"/>
              </a:ext>
            </a:extLst>
          </p:cNvPr>
          <p:cNvSpPr/>
          <p:nvPr/>
        </p:nvSpPr>
        <p:spPr>
          <a:xfrm>
            <a:off x="7963804" y="4490499"/>
            <a:ext cx="522572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3</a:t>
            </a:r>
            <a:endParaRPr lang="pl-PL" sz="1400" dirty="0"/>
          </a:p>
        </p:txBody>
      </p:sp>
      <p:sp>
        <p:nvSpPr>
          <p:cNvPr id="69" name="Oval 10">
            <a:extLst>
              <a:ext uri="{FF2B5EF4-FFF2-40B4-BE49-F238E27FC236}">
                <a16:creationId xmlns:a16="http://schemas.microsoft.com/office/drawing/2014/main" id="{9E8610B9-E71F-4DA7-AA20-6485A3C01519}"/>
              </a:ext>
            </a:extLst>
          </p:cNvPr>
          <p:cNvSpPr/>
          <p:nvPr/>
        </p:nvSpPr>
        <p:spPr>
          <a:xfrm>
            <a:off x="4634407" y="5585650"/>
            <a:ext cx="522572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3</a:t>
            </a:r>
            <a:endParaRPr lang="pl-PL" sz="1400" dirty="0"/>
          </a:p>
        </p:txBody>
      </p:sp>
      <p:sp>
        <p:nvSpPr>
          <p:cNvPr id="70" name="Oval 10">
            <a:extLst>
              <a:ext uri="{FF2B5EF4-FFF2-40B4-BE49-F238E27FC236}">
                <a16:creationId xmlns:a16="http://schemas.microsoft.com/office/drawing/2014/main" id="{1463C69D-A7B5-4A6F-9509-5BCA3C3DC1D8}"/>
              </a:ext>
            </a:extLst>
          </p:cNvPr>
          <p:cNvSpPr/>
          <p:nvPr/>
        </p:nvSpPr>
        <p:spPr>
          <a:xfrm>
            <a:off x="3209034" y="4458691"/>
            <a:ext cx="522572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</a:t>
            </a:r>
            <a:endParaRPr lang="pl-PL" sz="1400" dirty="0"/>
          </a:p>
        </p:txBody>
      </p:sp>
      <p:sp>
        <p:nvSpPr>
          <p:cNvPr id="71" name="Oval 10">
            <a:extLst>
              <a:ext uri="{FF2B5EF4-FFF2-40B4-BE49-F238E27FC236}">
                <a16:creationId xmlns:a16="http://schemas.microsoft.com/office/drawing/2014/main" id="{B265CC7E-81EE-47C1-94BD-8C3D2ABF67B5}"/>
              </a:ext>
            </a:extLst>
          </p:cNvPr>
          <p:cNvSpPr/>
          <p:nvPr/>
        </p:nvSpPr>
        <p:spPr>
          <a:xfrm>
            <a:off x="2105295" y="3625183"/>
            <a:ext cx="522572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6</a:t>
            </a:r>
            <a:endParaRPr lang="pl-PL" sz="1400" dirty="0"/>
          </a:p>
        </p:txBody>
      </p:sp>
      <p:sp>
        <p:nvSpPr>
          <p:cNvPr id="72" name="Oval 10">
            <a:extLst>
              <a:ext uri="{FF2B5EF4-FFF2-40B4-BE49-F238E27FC236}">
                <a16:creationId xmlns:a16="http://schemas.microsoft.com/office/drawing/2014/main" id="{FE506115-685A-4340-AC98-E61A8FD1A485}"/>
              </a:ext>
            </a:extLst>
          </p:cNvPr>
          <p:cNvSpPr/>
          <p:nvPr/>
        </p:nvSpPr>
        <p:spPr>
          <a:xfrm>
            <a:off x="1310453" y="3621464"/>
            <a:ext cx="588565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5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34113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57" grpId="0" animBg="1"/>
      <p:bldP spid="56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2" y="2188308"/>
            <a:ext cx="8712043" cy="439853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What we do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How we do it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Applications</a:t>
            </a:r>
            <a:endParaRPr lang="en-GB" dirty="0"/>
          </a:p>
        </p:txBody>
      </p:sp>
      <p:sp>
        <p:nvSpPr>
          <p:cNvPr id="5" name="Left Arrow 4"/>
          <p:cNvSpPr/>
          <p:nvPr/>
        </p:nvSpPr>
        <p:spPr>
          <a:xfrm>
            <a:off x="3126961" y="3135923"/>
            <a:ext cx="914399" cy="586153"/>
          </a:xfrm>
          <a:prstGeom prst="left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2608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ymek mowy: prostokąt z zaokrąglonymi rogami 7">
            <a:extLst>
              <a:ext uri="{FF2B5EF4-FFF2-40B4-BE49-F238E27FC236}">
                <a16:creationId xmlns:a16="http://schemas.microsoft.com/office/drawing/2014/main" id="{FE461D32-8FEC-4363-BAF2-83EB17F2751E}"/>
              </a:ext>
            </a:extLst>
          </p:cNvPr>
          <p:cNvSpPr/>
          <p:nvPr/>
        </p:nvSpPr>
        <p:spPr>
          <a:xfrm>
            <a:off x="3697116" y="1727867"/>
            <a:ext cx="1601721" cy="692332"/>
          </a:xfrm>
          <a:prstGeom prst="wedgeRoundRectCallout">
            <a:avLst>
              <a:gd name="adj1" fmla="val -92086"/>
              <a:gd name="adj2" fmla="val 83554"/>
              <a:gd name="adj3" fmla="val 16667"/>
            </a:avLst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2E9C9F8-D307-4EE6-924C-AAC5B2BB0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protocol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5368B3-9E14-4A86-9209-5AF08BC97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4075" y="1840932"/>
            <a:ext cx="1721679" cy="6923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EthNA</a:t>
            </a:r>
            <a:endParaRPr lang="pl-PL" sz="3600" dirty="0"/>
          </a:p>
        </p:txBody>
      </p:sp>
      <p:sp>
        <p:nvSpPr>
          <p:cNvPr id="4" name="Dymek mowy: prostokąt z zaokrąglonymi rogami 3">
            <a:extLst>
              <a:ext uri="{FF2B5EF4-FFF2-40B4-BE49-F238E27FC236}">
                <a16:creationId xmlns:a16="http://schemas.microsoft.com/office/drawing/2014/main" id="{74EA9DBE-5606-4F72-A6F7-E4D15444A4C2}"/>
              </a:ext>
            </a:extLst>
          </p:cNvPr>
          <p:cNvSpPr/>
          <p:nvPr/>
        </p:nvSpPr>
        <p:spPr>
          <a:xfrm>
            <a:off x="3766458" y="1806246"/>
            <a:ext cx="718457" cy="535577"/>
          </a:xfrm>
          <a:prstGeom prst="wedgeRoundRectCallout">
            <a:avLst>
              <a:gd name="adj1" fmla="val -88065"/>
              <a:gd name="adj2" fmla="val -53125"/>
              <a:gd name="adj3" fmla="val 1666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5" name="Dymek mowy: prostokąt z zaokrąglonymi rogami 4">
            <a:extLst>
              <a:ext uri="{FF2B5EF4-FFF2-40B4-BE49-F238E27FC236}">
                <a16:creationId xmlns:a16="http://schemas.microsoft.com/office/drawing/2014/main" id="{84E0B805-C691-426F-8964-12CA4DA4A077}"/>
              </a:ext>
            </a:extLst>
          </p:cNvPr>
          <p:cNvSpPr/>
          <p:nvPr/>
        </p:nvSpPr>
        <p:spPr>
          <a:xfrm flipH="1">
            <a:off x="4497977" y="1806245"/>
            <a:ext cx="718456" cy="535577"/>
          </a:xfrm>
          <a:prstGeom prst="wedgeRoundRectCallout">
            <a:avLst>
              <a:gd name="adj1" fmla="val -85574"/>
              <a:gd name="adj2" fmla="val -66133"/>
              <a:gd name="adj3" fmla="val 1666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4172701-4532-419C-BAAC-D6B4FFBCF5B6}"/>
              </a:ext>
            </a:extLst>
          </p:cNvPr>
          <p:cNvSpPr txBox="1"/>
          <p:nvPr/>
        </p:nvSpPr>
        <p:spPr>
          <a:xfrm>
            <a:off x="1429195" y="1416422"/>
            <a:ext cx="2010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“</a:t>
            </a:r>
            <a:r>
              <a:rPr lang="en-US" sz="2800" b="1" dirty="0"/>
              <a:t>Eth</a:t>
            </a:r>
            <a:r>
              <a:rPr lang="en-US" sz="2800" dirty="0"/>
              <a:t>ereum”</a:t>
            </a:r>
            <a:endParaRPr lang="pl-PL" sz="28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A31EA5E-A203-435D-80D9-44A37F05A4CD}"/>
              </a:ext>
            </a:extLst>
          </p:cNvPr>
          <p:cNvSpPr txBox="1"/>
          <p:nvPr/>
        </p:nvSpPr>
        <p:spPr>
          <a:xfrm>
            <a:off x="5556271" y="1416422"/>
            <a:ext cx="2377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“Non-Atomic”</a:t>
            </a:r>
            <a:endParaRPr lang="pl-PL" sz="28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F3A3A028-DD7A-4CF9-8C09-722033DC01E8}"/>
              </a:ext>
            </a:extLst>
          </p:cNvPr>
          <p:cNvSpPr txBox="1"/>
          <p:nvPr/>
        </p:nvSpPr>
        <p:spPr>
          <a:xfrm>
            <a:off x="348351" y="5924050"/>
            <a:ext cx="8520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Our main tool</a:t>
            </a:r>
            <a:r>
              <a:rPr lang="en-US" sz="3200" dirty="0"/>
              <a:t>: fraud proofs.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2AAD0E-5AAC-42F2-A22C-B3915904C4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514" y="2773932"/>
            <a:ext cx="2608216" cy="2608216"/>
          </a:xfrm>
          <a:prstGeom prst="rect">
            <a:avLst/>
          </a:prstGeom>
        </p:spPr>
      </p:pic>
      <p:sp>
        <p:nvSpPr>
          <p:cNvPr id="9" name="pole tekstowe 9">
            <a:extLst>
              <a:ext uri="{FF2B5EF4-FFF2-40B4-BE49-F238E27FC236}">
                <a16:creationId xmlns:a16="http://schemas.microsoft.com/office/drawing/2014/main" id="{E79B2917-FB38-3D42-E6E2-3B54BE8E2578}"/>
              </a:ext>
            </a:extLst>
          </p:cNvPr>
          <p:cNvSpPr txBox="1"/>
          <p:nvPr/>
        </p:nvSpPr>
        <p:spPr>
          <a:xfrm>
            <a:off x="4835371" y="4039707"/>
            <a:ext cx="37858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Payments in the network split like the lava stream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74626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  <p:bldP spid="6" grpId="0"/>
      <p:bldP spid="7" grpId="0"/>
      <p:bldP spid="10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C8E3F-C6A5-4409-B13B-BC1EA8993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Most important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AA622-32B9-4A55-B6D8-7245CDAA0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If the </a:t>
            </a:r>
            <a:r>
              <a:rPr lang="en-US" b="1" dirty="0">
                <a:solidFill>
                  <a:srgbClr val="FF0000"/>
                </a:solidFill>
              </a:rPr>
              <a:t>sender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b="1" dirty="0" err="1">
                <a:solidFill>
                  <a:srgbClr val="FF0000"/>
                </a:solidFill>
              </a:rPr>
              <a:t>is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b="1" dirty="0" err="1">
                <a:solidFill>
                  <a:srgbClr val="FF0000"/>
                </a:solidFill>
              </a:rPr>
              <a:t>honest</a:t>
            </a:r>
            <a:r>
              <a:rPr lang="en-US" dirty="0"/>
              <a:t>,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en-US" dirty="0"/>
              <a:t>he will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always hold a receipt for a value that is at least equal to what he sent</a:t>
            </a:r>
            <a:r>
              <a:rPr lang="en-US" dirty="0"/>
              <a:t>.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If the </a:t>
            </a:r>
            <a:r>
              <a:rPr lang="pl-PL" b="1" dirty="0">
                <a:solidFill>
                  <a:srgbClr val="FF0000"/>
                </a:solidFill>
              </a:rPr>
              <a:t>receiver </a:t>
            </a:r>
            <a:r>
              <a:rPr lang="pl-PL" b="1" dirty="0" err="1">
                <a:solidFill>
                  <a:srgbClr val="FF0000"/>
                </a:solidFill>
              </a:rPr>
              <a:t>is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b="1" dirty="0" err="1">
                <a:solidFill>
                  <a:srgbClr val="FF0000"/>
                </a:solidFill>
              </a:rPr>
              <a:t>honest</a:t>
            </a:r>
            <a:r>
              <a:rPr lang="en-US" dirty="0"/>
              <a:t>,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dirty="0"/>
              <a:t>the </a:t>
            </a:r>
            <a:r>
              <a:rPr lang="pl-PL" dirty="0" err="1"/>
              <a:t>sender</a:t>
            </a:r>
            <a:r>
              <a:rPr lang="pl-PL" dirty="0"/>
              <a:t> will </a:t>
            </a:r>
            <a:r>
              <a:rPr lang="pl-PL" b="1" dirty="0">
                <a:solidFill>
                  <a:srgbClr val="0070C0"/>
                </a:solidFill>
              </a:rPr>
              <a:t>never hold a receipt for a value higher than what she received</a:t>
            </a:r>
            <a:r>
              <a:rPr lang="pl-PL" dirty="0"/>
              <a:t>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As long as </a:t>
            </a:r>
            <a:r>
              <a:rPr lang="en-US" b="1" dirty="0">
                <a:solidFill>
                  <a:srgbClr val="FF0000"/>
                </a:solidFill>
              </a:rPr>
              <a:t>each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intermediary is honest </a:t>
            </a:r>
            <a:r>
              <a:rPr lang="pl-PL" dirty="0"/>
              <a:t>– </a:t>
            </a:r>
            <a:r>
              <a:rPr lang="pl-PL" b="1" dirty="0">
                <a:solidFill>
                  <a:srgbClr val="7030A0"/>
                </a:solidFill>
              </a:rPr>
              <a:t>she will never loose money</a:t>
            </a:r>
            <a:r>
              <a:rPr lang="pl-PL" dirty="0"/>
              <a:t>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r">
              <a:buNone/>
            </a:pPr>
            <a:r>
              <a:rPr lang="pl-PL" sz="2800" b="1" dirty="0"/>
              <a:t>For the details – see the paper.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927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2" y="2188308"/>
            <a:ext cx="8712043" cy="439853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What we do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How we do it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Applications</a:t>
            </a:r>
            <a:endParaRPr lang="en-GB" dirty="0"/>
          </a:p>
        </p:txBody>
      </p:sp>
      <p:sp>
        <p:nvSpPr>
          <p:cNvPr id="5" name="Left Arrow 4"/>
          <p:cNvSpPr/>
          <p:nvPr/>
        </p:nvSpPr>
        <p:spPr>
          <a:xfrm>
            <a:off x="2929134" y="3685367"/>
            <a:ext cx="914399" cy="586153"/>
          </a:xfrm>
          <a:prstGeom prst="left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86993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6C543-E3E2-E22F-A01A-AF24235EF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ED7A4-A57D-61F3-BC67-E5EB761D58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File sharing for money.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Currency</a:t>
                </a:r>
                <a:r>
                  <a:rPr lang="pl-PL" dirty="0"/>
                  <a:t> exchange</a:t>
                </a:r>
                <a:r>
                  <a:rPr lang="en-US" dirty="0"/>
                  <a:t>s.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Online banks.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Paying for charging batteries, internet access, … 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2800" b="1" dirty="0"/>
                  <a:t>Also</a:t>
                </a:r>
                <a:r>
                  <a:rPr lang="en-US" sz="2800" dirty="0"/>
                  <a:t>: Suppose we really want to transfer </a:t>
                </a:r>
                <a:r>
                  <a:rPr lang="en-US" sz="2800" b="1" dirty="0"/>
                  <a:t>full amount </a:t>
                </a:r>
                <a:r>
                  <a:rPr lang="en-US" sz="2800" dirty="0"/>
                  <a:t>of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2800" dirty="0"/>
                  <a:t> coins. </a:t>
                </a:r>
              </a:p>
              <a:p>
                <a:pPr marL="0" indent="0">
                  <a:buNone/>
                </a:pPr>
                <a:r>
                  <a:rPr lang="en-US" sz="2800" dirty="0"/>
                  <a:t>This can be done as follows:</a:t>
                </a:r>
              </a:p>
              <a:p>
                <a:r>
                  <a:rPr lang="en-US" sz="2800" dirty="0"/>
                  <a:t>first transfer 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as much as you can using Eth</a:t>
                </a:r>
                <a:r>
                  <a:rPr lang="pl-PL" b="1" dirty="0">
                    <a:solidFill>
                      <a:srgbClr val="7030A0"/>
                    </a:solidFill>
                  </a:rPr>
                  <a:t>NA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(possibly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trying multiple times</a:t>
                </a:r>
                <a:r>
                  <a:rPr lang="en-US" sz="2800" dirty="0"/>
                  <a:t>)</a:t>
                </a:r>
              </a:p>
              <a:p>
                <a:r>
                  <a:rPr lang="pl-PL" sz="2800" dirty="0"/>
                  <a:t>in case not all the coins are transfered – </a:t>
                </a:r>
                <a:r>
                  <a:rPr lang="en-US" sz="2800" dirty="0"/>
                  <a:t>transfer the rest in a </a:t>
                </a:r>
                <a:r>
                  <a:rPr lang="en-US" sz="2800" b="1" dirty="0">
                    <a:solidFill>
                      <a:srgbClr val="00B050"/>
                    </a:solidFill>
                  </a:rPr>
                  <a:t>different way </a:t>
                </a:r>
                <a:r>
                  <a:rPr lang="en-US" sz="2800" dirty="0"/>
                  <a:t>(or request a refund).</a:t>
                </a:r>
                <a:endParaRPr lang="pl-PL" sz="2800" dirty="0"/>
              </a:p>
              <a:p>
                <a:pPr marL="0" indent="0">
                  <a:buNone/>
                </a:pPr>
                <a:endParaRPr lang="pl-PL" sz="2800" dirty="0"/>
              </a:p>
              <a:p>
                <a:pPr marL="0" indent="0">
                  <a:buNone/>
                </a:pPr>
                <a:r>
                  <a:rPr lang="pl-PL" sz="2800" b="1" u="sng" dirty="0">
                    <a:solidFill>
                      <a:srgbClr val="7030A0"/>
                    </a:solidFill>
                  </a:rPr>
                  <a:t>Observe also</a:t>
                </a:r>
                <a:r>
                  <a:rPr lang="pl-PL" sz="2800" b="1" dirty="0"/>
                  <a:t>: </a:t>
                </a:r>
                <a:r>
                  <a:rPr lang="pl-PL" sz="2800" dirty="0"/>
                  <a:t>the users </a:t>
                </a:r>
                <a:r>
                  <a:rPr lang="en-US" sz="2800" dirty="0"/>
                  <a:t>can</a:t>
                </a:r>
                <a:r>
                  <a:rPr lang="pl-PL" sz="2800" dirty="0"/>
                  <a:t> </a:t>
                </a:r>
                <a:r>
                  <a:rPr lang="en-US" sz="2800" dirty="0"/>
                  <a:t>apply</a:t>
                </a:r>
                <a:r>
                  <a:rPr lang="pl-PL" sz="2800" dirty="0"/>
                  <a:t> EthNA in reaction to the flucuation of the fees asked by the intermediaries.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ED7A4-A57D-61F3-BC67-E5EB761D58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9" t="-2900" r="-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70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66" y="1166990"/>
            <a:ext cx="8712044" cy="785375"/>
          </a:xfrm>
        </p:spPr>
        <p:txBody>
          <a:bodyPr>
            <a:noAutofit/>
          </a:bodyPr>
          <a:lstStyle/>
          <a:p>
            <a:pPr algn="ctr"/>
            <a:r>
              <a:rPr lang="en-US" sz="13800" dirty="0"/>
              <a:t>Thanks!</a:t>
            </a:r>
            <a:endParaRPr lang="pl-PL" sz="13800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2158408" y="6040680"/>
            <a:ext cx="6840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Lato" panose="020F0502020204030203" pitchFamily="34" charset="0"/>
              </a:rPr>
              <a:t>Supported by the Ethereum Foundation</a:t>
            </a:r>
            <a:r>
              <a:rPr lang="en-US" dirty="0">
                <a:latin typeface="Lato" panose="020F0502020204030203" pitchFamily="34" charset="0"/>
              </a:rPr>
              <a:t>, </a:t>
            </a:r>
            <a:r>
              <a:rPr lang="en-GB" dirty="0">
                <a:latin typeface="Lato" panose="020F0502020204030203" pitchFamily="34" charset="0"/>
              </a:rPr>
              <a:t>Foundation for Polish Science, and European Research Council</a:t>
            </a:r>
            <a:br>
              <a:rPr lang="pl-PL" dirty="0">
                <a:latin typeface="Lato" panose="020F0502020204030203" pitchFamily="34" charset="0"/>
              </a:rPr>
            </a:br>
            <a:r>
              <a:rPr lang="en-GB" dirty="0">
                <a:latin typeface="Lato" panose="020F0502020204030203" pitchFamily="34" charset="0"/>
              </a:rPr>
              <a:t>. </a:t>
            </a:r>
            <a:endParaRPr lang="pl-PL" dirty="0">
              <a:latin typeface="Lato" panose="020F050202020403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73" y="3769703"/>
            <a:ext cx="1060044" cy="1060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142" y="3769703"/>
            <a:ext cx="1060044" cy="10600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680" y="3769703"/>
            <a:ext cx="1060044" cy="1060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448" y="3769703"/>
            <a:ext cx="1060044" cy="1060044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BFFE8E92-0D5C-448A-B658-FDC9F16A9E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722" y="3769703"/>
            <a:ext cx="1114511" cy="106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76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result in a nutshell</a:t>
            </a:r>
            <a:endParaRPr lang="pl-PL" dirty="0"/>
          </a:p>
        </p:txBody>
      </p:sp>
      <p:sp>
        <p:nvSpPr>
          <p:cNvPr id="4" name="Rounded Rectangle 3"/>
          <p:cNvSpPr/>
          <p:nvPr/>
        </p:nvSpPr>
        <p:spPr>
          <a:xfrm>
            <a:off x="535932" y="1298051"/>
            <a:ext cx="8072136" cy="4645549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dirty="0">
                <a:latin typeface="Lato" panose="020F0502020204030203" pitchFamily="34" charset="0"/>
                <a:cs typeface="Lato" panose="020F0502020204030203" pitchFamily="34" charset="0"/>
              </a:rPr>
              <a:t>We introduce a new method </a:t>
            </a:r>
            <a:r>
              <a:rPr lang="pl-PL" sz="2400" dirty="0">
                <a:latin typeface="Lato" panose="020F0502020204030203" pitchFamily="34" charset="0"/>
                <a:cs typeface="Lato" panose="020F0502020204030203" pitchFamily="34" charset="0"/>
              </a:rPr>
              <a:t>for</a:t>
            </a:r>
            <a:r>
              <a:rPr lang="en-GB" sz="2400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splitting payments in the channel networks</a:t>
            </a:r>
            <a:r>
              <a:rPr lang="en-GB" sz="2400" dirty="0"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en-GB" sz="240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2400" dirty="0">
                <a:latin typeface="Lato" panose="020F0502020204030203" pitchFamily="34" charset="0"/>
                <a:cs typeface="Lato" panose="020F0502020204030203" pitchFamily="34" charset="0"/>
              </a:rPr>
              <a:t>The main idea is to make splitting </a:t>
            </a:r>
            <a:r>
              <a:rPr lang="en-GB" sz="2400" b="1" dirty="0">
                <a:solidFill>
                  <a:srgbClr val="FF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non-atomic</a:t>
            </a:r>
            <a:r>
              <a:rPr lang="en-GB" sz="2400" dirty="0"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en-GB" sz="240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2400" dirty="0">
                <a:latin typeface="Lato" panose="020F0502020204030203" pitchFamily="34" charset="0"/>
                <a:cs typeface="Lato" panose="020F0502020204030203" pitchFamily="34" charset="0"/>
              </a:rPr>
              <a:t>We present a protocol called </a:t>
            </a:r>
            <a:r>
              <a:rPr lang="en-GB" sz="2400" b="1" dirty="0">
                <a:latin typeface="Lato" panose="020F0502020204030203" pitchFamily="34" charset="0"/>
                <a:cs typeface="Lato" panose="020F0502020204030203" pitchFamily="34" charset="0"/>
              </a:rPr>
              <a:t>EthNA</a:t>
            </a:r>
            <a:r>
              <a:rPr lang="en-GB" sz="2400" dirty="0">
                <a:latin typeface="Lato" panose="020F0502020204030203" pitchFamily="34" charset="0"/>
                <a:cs typeface="Lato" panose="020F0502020204030203" pitchFamily="34" charset="0"/>
              </a:rPr>
              <a:t> that has this property.</a:t>
            </a:r>
          </a:p>
          <a:p>
            <a:endParaRPr lang="en-GB" sz="240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2400" dirty="0">
                <a:latin typeface="Lato" panose="020F0502020204030203" pitchFamily="34" charset="0"/>
                <a:cs typeface="Lato" panose="020F0502020204030203" pitchFamily="34" charset="0"/>
              </a:rPr>
              <a:t>We </a:t>
            </a:r>
            <a:r>
              <a:rPr lang="en-GB" sz="2400" b="1" dirty="0">
                <a:solidFill>
                  <a:srgbClr val="7030A0"/>
                </a:solidFill>
                <a:latin typeface="Lato" panose="020F0502020204030203" pitchFamily="34" charset="0"/>
                <a:cs typeface="Lato" panose="020F0502020204030203" pitchFamily="34" charset="0"/>
              </a:rPr>
              <a:t>prove its security </a:t>
            </a:r>
            <a:r>
              <a:rPr lang="en-GB" sz="2400" dirty="0">
                <a:latin typeface="Lato" panose="020F0502020204030203" pitchFamily="34" charset="0"/>
                <a:cs typeface="Lato" panose="020F0502020204030203" pitchFamily="34" charset="0"/>
              </a:rPr>
              <a:t>and </a:t>
            </a:r>
            <a:r>
              <a:rPr lang="en-GB" sz="2400" b="1" dirty="0">
                <a:solidFill>
                  <a:srgbClr val="7030A0"/>
                </a:solidFill>
                <a:latin typeface="Lato" panose="020F0502020204030203" pitchFamily="34" charset="0"/>
                <a:cs typeface="Lato" panose="020F0502020204030203" pitchFamily="34" charset="0"/>
              </a:rPr>
              <a:t>implement it</a:t>
            </a:r>
            <a:r>
              <a:rPr lang="en-GB" sz="2400" dirty="0"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081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Payment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(e.g. the </a:t>
            </a:r>
            <a:r>
              <a:rPr lang="en-US" b="1" dirty="0"/>
              <a:t>Lightning</a:t>
            </a:r>
            <a:r>
              <a:rPr lang="pl-PL" b="1" dirty="0"/>
              <a:t> Network, Raiden Network</a:t>
            </a:r>
            <a:r>
              <a:rPr lang="pl-PL" dirty="0"/>
              <a:t>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pl-PL" b="1" dirty="0"/>
              <a:t>Alice</a:t>
            </a:r>
            <a:r>
              <a:rPr lang="pl-PL" dirty="0"/>
              <a:t> and </a:t>
            </a:r>
            <a:r>
              <a:rPr lang="pl-PL" b="1" dirty="0"/>
              <a:t>Bob </a:t>
            </a:r>
            <a:r>
              <a:rPr lang="pl-PL" dirty="0"/>
              <a:t>establish a channel that allows them to do transactions </a:t>
            </a:r>
            <a:r>
              <a:rPr lang="pl-PL" b="1" dirty="0">
                <a:solidFill>
                  <a:srgbClr val="FF0000"/>
                </a:solidFill>
              </a:rPr>
              <a:t>without posting them on the blockchain</a:t>
            </a:r>
            <a:r>
              <a:rPr lang="pl-PL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Lots of papers on this topic in recent years!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en-US" dirty="0"/>
              <a:t>Channels are constructed using “</a:t>
            </a:r>
            <a:r>
              <a:rPr lang="en-US" b="1" dirty="0">
                <a:highlight>
                  <a:srgbClr val="FFFF00"/>
                </a:highlight>
              </a:rPr>
              <a:t>smart contracts</a:t>
            </a:r>
            <a:r>
              <a:rPr lang="en-US" dirty="0"/>
              <a:t>”</a:t>
            </a:r>
            <a:r>
              <a:rPr lang="pl-PL" dirty="0"/>
              <a:t>.</a:t>
            </a:r>
            <a:endParaRPr lang="en-US" dirty="0"/>
          </a:p>
        </p:txBody>
      </p:sp>
      <p:sp>
        <p:nvSpPr>
          <p:cNvPr id="9" name="Left-Right Arrow 8"/>
          <p:cNvSpPr/>
          <p:nvPr/>
        </p:nvSpPr>
        <p:spPr>
          <a:xfrm>
            <a:off x="2475943" y="2647406"/>
            <a:ext cx="3647007" cy="5880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payment channel </a:t>
            </a:r>
            <a:endParaRPr lang="en-US" dirty="0"/>
          </a:p>
        </p:txBody>
      </p:sp>
      <p:grpSp>
        <p:nvGrpSpPr>
          <p:cNvPr id="12" name="Grupa 13">
            <a:extLst>
              <a:ext uri="{FF2B5EF4-FFF2-40B4-BE49-F238E27FC236}">
                <a16:creationId xmlns:a16="http://schemas.microsoft.com/office/drawing/2014/main" id="{D0334A3C-52B7-4A38-80EE-306E6B83919C}"/>
              </a:ext>
            </a:extLst>
          </p:cNvPr>
          <p:cNvGrpSpPr/>
          <p:nvPr/>
        </p:nvGrpSpPr>
        <p:grpSpPr>
          <a:xfrm>
            <a:off x="850081" y="2382715"/>
            <a:ext cx="1207319" cy="1239843"/>
            <a:chOff x="1250313" y="1804923"/>
            <a:chExt cx="928546" cy="996481"/>
          </a:xfrm>
        </p:grpSpPr>
        <p:sp>
          <p:nvSpPr>
            <p:cNvPr id="13" name="Owal 18">
              <a:extLst>
                <a:ext uri="{FF2B5EF4-FFF2-40B4-BE49-F238E27FC236}">
                  <a16:creationId xmlns:a16="http://schemas.microsoft.com/office/drawing/2014/main" id="{F7483FA2-9D7A-44FE-AADF-68CA771B89D4}"/>
                </a:ext>
              </a:extLst>
            </p:cNvPr>
            <p:cNvSpPr/>
            <p:nvPr/>
          </p:nvSpPr>
          <p:spPr>
            <a:xfrm>
              <a:off x="1250313" y="1929737"/>
              <a:ext cx="928546" cy="87166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1600" dirty="0"/>
            </a:p>
          </p:txBody>
        </p:sp>
        <p:pic>
          <p:nvPicPr>
            <p:cNvPr id="14" name="Picture 9">
              <a:extLst>
                <a:ext uri="{FF2B5EF4-FFF2-40B4-BE49-F238E27FC236}">
                  <a16:creationId xmlns:a16="http://schemas.microsoft.com/office/drawing/2014/main" id="{60C5D3C6-691C-4AB3-9B2B-353EAC5B4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4986" y="1804923"/>
              <a:ext cx="639204" cy="642364"/>
            </a:xfrm>
            <a:prstGeom prst="rect">
              <a:avLst/>
            </a:prstGeom>
          </p:spPr>
        </p:pic>
        <p:sp>
          <p:nvSpPr>
            <p:cNvPr id="15" name="pole tekstowe 21">
              <a:extLst>
                <a:ext uri="{FF2B5EF4-FFF2-40B4-BE49-F238E27FC236}">
                  <a16:creationId xmlns:a16="http://schemas.microsoft.com/office/drawing/2014/main" id="{E8D27737-AF40-4E2D-8938-A77A60263C28}"/>
                </a:ext>
              </a:extLst>
            </p:cNvPr>
            <p:cNvSpPr txBox="1"/>
            <p:nvPr/>
          </p:nvSpPr>
          <p:spPr>
            <a:xfrm>
              <a:off x="1446764" y="2459768"/>
              <a:ext cx="525447" cy="2968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Alice</a:t>
              </a:r>
              <a:endParaRPr lang="pl-PL" dirty="0"/>
            </a:p>
          </p:txBody>
        </p:sp>
      </p:grpSp>
      <p:grpSp>
        <p:nvGrpSpPr>
          <p:cNvPr id="16" name="Grupa 22">
            <a:extLst>
              <a:ext uri="{FF2B5EF4-FFF2-40B4-BE49-F238E27FC236}">
                <a16:creationId xmlns:a16="http://schemas.microsoft.com/office/drawing/2014/main" id="{86DF6A09-50DE-4DF1-A5CD-4B0BB1B511CC}"/>
              </a:ext>
            </a:extLst>
          </p:cNvPr>
          <p:cNvGrpSpPr/>
          <p:nvPr/>
        </p:nvGrpSpPr>
        <p:grpSpPr>
          <a:xfrm>
            <a:off x="6454745" y="2286883"/>
            <a:ext cx="1275969" cy="1391136"/>
            <a:chOff x="5037093" y="1683326"/>
            <a:chExt cx="981345" cy="1118076"/>
          </a:xfrm>
        </p:grpSpPr>
        <p:sp>
          <p:nvSpPr>
            <p:cNvPr id="17" name="Owal 23">
              <a:extLst>
                <a:ext uri="{FF2B5EF4-FFF2-40B4-BE49-F238E27FC236}">
                  <a16:creationId xmlns:a16="http://schemas.microsoft.com/office/drawing/2014/main" id="{0C3C11D7-C0A2-4A64-9304-1C57402B79C0}"/>
                </a:ext>
              </a:extLst>
            </p:cNvPr>
            <p:cNvSpPr/>
            <p:nvPr/>
          </p:nvSpPr>
          <p:spPr>
            <a:xfrm>
              <a:off x="5037093" y="1908845"/>
              <a:ext cx="981345" cy="89255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1600" dirty="0"/>
            </a:p>
          </p:txBody>
        </p:sp>
        <p:pic>
          <p:nvPicPr>
            <p:cNvPr id="18" name="Picture 7">
              <a:extLst>
                <a:ext uri="{FF2B5EF4-FFF2-40B4-BE49-F238E27FC236}">
                  <a16:creationId xmlns:a16="http://schemas.microsoft.com/office/drawing/2014/main" id="{40C41EBC-C297-4403-861B-48D24881E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729" y="1683326"/>
              <a:ext cx="695033" cy="695033"/>
            </a:xfrm>
            <a:prstGeom prst="rect">
              <a:avLst/>
            </a:prstGeom>
          </p:spPr>
        </p:pic>
        <p:sp>
          <p:nvSpPr>
            <p:cNvPr id="19" name="pole tekstowe 25">
              <a:extLst>
                <a:ext uri="{FF2B5EF4-FFF2-40B4-BE49-F238E27FC236}">
                  <a16:creationId xmlns:a16="http://schemas.microsoft.com/office/drawing/2014/main" id="{3AB40803-CFE6-416C-AA7B-19BD0AD7F2BB}"/>
                </a:ext>
              </a:extLst>
            </p:cNvPr>
            <p:cNvSpPr txBox="1"/>
            <p:nvPr/>
          </p:nvSpPr>
          <p:spPr>
            <a:xfrm>
              <a:off x="5293191" y="2433600"/>
              <a:ext cx="457641" cy="2968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Bob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0633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78" y="98807"/>
            <a:ext cx="8712044" cy="785375"/>
          </a:xfrm>
        </p:spPr>
        <p:txBody>
          <a:bodyPr/>
          <a:lstStyle/>
          <a:p>
            <a:r>
              <a:rPr lang="en-US" dirty="0"/>
              <a:t>In more detail:</a:t>
            </a:r>
          </a:p>
        </p:txBody>
      </p:sp>
      <p:sp>
        <p:nvSpPr>
          <p:cNvPr id="8" name="Left-Right Arrow 7"/>
          <p:cNvSpPr/>
          <p:nvPr/>
        </p:nvSpPr>
        <p:spPr>
          <a:xfrm>
            <a:off x="2738684" y="2356830"/>
            <a:ext cx="3647007" cy="69158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payment channel </a:t>
            </a:r>
            <a:endParaRPr lang="en-US" dirty="0"/>
          </a:p>
        </p:txBody>
      </p:sp>
      <p:sp>
        <p:nvSpPr>
          <p:cNvPr id="9" name="Curved Down Arrow 8"/>
          <p:cNvSpPr/>
          <p:nvPr/>
        </p:nvSpPr>
        <p:spPr>
          <a:xfrm>
            <a:off x="2232944" y="1451811"/>
            <a:ext cx="2097741" cy="731520"/>
          </a:xfrm>
          <a:prstGeom prst="curved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66519" y="1278312"/>
                <a:ext cx="1002903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pl-PL" dirty="0"/>
                  <a:t> coin</a:t>
                </a:r>
                <a:r>
                  <a:rPr lang="en-US" dirty="0"/>
                  <a:t>s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519" y="1278312"/>
                <a:ext cx="100290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urved Down Arrow 15"/>
          <p:cNvSpPr/>
          <p:nvPr/>
        </p:nvSpPr>
        <p:spPr>
          <a:xfrm flipH="1">
            <a:off x="4388309" y="1451811"/>
            <a:ext cx="2280623" cy="731520"/>
          </a:xfrm>
          <a:prstGeom prst="curved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70664" y="1278312"/>
                <a:ext cx="1018805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pl-PL" dirty="0"/>
                  <a:t> coin</a:t>
                </a:r>
                <a:r>
                  <a:rPr lang="en-US" dirty="0"/>
                  <a:t>s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664" y="1278312"/>
                <a:ext cx="101880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2"/>
          <p:cNvSpPr txBox="1">
            <a:spLocks/>
          </p:cNvSpPr>
          <p:nvPr/>
        </p:nvSpPr>
        <p:spPr>
          <a:xfrm>
            <a:off x="281778" y="3964609"/>
            <a:ext cx="7374243" cy="2511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/>
              <a:t>initially Alice and Bob </a:t>
            </a:r>
            <a:r>
              <a:rPr lang="en-US" b="1" dirty="0">
                <a:solidFill>
                  <a:srgbClr val="0070C0"/>
                </a:solidFill>
              </a:rPr>
              <a:t>open a channel </a:t>
            </a:r>
            <a:r>
              <a:rPr lang="en-US" dirty="0"/>
              <a:t>by posting a </a:t>
            </a:r>
            <a:r>
              <a:rPr lang="en-US" b="1" dirty="0">
                <a:solidFill>
                  <a:srgbClr val="FF0000"/>
                </a:solidFill>
              </a:rPr>
              <a:t>smart contract on the ledger </a:t>
            </a:r>
            <a:r>
              <a:rPr lang="en-US" dirty="0"/>
              <a:t>and </a:t>
            </a:r>
            <a:r>
              <a:rPr lang="en-US" b="1" dirty="0">
                <a:solidFill>
                  <a:srgbClr val="7030A0"/>
                </a:solidFill>
              </a:rPr>
              <a:t>depositing some coins into it</a:t>
            </a:r>
            <a:r>
              <a:rPr lang="en-US" dirty="0"/>
              <a:t>.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then they can change channel’s balance (</a:t>
            </a:r>
            <a:r>
              <a:rPr lang="en-US" b="1" dirty="0">
                <a:solidFill>
                  <a:srgbClr val="00B050"/>
                </a:solidFill>
              </a:rPr>
              <a:t>without informing the ledger about it</a:t>
            </a:r>
            <a:r>
              <a:rPr lang="en-US" dirty="0"/>
              <a:t>),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finally: they close the </a:t>
            </a:r>
            <a:r>
              <a:rPr lang="pl-PL" dirty="0"/>
              <a:t>channel 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by talking to the smart contract</a:t>
            </a:r>
            <a:r>
              <a:rPr lang="en-US" dirty="0"/>
              <a:t>) and convert the balance to “real coins”.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0">
                <a:extLst>
                  <a:ext uri="{FF2B5EF4-FFF2-40B4-BE49-F238E27FC236}">
                    <a16:creationId xmlns:a16="http://schemas.microsoft.com/office/drawing/2014/main" id="{2FF22310-D3FC-444C-A595-2B40C4E586BA}"/>
                  </a:ext>
                </a:extLst>
              </p:cNvPr>
              <p:cNvSpPr/>
              <p:nvPr/>
            </p:nvSpPr>
            <p:spPr>
              <a:xfrm>
                <a:off x="2700147" y="2843263"/>
                <a:ext cx="1044867" cy="6915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pl-PL" sz="1600" dirty="0"/>
                  <a:t> coin</a:t>
                </a:r>
                <a:r>
                  <a:rPr lang="en-US" sz="1600" dirty="0"/>
                  <a:t>s</a:t>
                </a:r>
                <a:endParaRPr lang="pl-PL" sz="1600" b="1" dirty="0"/>
              </a:p>
            </p:txBody>
          </p:sp>
        </mc:Choice>
        <mc:Fallback xmlns="">
          <p:sp>
            <p:nvSpPr>
              <p:cNvPr id="13" name="Oval 10">
                <a:extLst>
                  <a:ext uri="{FF2B5EF4-FFF2-40B4-BE49-F238E27FC236}">
                    <a16:creationId xmlns:a16="http://schemas.microsoft.com/office/drawing/2014/main" id="{2FF22310-D3FC-444C-A595-2B40C4E586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147" y="2843263"/>
                <a:ext cx="1044867" cy="691587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0">
                <a:extLst>
                  <a:ext uri="{FF2B5EF4-FFF2-40B4-BE49-F238E27FC236}">
                    <a16:creationId xmlns:a16="http://schemas.microsoft.com/office/drawing/2014/main" id="{8BCDCEF1-64AE-4384-8D13-42363D0B049D}"/>
                  </a:ext>
                </a:extLst>
              </p:cNvPr>
              <p:cNvSpPr/>
              <p:nvPr/>
            </p:nvSpPr>
            <p:spPr>
              <a:xfrm>
                <a:off x="5410256" y="2842652"/>
                <a:ext cx="1044867" cy="6915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pl-PL" sz="1600" dirty="0"/>
                  <a:t> coin</a:t>
                </a:r>
                <a:r>
                  <a:rPr lang="en-US" sz="1600" dirty="0"/>
                  <a:t>s</a:t>
                </a:r>
                <a:endParaRPr lang="pl-PL" sz="1600" b="1" dirty="0"/>
              </a:p>
            </p:txBody>
          </p:sp>
        </mc:Choice>
        <mc:Fallback xmlns="">
          <p:sp>
            <p:nvSpPr>
              <p:cNvPr id="15" name="Oval 10">
                <a:extLst>
                  <a:ext uri="{FF2B5EF4-FFF2-40B4-BE49-F238E27FC236}">
                    <a16:creationId xmlns:a16="http://schemas.microsoft.com/office/drawing/2014/main" id="{8BCDCEF1-64AE-4384-8D13-42363D0B0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56" y="2842652"/>
                <a:ext cx="1044867" cy="69158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trzałka: w lewo 2">
            <a:extLst>
              <a:ext uri="{FF2B5EF4-FFF2-40B4-BE49-F238E27FC236}">
                <a16:creationId xmlns:a16="http://schemas.microsoft.com/office/drawing/2014/main" id="{4DC1D2CF-47B5-403E-8220-C868825A6F1F}"/>
              </a:ext>
            </a:extLst>
          </p:cNvPr>
          <p:cNvSpPr/>
          <p:nvPr/>
        </p:nvSpPr>
        <p:spPr>
          <a:xfrm>
            <a:off x="7543800" y="3964609"/>
            <a:ext cx="1433944" cy="552797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on-chain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20" name="Strzałka: w lewo 19">
            <a:extLst>
              <a:ext uri="{FF2B5EF4-FFF2-40B4-BE49-F238E27FC236}">
                <a16:creationId xmlns:a16="http://schemas.microsoft.com/office/drawing/2014/main" id="{B6857D6B-B5AC-4472-AB3D-8E1F9A4CB43E}"/>
              </a:ext>
            </a:extLst>
          </p:cNvPr>
          <p:cNvSpPr/>
          <p:nvPr/>
        </p:nvSpPr>
        <p:spPr>
          <a:xfrm>
            <a:off x="7659475" y="5567580"/>
            <a:ext cx="1318269" cy="552797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on-chain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21" name="Strzałka: w lewo 20">
            <a:extLst>
              <a:ext uri="{FF2B5EF4-FFF2-40B4-BE49-F238E27FC236}">
                <a16:creationId xmlns:a16="http://schemas.microsoft.com/office/drawing/2014/main" id="{A0DADCC7-B8CB-4AB5-8E77-D040578B3AA1}"/>
              </a:ext>
            </a:extLst>
          </p:cNvPr>
          <p:cNvSpPr/>
          <p:nvPr/>
        </p:nvSpPr>
        <p:spPr>
          <a:xfrm>
            <a:off x="7553916" y="4766094"/>
            <a:ext cx="1423828" cy="552797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off-chain</a:t>
            </a:r>
            <a:endParaRPr lang="pl-PL" b="1" dirty="0">
              <a:solidFill>
                <a:schemeClr val="tx1"/>
              </a:solidFill>
            </a:endParaRPr>
          </a:p>
        </p:txBody>
      </p:sp>
      <p:grpSp>
        <p:nvGrpSpPr>
          <p:cNvPr id="18" name="Grupa 13">
            <a:extLst>
              <a:ext uri="{FF2B5EF4-FFF2-40B4-BE49-F238E27FC236}">
                <a16:creationId xmlns:a16="http://schemas.microsoft.com/office/drawing/2014/main" id="{37C3F2A7-21A3-4DCD-BCFF-1010E13C5EC2}"/>
              </a:ext>
            </a:extLst>
          </p:cNvPr>
          <p:cNvGrpSpPr/>
          <p:nvPr/>
        </p:nvGrpSpPr>
        <p:grpSpPr>
          <a:xfrm>
            <a:off x="1386412" y="2250025"/>
            <a:ext cx="1207319" cy="1239843"/>
            <a:chOff x="1250313" y="1804923"/>
            <a:chExt cx="928546" cy="996481"/>
          </a:xfrm>
        </p:grpSpPr>
        <p:sp>
          <p:nvSpPr>
            <p:cNvPr id="24" name="Owal 18">
              <a:extLst>
                <a:ext uri="{FF2B5EF4-FFF2-40B4-BE49-F238E27FC236}">
                  <a16:creationId xmlns:a16="http://schemas.microsoft.com/office/drawing/2014/main" id="{71112070-BD4D-4057-849A-9D9FA03E8C55}"/>
                </a:ext>
              </a:extLst>
            </p:cNvPr>
            <p:cNvSpPr/>
            <p:nvPr/>
          </p:nvSpPr>
          <p:spPr>
            <a:xfrm>
              <a:off x="1250313" y="1929737"/>
              <a:ext cx="928546" cy="87166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1600" dirty="0"/>
            </a:p>
          </p:txBody>
        </p:sp>
        <p:pic>
          <p:nvPicPr>
            <p:cNvPr id="25" name="Picture 9">
              <a:extLst>
                <a:ext uri="{FF2B5EF4-FFF2-40B4-BE49-F238E27FC236}">
                  <a16:creationId xmlns:a16="http://schemas.microsoft.com/office/drawing/2014/main" id="{48FEB924-2389-49DB-AB37-286037139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4986" y="1804923"/>
              <a:ext cx="639204" cy="642364"/>
            </a:xfrm>
            <a:prstGeom prst="rect">
              <a:avLst/>
            </a:prstGeom>
          </p:spPr>
        </p:pic>
        <p:sp>
          <p:nvSpPr>
            <p:cNvPr id="26" name="pole tekstowe 21">
              <a:extLst>
                <a:ext uri="{FF2B5EF4-FFF2-40B4-BE49-F238E27FC236}">
                  <a16:creationId xmlns:a16="http://schemas.microsoft.com/office/drawing/2014/main" id="{A14E381C-FFA3-4A47-82BA-EBB38270ED40}"/>
                </a:ext>
              </a:extLst>
            </p:cNvPr>
            <p:cNvSpPr txBox="1"/>
            <p:nvPr/>
          </p:nvSpPr>
          <p:spPr>
            <a:xfrm>
              <a:off x="1446764" y="2459768"/>
              <a:ext cx="525447" cy="2968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Alice</a:t>
              </a:r>
              <a:endParaRPr lang="pl-PL" dirty="0"/>
            </a:p>
          </p:txBody>
        </p:sp>
      </p:grpSp>
      <p:grpSp>
        <p:nvGrpSpPr>
          <p:cNvPr id="27" name="Grupa 22">
            <a:extLst>
              <a:ext uri="{FF2B5EF4-FFF2-40B4-BE49-F238E27FC236}">
                <a16:creationId xmlns:a16="http://schemas.microsoft.com/office/drawing/2014/main" id="{A5407B35-F674-4666-95E3-373FD273079F}"/>
              </a:ext>
            </a:extLst>
          </p:cNvPr>
          <p:cNvGrpSpPr/>
          <p:nvPr/>
        </p:nvGrpSpPr>
        <p:grpSpPr>
          <a:xfrm>
            <a:off x="6577837" y="2143103"/>
            <a:ext cx="1275969" cy="1391136"/>
            <a:chOff x="5037093" y="1683326"/>
            <a:chExt cx="981345" cy="1118076"/>
          </a:xfrm>
        </p:grpSpPr>
        <p:sp>
          <p:nvSpPr>
            <p:cNvPr id="28" name="Owal 23">
              <a:extLst>
                <a:ext uri="{FF2B5EF4-FFF2-40B4-BE49-F238E27FC236}">
                  <a16:creationId xmlns:a16="http://schemas.microsoft.com/office/drawing/2014/main" id="{51A0CBD7-979A-4318-BEB6-933F50AEE616}"/>
                </a:ext>
              </a:extLst>
            </p:cNvPr>
            <p:cNvSpPr/>
            <p:nvPr/>
          </p:nvSpPr>
          <p:spPr>
            <a:xfrm>
              <a:off x="5037093" y="1908845"/>
              <a:ext cx="981345" cy="89255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1600" dirty="0"/>
            </a:p>
          </p:txBody>
        </p:sp>
        <p:pic>
          <p:nvPicPr>
            <p:cNvPr id="29" name="Picture 7">
              <a:extLst>
                <a:ext uri="{FF2B5EF4-FFF2-40B4-BE49-F238E27FC236}">
                  <a16:creationId xmlns:a16="http://schemas.microsoft.com/office/drawing/2014/main" id="{29725932-33AB-4023-8046-519E02D4B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729" y="1683326"/>
              <a:ext cx="695033" cy="695033"/>
            </a:xfrm>
            <a:prstGeom prst="rect">
              <a:avLst/>
            </a:prstGeom>
          </p:spPr>
        </p:pic>
        <p:sp>
          <p:nvSpPr>
            <p:cNvPr id="30" name="pole tekstowe 25">
              <a:extLst>
                <a:ext uri="{FF2B5EF4-FFF2-40B4-BE49-F238E27FC236}">
                  <a16:creationId xmlns:a16="http://schemas.microsoft.com/office/drawing/2014/main" id="{F797AAD2-012C-4925-8F8B-1EAEADF1AC31}"/>
                </a:ext>
              </a:extLst>
            </p:cNvPr>
            <p:cNvSpPr txBox="1"/>
            <p:nvPr/>
          </p:nvSpPr>
          <p:spPr>
            <a:xfrm>
              <a:off x="5293191" y="2433600"/>
              <a:ext cx="457641" cy="2968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Bob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4168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6" grpId="0" animBg="1"/>
      <p:bldP spid="17" grpId="0" animBg="1"/>
      <p:bldP spid="13" grpId="0" animBg="1"/>
      <p:bldP spid="15" grpId="0" animBg="1"/>
      <p:bldP spid="3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1" y="1026377"/>
            <a:ext cx="8636531" cy="1655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rgbClr val="FF0000"/>
                </a:solidFill>
              </a:rPr>
              <a:t>Problem</a:t>
            </a:r>
            <a:r>
              <a:rPr lang="en-US" sz="2400" dirty="0"/>
              <a:t>: every pair of parties requires a separate channel…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rgbClr val="00B050"/>
                </a:solidFill>
              </a:rPr>
              <a:t>Idea</a:t>
            </a:r>
            <a:r>
              <a:rPr lang="en-US" sz="2400" dirty="0"/>
              <a:t>: We can let the parties “</a:t>
            </a:r>
            <a:r>
              <a:rPr lang="en-US" sz="2400" b="1" dirty="0"/>
              <a:t>route</a:t>
            </a:r>
            <a:r>
              <a:rPr lang="en-US" sz="2400" dirty="0"/>
              <a:t>” the payments.</a:t>
            </a:r>
          </a:p>
          <a:p>
            <a:pPr marL="0" indent="0">
              <a:buNone/>
            </a:pPr>
            <a:r>
              <a:rPr lang="en-US" sz="2400" dirty="0"/>
              <a:t>For example </a:t>
            </a:r>
            <a:r>
              <a:rPr lang="en-US" sz="2400" b="1" dirty="0"/>
              <a:t>1 coin </a:t>
            </a:r>
            <a:r>
              <a:rPr lang="en-US" sz="2400" dirty="0"/>
              <a:t>can be transferred from Alice to Bob as follows</a:t>
            </a:r>
            <a:r>
              <a:rPr lang="pl-PL" sz="2400" dirty="0"/>
              <a:t>:</a:t>
            </a:r>
            <a:r>
              <a:rPr lang="en-US" sz="2400" dirty="0"/>
              <a:t> </a:t>
            </a:r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3BBA71D4-9684-4B7F-93BC-1B8E3806C004}"/>
              </a:ext>
            </a:extLst>
          </p:cNvPr>
          <p:cNvGrpSpPr/>
          <p:nvPr/>
        </p:nvGrpSpPr>
        <p:grpSpPr>
          <a:xfrm>
            <a:off x="1077312" y="3061459"/>
            <a:ext cx="928546" cy="996480"/>
            <a:chOff x="1250314" y="1804923"/>
            <a:chExt cx="928546" cy="996480"/>
          </a:xfrm>
        </p:grpSpPr>
        <p:sp>
          <p:nvSpPr>
            <p:cNvPr id="19" name="Owal 18">
              <a:extLst>
                <a:ext uri="{FF2B5EF4-FFF2-40B4-BE49-F238E27FC236}">
                  <a16:creationId xmlns:a16="http://schemas.microsoft.com/office/drawing/2014/main" id="{47F9DF36-68B1-41F0-A981-2AB6487E894F}"/>
                </a:ext>
              </a:extLst>
            </p:cNvPr>
            <p:cNvSpPr/>
            <p:nvPr/>
          </p:nvSpPr>
          <p:spPr>
            <a:xfrm>
              <a:off x="1250314" y="1929736"/>
              <a:ext cx="928546" cy="87166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1600" dirty="0"/>
            </a:p>
          </p:txBody>
        </p:sp>
        <p:pic>
          <p:nvPicPr>
            <p:cNvPr id="21" name="Picture 9">
              <a:extLst>
                <a:ext uri="{FF2B5EF4-FFF2-40B4-BE49-F238E27FC236}">
                  <a16:creationId xmlns:a16="http://schemas.microsoft.com/office/drawing/2014/main" id="{22049104-70C3-4592-8944-8F8DB3794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4986" y="1804923"/>
              <a:ext cx="639204" cy="642364"/>
            </a:xfrm>
            <a:prstGeom prst="rect">
              <a:avLst/>
            </a:prstGeom>
          </p:spPr>
        </p:pic>
        <p:sp>
          <p:nvSpPr>
            <p:cNvPr id="22" name="pole tekstowe 21">
              <a:extLst>
                <a:ext uri="{FF2B5EF4-FFF2-40B4-BE49-F238E27FC236}">
                  <a16:creationId xmlns:a16="http://schemas.microsoft.com/office/drawing/2014/main" id="{CE842348-6361-4CF0-A9A6-902E3F28D8F5}"/>
                </a:ext>
              </a:extLst>
            </p:cNvPr>
            <p:cNvSpPr txBox="1"/>
            <p:nvPr/>
          </p:nvSpPr>
          <p:spPr>
            <a:xfrm>
              <a:off x="1446764" y="2459768"/>
              <a:ext cx="418139" cy="224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Alice</a:t>
              </a:r>
              <a:endParaRPr lang="pl-PL" sz="1200" dirty="0"/>
            </a:p>
          </p:txBody>
        </p:sp>
      </p:grpSp>
      <p:grpSp>
        <p:nvGrpSpPr>
          <p:cNvPr id="23" name="Grupa 22">
            <a:extLst>
              <a:ext uri="{FF2B5EF4-FFF2-40B4-BE49-F238E27FC236}">
                <a16:creationId xmlns:a16="http://schemas.microsoft.com/office/drawing/2014/main" id="{C404C07E-BFEC-425B-A00D-3B2C9E0E25CC}"/>
              </a:ext>
            </a:extLst>
          </p:cNvPr>
          <p:cNvGrpSpPr/>
          <p:nvPr/>
        </p:nvGrpSpPr>
        <p:grpSpPr>
          <a:xfrm>
            <a:off x="7103597" y="2941126"/>
            <a:ext cx="981345" cy="1118076"/>
            <a:chOff x="5037093" y="1683326"/>
            <a:chExt cx="981345" cy="1118076"/>
          </a:xfrm>
        </p:grpSpPr>
        <p:sp>
          <p:nvSpPr>
            <p:cNvPr id="24" name="Owal 23">
              <a:extLst>
                <a:ext uri="{FF2B5EF4-FFF2-40B4-BE49-F238E27FC236}">
                  <a16:creationId xmlns:a16="http://schemas.microsoft.com/office/drawing/2014/main" id="{3EE489C2-F3DF-409D-864B-02391D6262CD}"/>
                </a:ext>
              </a:extLst>
            </p:cNvPr>
            <p:cNvSpPr/>
            <p:nvPr/>
          </p:nvSpPr>
          <p:spPr>
            <a:xfrm>
              <a:off x="5037093" y="1908845"/>
              <a:ext cx="981345" cy="89255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1600" dirty="0"/>
            </a:p>
          </p:txBody>
        </p:sp>
        <p:pic>
          <p:nvPicPr>
            <p:cNvPr id="25" name="Picture 7">
              <a:extLst>
                <a:ext uri="{FF2B5EF4-FFF2-40B4-BE49-F238E27FC236}">
                  <a16:creationId xmlns:a16="http://schemas.microsoft.com/office/drawing/2014/main" id="{0E478FA9-601C-4B57-8673-642ECF488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729" y="1683326"/>
              <a:ext cx="695033" cy="695033"/>
            </a:xfrm>
            <a:prstGeom prst="rect">
              <a:avLst/>
            </a:prstGeom>
          </p:spPr>
        </p:pic>
        <p:sp>
          <p:nvSpPr>
            <p:cNvPr id="26" name="pole tekstowe 25">
              <a:extLst>
                <a:ext uri="{FF2B5EF4-FFF2-40B4-BE49-F238E27FC236}">
                  <a16:creationId xmlns:a16="http://schemas.microsoft.com/office/drawing/2014/main" id="{3CCD3D2D-01BE-4B75-A359-549C3C0D3286}"/>
                </a:ext>
              </a:extLst>
            </p:cNvPr>
            <p:cNvSpPr txBox="1"/>
            <p:nvPr/>
          </p:nvSpPr>
          <p:spPr>
            <a:xfrm>
              <a:off x="5293657" y="2433600"/>
              <a:ext cx="4571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Bob</a:t>
              </a:r>
            </a:p>
          </p:txBody>
        </p:sp>
      </p:grpSp>
      <p:grpSp>
        <p:nvGrpSpPr>
          <p:cNvPr id="27" name="Grupa 26">
            <a:extLst>
              <a:ext uri="{FF2B5EF4-FFF2-40B4-BE49-F238E27FC236}">
                <a16:creationId xmlns:a16="http://schemas.microsoft.com/office/drawing/2014/main" id="{E3EE7169-53B3-4AAA-981E-D49D7B491665}"/>
              </a:ext>
            </a:extLst>
          </p:cNvPr>
          <p:cNvGrpSpPr/>
          <p:nvPr/>
        </p:nvGrpSpPr>
        <p:grpSpPr>
          <a:xfrm>
            <a:off x="4062378" y="2983221"/>
            <a:ext cx="981345" cy="1074718"/>
            <a:chOff x="3777283" y="1726685"/>
            <a:chExt cx="981345" cy="1074718"/>
          </a:xfrm>
        </p:grpSpPr>
        <p:sp>
          <p:nvSpPr>
            <p:cNvPr id="28" name="Owal 27">
              <a:extLst>
                <a:ext uri="{FF2B5EF4-FFF2-40B4-BE49-F238E27FC236}">
                  <a16:creationId xmlns:a16="http://schemas.microsoft.com/office/drawing/2014/main" id="{947E8228-F256-40BF-8E86-52C8060657EF}"/>
                </a:ext>
              </a:extLst>
            </p:cNvPr>
            <p:cNvSpPr/>
            <p:nvPr/>
          </p:nvSpPr>
          <p:spPr>
            <a:xfrm>
              <a:off x="3777283" y="1908846"/>
              <a:ext cx="981345" cy="89255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1600" dirty="0"/>
            </a:p>
          </p:txBody>
        </p:sp>
        <p:pic>
          <p:nvPicPr>
            <p:cNvPr id="29" name="Picture 12">
              <a:extLst>
                <a:ext uri="{FF2B5EF4-FFF2-40B4-BE49-F238E27FC236}">
                  <a16:creationId xmlns:a16="http://schemas.microsoft.com/office/drawing/2014/main" id="{B40511D3-AB28-431E-AF75-4788A76C6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9654" y="1726685"/>
              <a:ext cx="675550" cy="657759"/>
            </a:xfrm>
            <a:prstGeom prst="rect">
              <a:avLst/>
            </a:prstGeom>
          </p:spPr>
        </p:pic>
        <p:sp>
          <p:nvSpPr>
            <p:cNvPr id="30" name="pole tekstowe 29">
              <a:extLst>
                <a:ext uri="{FF2B5EF4-FFF2-40B4-BE49-F238E27FC236}">
                  <a16:creationId xmlns:a16="http://schemas.microsoft.com/office/drawing/2014/main" id="{FE349D61-187D-4C9B-883A-758AFE50C83D}"/>
                </a:ext>
              </a:extLst>
            </p:cNvPr>
            <p:cNvSpPr txBox="1"/>
            <p:nvPr/>
          </p:nvSpPr>
          <p:spPr>
            <a:xfrm>
              <a:off x="4081780" y="2440443"/>
              <a:ext cx="463792" cy="230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Carol</a:t>
              </a:r>
            </a:p>
          </p:txBody>
        </p:sp>
      </p:grpSp>
      <p:cxnSp>
        <p:nvCxnSpPr>
          <p:cNvPr id="31" name="Łącznik prosty ze strzałką 30">
            <a:extLst>
              <a:ext uri="{FF2B5EF4-FFF2-40B4-BE49-F238E27FC236}">
                <a16:creationId xmlns:a16="http://schemas.microsoft.com/office/drawing/2014/main" id="{D5D406E3-AC06-4C00-A4AB-3A36222B584C}"/>
              </a:ext>
            </a:extLst>
          </p:cNvPr>
          <p:cNvCxnSpPr>
            <a:cxnSpLocks/>
            <a:stCxn id="19" idx="6"/>
            <a:endCxn id="28" idx="2"/>
          </p:cNvCxnSpPr>
          <p:nvPr/>
        </p:nvCxnSpPr>
        <p:spPr>
          <a:xfrm flipV="1">
            <a:off x="2005858" y="3611661"/>
            <a:ext cx="2056520" cy="104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>
            <a:extLst>
              <a:ext uri="{FF2B5EF4-FFF2-40B4-BE49-F238E27FC236}">
                <a16:creationId xmlns:a16="http://schemas.microsoft.com/office/drawing/2014/main" id="{CAAA9FBD-AE27-4081-A64F-EEB04665BF6D}"/>
              </a:ext>
            </a:extLst>
          </p:cNvPr>
          <p:cNvCxnSpPr>
            <a:cxnSpLocks/>
            <a:stCxn id="28" idx="6"/>
            <a:endCxn id="24" idx="2"/>
          </p:cNvCxnSpPr>
          <p:nvPr/>
        </p:nvCxnSpPr>
        <p:spPr>
          <a:xfrm>
            <a:off x="5043723" y="3611661"/>
            <a:ext cx="2059874" cy="12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Oval 10">
            <a:extLst>
              <a:ext uri="{FF2B5EF4-FFF2-40B4-BE49-F238E27FC236}">
                <a16:creationId xmlns:a16="http://schemas.microsoft.com/office/drawing/2014/main" id="{D225C99A-6CC2-4B7E-B41A-213E25E60D85}"/>
              </a:ext>
            </a:extLst>
          </p:cNvPr>
          <p:cNvSpPr/>
          <p:nvPr/>
        </p:nvSpPr>
        <p:spPr>
          <a:xfrm>
            <a:off x="2192693" y="3415639"/>
            <a:ext cx="580393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10</a:t>
            </a:r>
            <a:endParaRPr lang="pl-PL" sz="1400" dirty="0"/>
          </a:p>
        </p:txBody>
      </p:sp>
      <p:sp>
        <p:nvSpPr>
          <p:cNvPr id="34" name="Oval 10">
            <a:extLst>
              <a:ext uri="{FF2B5EF4-FFF2-40B4-BE49-F238E27FC236}">
                <a16:creationId xmlns:a16="http://schemas.microsoft.com/office/drawing/2014/main" id="{82CBAEEE-A6BC-4524-B78B-D6C8498A324E}"/>
              </a:ext>
            </a:extLst>
          </p:cNvPr>
          <p:cNvSpPr/>
          <p:nvPr/>
        </p:nvSpPr>
        <p:spPr>
          <a:xfrm>
            <a:off x="3282448" y="3401030"/>
            <a:ext cx="580393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10</a:t>
            </a:r>
            <a:endParaRPr lang="pl-PL" sz="1400" dirty="0"/>
          </a:p>
        </p:txBody>
      </p:sp>
      <p:sp>
        <p:nvSpPr>
          <p:cNvPr id="35" name="Oval 10">
            <a:extLst>
              <a:ext uri="{FF2B5EF4-FFF2-40B4-BE49-F238E27FC236}">
                <a16:creationId xmlns:a16="http://schemas.microsoft.com/office/drawing/2014/main" id="{4F8A025C-FA5B-4119-BC19-030EEB0171B4}"/>
              </a:ext>
            </a:extLst>
          </p:cNvPr>
          <p:cNvSpPr/>
          <p:nvPr/>
        </p:nvSpPr>
        <p:spPr>
          <a:xfrm>
            <a:off x="5271888" y="3401029"/>
            <a:ext cx="580393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10</a:t>
            </a:r>
            <a:endParaRPr lang="pl-PL" sz="1400" dirty="0"/>
          </a:p>
        </p:txBody>
      </p:sp>
      <p:sp>
        <p:nvSpPr>
          <p:cNvPr id="36" name="Oval 10">
            <a:extLst>
              <a:ext uri="{FF2B5EF4-FFF2-40B4-BE49-F238E27FC236}">
                <a16:creationId xmlns:a16="http://schemas.microsoft.com/office/drawing/2014/main" id="{03A28BFB-C100-43DC-8C04-B5A06E789D4D}"/>
              </a:ext>
            </a:extLst>
          </p:cNvPr>
          <p:cNvSpPr/>
          <p:nvPr/>
        </p:nvSpPr>
        <p:spPr>
          <a:xfrm>
            <a:off x="6297577" y="3401029"/>
            <a:ext cx="580393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10</a:t>
            </a:r>
            <a:endParaRPr lang="pl-PL" sz="1400" dirty="0"/>
          </a:p>
        </p:txBody>
      </p:sp>
      <p:grpSp>
        <p:nvGrpSpPr>
          <p:cNvPr id="37" name="Grupa 36">
            <a:extLst>
              <a:ext uri="{FF2B5EF4-FFF2-40B4-BE49-F238E27FC236}">
                <a16:creationId xmlns:a16="http://schemas.microsoft.com/office/drawing/2014/main" id="{9B14D794-56DF-48D9-A6A7-2AA074FB9F7E}"/>
              </a:ext>
            </a:extLst>
          </p:cNvPr>
          <p:cNvGrpSpPr/>
          <p:nvPr/>
        </p:nvGrpSpPr>
        <p:grpSpPr>
          <a:xfrm>
            <a:off x="1106407" y="4833880"/>
            <a:ext cx="928546" cy="996480"/>
            <a:chOff x="1250314" y="1804923"/>
            <a:chExt cx="928546" cy="996480"/>
          </a:xfrm>
        </p:grpSpPr>
        <p:sp>
          <p:nvSpPr>
            <p:cNvPr id="38" name="Owal 37">
              <a:extLst>
                <a:ext uri="{FF2B5EF4-FFF2-40B4-BE49-F238E27FC236}">
                  <a16:creationId xmlns:a16="http://schemas.microsoft.com/office/drawing/2014/main" id="{EB4F4AD8-405C-474D-BB0D-F9684E0713BC}"/>
                </a:ext>
              </a:extLst>
            </p:cNvPr>
            <p:cNvSpPr/>
            <p:nvPr/>
          </p:nvSpPr>
          <p:spPr>
            <a:xfrm>
              <a:off x="1250314" y="1929736"/>
              <a:ext cx="928546" cy="87166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1600" dirty="0"/>
            </a:p>
          </p:txBody>
        </p:sp>
        <p:pic>
          <p:nvPicPr>
            <p:cNvPr id="39" name="Picture 9">
              <a:extLst>
                <a:ext uri="{FF2B5EF4-FFF2-40B4-BE49-F238E27FC236}">
                  <a16:creationId xmlns:a16="http://schemas.microsoft.com/office/drawing/2014/main" id="{79DD4ED7-3288-4D91-A91E-F0C7EE208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4986" y="1804923"/>
              <a:ext cx="639204" cy="642364"/>
            </a:xfrm>
            <a:prstGeom prst="rect">
              <a:avLst/>
            </a:prstGeom>
          </p:spPr>
        </p:pic>
        <p:sp>
          <p:nvSpPr>
            <p:cNvPr id="40" name="pole tekstowe 39">
              <a:extLst>
                <a:ext uri="{FF2B5EF4-FFF2-40B4-BE49-F238E27FC236}">
                  <a16:creationId xmlns:a16="http://schemas.microsoft.com/office/drawing/2014/main" id="{E240125D-C0BC-4030-AD97-876759735B8B}"/>
                </a:ext>
              </a:extLst>
            </p:cNvPr>
            <p:cNvSpPr txBox="1"/>
            <p:nvPr/>
          </p:nvSpPr>
          <p:spPr>
            <a:xfrm>
              <a:off x="1446764" y="2459768"/>
              <a:ext cx="418139" cy="224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Alice</a:t>
              </a:r>
              <a:endParaRPr lang="pl-PL" sz="1200" dirty="0"/>
            </a:p>
          </p:txBody>
        </p:sp>
      </p:grpSp>
      <p:grpSp>
        <p:nvGrpSpPr>
          <p:cNvPr id="41" name="Grupa 40">
            <a:extLst>
              <a:ext uri="{FF2B5EF4-FFF2-40B4-BE49-F238E27FC236}">
                <a16:creationId xmlns:a16="http://schemas.microsoft.com/office/drawing/2014/main" id="{96534A73-A0EA-4D72-B8D1-2D9F53AA1695}"/>
              </a:ext>
            </a:extLst>
          </p:cNvPr>
          <p:cNvGrpSpPr/>
          <p:nvPr/>
        </p:nvGrpSpPr>
        <p:grpSpPr>
          <a:xfrm>
            <a:off x="7132692" y="4713547"/>
            <a:ext cx="981345" cy="1118076"/>
            <a:chOff x="5037093" y="1683326"/>
            <a:chExt cx="981345" cy="1118076"/>
          </a:xfrm>
        </p:grpSpPr>
        <p:sp>
          <p:nvSpPr>
            <p:cNvPr id="42" name="Owal 41">
              <a:extLst>
                <a:ext uri="{FF2B5EF4-FFF2-40B4-BE49-F238E27FC236}">
                  <a16:creationId xmlns:a16="http://schemas.microsoft.com/office/drawing/2014/main" id="{586F8F39-5E2B-4198-942D-D1306935E118}"/>
                </a:ext>
              </a:extLst>
            </p:cNvPr>
            <p:cNvSpPr/>
            <p:nvPr/>
          </p:nvSpPr>
          <p:spPr>
            <a:xfrm>
              <a:off x="5037093" y="1908845"/>
              <a:ext cx="981345" cy="89255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1600" dirty="0"/>
            </a:p>
          </p:txBody>
        </p:sp>
        <p:pic>
          <p:nvPicPr>
            <p:cNvPr id="43" name="Picture 7">
              <a:extLst>
                <a:ext uri="{FF2B5EF4-FFF2-40B4-BE49-F238E27FC236}">
                  <a16:creationId xmlns:a16="http://schemas.microsoft.com/office/drawing/2014/main" id="{BE58C10B-4739-45E0-B79F-F77761F92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729" y="1683326"/>
              <a:ext cx="695033" cy="695033"/>
            </a:xfrm>
            <a:prstGeom prst="rect">
              <a:avLst/>
            </a:prstGeom>
          </p:spPr>
        </p:pic>
        <p:sp>
          <p:nvSpPr>
            <p:cNvPr id="44" name="pole tekstowe 43">
              <a:extLst>
                <a:ext uri="{FF2B5EF4-FFF2-40B4-BE49-F238E27FC236}">
                  <a16:creationId xmlns:a16="http://schemas.microsoft.com/office/drawing/2014/main" id="{9C09CC8E-1219-4F04-9B23-B0BB335AB27B}"/>
                </a:ext>
              </a:extLst>
            </p:cNvPr>
            <p:cNvSpPr txBox="1"/>
            <p:nvPr/>
          </p:nvSpPr>
          <p:spPr>
            <a:xfrm>
              <a:off x="5293657" y="2433600"/>
              <a:ext cx="4571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Bob</a:t>
              </a:r>
            </a:p>
          </p:txBody>
        </p:sp>
      </p:grpSp>
      <p:grpSp>
        <p:nvGrpSpPr>
          <p:cNvPr id="45" name="Grupa 44">
            <a:extLst>
              <a:ext uri="{FF2B5EF4-FFF2-40B4-BE49-F238E27FC236}">
                <a16:creationId xmlns:a16="http://schemas.microsoft.com/office/drawing/2014/main" id="{2A132B75-BB91-4A7C-98F4-40189BB3E077}"/>
              </a:ext>
            </a:extLst>
          </p:cNvPr>
          <p:cNvGrpSpPr/>
          <p:nvPr/>
        </p:nvGrpSpPr>
        <p:grpSpPr>
          <a:xfrm>
            <a:off x="4091473" y="4755642"/>
            <a:ext cx="981345" cy="1074718"/>
            <a:chOff x="3777283" y="1726685"/>
            <a:chExt cx="981345" cy="1074718"/>
          </a:xfrm>
        </p:grpSpPr>
        <p:sp>
          <p:nvSpPr>
            <p:cNvPr id="46" name="Owal 45">
              <a:extLst>
                <a:ext uri="{FF2B5EF4-FFF2-40B4-BE49-F238E27FC236}">
                  <a16:creationId xmlns:a16="http://schemas.microsoft.com/office/drawing/2014/main" id="{F3CBE11D-98B2-4C43-81E9-9B5A5F355DE7}"/>
                </a:ext>
              </a:extLst>
            </p:cNvPr>
            <p:cNvSpPr/>
            <p:nvPr/>
          </p:nvSpPr>
          <p:spPr>
            <a:xfrm>
              <a:off x="3777283" y="1908846"/>
              <a:ext cx="981345" cy="89255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1600" dirty="0"/>
            </a:p>
          </p:txBody>
        </p:sp>
        <p:pic>
          <p:nvPicPr>
            <p:cNvPr id="47" name="Picture 12">
              <a:extLst>
                <a:ext uri="{FF2B5EF4-FFF2-40B4-BE49-F238E27FC236}">
                  <a16:creationId xmlns:a16="http://schemas.microsoft.com/office/drawing/2014/main" id="{64D55703-B887-475D-940A-089B4CC99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9654" y="1726685"/>
              <a:ext cx="675550" cy="657759"/>
            </a:xfrm>
            <a:prstGeom prst="rect">
              <a:avLst/>
            </a:prstGeom>
          </p:spPr>
        </p:pic>
        <p:sp>
          <p:nvSpPr>
            <p:cNvPr id="48" name="pole tekstowe 47">
              <a:extLst>
                <a:ext uri="{FF2B5EF4-FFF2-40B4-BE49-F238E27FC236}">
                  <a16:creationId xmlns:a16="http://schemas.microsoft.com/office/drawing/2014/main" id="{E904FDD6-EEA8-4A20-95BD-678C056262F8}"/>
                </a:ext>
              </a:extLst>
            </p:cNvPr>
            <p:cNvSpPr txBox="1"/>
            <p:nvPr/>
          </p:nvSpPr>
          <p:spPr>
            <a:xfrm>
              <a:off x="4081780" y="2440443"/>
              <a:ext cx="463792" cy="230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Carol</a:t>
              </a:r>
            </a:p>
          </p:txBody>
        </p:sp>
      </p:grpSp>
      <p:cxnSp>
        <p:nvCxnSpPr>
          <p:cNvPr id="49" name="Łącznik prosty ze strzałką 48">
            <a:extLst>
              <a:ext uri="{FF2B5EF4-FFF2-40B4-BE49-F238E27FC236}">
                <a16:creationId xmlns:a16="http://schemas.microsoft.com/office/drawing/2014/main" id="{96730053-6CB9-4EC1-A6F8-FA7B22264985}"/>
              </a:ext>
            </a:extLst>
          </p:cNvPr>
          <p:cNvCxnSpPr>
            <a:cxnSpLocks/>
            <a:stCxn id="38" idx="6"/>
            <a:endCxn id="46" idx="2"/>
          </p:cNvCxnSpPr>
          <p:nvPr/>
        </p:nvCxnSpPr>
        <p:spPr>
          <a:xfrm flipV="1">
            <a:off x="2034953" y="5384082"/>
            <a:ext cx="2056520" cy="104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ze strzałką 49">
            <a:extLst>
              <a:ext uri="{FF2B5EF4-FFF2-40B4-BE49-F238E27FC236}">
                <a16:creationId xmlns:a16="http://schemas.microsoft.com/office/drawing/2014/main" id="{A5FC753A-F908-4711-9C87-AB9C72D6AAD4}"/>
              </a:ext>
            </a:extLst>
          </p:cNvPr>
          <p:cNvCxnSpPr>
            <a:cxnSpLocks/>
            <a:stCxn id="46" idx="6"/>
            <a:endCxn id="42" idx="2"/>
          </p:cNvCxnSpPr>
          <p:nvPr/>
        </p:nvCxnSpPr>
        <p:spPr>
          <a:xfrm>
            <a:off x="5072818" y="5384082"/>
            <a:ext cx="2059874" cy="12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1" name="Oval 10">
            <a:extLst>
              <a:ext uri="{FF2B5EF4-FFF2-40B4-BE49-F238E27FC236}">
                <a16:creationId xmlns:a16="http://schemas.microsoft.com/office/drawing/2014/main" id="{1EDE311B-CAAC-4960-9FD7-8FE82CBF1967}"/>
              </a:ext>
            </a:extLst>
          </p:cNvPr>
          <p:cNvSpPr/>
          <p:nvPr/>
        </p:nvSpPr>
        <p:spPr>
          <a:xfrm>
            <a:off x="2221788" y="5188060"/>
            <a:ext cx="580393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9</a:t>
            </a:r>
            <a:endParaRPr lang="pl-PL" sz="1400" dirty="0"/>
          </a:p>
        </p:txBody>
      </p:sp>
      <p:sp>
        <p:nvSpPr>
          <p:cNvPr id="52" name="Oval 10">
            <a:extLst>
              <a:ext uri="{FF2B5EF4-FFF2-40B4-BE49-F238E27FC236}">
                <a16:creationId xmlns:a16="http://schemas.microsoft.com/office/drawing/2014/main" id="{5C170AD6-F756-42DC-BDF7-D48BB0C41728}"/>
              </a:ext>
            </a:extLst>
          </p:cNvPr>
          <p:cNvSpPr/>
          <p:nvPr/>
        </p:nvSpPr>
        <p:spPr>
          <a:xfrm>
            <a:off x="3311543" y="5173451"/>
            <a:ext cx="580393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11</a:t>
            </a:r>
            <a:endParaRPr lang="pl-PL" sz="1400" dirty="0"/>
          </a:p>
        </p:txBody>
      </p:sp>
      <p:sp>
        <p:nvSpPr>
          <p:cNvPr id="53" name="Oval 10">
            <a:extLst>
              <a:ext uri="{FF2B5EF4-FFF2-40B4-BE49-F238E27FC236}">
                <a16:creationId xmlns:a16="http://schemas.microsoft.com/office/drawing/2014/main" id="{858392F0-CD49-4719-BD66-0C278B6810CB}"/>
              </a:ext>
            </a:extLst>
          </p:cNvPr>
          <p:cNvSpPr/>
          <p:nvPr/>
        </p:nvSpPr>
        <p:spPr>
          <a:xfrm>
            <a:off x="5300983" y="5173450"/>
            <a:ext cx="580393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9</a:t>
            </a:r>
            <a:endParaRPr lang="pl-PL" sz="1400" dirty="0"/>
          </a:p>
        </p:txBody>
      </p:sp>
      <p:sp>
        <p:nvSpPr>
          <p:cNvPr id="54" name="Oval 10">
            <a:extLst>
              <a:ext uri="{FF2B5EF4-FFF2-40B4-BE49-F238E27FC236}">
                <a16:creationId xmlns:a16="http://schemas.microsoft.com/office/drawing/2014/main" id="{3B928D04-B816-4A29-8AF9-141EE91AEE44}"/>
              </a:ext>
            </a:extLst>
          </p:cNvPr>
          <p:cNvSpPr/>
          <p:nvPr/>
        </p:nvSpPr>
        <p:spPr>
          <a:xfrm>
            <a:off x="6336441" y="5173450"/>
            <a:ext cx="580393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</a:t>
            </a:r>
            <a:r>
              <a:rPr lang="pl-PL" sz="1400" dirty="0"/>
              <a:t>1</a:t>
            </a:r>
          </a:p>
        </p:txBody>
      </p:sp>
      <p:sp>
        <p:nvSpPr>
          <p:cNvPr id="58" name="Strzałka: w prawo 57">
            <a:extLst>
              <a:ext uri="{FF2B5EF4-FFF2-40B4-BE49-F238E27FC236}">
                <a16:creationId xmlns:a16="http://schemas.microsoft.com/office/drawing/2014/main" id="{DE41592C-42B7-42A7-BDFC-2DC483F2C90F}"/>
              </a:ext>
            </a:extLst>
          </p:cNvPr>
          <p:cNvSpPr/>
          <p:nvPr/>
        </p:nvSpPr>
        <p:spPr>
          <a:xfrm>
            <a:off x="1654908" y="4173939"/>
            <a:ext cx="6247015" cy="476321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1 coin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70449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51" grpId="0" animBg="1"/>
      <p:bldP spid="52" grpId="0" animBg="1"/>
      <p:bldP spid="53" grpId="0" animBg="1"/>
      <p:bldP spid="54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Dymek mowy: prostokąt z zaokrąglonymi rogami 65">
            <a:extLst>
              <a:ext uri="{FF2B5EF4-FFF2-40B4-BE49-F238E27FC236}">
                <a16:creationId xmlns:a16="http://schemas.microsoft.com/office/drawing/2014/main" id="{7F7D8444-BE2F-4E5A-9C60-AE2BF36BC30D}"/>
              </a:ext>
            </a:extLst>
          </p:cNvPr>
          <p:cNvSpPr/>
          <p:nvPr/>
        </p:nvSpPr>
        <p:spPr>
          <a:xfrm>
            <a:off x="2324275" y="4827336"/>
            <a:ext cx="5659554" cy="749721"/>
          </a:xfrm>
          <a:prstGeom prst="wedgeRoundRectCallout">
            <a:avLst>
              <a:gd name="adj1" fmla="val -30867"/>
              <a:gd name="adj2" fmla="val 105187"/>
              <a:gd name="adj3" fmla="val 1666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detail</a:t>
            </a:r>
            <a:r>
              <a:rPr lang="pl-PL" dirty="0"/>
              <a:t>s</a:t>
            </a:r>
            <a:endParaRPr lang="en-US" dirty="0"/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3BBA71D4-9684-4B7F-93BC-1B8E3806C004}"/>
              </a:ext>
            </a:extLst>
          </p:cNvPr>
          <p:cNvGrpSpPr/>
          <p:nvPr/>
        </p:nvGrpSpPr>
        <p:grpSpPr>
          <a:xfrm>
            <a:off x="1573702" y="2605496"/>
            <a:ext cx="928546" cy="996480"/>
            <a:chOff x="1250314" y="1804923"/>
            <a:chExt cx="928546" cy="996480"/>
          </a:xfrm>
        </p:grpSpPr>
        <p:sp>
          <p:nvSpPr>
            <p:cNvPr id="19" name="Owal 18">
              <a:extLst>
                <a:ext uri="{FF2B5EF4-FFF2-40B4-BE49-F238E27FC236}">
                  <a16:creationId xmlns:a16="http://schemas.microsoft.com/office/drawing/2014/main" id="{47F9DF36-68B1-41F0-A981-2AB6487E894F}"/>
                </a:ext>
              </a:extLst>
            </p:cNvPr>
            <p:cNvSpPr/>
            <p:nvPr/>
          </p:nvSpPr>
          <p:spPr>
            <a:xfrm>
              <a:off x="1250314" y="1929736"/>
              <a:ext cx="928546" cy="87166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1600" dirty="0"/>
            </a:p>
          </p:txBody>
        </p:sp>
        <p:pic>
          <p:nvPicPr>
            <p:cNvPr id="21" name="Picture 9">
              <a:extLst>
                <a:ext uri="{FF2B5EF4-FFF2-40B4-BE49-F238E27FC236}">
                  <a16:creationId xmlns:a16="http://schemas.microsoft.com/office/drawing/2014/main" id="{22049104-70C3-4592-8944-8F8DB3794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4986" y="1804923"/>
              <a:ext cx="639204" cy="642364"/>
            </a:xfrm>
            <a:prstGeom prst="rect">
              <a:avLst/>
            </a:prstGeom>
          </p:spPr>
        </p:pic>
        <p:sp>
          <p:nvSpPr>
            <p:cNvPr id="22" name="pole tekstowe 21">
              <a:extLst>
                <a:ext uri="{FF2B5EF4-FFF2-40B4-BE49-F238E27FC236}">
                  <a16:creationId xmlns:a16="http://schemas.microsoft.com/office/drawing/2014/main" id="{CE842348-6361-4CF0-A9A6-902E3F28D8F5}"/>
                </a:ext>
              </a:extLst>
            </p:cNvPr>
            <p:cNvSpPr txBox="1"/>
            <p:nvPr/>
          </p:nvSpPr>
          <p:spPr>
            <a:xfrm>
              <a:off x="1446764" y="2459768"/>
              <a:ext cx="418139" cy="224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Alice</a:t>
              </a:r>
              <a:endParaRPr lang="pl-PL" sz="1200" dirty="0"/>
            </a:p>
          </p:txBody>
        </p:sp>
      </p:grpSp>
      <p:grpSp>
        <p:nvGrpSpPr>
          <p:cNvPr id="23" name="Grupa 22">
            <a:extLst>
              <a:ext uri="{FF2B5EF4-FFF2-40B4-BE49-F238E27FC236}">
                <a16:creationId xmlns:a16="http://schemas.microsoft.com/office/drawing/2014/main" id="{C404C07E-BFEC-425B-A00D-3B2C9E0E25CC}"/>
              </a:ext>
            </a:extLst>
          </p:cNvPr>
          <p:cNvGrpSpPr/>
          <p:nvPr/>
        </p:nvGrpSpPr>
        <p:grpSpPr>
          <a:xfrm>
            <a:off x="7599987" y="2485163"/>
            <a:ext cx="981345" cy="1118076"/>
            <a:chOff x="5037093" y="1683326"/>
            <a:chExt cx="981345" cy="1118076"/>
          </a:xfrm>
        </p:grpSpPr>
        <p:sp>
          <p:nvSpPr>
            <p:cNvPr id="24" name="Owal 23">
              <a:extLst>
                <a:ext uri="{FF2B5EF4-FFF2-40B4-BE49-F238E27FC236}">
                  <a16:creationId xmlns:a16="http://schemas.microsoft.com/office/drawing/2014/main" id="{3EE489C2-F3DF-409D-864B-02391D6262CD}"/>
                </a:ext>
              </a:extLst>
            </p:cNvPr>
            <p:cNvSpPr/>
            <p:nvPr/>
          </p:nvSpPr>
          <p:spPr>
            <a:xfrm>
              <a:off x="5037093" y="1908845"/>
              <a:ext cx="981345" cy="89255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1600" dirty="0"/>
            </a:p>
          </p:txBody>
        </p:sp>
        <p:pic>
          <p:nvPicPr>
            <p:cNvPr id="25" name="Picture 7">
              <a:extLst>
                <a:ext uri="{FF2B5EF4-FFF2-40B4-BE49-F238E27FC236}">
                  <a16:creationId xmlns:a16="http://schemas.microsoft.com/office/drawing/2014/main" id="{0E478FA9-601C-4B57-8673-642ECF488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729" y="1683326"/>
              <a:ext cx="695033" cy="695033"/>
            </a:xfrm>
            <a:prstGeom prst="rect">
              <a:avLst/>
            </a:prstGeom>
          </p:spPr>
        </p:pic>
        <p:sp>
          <p:nvSpPr>
            <p:cNvPr id="26" name="pole tekstowe 25">
              <a:extLst>
                <a:ext uri="{FF2B5EF4-FFF2-40B4-BE49-F238E27FC236}">
                  <a16:creationId xmlns:a16="http://schemas.microsoft.com/office/drawing/2014/main" id="{3CCD3D2D-01BE-4B75-A359-549C3C0D3286}"/>
                </a:ext>
              </a:extLst>
            </p:cNvPr>
            <p:cNvSpPr txBox="1"/>
            <p:nvPr/>
          </p:nvSpPr>
          <p:spPr>
            <a:xfrm>
              <a:off x="5293657" y="2433600"/>
              <a:ext cx="4571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Bob</a:t>
              </a:r>
            </a:p>
          </p:txBody>
        </p:sp>
      </p:grpSp>
      <p:grpSp>
        <p:nvGrpSpPr>
          <p:cNvPr id="27" name="Grupa 26">
            <a:extLst>
              <a:ext uri="{FF2B5EF4-FFF2-40B4-BE49-F238E27FC236}">
                <a16:creationId xmlns:a16="http://schemas.microsoft.com/office/drawing/2014/main" id="{E3EE7169-53B3-4AAA-981E-D49D7B491665}"/>
              </a:ext>
            </a:extLst>
          </p:cNvPr>
          <p:cNvGrpSpPr/>
          <p:nvPr/>
        </p:nvGrpSpPr>
        <p:grpSpPr>
          <a:xfrm>
            <a:off x="4558768" y="2527258"/>
            <a:ext cx="981345" cy="1074718"/>
            <a:chOff x="3777283" y="1726685"/>
            <a:chExt cx="981345" cy="1074718"/>
          </a:xfrm>
        </p:grpSpPr>
        <p:sp>
          <p:nvSpPr>
            <p:cNvPr id="28" name="Owal 27">
              <a:extLst>
                <a:ext uri="{FF2B5EF4-FFF2-40B4-BE49-F238E27FC236}">
                  <a16:creationId xmlns:a16="http://schemas.microsoft.com/office/drawing/2014/main" id="{947E8228-F256-40BF-8E86-52C8060657EF}"/>
                </a:ext>
              </a:extLst>
            </p:cNvPr>
            <p:cNvSpPr/>
            <p:nvPr/>
          </p:nvSpPr>
          <p:spPr>
            <a:xfrm>
              <a:off x="3777283" y="1908846"/>
              <a:ext cx="981345" cy="89255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1600" dirty="0"/>
            </a:p>
          </p:txBody>
        </p:sp>
        <p:pic>
          <p:nvPicPr>
            <p:cNvPr id="29" name="Picture 12">
              <a:extLst>
                <a:ext uri="{FF2B5EF4-FFF2-40B4-BE49-F238E27FC236}">
                  <a16:creationId xmlns:a16="http://schemas.microsoft.com/office/drawing/2014/main" id="{B40511D3-AB28-431E-AF75-4788A76C6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9654" y="1726685"/>
              <a:ext cx="675550" cy="657759"/>
            </a:xfrm>
            <a:prstGeom prst="rect">
              <a:avLst/>
            </a:prstGeom>
          </p:spPr>
        </p:pic>
        <p:sp>
          <p:nvSpPr>
            <p:cNvPr id="30" name="pole tekstowe 29">
              <a:extLst>
                <a:ext uri="{FF2B5EF4-FFF2-40B4-BE49-F238E27FC236}">
                  <a16:creationId xmlns:a16="http://schemas.microsoft.com/office/drawing/2014/main" id="{FE349D61-187D-4C9B-883A-758AFE50C83D}"/>
                </a:ext>
              </a:extLst>
            </p:cNvPr>
            <p:cNvSpPr txBox="1"/>
            <p:nvPr/>
          </p:nvSpPr>
          <p:spPr>
            <a:xfrm>
              <a:off x="4081780" y="2440443"/>
              <a:ext cx="463792" cy="230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Carol</a:t>
              </a:r>
            </a:p>
          </p:txBody>
        </p:sp>
      </p:grpSp>
      <p:cxnSp>
        <p:nvCxnSpPr>
          <p:cNvPr id="31" name="Łącznik prosty ze strzałką 30">
            <a:extLst>
              <a:ext uri="{FF2B5EF4-FFF2-40B4-BE49-F238E27FC236}">
                <a16:creationId xmlns:a16="http://schemas.microsoft.com/office/drawing/2014/main" id="{D5D406E3-AC06-4C00-A4AB-3A36222B584C}"/>
              </a:ext>
            </a:extLst>
          </p:cNvPr>
          <p:cNvCxnSpPr>
            <a:cxnSpLocks/>
            <a:stCxn id="19" idx="6"/>
            <a:endCxn id="28" idx="2"/>
          </p:cNvCxnSpPr>
          <p:nvPr/>
        </p:nvCxnSpPr>
        <p:spPr>
          <a:xfrm flipV="1">
            <a:off x="2502248" y="3155698"/>
            <a:ext cx="2056520" cy="104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>
            <a:extLst>
              <a:ext uri="{FF2B5EF4-FFF2-40B4-BE49-F238E27FC236}">
                <a16:creationId xmlns:a16="http://schemas.microsoft.com/office/drawing/2014/main" id="{CAAA9FBD-AE27-4081-A64F-EEB04665BF6D}"/>
              </a:ext>
            </a:extLst>
          </p:cNvPr>
          <p:cNvCxnSpPr>
            <a:cxnSpLocks/>
            <a:stCxn id="28" idx="6"/>
            <a:endCxn id="24" idx="2"/>
          </p:cNvCxnSpPr>
          <p:nvPr/>
        </p:nvCxnSpPr>
        <p:spPr>
          <a:xfrm>
            <a:off x="5540113" y="3155698"/>
            <a:ext cx="2059874" cy="12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Oval 10">
            <a:extLst>
              <a:ext uri="{FF2B5EF4-FFF2-40B4-BE49-F238E27FC236}">
                <a16:creationId xmlns:a16="http://schemas.microsoft.com/office/drawing/2014/main" id="{D225C99A-6CC2-4B7E-B41A-213E25E60D85}"/>
              </a:ext>
            </a:extLst>
          </p:cNvPr>
          <p:cNvSpPr/>
          <p:nvPr/>
        </p:nvSpPr>
        <p:spPr>
          <a:xfrm>
            <a:off x="2689083" y="2959676"/>
            <a:ext cx="580393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10</a:t>
            </a:r>
            <a:endParaRPr lang="pl-PL" sz="1400" dirty="0"/>
          </a:p>
        </p:txBody>
      </p:sp>
      <p:sp>
        <p:nvSpPr>
          <p:cNvPr id="34" name="Oval 10">
            <a:extLst>
              <a:ext uri="{FF2B5EF4-FFF2-40B4-BE49-F238E27FC236}">
                <a16:creationId xmlns:a16="http://schemas.microsoft.com/office/drawing/2014/main" id="{82CBAEEE-A6BC-4524-B78B-D6C8498A324E}"/>
              </a:ext>
            </a:extLst>
          </p:cNvPr>
          <p:cNvSpPr/>
          <p:nvPr/>
        </p:nvSpPr>
        <p:spPr>
          <a:xfrm>
            <a:off x="3778838" y="2945067"/>
            <a:ext cx="580393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10</a:t>
            </a:r>
            <a:endParaRPr lang="pl-PL" sz="1400" dirty="0"/>
          </a:p>
        </p:txBody>
      </p:sp>
      <p:sp>
        <p:nvSpPr>
          <p:cNvPr id="35" name="Oval 10">
            <a:extLst>
              <a:ext uri="{FF2B5EF4-FFF2-40B4-BE49-F238E27FC236}">
                <a16:creationId xmlns:a16="http://schemas.microsoft.com/office/drawing/2014/main" id="{4F8A025C-FA5B-4119-BC19-030EEB0171B4}"/>
              </a:ext>
            </a:extLst>
          </p:cNvPr>
          <p:cNvSpPr/>
          <p:nvPr/>
        </p:nvSpPr>
        <p:spPr>
          <a:xfrm>
            <a:off x="5768278" y="2945066"/>
            <a:ext cx="580393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10</a:t>
            </a:r>
            <a:endParaRPr lang="pl-PL" sz="1400" dirty="0"/>
          </a:p>
        </p:txBody>
      </p:sp>
      <p:sp>
        <p:nvSpPr>
          <p:cNvPr id="36" name="Oval 10">
            <a:extLst>
              <a:ext uri="{FF2B5EF4-FFF2-40B4-BE49-F238E27FC236}">
                <a16:creationId xmlns:a16="http://schemas.microsoft.com/office/drawing/2014/main" id="{03A28BFB-C100-43DC-8C04-B5A06E789D4D}"/>
              </a:ext>
            </a:extLst>
          </p:cNvPr>
          <p:cNvSpPr/>
          <p:nvPr/>
        </p:nvSpPr>
        <p:spPr>
          <a:xfrm>
            <a:off x="6793967" y="2945066"/>
            <a:ext cx="580393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10</a:t>
            </a:r>
            <a:endParaRPr lang="pl-PL" sz="1400" dirty="0"/>
          </a:p>
        </p:txBody>
      </p:sp>
      <p:grpSp>
        <p:nvGrpSpPr>
          <p:cNvPr id="37" name="Grupa 36">
            <a:extLst>
              <a:ext uri="{FF2B5EF4-FFF2-40B4-BE49-F238E27FC236}">
                <a16:creationId xmlns:a16="http://schemas.microsoft.com/office/drawing/2014/main" id="{9B14D794-56DF-48D9-A6A7-2AA074FB9F7E}"/>
              </a:ext>
            </a:extLst>
          </p:cNvPr>
          <p:cNvGrpSpPr/>
          <p:nvPr/>
        </p:nvGrpSpPr>
        <p:grpSpPr>
          <a:xfrm>
            <a:off x="1624602" y="4556800"/>
            <a:ext cx="928546" cy="996480"/>
            <a:chOff x="1250314" y="1804923"/>
            <a:chExt cx="928546" cy="996480"/>
          </a:xfrm>
        </p:grpSpPr>
        <p:sp>
          <p:nvSpPr>
            <p:cNvPr id="38" name="Owal 37">
              <a:extLst>
                <a:ext uri="{FF2B5EF4-FFF2-40B4-BE49-F238E27FC236}">
                  <a16:creationId xmlns:a16="http://schemas.microsoft.com/office/drawing/2014/main" id="{EB4F4AD8-405C-474D-BB0D-F9684E0713BC}"/>
                </a:ext>
              </a:extLst>
            </p:cNvPr>
            <p:cNvSpPr/>
            <p:nvPr/>
          </p:nvSpPr>
          <p:spPr>
            <a:xfrm>
              <a:off x="1250314" y="1929736"/>
              <a:ext cx="928546" cy="87166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1600" dirty="0"/>
            </a:p>
          </p:txBody>
        </p:sp>
        <p:pic>
          <p:nvPicPr>
            <p:cNvPr id="39" name="Picture 9">
              <a:extLst>
                <a:ext uri="{FF2B5EF4-FFF2-40B4-BE49-F238E27FC236}">
                  <a16:creationId xmlns:a16="http://schemas.microsoft.com/office/drawing/2014/main" id="{79DD4ED7-3288-4D91-A91E-F0C7EE208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4986" y="1804923"/>
              <a:ext cx="639204" cy="642364"/>
            </a:xfrm>
            <a:prstGeom prst="rect">
              <a:avLst/>
            </a:prstGeom>
          </p:spPr>
        </p:pic>
        <p:sp>
          <p:nvSpPr>
            <p:cNvPr id="40" name="pole tekstowe 39">
              <a:extLst>
                <a:ext uri="{FF2B5EF4-FFF2-40B4-BE49-F238E27FC236}">
                  <a16:creationId xmlns:a16="http://schemas.microsoft.com/office/drawing/2014/main" id="{E240125D-C0BC-4030-AD97-876759735B8B}"/>
                </a:ext>
              </a:extLst>
            </p:cNvPr>
            <p:cNvSpPr txBox="1"/>
            <p:nvPr/>
          </p:nvSpPr>
          <p:spPr>
            <a:xfrm>
              <a:off x="1446764" y="2459768"/>
              <a:ext cx="418139" cy="224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Alice</a:t>
              </a:r>
              <a:endParaRPr lang="pl-PL" sz="1200" dirty="0"/>
            </a:p>
          </p:txBody>
        </p:sp>
      </p:grpSp>
      <p:grpSp>
        <p:nvGrpSpPr>
          <p:cNvPr id="41" name="Grupa 40">
            <a:extLst>
              <a:ext uri="{FF2B5EF4-FFF2-40B4-BE49-F238E27FC236}">
                <a16:creationId xmlns:a16="http://schemas.microsoft.com/office/drawing/2014/main" id="{96534A73-A0EA-4D72-B8D1-2D9F53AA1695}"/>
              </a:ext>
            </a:extLst>
          </p:cNvPr>
          <p:cNvGrpSpPr/>
          <p:nvPr/>
        </p:nvGrpSpPr>
        <p:grpSpPr>
          <a:xfrm>
            <a:off x="7650887" y="4436467"/>
            <a:ext cx="981345" cy="1118076"/>
            <a:chOff x="5037093" y="1683326"/>
            <a:chExt cx="981345" cy="1118076"/>
          </a:xfrm>
        </p:grpSpPr>
        <p:sp>
          <p:nvSpPr>
            <p:cNvPr id="42" name="Owal 41">
              <a:extLst>
                <a:ext uri="{FF2B5EF4-FFF2-40B4-BE49-F238E27FC236}">
                  <a16:creationId xmlns:a16="http://schemas.microsoft.com/office/drawing/2014/main" id="{586F8F39-5E2B-4198-942D-D1306935E118}"/>
                </a:ext>
              </a:extLst>
            </p:cNvPr>
            <p:cNvSpPr/>
            <p:nvPr/>
          </p:nvSpPr>
          <p:spPr>
            <a:xfrm>
              <a:off x="5037093" y="1908845"/>
              <a:ext cx="981345" cy="89255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1600" dirty="0"/>
            </a:p>
          </p:txBody>
        </p:sp>
        <p:pic>
          <p:nvPicPr>
            <p:cNvPr id="43" name="Picture 7">
              <a:extLst>
                <a:ext uri="{FF2B5EF4-FFF2-40B4-BE49-F238E27FC236}">
                  <a16:creationId xmlns:a16="http://schemas.microsoft.com/office/drawing/2014/main" id="{BE58C10B-4739-45E0-B79F-F77761F92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729" y="1683326"/>
              <a:ext cx="695033" cy="695033"/>
            </a:xfrm>
            <a:prstGeom prst="rect">
              <a:avLst/>
            </a:prstGeom>
          </p:spPr>
        </p:pic>
        <p:sp>
          <p:nvSpPr>
            <p:cNvPr id="44" name="pole tekstowe 43">
              <a:extLst>
                <a:ext uri="{FF2B5EF4-FFF2-40B4-BE49-F238E27FC236}">
                  <a16:creationId xmlns:a16="http://schemas.microsoft.com/office/drawing/2014/main" id="{9C09CC8E-1219-4F04-9B23-B0BB335AB27B}"/>
                </a:ext>
              </a:extLst>
            </p:cNvPr>
            <p:cNvSpPr txBox="1"/>
            <p:nvPr/>
          </p:nvSpPr>
          <p:spPr>
            <a:xfrm>
              <a:off x="5293657" y="2433600"/>
              <a:ext cx="4571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Bob</a:t>
              </a:r>
            </a:p>
          </p:txBody>
        </p:sp>
      </p:grpSp>
      <p:grpSp>
        <p:nvGrpSpPr>
          <p:cNvPr id="45" name="Grupa 44">
            <a:extLst>
              <a:ext uri="{FF2B5EF4-FFF2-40B4-BE49-F238E27FC236}">
                <a16:creationId xmlns:a16="http://schemas.microsoft.com/office/drawing/2014/main" id="{2A132B75-BB91-4A7C-98F4-40189BB3E077}"/>
              </a:ext>
            </a:extLst>
          </p:cNvPr>
          <p:cNvGrpSpPr/>
          <p:nvPr/>
        </p:nvGrpSpPr>
        <p:grpSpPr>
          <a:xfrm>
            <a:off x="4609668" y="4478562"/>
            <a:ext cx="981345" cy="1074718"/>
            <a:chOff x="3777283" y="1726685"/>
            <a:chExt cx="981345" cy="1074718"/>
          </a:xfrm>
        </p:grpSpPr>
        <p:sp>
          <p:nvSpPr>
            <p:cNvPr id="46" name="Owal 45">
              <a:extLst>
                <a:ext uri="{FF2B5EF4-FFF2-40B4-BE49-F238E27FC236}">
                  <a16:creationId xmlns:a16="http://schemas.microsoft.com/office/drawing/2014/main" id="{F3CBE11D-98B2-4C43-81E9-9B5A5F355DE7}"/>
                </a:ext>
              </a:extLst>
            </p:cNvPr>
            <p:cNvSpPr/>
            <p:nvPr/>
          </p:nvSpPr>
          <p:spPr>
            <a:xfrm>
              <a:off x="3777283" y="1908846"/>
              <a:ext cx="981345" cy="89255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1600" dirty="0"/>
            </a:p>
          </p:txBody>
        </p:sp>
        <p:pic>
          <p:nvPicPr>
            <p:cNvPr id="47" name="Picture 12">
              <a:extLst>
                <a:ext uri="{FF2B5EF4-FFF2-40B4-BE49-F238E27FC236}">
                  <a16:creationId xmlns:a16="http://schemas.microsoft.com/office/drawing/2014/main" id="{64D55703-B887-475D-940A-089B4CC99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9654" y="1726685"/>
              <a:ext cx="675550" cy="657759"/>
            </a:xfrm>
            <a:prstGeom prst="rect">
              <a:avLst/>
            </a:prstGeom>
          </p:spPr>
        </p:pic>
        <p:sp>
          <p:nvSpPr>
            <p:cNvPr id="48" name="pole tekstowe 47">
              <a:extLst>
                <a:ext uri="{FF2B5EF4-FFF2-40B4-BE49-F238E27FC236}">
                  <a16:creationId xmlns:a16="http://schemas.microsoft.com/office/drawing/2014/main" id="{E904FDD6-EEA8-4A20-95BD-678C056262F8}"/>
                </a:ext>
              </a:extLst>
            </p:cNvPr>
            <p:cNvSpPr txBox="1"/>
            <p:nvPr/>
          </p:nvSpPr>
          <p:spPr>
            <a:xfrm>
              <a:off x="4081780" y="2440443"/>
              <a:ext cx="463792" cy="230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Carol</a:t>
              </a:r>
            </a:p>
          </p:txBody>
        </p:sp>
      </p:grpSp>
      <p:cxnSp>
        <p:nvCxnSpPr>
          <p:cNvPr id="49" name="Łącznik prosty ze strzałką 48">
            <a:extLst>
              <a:ext uri="{FF2B5EF4-FFF2-40B4-BE49-F238E27FC236}">
                <a16:creationId xmlns:a16="http://schemas.microsoft.com/office/drawing/2014/main" id="{96730053-6CB9-4EC1-A6F8-FA7B22264985}"/>
              </a:ext>
            </a:extLst>
          </p:cNvPr>
          <p:cNvCxnSpPr>
            <a:cxnSpLocks/>
            <a:stCxn id="38" idx="6"/>
            <a:endCxn id="46" idx="2"/>
          </p:cNvCxnSpPr>
          <p:nvPr/>
        </p:nvCxnSpPr>
        <p:spPr>
          <a:xfrm flipV="1">
            <a:off x="2553148" y="5107002"/>
            <a:ext cx="2056520" cy="104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ze strzałką 49">
            <a:extLst>
              <a:ext uri="{FF2B5EF4-FFF2-40B4-BE49-F238E27FC236}">
                <a16:creationId xmlns:a16="http://schemas.microsoft.com/office/drawing/2014/main" id="{A5FC753A-F908-4711-9C87-AB9C72D6AAD4}"/>
              </a:ext>
            </a:extLst>
          </p:cNvPr>
          <p:cNvCxnSpPr>
            <a:cxnSpLocks/>
            <a:stCxn id="46" idx="6"/>
            <a:endCxn id="42" idx="2"/>
          </p:cNvCxnSpPr>
          <p:nvPr/>
        </p:nvCxnSpPr>
        <p:spPr>
          <a:xfrm>
            <a:off x="5591013" y="5107002"/>
            <a:ext cx="2059874" cy="12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1" name="Oval 10">
            <a:extLst>
              <a:ext uri="{FF2B5EF4-FFF2-40B4-BE49-F238E27FC236}">
                <a16:creationId xmlns:a16="http://schemas.microsoft.com/office/drawing/2014/main" id="{1EDE311B-CAAC-4960-9FD7-8FE82CBF1967}"/>
              </a:ext>
            </a:extLst>
          </p:cNvPr>
          <p:cNvSpPr/>
          <p:nvPr/>
        </p:nvSpPr>
        <p:spPr>
          <a:xfrm>
            <a:off x="2739983" y="4910980"/>
            <a:ext cx="580393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9</a:t>
            </a:r>
            <a:endParaRPr lang="pl-PL" sz="1400" dirty="0"/>
          </a:p>
        </p:txBody>
      </p:sp>
      <p:sp>
        <p:nvSpPr>
          <p:cNvPr id="52" name="Oval 10">
            <a:extLst>
              <a:ext uri="{FF2B5EF4-FFF2-40B4-BE49-F238E27FC236}">
                <a16:creationId xmlns:a16="http://schemas.microsoft.com/office/drawing/2014/main" id="{5C170AD6-F756-42DC-BDF7-D48BB0C41728}"/>
              </a:ext>
            </a:extLst>
          </p:cNvPr>
          <p:cNvSpPr/>
          <p:nvPr/>
        </p:nvSpPr>
        <p:spPr>
          <a:xfrm>
            <a:off x="3804300" y="4903763"/>
            <a:ext cx="580393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10</a:t>
            </a:r>
            <a:endParaRPr lang="pl-PL" sz="1400" dirty="0"/>
          </a:p>
        </p:txBody>
      </p:sp>
      <p:sp>
        <p:nvSpPr>
          <p:cNvPr id="53" name="Oval 10">
            <a:extLst>
              <a:ext uri="{FF2B5EF4-FFF2-40B4-BE49-F238E27FC236}">
                <a16:creationId xmlns:a16="http://schemas.microsoft.com/office/drawing/2014/main" id="{858392F0-CD49-4719-BD66-0C278B6810CB}"/>
              </a:ext>
            </a:extLst>
          </p:cNvPr>
          <p:cNvSpPr/>
          <p:nvPr/>
        </p:nvSpPr>
        <p:spPr>
          <a:xfrm>
            <a:off x="5819178" y="4896370"/>
            <a:ext cx="580393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9</a:t>
            </a:r>
            <a:endParaRPr lang="pl-PL" sz="1400" dirty="0"/>
          </a:p>
        </p:txBody>
      </p:sp>
      <p:sp>
        <p:nvSpPr>
          <p:cNvPr id="58" name="Strzałka: w prawo 57">
            <a:extLst>
              <a:ext uri="{FF2B5EF4-FFF2-40B4-BE49-F238E27FC236}">
                <a16:creationId xmlns:a16="http://schemas.microsoft.com/office/drawing/2014/main" id="{DE41592C-42B7-42A7-BDFC-2DC483F2C90F}"/>
              </a:ext>
            </a:extLst>
          </p:cNvPr>
          <p:cNvSpPr/>
          <p:nvPr/>
        </p:nvSpPr>
        <p:spPr>
          <a:xfrm>
            <a:off x="1490608" y="1197470"/>
            <a:ext cx="6247015" cy="476321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1 coin</a:t>
            </a:r>
            <a:endParaRPr lang="pl-PL" sz="1600" dirty="0"/>
          </a:p>
        </p:txBody>
      </p:sp>
      <p:sp>
        <p:nvSpPr>
          <p:cNvPr id="55" name="Strzałka: w prawo 54">
            <a:extLst>
              <a:ext uri="{FF2B5EF4-FFF2-40B4-BE49-F238E27FC236}">
                <a16:creationId xmlns:a16="http://schemas.microsoft.com/office/drawing/2014/main" id="{D1FD4868-63AB-4755-A35F-6948A7A472D3}"/>
              </a:ext>
            </a:extLst>
          </p:cNvPr>
          <p:cNvSpPr/>
          <p:nvPr/>
        </p:nvSpPr>
        <p:spPr>
          <a:xfrm>
            <a:off x="2756932" y="2271951"/>
            <a:ext cx="1993264" cy="581604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pushes 1 coin to Bob (deadline: 2h)</a:t>
            </a:r>
            <a:endParaRPr lang="pl-PL" sz="1400" dirty="0"/>
          </a:p>
        </p:txBody>
      </p:sp>
      <p:sp>
        <p:nvSpPr>
          <p:cNvPr id="56" name="Strzałka: w prawo 55">
            <a:extLst>
              <a:ext uri="{FF2B5EF4-FFF2-40B4-BE49-F238E27FC236}">
                <a16:creationId xmlns:a16="http://schemas.microsoft.com/office/drawing/2014/main" id="{19185274-EE7F-443B-A8DD-83FA607C6A17}"/>
              </a:ext>
            </a:extLst>
          </p:cNvPr>
          <p:cNvSpPr/>
          <p:nvPr/>
        </p:nvSpPr>
        <p:spPr>
          <a:xfrm>
            <a:off x="5622316" y="2271951"/>
            <a:ext cx="2337056" cy="581604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pushes 1 coin from Alice (deadline: 1h)</a:t>
            </a:r>
            <a:endParaRPr lang="pl-PL" sz="1400" dirty="0"/>
          </a:p>
        </p:txBody>
      </p:sp>
      <p:sp>
        <p:nvSpPr>
          <p:cNvPr id="57" name="Strzałka: w prawo 56">
            <a:extLst>
              <a:ext uri="{FF2B5EF4-FFF2-40B4-BE49-F238E27FC236}">
                <a16:creationId xmlns:a16="http://schemas.microsoft.com/office/drawing/2014/main" id="{2D6882E2-2813-43E3-B9F1-3852374C9477}"/>
              </a:ext>
            </a:extLst>
          </p:cNvPr>
          <p:cNvSpPr/>
          <p:nvPr/>
        </p:nvSpPr>
        <p:spPr>
          <a:xfrm flipH="1">
            <a:off x="2796721" y="4280337"/>
            <a:ext cx="1694258" cy="581604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acknowledges 1 coin</a:t>
            </a:r>
            <a:endParaRPr lang="pl-PL" sz="1400" dirty="0"/>
          </a:p>
        </p:txBody>
      </p:sp>
      <p:sp>
        <p:nvSpPr>
          <p:cNvPr id="60" name="Strzałka: w prawo 59">
            <a:extLst>
              <a:ext uri="{FF2B5EF4-FFF2-40B4-BE49-F238E27FC236}">
                <a16:creationId xmlns:a16="http://schemas.microsoft.com/office/drawing/2014/main" id="{23431484-D814-4CBD-BF0A-F8A232ED5167}"/>
              </a:ext>
            </a:extLst>
          </p:cNvPr>
          <p:cNvSpPr/>
          <p:nvPr/>
        </p:nvSpPr>
        <p:spPr>
          <a:xfrm flipH="1">
            <a:off x="5728649" y="4265998"/>
            <a:ext cx="1871338" cy="581604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acknowledges 1 coin</a:t>
            </a:r>
            <a:endParaRPr lang="pl-PL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pole tekstowe 66">
                <a:extLst>
                  <a:ext uri="{FF2B5EF4-FFF2-40B4-BE49-F238E27FC236}">
                    <a16:creationId xmlns:a16="http://schemas.microsoft.com/office/drawing/2014/main" id="{D2AE462A-552C-444D-AE1A-DF921B3EFD55}"/>
                  </a:ext>
                </a:extLst>
              </p:cNvPr>
              <p:cNvSpPr txBox="1"/>
              <p:nvPr/>
            </p:nvSpPr>
            <p:spPr>
              <a:xfrm>
                <a:off x="982309" y="5984270"/>
                <a:ext cx="3905236" cy="338554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path </a:t>
                </a:r>
                <a:r>
                  <a:rPr lang="en-US" sz="1600" b="1" dirty="0">
                    <a:solidFill>
                      <a:srgbClr val="7030A0"/>
                    </a:solidFill>
                  </a:rPr>
                  <a:t>Alice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b="1" dirty="0">
                    <a:solidFill>
                      <a:srgbClr val="7030A0"/>
                    </a:solidFill>
                  </a:rPr>
                  <a:t>Carol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b="1" dirty="0">
                    <a:solidFill>
                      <a:srgbClr val="7030A0"/>
                    </a:solidFill>
                  </a:rPr>
                  <a:t>Bob</a:t>
                </a:r>
                <a:r>
                  <a:rPr lang="en-US" sz="1600" dirty="0"/>
                  <a:t> has </a:t>
                </a:r>
                <a:r>
                  <a:rPr lang="en-US" sz="1600" b="1" dirty="0"/>
                  <a:t>capacity 9</a:t>
                </a:r>
                <a:r>
                  <a:rPr lang="en-US" sz="1600" dirty="0"/>
                  <a:t> </a:t>
                </a:r>
                <a:endParaRPr lang="pl-PL" sz="1600" dirty="0"/>
              </a:p>
            </p:txBody>
          </p:sp>
        </mc:Choice>
        <mc:Fallback xmlns="">
          <p:sp>
            <p:nvSpPr>
              <p:cNvPr id="67" name="pole tekstowe 66">
                <a:extLst>
                  <a:ext uri="{FF2B5EF4-FFF2-40B4-BE49-F238E27FC236}">
                    <a16:creationId xmlns:a16="http://schemas.microsoft.com/office/drawing/2014/main" id="{D2AE462A-552C-444D-AE1A-DF921B3EF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309" y="5984270"/>
                <a:ext cx="3905236" cy="338554"/>
              </a:xfrm>
              <a:prstGeom prst="rect">
                <a:avLst/>
              </a:prstGeom>
              <a:blipFill>
                <a:blip r:embed="rId5"/>
                <a:stretch>
                  <a:fillRect l="-465" t="-3390" b="-1694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Dymek mowy: prostokąt 68">
            <a:extLst>
              <a:ext uri="{FF2B5EF4-FFF2-40B4-BE49-F238E27FC236}">
                <a16:creationId xmlns:a16="http://schemas.microsoft.com/office/drawing/2014/main" id="{9FFCBE6A-6BD2-4A1A-89F2-E1234921080A}"/>
              </a:ext>
            </a:extLst>
          </p:cNvPr>
          <p:cNvSpPr/>
          <p:nvPr/>
        </p:nvSpPr>
        <p:spPr>
          <a:xfrm>
            <a:off x="467541" y="2977262"/>
            <a:ext cx="1130790" cy="749527"/>
          </a:xfrm>
          <a:prstGeom prst="wedgeRectCallout">
            <a:avLst>
              <a:gd name="adj1" fmla="val 64311"/>
              <a:gd name="adj2" fmla="val -4817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wants to transfer 1 coin to Bob</a:t>
            </a:r>
            <a:endParaRPr lang="pl-PL" sz="1400" dirty="0"/>
          </a:p>
        </p:txBody>
      </p:sp>
      <p:sp>
        <p:nvSpPr>
          <p:cNvPr id="70" name="Dymek mowy: prostokąt 69">
            <a:extLst>
              <a:ext uri="{FF2B5EF4-FFF2-40B4-BE49-F238E27FC236}">
                <a16:creationId xmlns:a16="http://schemas.microsoft.com/office/drawing/2014/main" id="{4D4CC14E-9063-4021-AEBC-527530D9B0BE}"/>
              </a:ext>
            </a:extLst>
          </p:cNvPr>
          <p:cNvSpPr/>
          <p:nvPr/>
        </p:nvSpPr>
        <p:spPr>
          <a:xfrm>
            <a:off x="495257" y="4822571"/>
            <a:ext cx="1130790" cy="1002811"/>
          </a:xfrm>
          <a:prstGeom prst="wedgeRectCallout">
            <a:avLst>
              <a:gd name="adj1" fmla="val 62771"/>
              <a:gd name="adj2" fmla="val -2820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obtains a receipt that 1 coin was transferred </a:t>
            </a:r>
            <a:endParaRPr lang="pl-PL" sz="1400" dirty="0"/>
          </a:p>
        </p:txBody>
      </p:sp>
      <p:sp>
        <p:nvSpPr>
          <p:cNvPr id="71" name="Oval 10">
            <a:extLst>
              <a:ext uri="{FF2B5EF4-FFF2-40B4-BE49-F238E27FC236}">
                <a16:creationId xmlns:a16="http://schemas.microsoft.com/office/drawing/2014/main" id="{F8081C4F-4F97-4934-BFA0-78C3A4BD1518}"/>
              </a:ext>
            </a:extLst>
          </p:cNvPr>
          <p:cNvSpPr/>
          <p:nvPr/>
        </p:nvSpPr>
        <p:spPr>
          <a:xfrm>
            <a:off x="2695709" y="2955389"/>
            <a:ext cx="580393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9</a:t>
            </a:r>
            <a:endParaRPr lang="pl-PL" sz="1400" dirty="0"/>
          </a:p>
        </p:txBody>
      </p:sp>
      <p:sp>
        <p:nvSpPr>
          <p:cNvPr id="72" name="Oval 10">
            <a:extLst>
              <a:ext uri="{FF2B5EF4-FFF2-40B4-BE49-F238E27FC236}">
                <a16:creationId xmlns:a16="http://schemas.microsoft.com/office/drawing/2014/main" id="{C9E5B2D7-1B09-453C-B798-9DEBDD2AF940}"/>
              </a:ext>
            </a:extLst>
          </p:cNvPr>
          <p:cNvSpPr/>
          <p:nvPr/>
        </p:nvSpPr>
        <p:spPr>
          <a:xfrm>
            <a:off x="5776111" y="2931499"/>
            <a:ext cx="580393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9</a:t>
            </a:r>
            <a:endParaRPr lang="pl-PL" sz="1400" dirty="0"/>
          </a:p>
        </p:txBody>
      </p:sp>
      <p:sp>
        <p:nvSpPr>
          <p:cNvPr id="74" name="Oval 10">
            <a:extLst>
              <a:ext uri="{FF2B5EF4-FFF2-40B4-BE49-F238E27FC236}">
                <a16:creationId xmlns:a16="http://schemas.microsoft.com/office/drawing/2014/main" id="{68127803-C9DB-4D1E-9F53-D0CF505BD9D4}"/>
              </a:ext>
            </a:extLst>
          </p:cNvPr>
          <p:cNvSpPr/>
          <p:nvPr/>
        </p:nvSpPr>
        <p:spPr>
          <a:xfrm>
            <a:off x="6930629" y="4911370"/>
            <a:ext cx="580393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10</a:t>
            </a:r>
            <a:endParaRPr lang="pl-PL" sz="1400" dirty="0"/>
          </a:p>
        </p:txBody>
      </p:sp>
      <p:sp>
        <p:nvSpPr>
          <p:cNvPr id="54" name="Oval 10">
            <a:extLst>
              <a:ext uri="{FF2B5EF4-FFF2-40B4-BE49-F238E27FC236}">
                <a16:creationId xmlns:a16="http://schemas.microsoft.com/office/drawing/2014/main" id="{3B928D04-B816-4A29-8AF9-141EE91AEE44}"/>
              </a:ext>
            </a:extLst>
          </p:cNvPr>
          <p:cNvSpPr/>
          <p:nvPr/>
        </p:nvSpPr>
        <p:spPr>
          <a:xfrm>
            <a:off x="6930991" y="4912462"/>
            <a:ext cx="580393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11</a:t>
            </a:r>
            <a:endParaRPr lang="pl-PL" sz="1400" dirty="0"/>
          </a:p>
        </p:txBody>
      </p:sp>
      <p:sp>
        <p:nvSpPr>
          <p:cNvPr id="76" name="Oval 10">
            <a:extLst>
              <a:ext uri="{FF2B5EF4-FFF2-40B4-BE49-F238E27FC236}">
                <a16:creationId xmlns:a16="http://schemas.microsoft.com/office/drawing/2014/main" id="{7C2D0244-CF85-4938-B6A2-DFC707C65CB9}"/>
              </a:ext>
            </a:extLst>
          </p:cNvPr>
          <p:cNvSpPr/>
          <p:nvPr/>
        </p:nvSpPr>
        <p:spPr>
          <a:xfrm>
            <a:off x="3809162" y="4910425"/>
            <a:ext cx="580393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11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42477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51" grpId="0" animBg="1"/>
      <p:bldP spid="52" grpId="0" animBg="1"/>
      <p:bldP spid="53" grpId="0" animBg="1"/>
      <p:bldP spid="58" grpId="0" animBg="1"/>
      <p:bldP spid="55" grpId="0" animBg="1"/>
      <p:bldP spid="56" grpId="0" animBg="1"/>
      <p:bldP spid="57" grpId="0" animBg="1"/>
      <p:bldP spid="60" grpId="0" animBg="1"/>
      <p:bldP spid="67" grpId="0" animBg="1"/>
      <p:bldP spid="69" grpId="0" animBg="1"/>
      <p:bldP spid="70" grpId="0" animBg="1"/>
      <p:bldP spid="71" grpId="0" animBg="1"/>
      <p:bldP spid="72" grpId="0" animBg="1"/>
      <p:bldP spid="74" grpId="0" animBg="1"/>
      <p:bldP spid="54" grpId="0" animBg="1"/>
      <p:bldP spid="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0" name="Łącznik prosty 139">
            <a:extLst>
              <a:ext uri="{FF2B5EF4-FFF2-40B4-BE49-F238E27FC236}">
                <a16:creationId xmlns:a16="http://schemas.microsoft.com/office/drawing/2014/main" id="{E8C874BC-6540-479F-AA69-0FEA96D8A74C}"/>
              </a:ext>
            </a:extLst>
          </p:cNvPr>
          <p:cNvCxnSpPr>
            <a:cxnSpLocks/>
          </p:cNvCxnSpPr>
          <p:nvPr/>
        </p:nvCxnSpPr>
        <p:spPr>
          <a:xfrm>
            <a:off x="1387306" y="3858726"/>
            <a:ext cx="1240561" cy="0"/>
          </a:xfrm>
          <a:prstGeom prst="line">
            <a:avLst/>
          </a:prstGeom>
          <a:ln w="635000" cap="rnd">
            <a:solidFill>
              <a:schemeClr val="accent4">
                <a:lumMod val="75000"/>
                <a:alpha val="8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2" name="Łącznik prosty 131">
            <a:extLst>
              <a:ext uri="{FF2B5EF4-FFF2-40B4-BE49-F238E27FC236}">
                <a16:creationId xmlns:a16="http://schemas.microsoft.com/office/drawing/2014/main" id="{D6638CB9-C9F3-40F9-B11C-C35CDAC99E88}"/>
              </a:ext>
            </a:extLst>
          </p:cNvPr>
          <p:cNvCxnSpPr>
            <a:cxnSpLocks/>
            <a:endCxn id="53" idx="2"/>
          </p:cNvCxnSpPr>
          <p:nvPr/>
        </p:nvCxnSpPr>
        <p:spPr>
          <a:xfrm>
            <a:off x="3860286" y="3844576"/>
            <a:ext cx="4040541" cy="14466"/>
          </a:xfrm>
          <a:prstGeom prst="line">
            <a:avLst/>
          </a:prstGeom>
          <a:ln w="635000" cap="rnd">
            <a:solidFill>
              <a:schemeClr val="accent4">
                <a:shade val="95000"/>
                <a:satMod val="105000"/>
                <a:alpha val="43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4" name="Łącznik: zakrzywiony 123">
            <a:extLst>
              <a:ext uri="{FF2B5EF4-FFF2-40B4-BE49-F238E27FC236}">
                <a16:creationId xmlns:a16="http://schemas.microsoft.com/office/drawing/2014/main" id="{93014122-4173-4725-94C7-3C37E19FC131}"/>
              </a:ext>
            </a:extLst>
          </p:cNvPr>
          <p:cNvCxnSpPr>
            <a:cxnSpLocks/>
            <a:stCxn id="30" idx="2"/>
            <a:endCxn id="43" idx="0"/>
          </p:cNvCxnSpPr>
          <p:nvPr/>
        </p:nvCxnSpPr>
        <p:spPr>
          <a:xfrm rot="16200000" flipH="1">
            <a:off x="5822437" y="1373975"/>
            <a:ext cx="42643" cy="5084442"/>
          </a:xfrm>
          <a:prstGeom prst="curvedConnector3">
            <a:avLst>
              <a:gd name="adj1" fmla="val 5001609"/>
            </a:avLst>
          </a:prstGeom>
          <a:ln w="635000" cap="rnd">
            <a:solidFill>
              <a:schemeClr val="accent4">
                <a:shade val="95000"/>
                <a:satMod val="105000"/>
                <a:alpha val="43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6" name="Łącznik: zakrzywiony 105">
            <a:extLst>
              <a:ext uri="{FF2B5EF4-FFF2-40B4-BE49-F238E27FC236}">
                <a16:creationId xmlns:a16="http://schemas.microsoft.com/office/drawing/2014/main" id="{4C790F98-D423-4C41-9AE3-FC5EC1A1C91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467470" y="-596506"/>
            <a:ext cx="162641" cy="7687314"/>
          </a:xfrm>
          <a:prstGeom prst="curvedConnector3">
            <a:avLst>
              <a:gd name="adj1" fmla="val 800098"/>
            </a:avLst>
          </a:prstGeom>
          <a:ln w="635000" cap="rnd">
            <a:solidFill>
              <a:schemeClr val="accent4">
                <a:shade val="95000"/>
                <a:satMod val="105000"/>
                <a:alpha val="43000"/>
              </a:schemeClr>
            </a:solidFill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466" y="249198"/>
            <a:ext cx="8891559" cy="785375"/>
          </a:xfrm>
        </p:spPr>
        <p:txBody>
          <a:bodyPr>
            <a:normAutofit fontScale="90000"/>
          </a:bodyPr>
          <a:lstStyle/>
          <a:p>
            <a:r>
              <a:rPr lang="en-US" dirty="0"/>
              <a:t>How many coins can be transferred?</a:t>
            </a:r>
            <a:endParaRPr lang="pl-PL" dirty="0"/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id="{D0CB2658-9B7E-4BFC-AC29-FF2E893284FB}"/>
              </a:ext>
            </a:extLst>
          </p:cNvPr>
          <p:cNvGrpSpPr/>
          <p:nvPr/>
        </p:nvGrpSpPr>
        <p:grpSpPr>
          <a:xfrm>
            <a:off x="224466" y="3303420"/>
            <a:ext cx="928546" cy="996480"/>
            <a:chOff x="1250314" y="1804923"/>
            <a:chExt cx="928546" cy="996480"/>
          </a:xfrm>
        </p:grpSpPr>
        <p:sp>
          <p:nvSpPr>
            <p:cNvPr id="13" name="Owal 12">
              <a:extLst>
                <a:ext uri="{FF2B5EF4-FFF2-40B4-BE49-F238E27FC236}">
                  <a16:creationId xmlns:a16="http://schemas.microsoft.com/office/drawing/2014/main" id="{EBF0E9C3-BEFE-4296-81C3-D24019321DA2}"/>
                </a:ext>
              </a:extLst>
            </p:cNvPr>
            <p:cNvSpPr/>
            <p:nvPr/>
          </p:nvSpPr>
          <p:spPr>
            <a:xfrm>
              <a:off x="1250314" y="1929736"/>
              <a:ext cx="928546" cy="87166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1600" dirty="0"/>
            </a:p>
          </p:txBody>
        </p:sp>
        <p:pic>
          <p:nvPicPr>
            <p:cNvPr id="31" name="Picture 9">
              <a:extLst>
                <a:ext uri="{FF2B5EF4-FFF2-40B4-BE49-F238E27FC236}">
                  <a16:creationId xmlns:a16="http://schemas.microsoft.com/office/drawing/2014/main" id="{D0F20614-F09C-4044-8210-AB75070F0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4986" y="1804923"/>
              <a:ext cx="639204" cy="642364"/>
            </a:xfrm>
            <a:prstGeom prst="rect">
              <a:avLst/>
            </a:prstGeom>
          </p:spPr>
        </p:pic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50CEC31B-5269-4C5F-B72B-53FC4FDE067F}"/>
                </a:ext>
              </a:extLst>
            </p:cNvPr>
            <p:cNvSpPr txBox="1"/>
            <p:nvPr/>
          </p:nvSpPr>
          <p:spPr>
            <a:xfrm>
              <a:off x="1446764" y="2459768"/>
              <a:ext cx="418139" cy="224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Alice</a:t>
              </a:r>
              <a:endParaRPr lang="pl-PL" sz="1200" dirty="0"/>
            </a:p>
          </p:txBody>
        </p:sp>
      </p:grpSp>
      <p:grpSp>
        <p:nvGrpSpPr>
          <p:cNvPr id="20" name="Grupa 19">
            <a:extLst>
              <a:ext uri="{FF2B5EF4-FFF2-40B4-BE49-F238E27FC236}">
                <a16:creationId xmlns:a16="http://schemas.microsoft.com/office/drawing/2014/main" id="{1696FCCB-F661-4A62-937A-BA6A0AD0D48D}"/>
              </a:ext>
            </a:extLst>
          </p:cNvPr>
          <p:cNvGrpSpPr/>
          <p:nvPr/>
        </p:nvGrpSpPr>
        <p:grpSpPr>
          <a:xfrm>
            <a:off x="7900827" y="3140779"/>
            <a:ext cx="981345" cy="1164541"/>
            <a:chOff x="5037093" y="1636861"/>
            <a:chExt cx="981345" cy="1164541"/>
          </a:xfrm>
        </p:grpSpPr>
        <p:sp>
          <p:nvSpPr>
            <p:cNvPr id="53" name="Owal 52">
              <a:extLst>
                <a:ext uri="{FF2B5EF4-FFF2-40B4-BE49-F238E27FC236}">
                  <a16:creationId xmlns:a16="http://schemas.microsoft.com/office/drawing/2014/main" id="{271AD138-F38E-49D3-80A9-E4585590164F}"/>
                </a:ext>
              </a:extLst>
            </p:cNvPr>
            <p:cNvSpPr/>
            <p:nvPr/>
          </p:nvSpPr>
          <p:spPr>
            <a:xfrm>
              <a:off x="5037093" y="1908845"/>
              <a:ext cx="981345" cy="89255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1600" dirty="0"/>
            </a:p>
          </p:txBody>
        </p:sp>
        <p:pic>
          <p:nvPicPr>
            <p:cNvPr id="35" name="Picture 7">
              <a:extLst>
                <a:ext uri="{FF2B5EF4-FFF2-40B4-BE49-F238E27FC236}">
                  <a16:creationId xmlns:a16="http://schemas.microsoft.com/office/drawing/2014/main" id="{0793DDBE-1990-48FF-8665-E08731FA1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4803" y="1636861"/>
              <a:ext cx="695033" cy="695033"/>
            </a:xfrm>
            <a:prstGeom prst="rect">
              <a:avLst/>
            </a:prstGeom>
          </p:spPr>
        </p:pic>
        <p:sp>
          <p:nvSpPr>
            <p:cNvPr id="43" name="pole tekstowe 42">
              <a:extLst>
                <a:ext uri="{FF2B5EF4-FFF2-40B4-BE49-F238E27FC236}">
                  <a16:creationId xmlns:a16="http://schemas.microsoft.com/office/drawing/2014/main" id="{91B30214-5AFE-4167-A713-4E0592A6DE95}"/>
                </a:ext>
              </a:extLst>
            </p:cNvPr>
            <p:cNvSpPr txBox="1"/>
            <p:nvPr/>
          </p:nvSpPr>
          <p:spPr>
            <a:xfrm>
              <a:off x="5293657" y="2433600"/>
              <a:ext cx="4571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Bob</a:t>
              </a:r>
            </a:p>
          </p:txBody>
        </p:sp>
      </p:grpSp>
      <p:grpSp>
        <p:nvGrpSpPr>
          <p:cNvPr id="19" name="Grupa 18">
            <a:extLst>
              <a:ext uri="{FF2B5EF4-FFF2-40B4-BE49-F238E27FC236}">
                <a16:creationId xmlns:a16="http://schemas.microsoft.com/office/drawing/2014/main" id="{8451A8F2-A952-47D3-A2F1-912635D58996}"/>
              </a:ext>
            </a:extLst>
          </p:cNvPr>
          <p:cNvGrpSpPr/>
          <p:nvPr/>
        </p:nvGrpSpPr>
        <p:grpSpPr>
          <a:xfrm>
            <a:off x="2801391" y="3237116"/>
            <a:ext cx="981345" cy="1074718"/>
            <a:chOff x="3777283" y="1726685"/>
            <a:chExt cx="981345" cy="1074718"/>
          </a:xfrm>
        </p:grpSpPr>
        <p:sp>
          <p:nvSpPr>
            <p:cNvPr id="50" name="Owal 49">
              <a:extLst>
                <a:ext uri="{FF2B5EF4-FFF2-40B4-BE49-F238E27FC236}">
                  <a16:creationId xmlns:a16="http://schemas.microsoft.com/office/drawing/2014/main" id="{DFD0FB3E-B8B5-4539-B192-8408D4A53B19}"/>
                </a:ext>
              </a:extLst>
            </p:cNvPr>
            <p:cNvSpPr/>
            <p:nvPr/>
          </p:nvSpPr>
          <p:spPr>
            <a:xfrm>
              <a:off x="3777283" y="1908846"/>
              <a:ext cx="981345" cy="89255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1600" dirty="0"/>
            </a:p>
          </p:txBody>
        </p:sp>
        <p:pic>
          <p:nvPicPr>
            <p:cNvPr id="30" name="Picture 12">
              <a:extLst>
                <a:ext uri="{FF2B5EF4-FFF2-40B4-BE49-F238E27FC236}">
                  <a16:creationId xmlns:a16="http://schemas.microsoft.com/office/drawing/2014/main" id="{3808F547-79F0-43FC-9137-30BCF96EC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9654" y="1726685"/>
              <a:ext cx="675550" cy="657759"/>
            </a:xfrm>
            <a:prstGeom prst="rect">
              <a:avLst/>
            </a:prstGeom>
          </p:spPr>
        </p:pic>
        <p:sp>
          <p:nvSpPr>
            <p:cNvPr id="45" name="pole tekstowe 44">
              <a:extLst>
                <a:ext uri="{FF2B5EF4-FFF2-40B4-BE49-F238E27FC236}">
                  <a16:creationId xmlns:a16="http://schemas.microsoft.com/office/drawing/2014/main" id="{43E1B10A-E590-466B-8EDD-E3F6BEB9581D}"/>
                </a:ext>
              </a:extLst>
            </p:cNvPr>
            <p:cNvSpPr txBox="1"/>
            <p:nvPr/>
          </p:nvSpPr>
          <p:spPr>
            <a:xfrm>
              <a:off x="4081780" y="2440443"/>
              <a:ext cx="463792" cy="230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Carol</a:t>
              </a:r>
            </a:p>
          </p:txBody>
        </p:sp>
      </p:grpSp>
      <p:grpSp>
        <p:nvGrpSpPr>
          <p:cNvPr id="18" name="Grupa 17">
            <a:extLst>
              <a:ext uri="{FF2B5EF4-FFF2-40B4-BE49-F238E27FC236}">
                <a16:creationId xmlns:a16="http://schemas.microsoft.com/office/drawing/2014/main" id="{55E831F2-756B-4D3E-972B-A1CEA0A82C86}"/>
              </a:ext>
            </a:extLst>
          </p:cNvPr>
          <p:cNvGrpSpPr/>
          <p:nvPr/>
        </p:nvGrpSpPr>
        <p:grpSpPr>
          <a:xfrm>
            <a:off x="4033507" y="1497078"/>
            <a:ext cx="981345" cy="1035232"/>
            <a:chOff x="2551681" y="1766171"/>
            <a:chExt cx="981345" cy="1035232"/>
          </a:xfrm>
        </p:grpSpPr>
        <p:sp>
          <p:nvSpPr>
            <p:cNvPr id="49" name="Owal 48">
              <a:extLst>
                <a:ext uri="{FF2B5EF4-FFF2-40B4-BE49-F238E27FC236}">
                  <a16:creationId xmlns:a16="http://schemas.microsoft.com/office/drawing/2014/main" id="{07EE53E6-0F50-4A1F-9228-47A4147DC3E8}"/>
                </a:ext>
              </a:extLst>
            </p:cNvPr>
            <p:cNvSpPr/>
            <p:nvPr/>
          </p:nvSpPr>
          <p:spPr>
            <a:xfrm>
              <a:off x="2551681" y="1875742"/>
              <a:ext cx="981345" cy="925661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1600" dirty="0"/>
            </a:p>
          </p:txBody>
        </p:sp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6ADBA9A5-EBDA-4C31-ABDA-3E68ABB33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07798" y="1766171"/>
              <a:ext cx="669114" cy="682154"/>
            </a:xfrm>
            <a:prstGeom prst="rect">
              <a:avLst/>
            </a:prstGeom>
          </p:spPr>
        </p:pic>
        <p:sp>
          <p:nvSpPr>
            <p:cNvPr id="47" name="pole tekstowe 46">
              <a:extLst>
                <a:ext uri="{FF2B5EF4-FFF2-40B4-BE49-F238E27FC236}">
                  <a16:creationId xmlns:a16="http://schemas.microsoft.com/office/drawing/2014/main" id="{D265BB2A-3D39-4E3B-A696-86C1CB5B1D92}"/>
                </a:ext>
              </a:extLst>
            </p:cNvPr>
            <p:cNvSpPr txBox="1"/>
            <p:nvPr/>
          </p:nvSpPr>
          <p:spPr>
            <a:xfrm>
              <a:off x="2836437" y="2444421"/>
              <a:ext cx="461057" cy="2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Dave</a:t>
              </a:r>
            </a:p>
          </p:txBody>
        </p:sp>
      </p:grpSp>
      <p:grpSp>
        <p:nvGrpSpPr>
          <p:cNvPr id="21" name="Grupa 20">
            <a:extLst>
              <a:ext uri="{FF2B5EF4-FFF2-40B4-BE49-F238E27FC236}">
                <a16:creationId xmlns:a16="http://schemas.microsoft.com/office/drawing/2014/main" id="{BAD4EA0C-B203-40B6-A164-4096509B0FE3}"/>
              </a:ext>
            </a:extLst>
          </p:cNvPr>
          <p:cNvGrpSpPr/>
          <p:nvPr/>
        </p:nvGrpSpPr>
        <p:grpSpPr>
          <a:xfrm>
            <a:off x="5349971" y="3226669"/>
            <a:ext cx="981345" cy="1085163"/>
            <a:chOff x="6333391" y="1726684"/>
            <a:chExt cx="981345" cy="1085163"/>
          </a:xfrm>
        </p:grpSpPr>
        <p:sp>
          <p:nvSpPr>
            <p:cNvPr id="54" name="Owal 53">
              <a:extLst>
                <a:ext uri="{FF2B5EF4-FFF2-40B4-BE49-F238E27FC236}">
                  <a16:creationId xmlns:a16="http://schemas.microsoft.com/office/drawing/2014/main" id="{6A42DB5A-8F4C-4304-B94C-EDCF5F13D300}"/>
                </a:ext>
              </a:extLst>
            </p:cNvPr>
            <p:cNvSpPr/>
            <p:nvPr/>
          </p:nvSpPr>
          <p:spPr>
            <a:xfrm>
              <a:off x="6333391" y="1919290"/>
              <a:ext cx="981345" cy="89255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1600" dirty="0"/>
            </a:p>
          </p:txBody>
        </p:sp>
        <p:pic>
          <p:nvPicPr>
            <p:cNvPr id="23" name="Picture 10">
              <a:extLst>
                <a:ext uri="{FF2B5EF4-FFF2-40B4-BE49-F238E27FC236}">
                  <a16:creationId xmlns:a16="http://schemas.microsoft.com/office/drawing/2014/main" id="{1DA76EE7-87A2-421D-80AB-2D345D235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8227" y="1726684"/>
              <a:ext cx="651675" cy="651675"/>
            </a:xfrm>
            <a:prstGeom prst="rect">
              <a:avLst/>
            </a:prstGeom>
          </p:spPr>
        </p:pic>
        <p:sp>
          <p:nvSpPr>
            <p:cNvPr id="48" name="pole tekstowe 47">
              <a:extLst>
                <a:ext uri="{FF2B5EF4-FFF2-40B4-BE49-F238E27FC236}">
                  <a16:creationId xmlns:a16="http://schemas.microsoft.com/office/drawing/2014/main" id="{BACE1A8B-3DD0-47E1-A7BF-550DD22366B5}"/>
                </a:ext>
              </a:extLst>
            </p:cNvPr>
            <p:cNvSpPr txBox="1"/>
            <p:nvPr/>
          </p:nvSpPr>
          <p:spPr>
            <a:xfrm>
              <a:off x="6548186" y="2449183"/>
              <a:ext cx="5517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Emily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BE4EF13D-B761-4265-9CC7-B60A20DB2B17}"/>
              </a:ext>
            </a:extLst>
          </p:cNvPr>
          <p:cNvGrpSpPr/>
          <p:nvPr/>
        </p:nvGrpSpPr>
        <p:grpSpPr>
          <a:xfrm>
            <a:off x="5356931" y="5152865"/>
            <a:ext cx="981345" cy="1110185"/>
            <a:chOff x="3797975" y="5105373"/>
            <a:chExt cx="981345" cy="1110185"/>
          </a:xfrm>
        </p:grpSpPr>
        <p:sp>
          <p:nvSpPr>
            <p:cNvPr id="58" name="Owal 57">
              <a:extLst>
                <a:ext uri="{FF2B5EF4-FFF2-40B4-BE49-F238E27FC236}">
                  <a16:creationId xmlns:a16="http://schemas.microsoft.com/office/drawing/2014/main" id="{BA9D13F2-E979-4001-9A74-C3A053B49F23}"/>
                </a:ext>
              </a:extLst>
            </p:cNvPr>
            <p:cNvSpPr/>
            <p:nvPr/>
          </p:nvSpPr>
          <p:spPr>
            <a:xfrm>
              <a:off x="3797975" y="5323001"/>
              <a:ext cx="981345" cy="89255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1600" dirty="0"/>
            </a:p>
          </p:txBody>
        </p:sp>
        <p:pic>
          <p:nvPicPr>
            <p:cNvPr id="56" name="Picture 11">
              <a:extLst>
                <a:ext uri="{FF2B5EF4-FFF2-40B4-BE49-F238E27FC236}">
                  <a16:creationId xmlns:a16="http://schemas.microsoft.com/office/drawing/2014/main" id="{567BAE5C-C373-4C4C-B1B9-B2366C9AF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186" y="5105373"/>
              <a:ext cx="737181" cy="737181"/>
            </a:xfrm>
            <a:prstGeom prst="rect">
              <a:avLst/>
            </a:prstGeom>
          </p:spPr>
        </p:pic>
        <p:sp>
          <p:nvSpPr>
            <p:cNvPr id="61" name="pole tekstowe 60">
              <a:extLst>
                <a:ext uri="{FF2B5EF4-FFF2-40B4-BE49-F238E27FC236}">
                  <a16:creationId xmlns:a16="http://schemas.microsoft.com/office/drawing/2014/main" id="{9F425167-124C-4935-95C6-106B2DCFF8F4}"/>
                </a:ext>
              </a:extLst>
            </p:cNvPr>
            <p:cNvSpPr txBox="1"/>
            <p:nvPr/>
          </p:nvSpPr>
          <p:spPr>
            <a:xfrm>
              <a:off x="4033507" y="5873932"/>
              <a:ext cx="4956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Fred</a:t>
              </a:r>
            </a:p>
          </p:txBody>
        </p:sp>
      </p:grpSp>
      <p:cxnSp>
        <p:nvCxnSpPr>
          <p:cNvPr id="66" name="Łącznik: zakrzywiony 65">
            <a:extLst>
              <a:ext uri="{FF2B5EF4-FFF2-40B4-BE49-F238E27FC236}">
                <a16:creationId xmlns:a16="http://schemas.microsoft.com/office/drawing/2014/main" id="{589FA819-605F-40E2-B15D-E3F18BFAB581}"/>
              </a:ext>
            </a:extLst>
          </p:cNvPr>
          <p:cNvCxnSpPr>
            <a:stCxn id="31" idx="0"/>
            <a:endCxn id="49" idx="2"/>
          </p:cNvCxnSpPr>
          <p:nvPr/>
        </p:nvCxnSpPr>
        <p:spPr>
          <a:xfrm rot="5400000" flipH="1" flipV="1">
            <a:off x="1744153" y="1014067"/>
            <a:ext cx="1233940" cy="3344767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Łącznik: zakrzywiony 67">
            <a:extLst>
              <a:ext uri="{FF2B5EF4-FFF2-40B4-BE49-F238E27FC236}">
                <a16:creationId xmlns:a16="http://schemas.microsoft.com/office/drawing/2014/main" id="{5EF61516-1F51-4949-980C-58654D1BEF00}"/>
              </a:ext>
            </a:extLst>
          </p:cNvPr>
          <p:cNvCxnSpPr>
            <a:cxnSpLocks/>
            <a:stCxn id="49" idx="6"/>
            <a:endCxn id="35" idx="0"/>
          </p:cNvCxnSpPr>
          <p:nvPr/>
        </p:nvCxnSpPr>
        <p:spPr>
          <a:xfrm>
            <a:off x="5014852" y="2069480"/>
            <a:ext cx="3361202" cy="1071299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" name="Łącznik: zakrzywiony 70">
            <a:extLst>
              <a:ext uri="{FF2B5EF4-FFF2-40B4-BE49-F238E27FC236}">
                <a16:creationId xmlns:a16="http://schemas.microsoft.com/office/drawing/2014/main" id="{E09B0BA0-572C-475D-B26A-A732A5944D4A}"/>
              </a:ext>
            </a:extLst>
          </p:cNvPr>
          <p:cNvCxnSpPr>
            <a:cxnSpLocks/>
            <a:stCxn id="50" idx="4"/>
            <a:endCxn id="58" idx="2"/>
          </p:cNvCxnSpPr>
          <p:nvPr/>
        </p:nvCxnSpPr>
        <p:spPr>
          <a:xfrm rot="16200000" flipH="1">
            <a:off x="3572028" y="4031869"/>
            <a:ext cx="1504938" cy="2064867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6" name="Łącznik: zakrzywiony 75">
            <a:extLst>
              <a:ext uri="{FF2B5EF4-FFF2-40B4-BE49-F238E27FC236}">
                <a16:creationId xmlns:a16="http://schemas.microsoft.com/office/drawing/2014/main" id="{74107F8A-6702-46AC-A443-94BFC337C158}"/>
              </a:ext>
            </a:extLst>
          </p:cNvPr>
          <p:cNvCxnSpPr>
            <a:cxnSpLocks/>
            <a:stCxn id="58" idx="6"/>
            <a:endCxn id="53" idx="4"/>
          </p:cNvCxnSpPr>
          <p:nvPr/>
        </p:nvCxnSpPr>
        <p:spPr>
          <a:xfrm flipV="1">
            <a:off x="6338276" y="4305320"/>
            <a:ext cx="2053224" cy="1511452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0" name="Łącznik prosty ze strzałką 79">
            <a:extLst>
              <a:ext uri="{FF2B5EF4-FFF2-40B4-BE49-F238E27FC236}">
                <a16:creationId xmlns:a16="http://schemas.microsoft.com/office/drawing/2014/main" id="{B272CA55-4FF7-42BA-BF65-9CB643D144FE}"/>
              </a:ext>
            </a:extLst>
          </p:cNvPr>
          <p:cNvCxnSpPr>
            <a:cxnSpLocks/>
            <a:stCxn id="13" idx="6"/>
            <a:endCxn id="50" idx="2"/>
          </p:cNvCxnSpPr>
          <p:nvPr/>
        </p:nvCxnSpPr>
        <p:spPr>
          <a:xfrm>
            <a:off x="1153012" y="3864067"/>
            <a:ext cx="1648379" cy="14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2" name="Łącznik prosty ze strzałką 81">
            <a:extLst>
              <a:ext uri="{FF2B5EF4-FFF2-40B4-BE49-F238E27FC236}">
                <a16:creationId xmlns:a16="http://schemas.microsoft.com/office/drawing/2014/main" id="{4A484D55-6C37-4E64-A6E7-3F1C6624ED69}"/>
              </a:ext>
            </a:extLst>
          </p:cNvPr>
          <p:cNvCxnSpPr>
            <a:cxnSpLocks/>
            <a:stCxn id="50" idx="6"/>
            <a:endCxn id="54" idx="2"/>
          </p:cNvCxnSpPr>
          <p:nvPr/>
        </p:nvCxnSpPr>
        <p:spPr>
          <a:xfrm flipV="1">
            <a:off x="3782736" y="3865554"/>
            <a:ext cx="1567235" cy="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4" name="Łącznik prosty ze strzałką 83">
            <a:extLst>
              <a:ext uri="{FF2B5EF4-FFF2-40B4-BE49-F238E27FC236}">
                <a16:creationId xmlns:a16="http://schemas.microsoft.com/office/drawing/2014/main" id="{124ED1E1-9C4C-4D6D-A75A-0088CF0A832C}"/>
              </a:ext>
            </a:extLst>
          </p:cNvPr>
          <p:cNvCxnSpPr>
            <a:cxnSpLocks/>
            <a:stCxn id="54" idx="6"/>
            <a:endCxn id="53" idx="2"/>
          </p:cNvCxnSpPr>
          <p:nvPr/>
        </p:nvCxnSpPr>
        <p:spPr>
          <a:xfrm flipV="1">
            <a:off x="6331316" y="3859042"/>
            <a:ext cx="1569511" cy="65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7" name="Oval 10">
            <a:extLst>
              <a:ext uri="{FF2B5EF4-FFF2-40B4-BE49-F238E27FC236}">
                <a16:creationId xmlns:a16="http://schemas.microsoft.com/office/drawing/2014/main" id="{E67AD8B1-F600-4CD1-876E-AAAA4B14AE4F}"/>
              </a:ext>
            </a:extLst>
          </p:cNvPr>
          <p:cNvSpPr/>
          <p:nvPr/>
        </p:nvSpPr>
        <p:spPr>
          <a:xfrm>
            <a:off x="688738" y="2638876"/>
            <a:ext cx="560941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</a:t>
            </a:r>
            <a:endParaRPr lang="pl-PL" sz="1400" dirty="0"/>
          </a:p>
        </p:txBody>
      </p:sp>
      <p:sp>
        <p:nvSpPr>
          <p:cNvPr id="88" name="Oval 10">
            <a:extLst>
              <a:ext uri="{FF2B5EF4-FFF2-40B4-BE49-F238E27FC236}">
                <a16:creationId xmlns:a16="http://schemas.microsoft.com/office/drawing/2014/main" id="{A7B410FD-0CC2-47D9-8EAB-2CF314CE01EC}"/>
              </a:ext>
            </a:extLst>
          </p:cNvPr>
          <p:cNvSpPr/>
          <p:nvPr/>
        </p:nvSpPr>
        <p:spPr>
          <a:xfrm>
            <a:off x="3200400" y="1852469"/>
            <a:ext cx="582336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</a:t>
            </a:r>
            <a:endParaRPr lang="pl-PL" sz="1400" dirty="0"/>
          </a:p>
        </p:txBody>
      </p:sp>
      <p:sp>
        <p:nvSpPr>
          <p:cNvPr id="89" name="Oval 10">
            <a:extLst>
              <a:ext uri="{FF2B5EF4-FFF2-40B4-BE49-F238E27FC236}">
                <a16:creationId xmlns:a16="http://schemas.microsoft.com/office/drawing/2014/main" id="{29BBA302-2553-48FE-8D83-F7D905A86F63}"/>
              </a:ext>
            </a:extLst>
          </p:cNvPr>
          <p:cNvSpPr/>
          <p:nvPr/>
        </p:nvSpPr>
        <p:spPr>
          <a:xfrm>
            <a:off x="5407631" y="1852469"/>
            <a:ext cx="588565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10</a:t>
            </a:r>
            <a:endParaRPr lang="pl-PL" sz="1400" dirty="0"/>
          </a:p>
        </p:txBody>
      </p:sp>
      <p:sp>
        <p:nvSpPr>
          <p:cNvPr id="90" name="Oval 10">
            <a:extLst>
              <a:ext uri="{FF2B5EF4-FFF2-40B4-BE49-F238E27FC236}">
                <a16:creationId xmlns:a16="http://schemas.microsoft.com/office/drawing/2014/main" id="{26F13B72-EC21-4A92-A23A-82D53AF677C2}"/>
              </a:ext>
            </a:extLst>
          </p:cNvPr>
          <p:cNvSpPr/>
          <p:nvPr/>
        </p:nvSpPr>
        <p:spPr>
          <a:xfrm>
            <a:off x="7797414" y="2552716"/>
            <a:ext cx="588565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</a:t>
            </a:r>
            <a:endParaRPr lang="pl-PL" sz="1400" dirty="0"/>
          </a:p>
        </p:txBody>
      </p:sp>
      <p:sp>
        <p:nvSpPr>
          <p:cNvPr id="91" name="Oval 10">
            <a:extLst>
              <a:ext uri="{FF2B5EF4-FFF2-40B4-BE49-F238E27FC236}">
                <a16:creationId xmlns:a16="http://schemas.microsoft.com/office/drawing/2014/main" id="{76F3A712-E631-4EEC-8BA3-228F04D3B46B}"/>
              </a:ext>
            </a:extLst>
          </p:cNvPr>
          <p:cNvSpPr/>
          <p:nvPr/>
        </p:nvSpPr>
        <p:spPr>
          <a:xfrm>
            <a:off x="7233689" y="3631138"/>
            <a:ext cx="522572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</a:t>
            </a:r>
            <a:endParaRPr lang="pl-PL" sz="1400" dirty="0"/>
          </a:p>
        </p:txBody>
      </p:sp>
      <p:sp>
        <p:nvSpPr>
          <p:cNvPr id="92" name="Oval 10">
            <a:extLst>
              <a:ext uri="{FF2B5EF4-FFF2-40B4-BE49-F238E27FC236}">
                <a16:creationId xmlns:a16="http://schemas.microsoft.com/office/drawing/2014/main" id="{939B30AE-5575-4271-B9E3-C902DEC6B43F}"/>
              </a:ext>
            </a:extLst>
          </p:cNvPr>
          <p:cNvSpPr/>
          <p:nvPr/>
        </p:nvSpPr>
        <p:spPr>
          <a:xfrm>
            <a:off x="6566551" y="3637652"/>
            <a:ext cx="522572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2</a:t>
            </a:r>
            <a:endParaRPr lang="pl-PL" sz="1400" dirty="0"/>
          </a:p>
        </p:txBody>
      </p:sp>
      <p:sp>
        <p:nvSpPr>
          <p:cNvPr id="94" name="Oval 10">
            <a:extLst>
              <a:ext uri="{FF2B5EF4-FFF2-40B4-BE49-F238E27FC236}">
                <a16:creationId xmlns:a16="http://schemas.microsoft.com/office/drawing/2014/main" id="{6B79E5C5-ED60-480B-922D-32B389DF00F2}"/>
              </a:ext>
            </a:extLst>
          </p:cNvPr>
          <p:cNvSpPr/>
          <p:nvPr/>
        </p:nvSpPr>
        <p:spPr>
          <a:xfrm>
            <a:off x="4655655" y="3658657"/>
            <a:ext cx="522572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</a:t>
            </a:r>
            <a:endParaRPr lang="pl-PL" sz="1400" dirty="0"/>
          </a:p>
        </p:txBody>
      </p:sp>
      <p:sp>
        <p:nvSpPr>
          <p:cNvPr id="95" name="Oval 10">
            <a:extLst>
              <a:ext uri="{FF2B5EF4-FFF2-40B4-BE49-F238E27FC236}">
                <a16:creationId xmlns:a16="http://schemas.microsoft.com/office/drawing/2014/main" id="{C60EB78E-6F43-4E18-965F-BA17626647EF}"/>
              </a:ext>
            </a:extLst>
          </p:cNvPr>
          <p:cNvSpPr/>
          <p:nvPr/>
        </p:nvSpPr>
        <p:spPr>
          <a:xfrm>
            <a:off x="3977276" y="3651025"/>
            <a:ext cx="522572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3</a:t>
            </a:r>
            <a:endParaRPr lang="pl-PL" sz="1400" dirty="0"/>
          </a:p>
        </p:txBody>
      </p:sp>
      <p:sp>
        <p:nvSpPr>
          <p:cNvPr id="96" name="Oval 10">
            <a:extLst>
              <a:ext uri="{FF2B5EF4-FFF2-40B4-BE49-F238E27FC236}">
                <a16:creationId xmlns:a16="http://schemas.microsoft.com/office/drawing/2014/main" id="{EA19705B-E6FD-4684-ABE4-FB2A606C963B}"/>
              </a:ext>
            </a:extLst>
          </p:cNvPr>
          <p:cNvSpPr/>
          <p:nvPr/>
        </p:nvSpPr>
        <p:spPr>
          <a:xfrm>
            <a:off x="1316301" y="3623749"/>
            <a:ext cx="588565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10</a:t>
            </a:r>
            <a:endParaRPr lang="pl-PL" sz="1400" dirty="0"/>
          </a:p>
        </p:txBody>
      </p:sp>
      <p:sp>
        <p:nvSpPr>
          <p:cNvPr id="97" name="Oval 10">
            <a:extLst>
              <a:ext uri="{FF2B5EF4-FFF2-40B4-BE49-F238E27FC236}">
                <a16:creationId xmlns:a16="http://schemas.microsoft.com/office/drawing/2014/main" id="{1A0E3928-A388-402C-98F1-D7734DA4C4CF}"/>
              </a:ext>
            </a:extLst>
          </p:cNvPr>
          <p:cNvSpPr/>
          <p:nvPr/>
        </p:nvSpPr>
        <p:spPr>
          <a:xfrm>
            <a:off x="2105295" y="3630949"/>
            <a:ext cx="522572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</a:t>
            </a:r>
            <a:endParaRPr lang="pl-PL" sz="1400" dirty="0"/>
          </a:p>
        </p:txBody>
      </p:sp>
      <p:sp>
        <p:nvSpPr>
          <p:cNvPr id="98" name="Oval 10">
            <a:extLst>
              <a:ext uri="{FF2B5EF4-FFF2-40B4-BE49-F238E27FC236}">
                <a16:creationId xmlns:a16="http://schemas.microsoft.com/office/drawing/2014/main" id="{6BA678A0-5A17-4ED3-8AC5-5ABBBCA93BAB}"/>
              </a:ext>
            </a:extLst>
          </p:cNvPr>
          <p:cNvSpPr/>
          <p:nvPr/>
        </p:nvSpPr>
        <p:spPr>
          <a:xfrm>
            <a:off x="4639039" y="5585650"/>
            <a:ext cx="522572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</a:t>
            </a:r>
            <a:endParaRPr lang="pl-PL" sz="1400" dirty="0"/>
          </a:p>
        </p:txBody>
      </p:sp>
      <p:sp>
        <p:nvSpPr>
          <p:cNvPr id="99" name="Oval 10">
            <a:extLst>
              <a:ext uri="{FF2B5EF4-FFF2-40B4-BE49-F238E27FC236}">
                <a16:creationId xmlns:a16="http://schemas.microsoft.com/office/drawing/2014/main" id="{075D5350-B862-45B0-8884-EC7C649C8C80}"/>
              </a:ext>
            </a:extLst>
          </p:cNvPr>
          <p:cNvSpPr/>
          <p:nvPr/>
        </p:nvSpPr>
        <p:spPr>
          <a:xfrm>
            <a:off x="3213034" y="4465074"/>
            <a:ext cx="522572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3</a:t>
            </a:r>
            <a:endParaRPr lang="pl-PL" sz="1400" dirty="0"/>
          </a:p>
        </p:txBody>
      </p:sp>
      <p:sp>
        <p:nvSpPr>
          <p:cNvPr id="100" name="Oval 10">
            <a:extLst>
              <a:ext uri="{FF2B5EF4-FFF2-40B4-BE49-F238E27FC236}">
                <a16:creationId xmlns:a16="http://schemas.microsoft.com/office/drawing/2014/main" id="{DE7DD256-83D4-4579-912D-251F72021B30}"/>
              </a:ext>
            </a:extLst>
          </p:cNvPr>
          <p:cNvSpPr/>
          <p:nvPr/>
        </p:nvSpPr>
        <p:spPr>
          <a:xfrm>
            <a:off x="6524534" y="5617774"/>
            <a:ext cx="522572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2</a:t>
            </a:r>
            <a:endParaRPr lang="pl-PL" sz="1400" dirty="0"/>
          </a:p>
        </p:txBody>
      </p:sp>
      <p:sp>
        <p:nvSpPr>
          <p:cNvPr id="102" name="Oval 10">
            <a:extLst>
              <a:ext uri="{FF2B5EF4-FFF2-40B4-BE49-F238E27FC236}">
                <a16:creationId xmlns:a16="http://schemas.microsoft.com/office/drawing/2014/main" id="{2DB3B518-55BF-4179-BDBA-1C6F78AD411B}"/>
              </a:ext>
            </a:extLst>
          </p:cNvPr>
          <p:cNvSpPr/>
          <p:nvPr/>
        </p:nvSpPr>
        <p:spPr>
          <a:xfrm>
            <a:off x="7949498" y="4493201"/>
            <a:ext cx="522572" cy="4421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</a:t>
            </a:r>
            <a:endParaRPr lang="pl-PL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pole tekstowe 145">
                <a:extLst>
                  <a:ext uri="{FF2B5EF4-FFF2-40B4-BE49-F238E27FC236}">
                    <a16:creationId xmlns:a16="http://schemas.microsoft.com/office/drawing/2014/main" id="{3907B9DA-1624-43D5-AF62-4C1CA06AB6B0}"/>
                  </a:ext>
                </a:extLst>
              </p:cNvPr>
              <p:cNvSpPr txBox="1"/>
              <p:nvPr/>
            </p:nvSpPr>
            <p:spPr>
              <a:xfrm rot="20557773">
                <a:off x="1204732" y="1633281"/>
                <a:ext cx="14179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600" b="1" dirty="0">
                    <a:solidFill>
                      <a:srgbClr val="FF0000"/>
                    </a:solidFill>
                  </a:rPr>
                  <a:t> 1 coin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pl-PL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6" name="pole tekstowe 145">
                <a:extLst>
                  <a:ext uri="{FF2B5EF4-FFF2-40B4-BE49-F238E27FC236}">
                    <a16:creationId xmlns:a16="http://schemas.microsoft.com/office/drawing/2014/main" id="{3907B9DA-1624-43D5-AF62-4C1CA06AB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557773">
                <a:off x="1204732" y="1633281"/>
                <a:ext cx="1417982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pole tekstowe 146">
                <a:extLst>
                  <a:ext uri="{FF2B5EF4-FFF2-40B4-BE49-F238E27FC236}">
                    <a16:creationId xmlns:a16="http://schemas.microsoft.com/office/drawing/2014/main" id="{07BCC860-A889-4690-A2D9-8B085C458CAB}"/>
                  </a:ext>
                </a:extLst>
              </p:cNvPr>
              <p:cNvSpPr txBox="1"/>
              <p:nvPr/>
            </p:nvSpPr>
            <p:spPr>
              <a:xfrm>
                <a:off x="3938949" y="3051562"/>
                <a:ext cx="14179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600" b="1" dirty="0">
                    <a:solidFill>
                      <a:srgbClr val="FF0000"/>
                    </a:solidFill>
                  </a:rPr>
                  <a:t> 2 coins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pl-PL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7" name="pole tekstowe 146">
                <a:extLst>
                  <a:ext uri="{FF2B5EF4-FFF2-40B4-BE49-F238E27FC236}">
                    <a16:creationId xmlns:a16="http://schemas.microsoft.com/office/drawing/2014/main" id="{07BCC860-A889-4690-A2D9-8B085C458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949" y="3051562"/>
                <a:ext cx="1417982" cy="338554"/>
              </a:xfrm>
              <a:prstGeom prst="rect">
                <a:avLst/>
              </a:prstGeom>
              <a:blipFill>
                <a:blip r:embed="rId10"/>
                <a:stretch>
                  <a:fillRect t="-7273" b="-2181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pole tekstowe 151">
                <a:extLst>
                  <a:ext uri="{FF2B5EF4-FFF2-40B4-BE49-F238E27FC236}">
                    <a16:creationId xmlns:a16="http://schemas.microsoft.com/office/drawing/2014/main" id="{0AEB61B0-9989-4A3E-900C-BB07C10032A4}"/>
                  </a:ext>
                </a:extLst>
              </p:cNvPr>
              <p:cNvSpPr txBox="1"/>
              <p:nvPr/>
            </p:nvSpPr>
            <p:spPr>
              <a:xfrm rot="1836137">
                <a:off x="3106486" y="5752146"/>
                <a:ext cx="14179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600" b="1" dirty="0">
                    <a:solidFill>
                      <a:srgbClr val="FF0000"/>
                    </a:solidFill>
                  </a:rPr>
                  <a:t> 2 coins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pl-PL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2" name="pole tekstowe 151">
                <a:extLst>
                  <a:ext uri="{FF2B5EF4-FFF2-40B4-BE49-F238E27FC236}">
                    <a16:creationId xmlns:a16="http://schemas.microsoft.com/office/drawing/2014/main" id="{0AEB61B0-9989-4A3E-900C-BB07C1003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36137">
                <a:off x="3106486" y="5752146"/>
                <a:ext cx="1417982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pole tekstowe 152">
                <a:extLst>
                  <a:ext uri="{FF2B5EF4-FFF2-40B4-BE49-F238E27FC236}">
                    <a16:creationId xmlns:a16="http://schemas.microsoft.com/office/drawing/2014/main" id="{C369FA35-8A9D-4A3A-9CED-BA707A82225B}"/>
                  </a:ext>
                </a:extLst>
              </p:cNvPr>
              <p:cNvSpPr txBox="1"/>
              <p:nvPr/>
            </p:nvSpPr>
            <p:spPr>
              <a:xfrm>
                <a:off x="1327372" y="3051562"/>
                <a:ext cx="14179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600" b="1" dirty="0">
                    <a:solidFill>
                      <a:srgbClr val="FF0000"/>
                    </a:solidFill>
                  </a:rPr>
                  <a:t> 4 coins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pl-PL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3" name="pole tekstowe 152">
                <a:extLst>
                  <a:ext uri="{FF2B5EF4-FFF2-40B4-BE49-F238E27FC236}">
                    <a16:creationId xmlns:a16="http://schemas.microsoft.com/office/drawing/2014/main" id="{C369FA35-8A9D-4A3A-9CED-BA707A822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372" y="3051562"/>
                <a:ext cx="1417982" cy="338554"/>
              </a:xfrm>
              <a:prstGeom prst="rect">
                <a:avLst/>
              </a:prstGeom>
              <a:blipFill>
                <a:blip r:embed="rId12"/>
                <a:stretch>
                  <a:fillRect t="-7273" b="-2181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pole tekstowe 153">
                <a:extLst>
                  <a:ext uri="{FF2B5EF4-FFF2-40B4-BE49-F238E27FC236}">
                    <a16:creationId xmlns:a16="http://schemas.microsoft.com/office/drawing/2014/main" id="{7CF044F1-ACC6-4914-9A0D-159D19879349}"/>
                  </a:ext>
                </a:extLst>
              </p:cNvPr>
              <p:cNvSpPr txBox="1"/>
              <p:nvPr/>
            </p:nvSpPr>
            <p:spPr>
              <a:xfrm>
                <a:off x="130063" y="4399661"/>
                <a:ext cx="214395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altogether</a:t>
                </a:r>
                <a:endParaRPr lang="en-US" sz="20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5 coins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000" dirty="0"/>
                  <a:t>can be transferred</a:t>
                </a:r>
                <a:endParaRPr lang="en-US" sz="20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4" name="pole tekstowe 153">
                <a:extLst>
                  <a:ext uri="{FF2B5EF4-FFF2-40B4-BE49-F238E27FC236}">
                    <a16:creationId xmlns:a16="http://schemas.microsoft.com/office/drawing/2014/main" id="{7CF044F1-ACC6-4914-9A0D-159D19879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63" y="4399661"/>
                <a:ext cx="2143959" cy="1323439"/>
              </a:xfrm>
              <a:prstGeom prst="rect">
                <a:avLst/>
              </a:prstGeom>
              <a:blipFill>
                <a:blip r:embed="rId13"/>
                <a:stretch>
                  <a:fillRect t="-3226" b="-691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pole tekstowe 154">
            <a:extLst>
              <a:ext uri="{FF2B5EF4-FFF2-40B4-BE49-F238E27FC236}">
                <a16:creationId xmlns:a16="http://schemas.microsoft.com/office/drawing/2014/main" id="{FDDE2347-D06E-4CAB-8441-C24B6C1926A0}"/>
              </a:ext>
            </a:extLst>
          </p:cNvPr>
          <p:cNvSpPr txBox="1"/>
          <p:nvPr/>
        </p:nvSpPr>
        <p:spPr>
          <a:xfrm>
            <a:off x="248825" y="5739541"/>
            <a:ext cx="3112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Note</a:t>
            </a:r>
            <a:r>
              <a:rPr lang="en-US" sz="2000" dirty="0"/>
              <a:t>: this requires splitting 5 coins into smaller “sub-payments”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60842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147" grpId="0"/>
      <p:bldP spid="152" grpId="0"/>
      <p:bldP spid="153" grpId="0"/>
      <p:bldP spid="154" grpId="0"/>
      <p:bldP spid="1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2923B1-0283-4D7B-AD74-31BE38193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approaches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DE130B-769D-4A11-8288-E666A18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091" y="3289565"/>
            <a:ext cx="7994744" cy="983225"/>
          </a:xfrm>
        </p:spPr>
        <p:txBody>
          <a:bodyPr>
            <a:noAutofit/>
          </a:bodyPr>
          <a:lstStyle/>
          <a:p>
            <a:r>
              <a:rPr lang="en-US" sz="2400" b="1" dirty="0"/>
              <a:t>trivial idea</a:t>
            </a:r>
            <a:r>
              <a:rPr lang="en-US" sz="2400" dirty="0"/>
              <a:t>: let Alice split the payments “at the source”</a:t>
            </a:r>
          </a:p>
          <a:p>
            <a:r>
              <a:rPr lang="en-US" sz="2400" dirty="0"/>
              <a:t>another popular idea: </a:t>
            </a:r>
            <a:r>
              <a:rPr lang="en-US" sz="2400" b="1" u="sng" dirty="0">
                <a:solidFill>
                  <a:srgbClr val="FF0000"/>
                </a:solidFill>
              </a:rPr>
              <a:t>Atomic</a:t>
            </a:r>
            <a:r>
              <a:rPr lang="en-US" sz="2400" b="1" dirty="0"/>
              <a:t> Payment Splitting.</a:t>
            </a:r>
          </a:p>
        </p:txBody>
      </p:sp>
      <p:sp>
        <p:nvSpPr>
          <p:cNvPr id="4" name="Dymek mowy: prostokąt z zaokrąglonymi rogami 3">
            <a:extLst>
              <a:ext uri="{FF2B5EF4-FFF2-40B4-BE49-F238E27FC236}">
                <a16:creationId xmlns:a16="http://schemas.microsoft.com/office/drawing/2014/main" id="{9B87BC60-2C4A-4306-B316-0280F82F032E}"/>
              </a:ext>
            </a:extLst>
          </p:cNvPr>
          <p:cNvSpPr/>
          <p:nvPr/>
        </p:nvSpPr>
        <p:spPr>
          <a:xfrm>
            <a:off x="252441" y="1323817"/>
            <a:ext cx="8551317" cy="1561488"/>
          </a:xfrm>
          <a:prstGeom prst="wedgeRoundRectCallout">
            <a:avLst>
              <a:gd name="adj1" fmla="val -16020"/>
              <a:gd name="adj2" fmla="val 7853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/>
              <a:t>DRAWBACKS</a:t>
            </a:r>
          </a:p>
          <a:p>
            <a:pPr algn="ctr"/>
            <a:endParaRPr lang="en-US" sz="8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Splitting cannot be adapted to changing capacity.</a:t>
            </a:r>
            <a:endParaRPr lang="pl-PL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All the “acknowledgments” need to be aggregated by Alice</a:t>
            </a:r>
            <a:r>
              <a:rPr lang="pl-PL" sz="2400" dirty="0"/>
              <a:t>.</a:t>
            </a:r>
          </a:p>
        </p:txBody>
      </p:sp>
      <p:sp>
        <p:nvSpPr>
          <p:cNvPr id="5" name="Dymek mowy: prostokąt z zaokrąglonymi rogami 3">
            <a:extLst>
              <a:ext uri="{FF2B5EF4-FFF2-40B4-BE49-F238E27FC236}">
                <a16:creationId xmlns:a16="http://schemas.microsoft.com/office/drawing/2014/main" id="{FDEC3A80-04AA-46EB-22C0-4DAF87204A71}"/>
              </a:ext>
            </a:extLst>
          </p:cNvPr>
          <p:cNvSpPr/>
          <p:nvPr/>
        </p:nvSpPr>
        <p:spPr>
          <a:xfrm>
            <a:off x="1773061" y="4506706"/>
            <a:ext cx="6552231" cy="2089298"/>
          </a:xfrm>
          <a:prstGeom prst="wedgeRoundRectCallout">
            <a:avLst>
              <a:gd name="adj1" fmla="val -10853"/>
              <a:gd name="adj2" fmla="val -6753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/>
              <a:t>DRAWBACKS</a:t>
            </a:r>
          </a:p>
          <a:p>
            <a:pPr algn="ctr"/>
            <a:endParaRPr lang="en-US" sz="8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Coins stay locked for a long time.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The success of your transfer depends on other intermediaries.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“Deadlocks’ can occur.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91644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2" y="2188308"/>
            <a:ext cx="8712043" cy="439853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What we do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How we do it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Applications</a:t>
            </a:r>
            <a:endParaRPr lang="en-GB" dirty="0"/>
          </a:p>
        </p:txBody>
      </p:sp>
      <p:sp>
        <p:nvSpPr>
          <p:cNvPr id="5" name="Left Arrow 4"/>
          <p:cNvSpPr/>
          <p:nvPr/>
        </p:nvSpPr>
        <p:spPr>
          <a:xfrm>
            <a:off x="2990680" y="2665459"/>
            <a:ext cx="914399" cy="586153"/>
          </a:xfrm>
          <a:prstGeom prst="left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1904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991</Words>
  <Application>Microsoft Office PowerPoint</Application>
  <PresentationFormat>On-screen Show (4:3)</PresentationFormat>
  <Paragraphs>273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Lato</vt:lpstr>
      <vt:lpstr>Arial</vt:lpstr>
      <vt:lpstr>Cambria Math</vt:lpstr>
      <vt:lpstr>Office Theme</vt:lpstr>
      <vt:lpstr>PowerPoint Presentation</vt:lpstr>
      <vt:lpstr>Our result in a nutshell</vt:lpstr>
      <vt:lpstr>Payment channels</vt:lpstr>
      <vt:lpstr>In more detail:</vt:lpstr>
      <vt:lpstr>Payment networks</vt:lpstr>
      <vt:lpstr>More details</vt:lpstr>
      <vt:lpstr>How many coins can be transferred?</vt:lpstr>
      <vt:lpstr>Previous approaches</vt:lpstr>
      <vt:lpstr>Outline</vt:lpstr>
      <vt:lpstr>Our main idea</vt:lpstr>
      <vt:lpstr>Non-Atomic Payment Splitting</vt:lpstr>
      <vt:lpstr>Example (pushing payments)</vt:lpstr>
      <vt:lpstr>Example (acknowledging)</vt:lpstr>
      <vt:lpstr>Outline</vt:lpstr>
      <vt:lpstr>Our protocol</vt:lpstr>
      <vt:lpstr>Most important properties</vt:lpstr>
      <vt:lpstr>Outline</vt:lpstr>
      <vt:lpstr>Applications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Dziembowski</dc:creator>
  <cp:lastModifiedBy>Stefan Dziembowski</cp:lastModifiedBy>
  <cp:revision>1406</cp:revision>
  <dcterms:created xsi:type="dcterms:W3CDTF">2015-07-03T16:44:25Z</dcterms:created>
  <dcterms:modified xsi:type="dcterms:W3CDTF">2023-10-24T18:10:26Z</dcterms:modified>
</cp:coreProperties>
</file>