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469" r:id="rId2"/>
    <p:sldId id="673" r:id="rId3"/>
    <p:sldId id="558" r:id="rId4"/>
    <p:sldId id="559" r:id="rId5"/>
    <p:sldId id="560" r:id="rId6"/>
    <p:sldId id="561" r:id="rId7"/>
    <p:sldId id="562" r:id="rId8"/>
    <p:sldId id="563" r:id="rId9"/>
    <p:sldId id="67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3" r:id="rId18"/>
    <p:sldId id="574" r:id="rId19"/>
    <p:sldId id="575" r:id="rId20"/>
    <p:sldId id="675" r:id="rId21"/>
    <p:sldId id="577" r:id="rId22"/>
    <p:sldId id="578" r:id="rId23"/>
    <p:sldId id="579" r:id="rId24"/>
    <p:sldId id="580" r:id="rId25"/>
    <p:sldId id="581" r:id="rId26"/>
    <p:sldId id="582" r:id="rId27"/>
    <p:sldId id="676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5" r:id="rId39"/>
    <p:sldId id="594" r:id="rId40"/>
    <p:sldId id="596" r:id="rId41"/>
    <p:sldId id="597" r:id="rId42"/>
    <p:sldId id="683" r:id="rId43"/>
    <p:sldId id="672" r:id="rId44"/>
    <p:sldId id="668" r:id="rId45"/>
    <p:sldId id="599" r:id="rId46"/>
    <p:sldId id="600" r:id="rId47"/>
    <p:sldId id="601" r:id="rId48"/>
    <p:sldId id="602" r:id="rId49"/>
    <p:sldId id="603" r:id="rId50"/>
    <p:sldId id="604" r:id="rId51"/>
    <p:sldId id="681" r:id="rId52"/>
    <p:sldId id="605" r:id="rId53"/>
    <p:sldId id="682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77" r:id="rId62"/>
    <p:sldId id="613" r:id="rId63"/>
    <p:sldId id="614" r:id="rId64"/>
    <p:sldId id="615" r:id="rId65"/>
    <p:sldId id="659" r:id="rId66"/>
    <p:sldId id="660" r:id="rId67"/>
    <p:sldId id="678" r:id="rId68"/>
    <p:sldId id="620" r:id="rId69"/>
    <p:sldId id="621" r:id="rId70"/>
    <p:sldId id="622" r:id="rId71"/>
    <p:sldId id="556" r:id="rId72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8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343" cy="497254"/>
          </a:xfrm>
          <a:prstGeom prst="rect">
            <a:avLst/>
          </a:prstGeom>
        </p:spPr>
        <p:txBody>
          <a:bodyPr vert="horz" lIns="88166" tIns="44083" rIns="88166" bIns="4408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053" y="0"/>
            <a:ext cx="2943342" cy="497254"/>
          </a:xfrm>
          <a:prstGeom prst="rect">
            <a:avLst/>
          </a:prstGeom>
        </p:spPr>
        <p:txBody>
          <a:bodyPr vert="horz" lIns="88166" tIns="44083" rIns="88166" bIns="44083" rtlCol="0"/>
          <a:lstStyle>
            <a:lvl1pPr algn="r">
              <a:defRPr sz="1200"/>
            </a:lvl1pPr>
          </a:lstStyle>
          <a:p>
            <a:fld id="{CB412FE4-3145-4EF6-B42A-FBC5BC8CBB71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3343" cy="497254"/>
          </a:xfrm>
          <a:prstGeom prst="rect">
            <a:avLst/>
          </a:prstGeom>
        </p:spPr>
        <p:txBody>
          <a:bodyPr vert="horz" lIns="88166" tIns="44083" rIns="88166" bIns="4408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53" y="9427797"/>
            <a:ext cx="2943342" cy="497254"/>
          </a:xfrm>
          <a:prstGeom prst="rect">
            <a:avLst/>
          </a:prstGeom>
        </p:spPr>
        <p:txBody>
          <a:bodyPr vert="horz" lIns="88166" tIns="44083" rIns="88166" bIns="44083" rtlCol="0" anchor="b"/>
          <a:lstStyle>
            <a:lvl1pPr algn="r">
              <a:defRPr sz="1200"/>
            </a:lvl1pPr>
          </a:lstStyle>
          <a:p>
            <a:fld id="{4F5195C7-A3A9-49A7-828D-175002B257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911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5528" tIns="47765" rIns="95528" bIns="47765" rtlCol="0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5528" tIns="47765" rIns="95528" bIns="47765" rtlCol="0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9A9543F3-0831-4635-AD48-8E4410E96487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8" tIns="47765" rIns="95528" bIns="477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5528" tIns="47765" rIns="95528" bIns="4776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5528" tIns="47765" rIns="95528" bIns="47765" rtlCol="0" anchor="b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5528" tIns="47765" rIns="95528" bIns="47765" rtlCol="0" anchor="b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8BBDC37B-729A-4393-B484-407F8F0BF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1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0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8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5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9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3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80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9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75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6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2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6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5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0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3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84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7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17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8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5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8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91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5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10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4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B1DF-7BD1-480E-A7AE-0D83EF078B8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17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B1DF-7BD1-480E-A7AE-0D83EF078B8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67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36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11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40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72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05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3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48F9-7030-4044-A19E-69DA82BB1B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rypto.edu.pl/Dziembowsk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wmf"/><Relationship Id="rId10" Type="http://schemas.openxmlformats.org/officeDocument/2006/relationships/image" Target="../media/image39.png"/><Relationship Id="rId4" Type="http://schemas.openxmlformats.org/officeDocument/2006/relationships/image" Target="../media/image2.wmf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.wmf"/><Relationship Id="rId18" Type="http://schemas.openxmlformats.org/officeDocument/2006/relationships/image" Target="../media/image52.png"/><Relationship Id="rId3" Type="http://schemas.openxmlformats.org/officeDocument/2006/relationships/image" Target="../media/image2.w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3.wmf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w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0.png"/><Relationship Id="rId3" Type="http://schemas.openxmlformats.org/officeDocument/2006/relationships/image" Target="../media/image2.wmf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3.wmf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8.wmf"/><Relationship Id="rId5" Type="http://schemas.openxmlformats.org/officeDocument/2006/relationships/image" Target="../media/image3.wmf"/><Relationship Id="rId10" Type="http://schemas.openxmlformats.org/officeDocument/2006/relationships/image" Target="../media/image76.png"/><Relationship Id="rId4" Type="http://schemas.openxmlformats.org/officeDocument/2006/relationships/image" Target="../media/image2.wmf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png"/><Relationship Id="rId7" Type="http://schemas.openxmlformats.org/officeDocument/2006/relationships/image" Target="../media/image73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2.png"/><Relationship Id="rId5" Type="http://schemas.openxmlformats.org/officeDocument/2006/relationships/image" Target="../media/image3.wmf"/><Relationship Id="rId10" Type="http://schemas.openxmlformats.org/officeDocument/2006/relationships/image" Target="../media/image81.png"/><Relationship Id="rId4" Type="http://schemas.openxmlformats.org/officeDocument/2006/relationships/image" Target="../media/image2.wmf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21.wmf"/><Relationship Id="rId4" Type="http://schemas.openxmlformats.org/officeDocument/2006/relationships/image" Target="../media/image91.png"/><Relationship Id="rId9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wmf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3.wmf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12.png"/><Relationship Id="rId3" Type="http://schemas.openxmlformats.org/officeDocument/2006/relationships/image" Target="../media/image65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110.png"/><Relationship Id="rId5" Type="http://schemas.openxmlformats.org/officeDocument/2006/relationships/image" Target="../media/image20.wmf"/><Relationship Id="rId10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58.png"/><Relationship Id="rId18" Type="http://schemas.openxmlformats.org/officeDocument/2006/relationships/image" Target="../media/image124.png"/><Relationship Id="rId3" Type="http://schemas.openxmlformats.org/officeDocument/2006/relationships/image" Target="../media/image20.wmf"/><Relationship Id="rId7" Type="http://schemas.openxmlformats.org/officeDocument/2006/relationships/image" Target="../media/image115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5" Type="http://schemas.openxmlformats.org/officeDocument/2006/relationships/image" Target="../media/image21.wmf"/><Relationship Id="rId15" Type="http://schemas.openxmlformats.org/officeDocument/2006/relationships/image" Target="../media/image121.png"/><Relationship Id="rId10" Type="http://schemas.openxmlformats.org/officeDocument/2006/relationships/image" Target="../media/image3.wmf"/><Relationship Id="rId4" Type="http://schemas.openxmlformats.org/officeDocument/2006/relationships/image" Target="../media/image113.png"/><Relationship Id="rId9" Type="http://schemas.openxmlformats.org/officeDocument/2006/relationships/image" Target="../media/image2.wmf"/><Relationship Id="rId1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1.wmf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88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20.wmf"/><Relationship Id="rId9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21.wmf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20.wmf"/><Relationship Id="rId9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97.png"/><Relationship Id="rId3" Type="http://schemas.openxmlformats.org/officeDocument/2006/relationships/image" Target="../media/image3.wmf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06.png"/><Relationship Id="rId10" Type="http://schemas.openxmlformats.org/officeDocument/2006/relationships/image" Target="../media/image146.png"/><Relationship Id="rId4" Type="http://schemas.openxmlformats.org/officeDocument/2006/relationships/image" Target="../media/image2.wmf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.wmf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3.wmf"/><Relationship Id="rId9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5.wmf"/><Relationship Id="rId10" Type="http://schemas.openxmlformats.org/officeDocument/2006/relationships/image" Target="../media/image22.png"/><Relationship Id="rId4" Type="http://schemas.openxmlformats.org/officeDocument/2006/relationships/image" Target="../media/image3.wmf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8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2.wmf"/><Relationship Id="rId7" Type="http://schemas.openxmlformats.org/officeDocument/2006/relationships/image" Target="../media/image18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19.png"/><Relationship Id="rId4" Type="http://schemas.openxmlformats.org/officeDocument/2006/relationships/image" Target="../media/image59.png"/><Relationship Id="rId9" Type="http://schemas.openxmlformats.org/officeDocument/2006/relationships/image" Target="../media/image18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3.wmf"/><Relationship Id="rId7" Type="http://schemas.openxmlformats.org/officeDocument/2006/relationships/image" Target="../media/image19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685" y="451022"/>
            <a:ext cx="8216362" cy="2088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600" b="1" dirty="0" smtClean="0"/>
              <a:t>Lecture </a:t>
            </a:r>
            <a:r>
              <a:rPr lang="en-US" sz="4600" b="1" dirty="0" smtClean="0"/>
              <a:t>1</a:t>
            </a:r>
            <a:r>
              <a:rPr lang="en-US" sz="4600" b="1" dirty="0"/>
              <a:t>2</a:t>
            </a:r>
            <a:r>
              <a:rPr lang="en-US" sz="4600" b="1" dirty="0" smtClean="0"/>
              <a:t/>
            </a:r>
            <a:br>
              <a:rPr lang="en-US" sz="4600" b="1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en-US" sz="4800" b="1" dirty="0">
                <a:solidFill>
                  <a:srgbClr val="0070C0"/>
                </a:solidFill>
              </a:rPr>
              <a:t>S</a:t>
            </a:r>
            <a:r>
              <a:rPr lang="en-US" sz="4800" b="1" dirty="0" smtClean="0">
                <a:solidFill>
                  <a:srgbClr val="0070C0"/>
                </a:solidFill>
              </a:rPr>
              <a:t>ecure Two-Party Computation </a:t>
            </a:r>
            <a:r>
              <a:rPr lang="en-US" sz="4800" b="1" dirty="0">
                <a:solidFill>
                  <a:srgbClr val="0070C0"/>
                </a:solidFill>
              </a:rPr>
              <a:t>Protocols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491" y="6306827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1</a:t>
            </a:r>
            <a:r>
              <a:rPr lang="pl-PL" b="1" dirty="0">
                <a:latin typeface="Cambria" panose="02040503050406030204" pitchFamily="18" charset="0"/>
              </a:rPr>
              <a:t>9</a:t>
            </a:r>
            <a:r>
              <a:rPr lang="en-GB" b="1" dirty="0" smtClean="0">
                <a:latin typeface="Cambria" panose="02040503050406030204" pitchFamily="18" charset="0"/>
              </a:rPr>
              <a:t>.</a:t>
            </a:r>
            <a:r>
              <a:rPr lang="pl-PL" b="1" dirty="0" smtClean="0">
                <a:latin typeface="Cambria" panose="02040503050406030204" pitchFamily="18" charset="0"/>
              </a:rPr>
              <a:t>12</a:t>
            </a:r>
            <a:r>
              <a:rPr lang="en-GB" b="1" dirty="0" smtClean="0">
                <a:latin typeface="Cambria" panose="02040503050406030204" pitchFamily="18" charset="0"/>
              </a:rPr>
              <a:t>.1</a:t>
            </a:r>
            <a:r>
              <a:rPr lang="pl-PL" b="1" dirty="0" smtClean="0">
                <a:latin typeface="Cambria" panose="02040503050406030204" pitchFamily="18" charset="0"/>
              </a:rPr>
              <a:t>8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version 1.</a:t>
            </a:r>
            <a:r>
              <a:rPr lang="pl-PL" b="1" dirty="0" smtClean="0">
                <a:latin typeface="Cambria" panose="02040503050406030204" pitchFamily="18" charset="0"/>
              </a:rPr>
              <a:t>0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45881" y="3045847"/>
            <a:ext cx="3962400" cy="1770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  <a:hlinkClick r:id="rId2"/>
              </a:rPr>
              <a:t>www.crypto.edu.pl/Dziembowski</a:t>
            </a: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822360" y="4864120"/>
            <a:ext cx="1418989" cy="152674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we mean by a “secure function evaluation”?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5" y="1600200"/>
                <a:ext cx="8620038" cy="1210141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In general, the definition is complicated, and we’ll not present it here.</a:t>
                </a:r>
              </a:p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Main idea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suppose we have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5" y="1600200"/>
                <a:ext cx="8620038" cy="1210141"/>
              </a:xfrm>
              <a:blipFill rotWithShape="0">
                <a:blip r:embed="rId3"/>
                <a:stretch>
                  <a:fillRect l="-919" t="-116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562" y="3479461"/>
            <a:ext cx="857256" cy="891236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7" y="3466195"/>
            <a:ext cx="857256" cy="901014"/>
          </a:xfrm>
          <a:prstGeom prst="rect">
            <a:avLst/>
          </a:prstGeom>
          <a:noFill/>
        </p:spPr>
      </p:pic>
      <p:grpSp>
        <p:nvGrpSpPr>
          <p:cNvPr id="6" name="Group 21"/>
          <p:cNvGrpSpPr/>
          <p:nvPr/>
        </p:nvGrpSpPr>
        <p:grpSpPr>
          <a:xfrm>
            <a:off x="3839417" y="3719841"/>
            <a:ext cx="2151866" cy="512744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63431" y="2865043"/>
                <a:ext cx="38824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31" y="2865043"/>
                <a:ext cx="3882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07126" y="2829335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26" y="2829335"/>
                <a:ext cx="3241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5" idx="2"/>
            <a:endCxn id="4" idx="0"/>
          </p:cNvCxnSpPr>
          <p:nvPr/>
        </p:nvCxnSpPr>
        <p:spPr>
          <a:xfrm>
            <a:off x="6569190" y="3198667"/>
            <a:ext cx="0" cy="280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5" idx="0"/>
          </p:cNvCxnSpPr>
          <p:nvPr/>
        </p:nvCxnSpPr>
        <p:spPr>
          <a:xfrm>
            <a:off x="3357555" y="3234375"/>
            <a:ext cx="0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75692" y="4643446"/>
                <a:ext cx="963725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92" y="4643446"/>
                <a:ext cx="96372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87327" y="4646046"/>
                <a:ext cx="96372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27" y="4646046"/>
                <a:ext cx="9637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5" idx="2"/>
            <a:endCxn id="31" idx="0"/>
          </p:cNvCxnSpPr>
          <p:nvPr/>
        </p:nvCxnSpPr>
        <p:spPr>
          <a:xfrm>
            <a:off x="3357555" y="4367209"/>
            <a:ext cx="0" cy="276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2"/>
            <a:endCxn id="32" idx="0"/>
          </p:cNvCxnSpPr>
          <p:nvPr/>
        </p:nvCxnSpPr>
        <p:spPr>
          <a:xfrm>
            <a:off x="6569190" y="4370697"/>
            <a:ext cx="0" cy="2753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42008" y="3603812"/>
                <a:ext cx="1636102" cy="76339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000" dirty="0" smtClean="0"/>
                  <a:t>protocol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08" y="3603812"/>
                <a:ext cx="1636102" cy="7633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54087" y="5199084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Each of the parties may try to: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7030A0"/>
                </a:solidFill>
              </a:rPr>
              <a:t>learn something </a:t>
            </a:r>
            <a:r>
              <a:rPr lang="en-US" sz="2200" dirty="0" smtClean="0"/>
              <a:t>about the input of the other party, 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7030A0"/>
                </a:solidFill>
              </a:rPr>
              <a:t>disturb the output </a:t>
            </a:r>
            <a:r>
              <a:rPr lang="en-US" sz="2200" dirty="0" smtClean="0"/>
              <a:t>of the protocol.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1" grpId="0" animBg="1"/>
      <p:bldP spid="32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62" y="24442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mean by a “secure function evaluation”?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857256" cy="891236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2823253"/>
            <a:ext cx="857256" cy="901014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1285852" y="3071810"/>
            <a:ext cx="1214446" cy="512744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1663" y="2214554"/>
                <a:ext cx="38824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3" y="2214554"/>
                <a:ext cx="3882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04568" y="2208277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568" y="2208277"/>
                <a:ext cx="3241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5" idx="2"/>
            <a:endCxn id="4" idx="0"/>
          </p:cNvCxnSpPr>
          <p:nvPr/>
        </p:nvCxnSpPr>
        <p:spPr>
          <a:xfrm>
            <a:off x="3066632" y="2577609"/>
            <a:ext cx="5170" cy="279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5" idx="0"/>
          </p:cNvCxnSpPr>
          <p:nvPr/>
        </p:nvCxnSpPr>
        <p:spPr>
          <a:xfrm>
            <a:off x="785787" y="2583886"/>
            <a:ext cx="0" cy="2393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924" y="4000504"/>
                <a:ext cx="963725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4" y="4000504"/>
                <a:ext cx="96372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84769" y="4008236"/>
                <a:ext cx="96372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769" y="4008236"/>
                <a:ext cx="96372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5" idx="2"/>
            <a:endCxn id="31" idx="0"/>
          </p:cNvCxnSpPr>
          <p:nvPr/>
        </p:nvCxnSpPr>
        <p:spPr>
          <a:xfrm>
            <a:off x="785787" y="3724267"/>
            <a:ext cx="0" cy="276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2"/>
            <a:endCxn id="32" idx="0"/>
          </p:cNvCxnSpPr>
          <p:nvPr/>
        </p:nvCxnSpPr>
        <p:spPr>
          <a:xfrm flipH="1">
            <a:off x="3066632" y="3748732"/>
            <a:ext cx="5170" cy="259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001158" y="3357562"/>
            <a:ext cx="2286016" cy="158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820301"/>
            <a:ext cx="857256" cy="891236"/>
          </a:xfrm>
          <a:prstGeom prst="rect">
            <a:avLst/>
          </a:prstGeom>
          <a:noFill/>
        </p:spPr>
      </p:pic>
      <p:pic>
        <p:nvPicPr>
          <p:cNvPr id="41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794" y="2786058"/>
            <a:ext cx="857256" cy="9010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04198" y="2196628"/>
                <a:ext cx="38824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98" y="2196628"/>
                <a:ext cx="38824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267588" y="2190017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588" y="2190017"/>
                <a:ext cx="324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stCxn id="49" idx="2"/>
            <a:endCxn id="40" idx="0"/>
          </p:cNvCxnSpPr>
          <p:nvPr/>
        </p:nvCxnSpPr>
        <p:spPr>
          <a:xfrm>
            <a:off x="8429652" y="2559349"/>
            <a:ext cx="0" cy="2609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2"/>
            <a:endCxn id="41" idx="0"/>
          </p:cNvCxnSpPr>
          <p:nvPr/>
        </p:nvCxnSpPr>
        <p:spPr>
          <a:xfrm>
            <a:off x="4998322" y="2565960"/>
            <a:ext cx="3100" cy="2200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30316" y="3963309"/>
                <a:ext cx="963725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16" y="3963309"/>
                <a:ext cx="96372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963797" y="3951035"/>
                <a:ext cx="96372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797" y="3951035"/>
                <a:ext cx="96372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41" idx="2"/>
            <a:endCxn id="52" idx="0"/>
          </p:cNvCxnSpPr>
          <p:nvPr/>
        </p:nvCxnSpPr>
        <p:spPr>
          <a:xfrm>
            <a:off x="5001422" y="3687072"/>
            <a:ext cx="10757" cy="276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  <a:endCxn id="53" idx="0"/>
          </p:cNvCxnSpPr>
          <p:nvPr/>
        </p:nvCxnSpPr>
        <p:spPr>
          <a:xfrm>
            <a:off x="8429652" y="3711537"/>
            <a:ext cx="16008" cy="2394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Stefan\AppData\Local\Microsoft\Windows\Temporary Internet Files\Content.IE5\VFSGDNK1\MCj01571970000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2786058"/>
            <a:ext cx="714380" cy="95509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00694" y="2643183"/>
                <a:ext cx="785818" cy="73366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94" y="2643183"/>
                <a:ext cx="785818" cy="733663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29256" y="3214686"/>
                <a:ext cx="911605" cy="733663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6" y="3214686"/>
                <a:ext cx="911605" cy="733663"/>
              </a:xfrm>
              <a:prstGeom prst="leftArrow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072330" y="3214686"/>
                <a:ext cx="1140812" cy="733663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30" y="3214686"/>
                <a:ext cx="1140812" cy="733663"/>
              </a:xfrm>
              <a:prstGeom prst="rightArrow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72330" y="2643182"/>
                <a:ext cx="857256" cy="733663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30" y="2643182"/>
                <a:ext cx="857256" cy="733663"/>
              </a:xfrm>
              <a:prstGeom prst="leftArrow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00166" y="3071810"/>
                <a:ext cx="860540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protocol</a:t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66" y="3071810"/>
                <a:ext cx="860540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786446" y="1785926"/>
            <a:ext cx="197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“ideal” scenario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42976" y="1785926"/>
            <a:ext cx="197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“real” scenario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28596" y="4929198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malicious participant (</a:t>
            </a:r>
            <a:r>
              <a:rPr lang="en-US" sz="2000" b="1" dirty="0" smtClean="0">
                <a:solidFill>
                  <a:srgbClr val="0070C0"/>
                </a:solidFill>
              </a:rPr>
              <a:t>Alice</a:t>
            </a:r>
            <a:r>
              <a:rPr lang="en-US" sz="2000" dirty="0" smtClean="0"/>
              <a:t> or </a:t>
            </a:r>
            <a:r>
              <a:rPr lang="en-US" sz="2000" b="1" dirty="0" smtClean="0">
                <a:solidFill>
                  <a:srgbClr val="0070C0"/>
                </a:solidFill>
              </a:rPr>
              <a:t>Bob</a:t>
            </a:r>
            <a:r>
              <a:rPr lang="en-US" sz="2000" dirty="0" smtClean="0"/>
              <a:t>) should not be able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learn more information, 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do more damage to the output</a:t>
            </a:r>
          </a:p>
          <a:p>
            <a:pPr marL="342900" indent="-342900"/>
            <a:r>
              <a:rPr lang="en-US" sz="2000" dirty="0" smtClean="0"/>
              <a:t>in the “</a:t>
            </a:r>
            <a:r>
              <a:rPr lang="en-US" sz="2000" b="1" dirty="0" smtClean="0"/>
              <a:t>real” scenario</a:t>
            </a:r>
            <a:r>
              <a:rPr lang="en-US" sz="2000" dirty="0" smtClean="0"/>
              <a:t>, than it can in the </a:t>
            </a:r>
            <a:r>
              <a:rPr lang="en-US" sz="2000" b="1" dirty="0" smtClean="0"/>
              <a:t>“ideal” </a:t>
            </a:r>
            <a:r>
              <a:rPr lang="en-US" sz="2000" dirty="0" smtClean="0"/>
              <a:t>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46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1" grpId="0" animBg="1"/>
      <p:bldP spid="32" grpId="0" animBg="1"/>
      <p:bldP spid="48" grpId="0" animBg="1"/>
      <p:bldP spid="49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this?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For example: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can always declare that she loves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, while in fact she doesn’t.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millionaire</a:t>
                </a:r>
                <a:r>
                  <a:rPr lang="en-US" dirty="0" smtClean="0"/>
                  <a:t> can always claim to be poorer or </a:t>
                </a:r>
                <a:r>
                  <a:rPr lang="en-US" dirty="0" err="1" smtClean="0"/>
                  <a:t>reacher</a:t>
                </a:r>
                <a:r>
                  <a:rPr lang="en-US" dirty="0" smtClean="0"/>
                  <a:t> than he is...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u="sng" dirty="0" smtClean="0"/>
                  <a:t>But</a:t>
                </a:r>
                <a:r>
                  <a:rPr lang="en-US" dirty="0" smtClean="0"/>
                  <a:t>:</a:t>
                </a:r>
              </a:p>
              <a:p>
                <a:pPr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Berlusconi</a:t>
                </a:r>
                <a:r>
                  <a:rPr lang="en-US" dirty="0" smtClean="0"/>
                  <a:t> cannot force the output of the protocol to be “equal” if he doesn’t know the value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generalize it a bit: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31040"/>
            <a:ext cx="1285884" cy="1336854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9142" y="2596796"/>
            <a:ext cx="1335536" cy="1403707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3428992" y="2571744"/>
            <a:ext cx="2500330" cy="1214446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2786" y="1725682"/>
                <a:ext cx="38824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86" y="1725682"/>
                <a:ext cx="3882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5326" y="1714488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326" y="1714488"/>
                <a:ext cx="3241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3" idx="2"/>
            <a:endCxn id="4" idx="0"/>
          </p:cNvCxnSpPr>
          <p:nvPr/>
        </p:nvCxnSpPr>
        <p:spPr>
          <a:xfrm rot="16200000" flipH="1">
            <a:off x="6503374" y="2347836"/>
            <a:ext cx="547220" cy="19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5" idx="0"/>
          </p:cNvCxnSpPr>
          <p:nvPr/>
        </p:nvCxnSpPr>
        <p:spPr>
          <a:xfrm>
            <a:off x="2546910" y="2095014"/>
            <a:ext cx="0" cy="5017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19361" y="4714884"/>
                <a:ext cx="105509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61" y="4714884"/>
                <a:ext cx="105509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4294" y="4707481"/>
                <a:ext cx="102456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94" y="4707481"/>
                <a:ext cx="102456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2"/>
            <a:endCxn id="16" idx="0"/>
          </p:cNvCxnSpPr>
          <p:nvPr/>
        </p:nvCxnSpPr>
        <p:spPr>
          <a:xfrm>
            <a:off x="2546910" y="4000503"/>
            <a:ext cx="0" cy="7143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7" idx="0"/>
          </p:cNvCxnSpPr>
          <p:nvPr/>
        </p:nvCxnSpPr>
        <p:spPr>
          <a:xfrm>
            <a:off x="6786578" y="3967894"/>
            <a:ext cx="0" cy="739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34" y="5500702"/>
            <a:ext cx="7235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outputs of </a:t>
            </a:r>
            <a:r>
              <a:rPr lang="en-US" sz="2400" b="1" dirty="0" smtClean="0">
                <a:solidFill>
                  <a:srgbClr val="0070C0"/>
                </a:solidFill>
              </a:rPr>
              <a:t>Alice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Bob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can be different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function that they compute may be randomized</a:t>
            </a:r>
            <a:endParaRPr lang="en-US" sz="24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2000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is convenient to thing about an adversary that </a:t>
            </a:r>
            <a:r>
              <a:rPr lang="en-US" b="1" dirty="0" smtClean="0">
                <a:solidFill>
                  <a:srgbClr val="0070C0"/>
                </a:solidFill>
              </a:rPr>
              <a:t>corrupts one of the players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smtClean="0"/>
              <a:t>(clearly if the adversary corrupts </a:t>
            </a:r>
            <a:r>
              <a:rPr lang="en-US" b="1" dirty="0" smtClean="0"/>
              <a:t>both</a:t>
            </a:r>
            <a:r>
              <a:rPr lang="en-US" dirty="0" smtClean="0"/>
              <a:t> players, there is no sense to talk about any security)</a:t>
            </a:r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14884"/>
            <a:ext cx="1000132" cy="103977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72008"/>
            <a:ext cx="1049784" cy="1103369"/>
          </a:xfrm>
          <a:prstGeom prst="rect">
            <a:avLst/>
          </a:prstGeom>
          <a:noFill/>
        </p:spPr>
      </p:pic>
      <p:grpSp>
        <p:nvGrpSpPr>
          <p:cNvPr id="6" name="Group 21"/>
          <p:cNvGrpSpPr/>
          <p:nvPr/>
        </p:nvGrpSpPr>
        <p:grpSpPr>
          <a:xfrm>
            <a:off x="1643042" y="4786322"/>
            <a:ext cx="1571636" cy="857256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4786322"/>
            <a:ext cx="1000132" cy="1039775"/>
          </a:xfrm>
          <a:prstGeom prst="rect">
            <a:avLst/>
          </a:prstGeom>
          <a:noFill/>
        </p:spPr>
      </p:pic>
      <p:pic>
        <p:nvPicPr>
          <p:cNvPr id="14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643446"/>
            <a:ext cx="1049784" cy="1103369"/>
          </a:xfrm>
          <a:prstGeom prst="rect">
            <a:avLst/>
          </a:prstGeom>
          <a:noFill/>
        </p:spPr>
      </p:pic>
      <p:grpSp>
        <p:nvGrpSpPr>
          <p:cNvPr id="12" name="Group 21"/>
          <p:cNvGrpSpPr/>
          <p:nvPr/>
        </p:nvGrpSpPr>
        <p:grpSpPr>
          <a:xfrm>
            <a:off x="6143636" y="4857760"/>
            <a:ext cx="1571636" cy="857256"/>
            <a:chOff x="3500430" y="2582834"/>
            <a:chExt cx="2071702" cy="85884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rot="5400000">
            <a:off x="3572662" y="5285594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MCj043594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1040124" cy="719120"/>
          </a:xfrm>
          <a:prstGeom prst="rect">
            <a:avLst/>
          </a:prstGeom>
          <a:noFill/>
        </p:spPr>
      </p:pic>
      <p:pic>
        <p:nvPicPr>
          <p:cNvPr id="24" name="Picture 5" descr="MCj043594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2653" y="4500570"/>
            <a:ext cx="929941" cy="642942"/>
          </a:xfrm>
          <a:prstGeom prst="rect">
            <a:avLst/>
          </a:prstGeom>
          <a:noFill/>
        </p:spPr>
      </p:pic>
      <p:pic>
        <p:nvPicPr>
          <p:cNvPr id="4100" name="Picture 4" descr="C:\Users\Stefan\AppData\Local\Microsoft\Windows\Temporary Internet Files\Content.IE5\12SHTSF3\MCj042449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500570"/>
            <a:ext cx="1071570" cy="644990"/>
          </a:xfrm>
          <a:prstGeom prst="rect">
            <a:avLst/>
          </a:prstGeom>
          <a:noFill/>
        </p:spPr>
      </p:pic>
      <p:pic>
        <p:nvPicPr>
          <p:cNvPr id="28" name="Picture 4" descr="C:\Users\Stefan\AppData\Local\Microsoft\Windows\Temporary Internet Files\Content.IE5\12SHTSF3\MCj042449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7943" y="4429132"/>
            <a:ext cx="1071570" cy="64499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goals that the adversary may want to achieve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55441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learn</a:t>
            </a:r>
            <a:r>
              <a:rPr lang="en-US" dirty="0" smtClean="0"/>
              <a:t> about the input of the other party “more than he would learn in the ideal scenario”,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change</a:t>
            </a:r>
            <a:r>
              <a:rPr lang="en-US" dirty="0" smtClean="0"/>
              <a:t> the output of the protocol.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85114"/>
            <a:ext cx="9144000" cy="1150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5760" rtlCol="0" anchor="ctr"/>
          <a:lstStyle/>
          <a:p>
            <a:r>
              <a:rPr lang="en-US" sz="2800" b="1" u="sng" dirty="0">
                <a:solidFill>
                  <a:srgbClr val="0070C0"/>
                </a:solidFill>
              </a:rPr>
              <a:t>active, also called Byzantine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dirty="0"/>
              <a:t>a corrupted party doesn’t need to follow the protocol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804461"/>
            <a:ext cx="9144000" cy="946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5760" rtlCol="0" anchor="ctr"/>
          <a:lstStyle/>
          <a:p>
            <a:r>
              <a:rPr lang="en-US" sz="2800" b="1" u="sng" dirty="0">
                <a:solidFill>
                  <a:srgbClr val="0070C0"/>
                </a:solidFill>
              </a:rPr>
              <a:t>passive, also called: honest-but-curious</a:t>
            </a:r>
            <a:r>
              <a:rPr lang="en-US" sz="2800" dirty="0"/>
              <a:t>:</a:t>
            </a:r>
          </a:p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/>
              <a:t>corrupted party follows the </a:t>
            </a:r>
            <a:r>
              <a:rPr lang="en-US" sz="2800" dirty="0" smtClean="0"/>
              <a:t>protocol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92" y="31735"/>
            <a:ext cx="8867962" cy="1325563"/>
          </a:xfrm>
        </p:spPr>
        <p:txBody>
          <a:bodyPr/>
          <a:lstStyle/>
          <a:p>
            <a:r>
              <a:rPr lang="en-US" dirty="0" smtClean="0"/>
              <a:t>Two types of adversarial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11" y="1190310"/>
            <a:ext cx="8229600" cy="5000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general, we consider two types of adversarial behavior: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u="sn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9144000" cy="1224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5760" rtlCol="0" anchor="ctr"/>
          <a:lstStyle/>
          <a:p>
            <a:r>
              <a:rPr lang="en-US" sz="2800" dirty="0"/>
              <a:t>a protocol is </a:t>
            </a:r>
            <a:r>
              <a:rPr lang="en-US" sz="2800" b="1" dirty="0">
                <a:solidFill>
                  <a:srgbClr val="0070C0"/>
                </a:solidFill>
              </a:rPr>
              <a:t>actively secure </a:t>
            </a:r>
            <a:r>
              <a:rPr lang="en-US" sz="2800" dirty="0"/>
              <a:t>if it is secure against one of the parties behaving maliciously </a:t>
            </a:r>
            <a:r>
              <a:rPr lang="en-US" sz="2800" b="1" dirty="0"/>
              <a:t>in an active way.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2751014"/>
            <a:ext cx="9144000" cy="11992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5760" rtlCol="0" anchor="ctr"/>
          <a:lstStyle/>
          <a:p>
            <a:r>
              <a:rPr lang="en-US" sz="2800" dirty="0"/>
              <a:t>a protocol is </a:t>
            </a:r>
            <a:r>
              <a:rPr lang="en-US" sz="2800" b="1" dirty="0">
                <a:solidFill>
                  <a:srgbClr val="0070C0"/>
                </a:solidFill>
              </a:rPr>
              <a:t>passively secure </a:t>
            </a:r>
            <a:r>
              <a:rPr lang="en-US" sz="2800" dirty="0"/>
              <a:t>if it is secure against one of the parties behaving maliciously </a:t>
            </a:r>
            <a:r>
              <a:rPr lang="en-US" sz="2800" b="1" dirty="0"/>
              <a:t>in a passive way.</a:t>
            </a:r>
          </a:p>
        </p:txBody>
      </p:sp>
    </p:spTree>
    <p:extLst>
      <p:ext uri="{BB962C8B-B14F-4D97-AF65-F5344CB8AC3E}">
        <p14:creationId xmlns:p14="http://schemas.microsoft.com/office/powerpoint/2010/main" val="32549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active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general, it is impossible to achieve a complete fairness.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That is</a:t>
            </a:r>
            <a:r>
              <a:rPr lang="en-US" dirty="0" smtClean="0"/>
              <a:t>: one of the parties may (after receiving her own output)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prevent the other party from receiving her output (by halting the protocol)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(remember the coin-flipping protocol?)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43"/>
            <a:ext cx="7886700" cy="1325563"/>
          </a:xfrm>
        </p:spPr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15328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be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passively secure </a:t>
                </a:r>
                <a:r>
                  <a:rPr lang="en-US" dirty="0" smtClean="0"/>
                  <a:t>protocol computing some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Then, we can construct a protocol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that is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actively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secure</a:t>
                </a:r>
                <a:r>
                  <a:rPr lang="en-US" dirty="0" smtClean="0"/>
                  <a:t>, and computes the same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</a:rPr>
                  <a:t>How?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dirty="0" smtClean="0"/>
                  <a:t>Using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Zero-Knowledge</a:t>
                </a:r>
                <a:r>
                  <a:rPr lang="en-US" dirty="0" smtClean="0"/>
                  <a:t>!</a:t>
                </a:r>
              </a:p>
              <a:p>
                <a:pPr algn="r">
                  <a:buNone/>
                </a:pPr>
                <a:r>
                  <a:rPr lang="en-US" dirty="0" smtClean="0"/>
                  <a:t>(we skip the details)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15328" cy="4525963"/>
              </a:xfrm>
              <a:blipFill rotWithShape="0">
                <a:blip r:embed="rId3"/>
                <a:stretch>
                  <a:fillRect l="-1503" t="-2426" r="-15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98" y="185612"/>
            <a:ext cx="7886700" cy="1325563"/>
          </a:xfrm>
        </p:spPr>
        <p:txBody>
          <a:bodyPr/>
          <a:lstStyle/>
          <a:p>
            <a:r>
              <a:rPr lang="en-US" dirty="0" smtClean="0"/>
              <a:t>Power of the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malicious parties may be </a:t>
            </a:r>
          </a:p>
          <a:p>
            <a:r>
              <a:rPr lang="en-US" dirty="0" smtClean="0"/>
              <a:t>computationally </a:t>
            </a:r>
            <a:r>
              <a:rPr lang="en-US" b="1" dirty="0" smtClean="0">
                <a:solidFill>
                  <a:srgbClr val="0070C0"/>
                </a:solidFill>
              </a:rPr>
              <a:t>bounded</a:t>
            </a:r>
            <a:r>
              <a:rPr lang="en-US" dirty="0" smtClean="0"/>
              <a:t> (poly-time)</a:t>
            </a:r>
          </a:p>
          <a:p>
            <a:r>
              <a:rPr lang="en-US" dirty="0" smtClean="0"/>
              <a:t>computationally </a:t>
            </a:r>
            <a:r>
              <a:rPr lang="en-US" b="1" dirty="0" smtClean="0">
                <a:solidFill>
                  <a:srgbClr val="0070C0"/>
                </a:solidFill>
              </a:rPr>
              <a:t>unbounded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We usually allow the adversary to “break the security” with </a:t>
            </a:r>
            <a:r>
              <a:rPr lang="en-US" b="1" dirty="0" smtClean="0">
                <a:solidFill>
                  <a:srgbClr val="7030A0"/>
                </a:solidFill>
              </a:rPr>
              <a:t>some negligible probability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595718" y="3273053"/>
            <a:ext cx="5835760" cy="1215276"/>
          </a:xfrm>
          <a:prstGeom prst="wedgeRectCallout">
            <a:avLst>
              <a:gd name="adj1" fmla="val -18466"/>
              <a:gd name="adj2" fmla="val -714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this case we say that security is </a:t>
            </a:r>
            <a:br>
              <a:rPr lang="en-US" sz="2400" dirty="0" smtClean="0"/>
            </a:br>
            <a:r>
              <a:rPr lang="en-US" sz="2400" b="1" dirty="0" smtClean="0"/>
              <a:t>information-theoretic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1531966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55155" y="3024177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77" y="191221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Some very natural functions cannot be computed by an </a:t>
            </a:r>
            <a:r>
              <a:rPr lang="en-US" sz="3200" b="1" dirty="0" smtClean="0"/>
              <a:t>information-theoretically secure</a:t>
            </a:r>
            <a:r>
              <a:rPr lang="en-US" sz="3200" dirty="0" smtClean="0"/>
              <a:t>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Example</a:t>
                </a:r>
              </a:p>
              <a:p>
                <a:pPr>
                  <a:buNone/>
                </a:pPr>
                <a:r>
                  <a:rPr lang="en-US" dirty="0" smtClean="0"/>
                  <a:t>Consider a function</a:t>
                </a:r>
                <a:br>
                  <a:rPr lang="en-US" dirty="0" smtClean="0"/>
                </a:br>
                <a:endParaRPr lang="en-US" dirty="0" smtClean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:endParaRPr lang="en-US" dirty="0" smtClean="0"/>
              </a:p>
              <a:p>
                <a:pPr algn="ctr">
                  <a:buNone/>
                </a:pPr>
                <a:r>
                  <a:rPr lang="en-US" dirty="0" smtClean="0"/>
                  <a:t>There exists an infinitely-powerful adversary that breaks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any protocol computing it</a:t>
                </a:r>
                <a:r>
                  <a:rPr lang="en-US" dirty="0" smtClean="0"/>
                  <a:t>.</a:t>
                </a:r>
              </a:p>
              <a:p>
                <a:pPr algn="ctr">
                  <a:buNone/>
                </a:pPr>
                <a:endParaRPr lang="en-US" dirty="0" smtClean="0"/>
              </a:p>
              <a:p>
                <a:pPr algn="ctr">
                  <a:buNone/>
                </a:pPr>
                <a:r>
                  <a:rPr lang="en-US" b="1" dirty="0" smtClean="0"/>
                  <a:t>The adversary may even be passive.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 r="-12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67" y="190539"/>
            <a:ext cx="8229600" cy="727001"/>
          </a:xfrm>
        </p:spPr>
        <p:txBody>
          <a:bodyPr>
            <a:normAutofit/>
          </a:bodyPr>
          <a:lstStyle/>
          <a:p>
            <a:r>
              <a:rPr lang="en-US" dirty="0" smtClean="0"/>
              <a:t>A transcript</a:t>
            </a:r>
            <a:endParaRPr lang="en-US" dirty="0"/>
          </a:p>
        </p:txBody>
      </p:sp>
      <p:pic>
        <p:nvPicPr>
          <p:cNvPr id="10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981282"/>
            <a:ext cx="1000132" cy="1039775"/>
          </a:xfrm>
          <a:prstGeom prst="rect">
            <a:avLst/>
          </a:prstGeom>
          <a:noFill/>
        </p:spPr>
      </p:pic>
      <p:pic>
        <p:nvPicPr>
          <p:cNvPr id="11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921986"/>
            <a:ext cx="1049784" cy="1103369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3428992" y="2136300"/>
            <a:ext cx="2500330" cy="857256"/>
            <a:chOff x="3500430" y="2582834"/>
            <a:chExt cx="2071702" cy="85884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0644" y="1064730"/>
                <a:ext cx="38824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44" y="1064730"/>
                <a:ext cx="3882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81638" y="1136168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38" y="1136168"/>
                <a:ext cx="3241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2"/>
            <a:endCxn id="10" idx="0"/>
          </p:cNvCxnSpPr>
          <p:nvPr/>
        </p:nvCxnSpPr>
        <p:spPr>
          <a:xfrm>
            <a:off x="6643702" y="1505500"/>
            <a:ext cx="0" cy="4757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  <a:endCxn id="11" idx="0"/>
          </p:cNvCxnSpPr>
          <p:nvPr/>
        </p:nvCxnSpPr>
        <p:spPr>
          <a:xfrm flipH="1">
            <a:off x="2668000" y="1434062"/>
            <a:ext cx="6768" cy="4879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71846" y="2207738"/>
                <a:ext cx="1249894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transcript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846" y="2207738"/>
                <a:ext cx="1249894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7667" y="4045469"/>
                <a:ext cx="7310463" cy="2246769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7030A0"/>
                    </a:solidFill>
                  </a:rPr>
                  <a:t>Definition</a:t>
                </a:r>
              </a:p>
              <a:p>
                <a:r>
                  <a:rPr lang="en-US" sz="2000" dirty="0" smtClean="0"/>
                  <a:t>Transcript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consistent with input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baseline="-25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/>
                  <a:t>if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there exist </a:t>
                </a:r>
                <a:r>
                  <a:rPr lang="en-US" sz="2000" dirty="0" smtClean="0"/>
                  <a:t>random inputs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 smtClean="0"/>
                  <a:t> (for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000" dirty="0" smtClean="0"/>
                  <a:t>)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(for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000" dirty="0" smtClean="0"/>
                  <a:t>) such that</a:t>
                </a:r>
                <a:r>
                  <a:rPr lang="pl-P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is a transcript of the execution of the protocol with inputs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– for Alice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– for Bob.</a:t>
                </a:r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7" y="4045469"/>
                <a:ext cx="7310463" cy="22467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71096" y="3350746"/>
                <a:ext cx="79380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96" y="3350746"/>
                <a:ext cx="79380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11" idx="2"/>
            <a:endCxn id="42" idx="0"/>
          </p:cNvCxnSpPr>
          <p:nvPr/>
        </p:nvCxnSpPr>
        <p:spPr>
          <a:xfrm>
            <a:off x="2668000" y="3025355"/>
            <a:ext cx="0" cy="3253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83479" y="3350746"/>
                <a:ext cx="92044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479" y="3350746"/>
                <a:ext cx="92044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10" idx="2"/>
            <a:endCxn id="46" idx="0"/>
          </p:cNvCxnSpPr>
          <p:nvPr/>
        </p:nvCxnSpPr>
        <p:spPr>
          <a:xfrm>
            <a:off x="6643702" y="3021057"/>
            <a:ext cx="0" cy="329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14351" y="1062595"/>
                <a:ext cx="836112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351" y="1062595"/>
                <a:ext cx="83611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58016" y="1136168"/>
                <a:ext cx="83611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6" y="1136168"/>
                <a:ext cx="83611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6286512" y="4136564"/>
                <a:ext cx="2714644" cy="428628"/>
              </a:xfrm>
              <a:prstGeom prst="wedgeRectCallout">
                <a:avLst>
                  <a:gd name="adj1" fmla="val -88356"/>
                  <a:gd name="adj2" fmla="val 1545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dirty="0" smtClean="0"/>
                  <a:t> – symmetric</a:t>
                </a:r>
                <a:endParaRPr lang="en-US" sz="2000" dirty="0"/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2" y="4136564"/>
                <a:ext cx="2714644" cy="428628"/>
              </a:xfrm>
              <a:prstGeom prst="wedgeRectCallout">
                <a:avLst>
                  <a:gd name="adj1" fmla="val -88356"/>
                  <a:gd name="adj2" fmla="val 15450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animBg="1"/>
      <p:bldP spid="50" grpId="0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71934" y="4500570"/>
            <a:ext cx="4514824" cy="1785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571480"/>
                <a:ext cx="8229600" cy="50006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1. Suppose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571480"/>
                <a:ext cx="8229600" cy="500066"/>
              </a:xfrm>
              <a:blipFill rotWithShape="0">
                <a:blip r:embed="rId3"/>
                <a:stretch>
                  <a:fillRect l="-1556" t="-21951" b="-292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44"/>
            <a:ext cx="642942" cy="668427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6608" y="2500307"/>
            <a:ext cx="747655" cy="785818"/>
          </a:xfrm>
          <a:prstGeom prst="rect">
            <a:avLst/>
          </a:prstGeom>
          <a:noFill/>
        </p:spPr>
      </p:pic>
      <p:grpSp>
        <p:nvGrpSpPr>
          <p:cNvPr id="6" name="Group 21"/>
          <p:cNvGrpSpPr/>
          <p:nvPr/>
        </p:nvGrpSpPr>
        <p:grpSpPr>
          <a:xfrm>
            <a:off x="2928926" y="2571744"/>
            <a:ext cx="2500330" cy="571504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14546" y="1643050"/>
                <a:ext cx="35719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46" y="1643050"/>
                <a:ext cx="3571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43570" y="1643050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70" y="1643050"/>
                <a:ext cx="3241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3" idx="2"/>
            <a:endCxn id="4" idx="0"/>
          </p:cNvCxnSpPr>
          <p:nvPr/>
        </p:nvCxnSpPr>
        <p:spPr>
          <a:xfrm rot="16200000" flipH="1">
            <a:off x="5534218" y="2283797"/>
            <a:ext cx="559362" cy="165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5" idx="0"/>
          </p:cNvCxnSpPr>
          <p:nvPr/>
        </p:nvCxnSpPr>
        <p:spPr>
          <a:xfrm rot="5400000">
            <a:off x="2147827" y="2254992"/>
            <a:ext cx="487925" cy="27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4000495" y="3500438"/>
                <a:ext cx="4414375" cy="714380"/>
              </a:xfrm>
              <a:prstGeom prst="wedgeRectCallout">
                <a:avLst>
                  <a:gd name="adj1" fmla="val -42630"/>
                  <a:gd name="adj2" fmla="val -11625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has to be consistent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5" y="3500438"/>
                <a:ext cx="4414375" cy="714380"/>
              </a:xfrm>
              <a:prstGeom prst="wedgeRectCallout">
                <a:avLst>
                  <a:gd name="adj1" fmla="val -42630"/>
                  <a:gd name="adj2" fmla="val -116256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71934" y="2643182"/>
                <a:ext cx="433397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34" y="2643182"/>
                <a:ext cx="43339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00636"/>
            <a:ext cx="1030691" cy="10715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15008" y="4714884"/>
                <a:ext cx="26432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Otherwise a malicious Bob knows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8" y="4714884"/>
                <a:ext cx="2643206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3695" t="-4061" b="-106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5" descr="MCj0435941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4786322"/>
            <a:ext cx="833470" cy="57624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14466" y="1643050"/>
                <a:ext cx="10116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66" y="1643050"/>
                <a:ext cx="101162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86512" y="1643050"/>
                <a:ext cx="1027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2" y="1643050"/>
                <a:ext cx="102765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38" grpId="0" animBg="1"/>
      <p:bldP spid="16" grpId="0" animBg="1"/>
      <p:bldP spid="42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500042"/>
                <a:ext cx="8229600" cy="54291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2. Suppose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500042"/>
                <a:ext cx="8229600" cy="542915"/>
              </a:xfrm>
              <a:blipFill rotWithShape="0">
                <a:blip r:embed="rId3"/>
                <a:stretch>
                  <a:fillRect l="-1481" t="-19101" b="-191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44"/>
            <a:ext cx="642942" cy="668427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6608" y="2500307"/>
            <a:ext cx="747655" cy="785818"/>
          </a:xfrm>
          <a:prstGeom prst="rect">
            <a:avLst/>
          </a:prstGeom>
          <a:noFill/>
        </p:spPr>
      </p:pic>
      <p:grpSp>
        <p:nvGrpSpPr>
          <p:cNvPr id="6" name="Group 21"/>
          <p:cNvGrpSpPr/>
          <p:nvPr/>
        </p:nvGrpSpPr>
        <p:grpSpPr>
          <a:xfrm>
            <a:off x="2928926" y="2571744"/>
            <a:ext cx="2500330" cy="571504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14546" y="1643050"/>
                <a:ext cx="35719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46" y="1643050"/>
                <a:ext cx="3571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43570" y="1643050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70" y="1643050"/>
                <a:ext cx="3241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3" idx="2"/>
            <a:endCxn id="4" idx="0"/>
          </p:cNvCxnSpPr>
          <p:nvPr/>
        </p:nvCxnSpPr>
        <p:spPr>
          <a:xfrm rot="16200000" flipH="1">
            <a:off x="5534218" y="2283797"/>
            <a:ext cx="559362" cy="165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5" idx="0"/>
          </p:cNvCxnSpPr>
          <p:nvPr/>
        </p:nvCxnSpPr>
        <p:spPr>
          <a:xfrm rot="5400000">
            <a:off x="2147827" y="2254992"/>
            <a:ext cx="487925" cy="27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3428992" y="3643314"/>
                <a:ext cx="4929222" cy="714380"/>
              </a:xfrm>
              <a:prstGeom prst="wedgeRectCallout">
                <a:avLst>
                  <a:gd name="adj1" fmla="val -35825"/>
                  <a:gd name="adj2" fmla="val -13457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cannot be consistent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2" y="3643314"/>
                <a:ext cx="4929222" cy="714380"/>
              </a:xfrm>
              <a:prstGeom prst="wedgeRectCallout">
                <a:avLst>
                  <a:gd name="adj1" fmla="val -35825"/>
                  <a:gd name="adj2" fmla="val -134577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71934" y="2643182"/>
                <a:ext cx="433397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34" y="2643182"/>
                <a:ext cx="43339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28992" y="4655398"/>
                <a:ext cx="5000660" cy="1938992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Because the output of the protocol has to be different in these two cases: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l-PL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2" y="4655398"/>
                <a:ext cx="5000660" cy="19389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55580" y="1643050"/>
                <a:ext cx="1027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80" y="1643050"/>
                <a:ext cx="1027654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56002" y="1643050"/>
                <a:ext cx="1067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02" y="1643050"/>
                <a:ext cx="1067728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8" grpId="0" animBg="1"/>
      <p:bldP spid="16" grpId="0" animBg="1"/>
      <p:bldP spid="42" grpId="0" animBg="1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571480"/>
                <a:ext cx="8229600" cy="1214446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So, if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then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a malicious Alice has a way to learn what the input of Bob!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571480"/>
                <a:ext cx="8229600" cy="1214446"/>
              </a:xfrm>
              <a:blipFill rotWithShape="0">
                <a:blip r:embed="rId3"/>
                <a:stretch>
                  <a:fillRect l="-1481" t="-9045" r="-4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00372"/>
            <a:ext cx="642942" cy="668427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6674" y="2928935"/>
            <a:ext cx="747655" cy="785818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3428992" y="3000372"/>
            <a:ext cx="2500330" cy="571504"/>
            <a:chOff x="3500430" y="2582834"/>
            <a:chExt cx="2071702" cy="8588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14612" y="2071678"/>
                <a:ext cx="35719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12" y="2071678"/>
                <a:ext cx="3571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43636" y="2071678"/>
                <a:ext cx="32412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36" y="2071678"/>
                <a:ext cx="3241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3" idx="2"/>
            <a:endCxn id="4" idx="0"/>
          </p:cNvCxnSpPr>
          <p:nvPr/>
        </p:nvCxnSpPr>
        <p:spPr>
          <a:xfrm rot="16200000" flipH="1">
            <a:off x="6034284" y="2712425"/>
            <a:ext cx="559362" cy="165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5" idx="0"/>
          </p:cNvCxnSpPr>
          <p:nvPr/>
        </p:nvCxnSpPr>
        <p:spPr>
          <a:xfrm rot="5400000">
            <a:off x="2647893" y="2683620"/>
            <a:ext cx="487925" cy="27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3071810"/>
                <a:ext cx="433397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71810"/>
                <a:ext cx="43339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2580515" y="4143380"/>
                <a:ext cx="5777699" cy="1571636"/>
              </a:xfrm>
              <a:prstGeom prst="wedgeRectCallout">
                <a:avLst>
                  <a:gd name="adj1" fmla="val -22945"/>
                  <a:gd name="adj2" fmla="val -9864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Alice checks 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 smtClean="0"/>
                  <a:t> is consistent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yes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then she knows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15" y="4143380"/>
                <a:ext cx="5777699" cy="1571636"/>
              </a:xfrm>
              <a:prstGeom prst="wedgeRectCallout">
                <a:avLst>
                  <a:gd name="adj1" fmla="val -22945"/>
                  <a:gd name="adj2" fmla="val -98641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16144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en-US" dirty="0" smtClean="0"/>
              <a:t>If we want to construct a protocol for computing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, we need to rely on computational assumptions.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3534670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Does there exist a protocol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that is “complete for secure two-party computations”?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 algn="ctr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In other words:</a:t>
                </a: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endParaRPr lang="en-US" b="1" u="sng" dirty="0" smtClean="0"/>
              </a:p>
              <a:p>
                <a:pPr>
                  <a:buNone/>
                </a:pPr>
                <a:r>
                  <a:rPr lang="en-US" dirty="0" smtClean="0"/>
                  <a:t>We are looking for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>
                  <a:buNone/>
                </a:pPr>
                <a:r>
                  <a:rPr lang="en-US" dirty="0" smtClean="0"/>
                  <a:t>if we have a </a:t>
                </a:r>
                <a:r>
                  <a:rPr lang="pl-PL" dirty="0" err="1" smtClean="0"/>
                  <a:t>secure</a:t>
                </a:r>
                <a:r>
                  <a:rPr lang="pl-PL" dirty="0" smtClean="0"/>
                  <a:t> </a:t>
                </a:r>
                <a:r>
                  <a:rPr lang="en-US" dirty="0" smtClean="0"/>
                  <a:t>protocol for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then we can construct a provably secure protocol for any function?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800" b="1" dirty="0" smtClean="0">
                <a:solidFill>
                  <a:srgbClr val="00B050"/>
                </a:solidFill>
              </a:rPr>
              <a:t>Yes!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protocol like this is exists.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called </a:t>
            </a:r>
            <a:r>
              <a:rPr lang="en-US" b="1" dirty="0" smtClean="0">
                <a:solidFill>
                  <a:srgbClr val="0070C0"/>
                </a:solidFill>
              </a:rPr>
              <a:t>Oblivious Transfer (OT)</a:t>
            </a:r>
            <a:r>
              <a:rPr lang="en-US" dirty="0" smtClean="0">
                <a:solidFill>
                  <a:srgbClr val="0070C0"/>
                </a:solidFill>
              </a:rPr>
              <a:t>.  </a:t>
            </a:r>
            <a:r>
              <a:rPr lang="en-US" dirty="0" smtClean="0"/>
              <a:t>There are two versions if it: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Rabin’s Oblivious Transfer</a:t>
            </a:r>
          </a:p>
          <a:p>
            <a:pPr lvl="2">
              <a:buNone/>
            </a:pPr>
            <a:r>
              <a:rPr lang="en-US" dirty="0" smtClean="0">
                <a:solidFill>
                  <a:srgbClr val="00B050"/>
                </a:solidFill>
              </a:rPr>
              <a:t>M. O. Rabin. </a:t>
            </a:r>
            <a:r>
              <a:rPr lang="en-US" b="1" dirty="0" smtClean="0">
                <a:solidFill>
                  <a:srgbClr val="00B050"/>
                </a:solidFill>
              </a:rPr>
              <a:t>How to exchange secrets by oblivious transfer</a:t>
            </a:r>
            <a:r>
              <a:rPr lang="en-US" dirty="0" smtClean="0">
                <a:solidFill>
                  <a:srgbClr val="00B050"/>
                </a:solidFill>
              </a:rPr>
              <a:t>, 1981.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One-out-of-Two Oblivious Transfer</a:t>
            </a:r>
          </a:p>
          <a:p>
            <a:pPr lvl="2">
              <a:buNone/>
            </a:pPr>
            <a:r>
              <a:rPr lang="en-US" dirty="0" smtClean="0">
                <a:solidFill>
                  <a:srgbClr val="00B050"/>
                </a:solidFill>
              </a:rPr>
              <a:t>S. Even, O. </a:t>
            </a:r>
            <a:r>
              <a:rPr lang="en-US" dirty="0" err="1" smtClean="0">
                <a:solidFill>
                  <a:srgbClr val="00B050"/>
                </a:solidFill>
              </a:rPr>
              <a:t>Goldreich</a:t>
            </a:r>
            <a:r>
              <a:rPr lang="en-US" dirty="0" smtClean="0">
                <a:solidFill>
                  <a:srgbClr val="00B050"/>
                </a:solidFill>
              </a:rPr>
              <a:t>, and A. Lempel, </a:t>
            </a:r>
            <a:r>
              <a:rPr lang="en-US" b="1" dirty="0" smtClean="0">
                <a:solidFill>
                  <a:srgbClr val="00B050"/>
                </a:solidFill>
              </a:rPr>
              <a:t>A Randomized Protocol for Signing Contracts</a:t>
            </a:r>
            <a:r>
              <a:rPr lang="en-US" dirty="0" smtClean="0">
                <a:solidFill>
                  <a:srgbClr val="00B050"/>
                </a:solidFill>
              </a:rPr>
              <a:t>, 1985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A love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58" y="3203596"/>
            <a:ext cx="4024108" cy="107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57" y="1500174"/>
            <a:ext cx="1401763" cy="1457325"/>
          </a:xfrm>
          <a:prstGeom prst="rect">
            <a:avLst/>
          </a:prstGeom>
          <a:noFill/>
        </p:spPr>
      </p:pic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00174"/>
            <a:ext cx="1368425" cy="1438275"/>
          </a:xfrm>
          <a:prstGeom prst="rect">
            <a:avLst/>
          </a:prstGeom>
          <a:noFill/>
        </p:spPr>
      </p:pic>
      <p:grpSp>
        <p:nvGrpSpPr>
          <p:cNvPr id="3" name="Group 6"/>
          <p:cNvGrpSpPr/>
          <p:nvPr/>
        </p:nvGrpSpPr>
        <p:grpSpPr>
          <a:xfrm>
            <a:off x="500034" y="3346472"/>
            <a:ext cx="3881232" cy="742687"/>
            <a:chOff x="1181443" y="4786323"/>
            <a:chExt cx="2985563" cy="785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81443" y="5013082"/>
                  <a:ext cx="451554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51554" cy="3907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836" r="-10417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54708" y="4786323"/>
                  <a:ext cx="2312298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  if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Alice</a:t>
                  </a:r>
                  <a:r>
                    <a:rPr lang="en-US" b="1" dirty="0" smtClean="0"/>
                    <a:t> doesn’t love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Bob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3"/>
                  <a:ext cx="2312298" cy="3907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1475" r="-1420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baseline="-25000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   if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Alice</a:t>
                  </a:r>
                  <a:r>
                    <a:rPr lang="en-US" b="1" dirty="0" smtClean="0"/>
                    <a:t> loves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Bob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67" b="-2500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956002" y="3203596"/>
            <a:ext cx="4050668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>
            <a:off x="5072066" y="3346472"/>
            <a:ext cx="3929090" cy="742687"/>
            <a:chOff x="1181443" y="4786323"/>
            <a:chExt cx="3022377" cy="785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1443" y="5013082"/>
                  <a:ext cx="463885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63885" cy="3907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9836" r="-9091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54708" y="4786323"/>
                  <a:ext cx="2349112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  if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Bob </a:t>
                  </a:r>
                  <a:r>
                    <a:rPr lang="en-US" b="1" dirty="0" smtClean="0"/>
                    <a:t>doesn’t love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Alice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3"/>
                  <a:ext cx="2349112" cy="3907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1475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baseline="-25000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   if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Bob </a:t>
                  </a:r>
                  <a:r>
                    <a:rPr lang="en-US" b="1" dirty="0" smtClean="0"/>
                    <a:t>loves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Alice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1667" b="-2500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Brace 16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/>
          <p:cNvSpPr/>
          <p:nvPr/>
        </p:nvSpPr>
        <p:spPr>
          <a:xfrm rot="2543251">
            <a:off x="2743796" y="4634834"/>
            <a:ext cx="1103923" cy="726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158438">
            <a:off x="5101247" y="4634833"/>
            <a:ext cx="1103923" cy="726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28926" y="5638214"/>
                <a:ext cx="3223255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They want to learn the value of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26" y="5638214"/>
                <a:ext cx="3223255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tefan\AppData\Local\Microsoft\Windows\Temporary Internet Files\Content.IE5\12SHTSF3\MPj0433140000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1643050"/>
            <a:ext cx="1428760" cy="1223290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Rabin’s Oblivious Transfer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3143248"/>
            <a:ext cx="8290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0184" y="3071810"/>
            <a:ext cx="940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282" y="2226696"/>
                <a:ext cx="928694" cy="6429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2226696"/>
                <a:ext cx="928694" cy="6429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142976" y="2548167"/>
            <a:ext cx="571504" cy="28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3286116" y="2000240"/>
            <a:ext cx="2071702" cy="1071570"/>
            <a:chOff x="3500430" y="2582834"/>
            <a:chExt cx="2071702" cy="85884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6056" y="4012646"/>
                <a:ext cx="3929090" cy="15001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 smtClean="0"/>
                  <a:t>outputs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such that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56" y="4012646"/>
                <a:ext cx="3929090" cy="1500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9"/>
          <p:cNvGrpSpPr/>
          <p:nvPr/>
        </p:nvGrpSpPr>
        <p:grpSpPr>
          <a:xfrm>
            <a:off x="4572000" y="4584150"/>
            <a:ext cx="3714776" cy="742687"/>
            <a:chOff x="1181443" y="4786323"/>
            <a:chExt cx="2857520" cy="785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81443" y="5013082"/>
                  <a:ext cx="463885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63885" cy="3907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836" r="-8081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54708" y="4786323"/>
                  <a:ext cx="2184255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b="1" dirty="0" smtClean="0"/>
                    <a:t>   with probability </a:t>
                  </a:r>
                  <a14:m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3"/>
                  <a:ext cx="2184255" cy="3907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1475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b="1" baseline="-25000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</a:t>
                  </a:r>
                  <a:r>
                    <a:rPr lang="pl-PL" b="1" dirty="0" smtClean="0"/>
                    <a:t> </a:t>
                  </a:r>
                  <a:r>
                    <a:rPr lang="en-US" b="1" dirty="0" smtClean="0"/>
                    <a:t>   with probability </a:t>
                  </a:r>
                  <a14:m>
                    <m:oMath xmlns:m="http://schemas.openxmlformats.org/officeDocument/2006/math"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67" b="-2500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eft Brace 23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1472" y="3869770"/>
            <a:ext cx="3429024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sender should have no information which was the case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4000496" y="4192936"/>
            <a:ext cx="1500198" cy="5933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3" idx="1"/>
          </p:cNvCxnSpPr>
          <p:nvPr/>
        </p:nvCxnSpPr>
        <p:spPr>
          <a:xfrm>
            <a:off x="4000496" y="4192936"/>
            <a:ext cx="1428760" cy="933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29058" y="5857892"/>
                <a:ext cx="3214710" cy="646331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? </m:t>
                    </m:r>
                  </m:oMath>
                </a14:m>
                <a:r>
                  <a:rPr lang="en-US" dirty="0" smtClean="0"/>
                  <a:t>then the receiver has no information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58" y="5857892"/>
                <a:ext cx="3214710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rot="5400000" flipH="1" flipV="1">
            <a:off x="4902577" y="5331214"/>
            <a:ext cx="731887" cy="321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2"/>
            <a:endCxn id="19" idx="0"/>
          </p:cNvCxnSpPr>
          <p:nvPr/>
        </p:nvCxnSpPr>
        <p:spPr>
          <a:xfrm flipH="1">
            <a:off x="6360601" y="3441142"/>
            <a:ext cx="1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1643050"/>
            <a:ext cx="1646904" cy="1563108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1500174"/>
            <a:ext cx="1500198" cy="1588221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5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6332"/>
            <a:ext cx="8696636" cy="1325563"/>
          </a:xfrm>
        </p:spPr>
        <p:txBody>
          <a:bodyPr/>
          <a:lstStyle/>
          <a:p>
            <a:r>
              <a:rPr lang="en-US" dirty="0" smtClean="0"/>
              <a:t>One-out-of-two Oblivious Transfer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857364"/>
            <a:ext cx="1368425" cy="1438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3143248"/>
            <a:ext cx="8290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0184" y="3071810"/>
            <a:ext cx="940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282" y="2071678"/>
                <a:ext cx="928694" cy="9233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bits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2071678"/>
                <a:ext cx="928694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>
          <a:xfrm>
            <a:off x="1142976" y="2533343"/>
            <a:ext cx="571504" cy="431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3286116" y="2000240"/>
            <a:ext cx="2071702" cy="1071570"/>
            <a:chOff x="3500430" y="2582834"/>
            <a:chExt cx="2071702" cy="85884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29124" y="4012646"/>
                <a:ext cx="3929090" cy="15001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 smtClean="0"/>
                  <a:t>outputs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 such that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4012646"/>
                <a:ext cx="3929090" cy="15001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19"/>
          <p:cNvGrpSpPr/>
          <p:nvPr/>
        </p:nvGrpSpPr>
        <p:grpSpPr>
          <a:xfrm>
            <a:off x="4572000" y="4584150"/>
            <a:ext cx="3714776" cy="742687"/>
            <a:chOff x="1181443" y="4786323"/>
            <a:chExt cx="2857520" cy="785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81443" y="5013082"/>
                  <a:ext cx="446622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46622" cy="3907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836" r="-8421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54708" y="4786323"/>
                  <a:ext cx="2184255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  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3"/>
                  <a:ext cx="2184255" cy="3907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475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baseline="-25000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   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871" y="5164255"/>
                  <a:ext cx="2170269" cy="3907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1667" b="-2500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eft Brace 23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1472" y="3869770"/>
            <a:ext cx="3429024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sender should have no information which was the case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4000496" y="4192936"/>
            <a:ext cx="1446749" cy="575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4000496" y="4192936"/>
            <a:ext cx="1428760" cy="933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14744" y="5715016"/>
                <a:ext cx="3214710" cy="646331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then the receiver has no information on the other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4" y="5715016"/>
                <a:ext cx="3214710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44" idx="0"/>
          </p:cNvCxnSpPr>
          <p:nvPr/>
        </p:nvCxnSpPr>
        <p:spPr>
          <a:xfrm rot="5400000" flipH="1" flipV="1">
            <a:off x="5018487" y="5232810"/>
            <a:ext cx="785818" cy="1785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0959" y="2214554"/>
                <a:ext cx="928694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59" y="2214554"/>
                <a:ext cx="928694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1"/>
            <a:endCxn id="4" idx="3"/>
          </p:cNvCxnSpPr>
          <p:nvPr/>
        </p:nvCxnSpPr>
        <p:spPr>
          <a:xfrm rot="10800000" flipV="1">
            <a:off x="7045333" y="2537719"/>
            <a:ext cx="455626" cy="48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19" idx="0"/>
          </p:cNvCxnSpPr>
          <p:nvPr/>
        </p:nvCxnSpPr>
        <p:spPr>
          <a:xfrm rot="16200000" flipH="1">
            <a:off x="6091383" y="3710360"/>
            <a:ext cx="571504" cy="330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1472" y="5715015"/>
                <a:ext cx="2365456" cy="68198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will also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𝐎𝐓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5715015"/>
                <a:ext cx="2365456" cy="6819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5" grpId="0" animBg="1"/>
      <p:bldP spid="44" grpId="0" animBg="1"/>
      <p:bldP spid="26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Rabin’s</a:t>
            </a:r>
            <a:r>
              <a:rPr lang="en-US" b="1" dirty="0" smtClean="0"/>
              <a:t> </a:t>
            </a:r>
            <a:r>
              <a:rPr lang="en-US" dirty="0" smtClean="0"/>
              <a:t>Oblivious Transfer</a:t>
            </a:r>
          </a:p>
          <a:p>
            <a:pPr algn="ctr">
              <a:buNone/>
            </a:pPr>
            <a:r>
              <a:rPr lang="en-US" dirty="0" smtClean="0"/>
              <a:t>and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One-out-of-Two</a:t>
            </a:r>
            <a:r>
              <a:rPr lang="en-US" dirty="0" smtClean="0"/>
              <a:t> Oblivious Transfer</a:t>
            </a:r>
          </a:p>
          <a:p>
            <a:pPr algn="ct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are “equivalent”.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224" y="571501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[</a:t>
            </a:r>
            <a:r>
              <a:rPr lang="en-US" b="1" dirty="0" smtClean="0">
                <a:solidFill>
                  <a:srgbClr val="00B050"/>
                </a:solidFill>
              </a:rPr>
              <a:t>Claude Crépeau. Equivalence between two </a:t>
            </a:r>
            <a:r>
              <a:rPr lang="en-US" b="1" dirty="0" err="1" smtClean="0">
                <a:solidFill>
                  <a:srgbClr val="00B050"/>
                </a:solidFill>
              </a:rPr>
              <a:t>flavours</a:t>
            </a:r>
            <a:r>
              <a:rPr lang="en-US" b="1" dirty="0" smtClean="0">
                <a:solidFill>
                  <a:srgbClr val="00B050"/>
                </a:solidFill>
              </a:rPr>
              <a:t> of oblivious transfer, 1988</a:t>
            </a:r>
            <a:r>
              <a:rPr lang="pl-PL" b="1" dirty="0" smtClean="0">
                <a:solidFill>
                  <a:srgbClr val="00B050"/>
                </a:solidFill>
              </a:rPr>
              <a:t>]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225587" y="3071810"/>
                <a:ext cx="3571109" cy="3500462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1700" dirty="0" smtClean="0"/>
                  <a:t>choose a random bit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1700" b="1" dirty="0" smtClean="0">
                  <a:solidFill>
                    <a:srgbClr val="FF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17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17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1700" b="1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l-PL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l-PL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1700" b="1" baseline="-25000" dirty="0" smtClean="0">
                  <a:solidFill>
                    <a:srgbClr val="FF0000"/>
                  </a:solidFill>
                </a:endParaRPr>
              </a:p>
              <a:p>
                <a:r>
                  <a:rPr lang="en-US" sz="1700" dirty="0" smtClean="0">
                    <a:solidFill>
                      <a:schemeClr val="tx1"/>
                    </a:solidFill>
                  </a:rPr>
                  <a:t>otherwise he has no information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l-PL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l-PL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pl-PL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 smtClean="0">
                    <a:solidFill>
                      <a:schemeClr val="tx1"/>
                    </a:solidFill>
                  </a:rPr>
                  <a:t> so he has no information on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7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87" y="3071810"/>
                <a:ext cx="3571109" cy="35004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14281" y="3071810"/>
                <a:ext cx="4787138" cy="3500462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1700" dirty="0" smtClean="0"/>
                  <a:t>choose random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700" dirty="0" smtClean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7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700" b="1" dirty="0" smtClean="0">
                  <a:solidFill>
                    <a:srgbClr val="FF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  <a:p>
                <a:endParaRPr lang="en-US" sz="1700" dirty="0" smtClean="0"/>
              </a:p>
              <a:p>
                <a:r>
                  <a:rPr lang="en-US" sz="1700" dirty="0" smtClean="0"/>
                  <a:t>choose random bit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1700" b="1" dirty="0" smtClean="0">
                  <a:solidFill>
                    <a:srgbClr val="FF0000"/>
                  </a:solidFill>
                </a:endParaRPr>
              </a:p>
              <a:p>
                <a:endParaRPr lang="en-US" sz="17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1" y="3071810"/>
                <a:ext cx="4787138" cy="35004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710478"/>
            <a:ext cx="1214446" cy="1152654"/>
          </a:xfrm>
          <a:prstGeom prst="rect">
            <a:avLst/>
          </a:prstGeom>
          <a:noFill/>
        </p:spPr>
      </p:pic>
      <p:pic>
        <p:nvPicPr>
          <p:cNvPr id="32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639040"/>
            <a:ext cx="1285884" cy="13613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2424858"/>
            <a:ext cx="8290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2424858"/>
            <a:ext cx="940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7158" y="1853354"/>
                <a:ext cx="928694" cy="64294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853354"/>
                <a:ext cx="928694" cy="6429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1285852" y="2174825"/>
            <a:ext cx="571504" cy="28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2" descr="MCj041146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7" y="3526569"/>
            <a:ext cx="1143009" cy="1188315"/>
          </a:xfrm>
          <a:prstGeom prst="rect">
            <a:avLst/>
          </a:prstGeom>
          <a:noFill/>
        </p:spPr>
      </p:pic>
      <p:pic>
        <p:nvPicPr>
          <p:cNvPr id="18" name="Picture 6" descr="MCj0415808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7" y="3500438"/>
            <a:ext cx="1143008" cy="120135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43175" y="4143380"/>
            <a:ext cx="8290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4143380"/>
            <a:ext cx="940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0100" y="3619030"/>
                <a:ext cx="928694" cy="9233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bits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00" y="3619030"/>
                <a:ext cx="928694" cy="9233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21" idx="3"/>
          </p:cNvCxnSpPr>
          <p:nvPr/>
        </p:nvCxnSpPr>
        <p:spPr>
          <a:xfrm flipV="1">
            <a:off x="1928794" y="4080477"/>
            <a:ext cx="428628" cy="2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3857620" y="3714752"/>
            <a:ext cx="1785950" cy="714380"/>
            <a:chOff x="3500430" y="2582834"/>
            <a:chExt cx="2071702" cy="858844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43834" y="3786190"/>
                <a:ext cx="928694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834" y="3786190"/>
                <a:ext cx="928694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9" idx="1"/>
            <a:endCxn id="17" idx="3"/>
          </p:cNvCxnSpPr>
          <p:nvPr/>
        </p:nvCxnSpPr>
        <p:spPr>
          <a:xfrm rot="10800000" flipV="1">
            <a:off x="6858016" y="4109355"/>
            <a:ext cx="785818" cy="113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14678" y="5202808"/>
                <a:ext cx="928694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78" y="5202808"/>
                <a:ext cx="92869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4286248" y="5429264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00760" y="4917056"/>
                <a:ext cx="571504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0" y="4917056"/>
                <a:ext cx="57150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17" idx="2"/>
            <a:endCxn id="50" idx="0"/>
          </p:cNvCxnSpPr>
          <p:nvPr/>
        </p:nvCxnSpPr>
        <p:spPr>
          <a:xfrm rot="5400000">
            <a:off x="6185426" y="4815970"/>
            <a:ext cx="20217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43702" y="285728"/>
            <a:ext cx="14902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Rabin OT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65564" y="285728"/>
            <a:ext cx="2149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1-out-of-2 OT</a:t>
            </a:r>
            <a:endParaRPr lang="en-US" sz="2400" b="1" dirty="0"/>
          </a:p>
        </p:txBody>
      </p:sp>
      <p:sp>
        <p:nvSpPr>
          <p:cNvPr id="59" name="Right Arrow 58"/>
          <p:cNvSpPr/>
          <p:nvPr/>
        </p:nvSpPr>
        <p:spPr>
          <a:xfrm>
            <a:off x="3428992" y="357166"/>
            <a:ext cx="2857520" cy="2857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/>
          <p:cNvSpPr/>
          <p:nvPr/>
        </p:nvSpPr>
        <p:spPr>
          <a:xfrm rot="5400000">
            <a:off x="4286248" y="-2714668"/>
            <a:ext cx="500066" cy="8643998"/>
          </a:xfrm>
          <a:prstGeom prst="leftBrace">
            <a:avLst>
              <a:gd name="adj1" fmla="val 3227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143372" y="928670"/>
            <a:ext cx="7761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Rabin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143372" y="3857628"/>
            <a:ext cx="12490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1-out-of-2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9" grpId="0" animBg="1"/>
      <p:bldP spid="46" grpId="0" animBg="1"/>
      <p:bldP spid="50" grpId="0" animBg="1"/>
      <p:bldP spid="60" grpId="0" animBg="1"/>
      <p:bldP spid="61" grpId="0" animBg="1"/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remains to show the opposite direction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2962" y="3454981"/>
            <a:ext cx="14902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Rabin OT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419" y="3454982"/>
            <a:ext cx="2149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1-out-of-2 OT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 flipH="1">
            <a:off x="3399690" y="3542939"/>
            <a:ext cx="2928958" cy="2857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797023" y="642917"/>
            <a:ext cx="4464783" cy="64165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17806" y="634999"/>
            <a:ext cx="4740372" cy="64165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1214446" cy="107157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553444"/>
                  </p:ext>
                </p:extLst>
              </p:nvPr>
            </p:nvGraphicFramePr>
            <p:xfrm>
              <a:off x="5607851" y="2790554"/>
              <a:ext cx="3000396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86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86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86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2862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2862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2862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46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553444"/>
                  </p:ext>
                </p:extLst>
              </p:nvPr>
            </p:nvGraphicFramePr>
            <p:xfrm>
              <a:off x="5607851" y="2790554"/>
              <a:ext cx="3000396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628"/>
                    <a:gridCol w="428628"/>
                    <a:gridCol w="428628"/>
                    <a:gridCol w="428628"/>
                    <a:gridCol w="428628"/>
                    <a:gridCol w="428628"/>
                    <a:gridCol w="42862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408" t="-1639" r="-59859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2857" t="-1639" r="-50714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00000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04286" t="-1639" r="-3057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98592" t="-1639" r="-20140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505714" t="-1639" r="-10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597183" t="-1639" r="-2817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285860"/>
            <a:ext cx="1285884" cy="136133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400041"/>
                  </p:ext>
                </p:extLst>
              </p:nvPr>
            </p:nvGraphicFramePr>
            <p:xfrm>
              <a:off x="714348" y="1357298"/>
              <a:ext cx="292895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84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84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84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84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84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1842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1842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it-IT" b="1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400041"/>
                  </p:ext>
                </p:extLst>
              </p:nvPr>
            </p:nvGraphicFramePr>
            <p:xfrm>
              <a:off x="714348" y="1357298"/>
              <a:ext cx="292895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8422"/>
                    <a:gridCol w="418422"/>
                    <a:gridCol w="418422"/>
                    <a:gridCol w="418422"/>
                    <a:gridCol w="418422"/>
                    <a:gridCol w="418422"/>
                    <a:gridCol w="41842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449" t="-1613" r="-6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2941" t="-1613" r="-508824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0000" t="-1613" r="-40144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300000" t="-1613" r="-30144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0000" t="-1613" r="-20144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507353" t="-1613" r="-10441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598551" t="-1613" r="-2899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7108049" y="2500306"/>
            <a:ext cx="0" cy="290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3714776" y="1643050"/>
            <a:ext cx="2643206" cy="714380"/>
            <a:chOff x="3500430" y="2582834"/>
            <a:chExt cx="2071702" cy="8588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93217" y="1649544"/>
                <a:ext cx="1193853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times</a:t>
                </a:r>
                <a:endParaRPr lang="en-US" sz="2000" b="1" dirty="0" smtClean="0"/>
              </a:p>
              <a:p>
                <a:r>
                  <a:rPr lang="en-US" sz="2000" dirty="0" smtClean="0"/>
                  <a:t>Rabin OT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217" y="1649544"/>
                <a:ext cx="1193853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72132" y="3429000"/>
                <a:ext cx="3429024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be the set of indices of the bits that he “knows”.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baseline="30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be the complement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2" y="3429000"/>
                <a:ext cx="3429024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2" descr="MCj0411466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55" y="97545"/>
            <a:ext cx="1143009" cy="1188315"/>
          </a:xfrm>
          <a:prstGeom prst="rect">
            <a:avLst/>
          </a:prstGeom>
          <a:noFill/>
        </p:spPr>
      </p:pic>
      <p:pic>
        <p:nvPicPr>
          <p:cNvPr id="21" name="Picture 6" descr="MCj0415808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0"/>
            <a:ext cx="1143008" cy="12013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4281" y="118592"/>
                <a:ext cx="928694" cy="9233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bits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1" y="118592"/>
                <a:ext cx="928694" cy="9233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3"/>
            <a:endCxn id="21" idx="1"/>
          </p:cNvCxnSpPr>
          <p:nvPr/>
        </p:nvCxnSpPr>
        <p:spPr>
          <a:xfrm>
            <a:off x="1142975" y="580257"/>
            <a:ext cx="285753" cy="20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29586" y="311835"/>
                <a:ext cx="928694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86" y="311835"/>
                <a:ext cx="928694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6" idx="1"/>
            <a:endCxn id="20" idx="3"/>
          </p:cNvCxnSpPr>
          <p:nvPr/>
        </p:nvCxnSpPr>
        <p:spPr>
          <a:xfrm rot="10800000" flipV="1">
            <a:off x="7572364" y="635001"/>
            <a:ext cx="357222" cy="56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Left Arrow 33"/>
              <p:cNvSpPr/>
              <p:nvPr/>
            </p:nvSpPr>
            <p:spPr>
              <a:xfrm>
                <a:off x="1693672" y="3214686"/>
                <a:ext cx="3801152" cy="1785950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:= 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:=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Left Arrow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72" y="3214686"/>
                <a:ext cx="3801152" cy="1785950"/>
              </a:xfrm>
              <a:prstGeom prst="lef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ight Arrow 34"/>
              <p:cNvSpPr/>
              <p:nvPr/>
            </p:nvSpPr>
            <p:spPr>
              <a:xfrm>
                <a:off x="2285984" y="5214950"/>
                <a:ext cx="3733876" cy="1500198"/>
              </a:xfrm>
              <a:prstGeom prst="rightArrow">
                <a:avLst/>
              </a:prstGeom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send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ight Arrow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4" y="5214950"/>
                <a:ext cx="3733876" cy="1500198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42844" y="4286256"/>
            <a:ext cx="1928826" cy="220092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31259" y="5774312"/>
                <a:ext cx="264327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He outputs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259" y="5774312"/>
                <a:ext cx="264327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8625" y="3078948"/>
                <a:ext cx="171451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the receiver knows only the indices in 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5" y="3078948"/>
                <a:ext cx="1714512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5" idx="2"/>
            <a:endCxn id="39" idx="0"/>
          </p:cNvCxnSpPr>
          <p:nvPr/>
        </p:nvCxnSpPr>
        <p:spPr>
          <a:xfrm>
            <a:off x="1105881" y="4002278"/>
            <a:ext cx="1376" cy="283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14282" y="2071678"/>
            <a:ext cx="157163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random string of bits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142976" y="1714488"/>
            <a:ext cx="107157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703" y="4445016"/>
                <a:ext cx="1488356" cy="79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3" y="4445016"/>
                <a:ext cx="1488356" cy="79836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1703" y="5357826"/>
                <a:ext cx="1488356" cy="797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pl-P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3" y="5357826"/>
                <a:ext cx="1488356" cy="79733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16" grpId="0" animBg="1"/>
      <p:bldP spid="19" grpId="0" animBg="1"/>
      <p:bldP spid="24" grpId="0" animBg="1"/>
      <p:bldP spid="26" grpId="0" animBg="1"/>
      <p:bldP spid="34" grpId="0" animBg="1"/>
      <p:bldP spid="35" grpId="0" animBg="1"/>
      <p:bldP spid="39" grpId="0" animBg="1"/>
      <p:bldP spid="44" grpId="0" animBg="1"/>
      <p:bldP spid="45" grpId="0" animBg="1"/>
      <p:bldP spid="32" grpId="0" animBg="1"/>
      <p:bldP spid="3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 anchorCtr="0"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learn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b="1" dirty="0" smtClean="0"/>
                  <a:t>sender</a:t>
                </a:r>
                <a:r>
                  <a:rPr lang="en-US" dirty="0" smtClean="0"/>
                  <a:t> would need to distinguish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from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baseline="300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 learn both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b="1" dirty="0" smtClean="0"/>
                  <a:t>receiver</a:t>
                </a:r>
                <a:r>
                  <a:rPr lang="en-US" dirty="0" smtClean="0"/>
                  <a:t> would need to know both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baseline="-25000" dirty="0" smtClean="0"/>
                  <a:t/>
                </a:r>
                <a:br>
                  <a:rPr lang="en-US" b="1" baseline="-25000" dirty="0" smtClean="0"/>
                </a:br>
                <a:r>
                  <a:rPr lang="en-US" dirty="0" smtClean="0"/>
                  <a:t>This is possible only if he knows all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 smtClean="0"/>
                  <a:t>’s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This happens with probability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1500198" cy="1588221"/>
          </a:xfrm>
          <a:prstGeom prst="rect">
            <a:avLst/>
          </a:prstGeom>
          <a:noFill/>
        </p:spPr>
      </p:pic>
      <p:pic>
        <p:nvPicPr>
          <p:cNvPr id="1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1646904" cy="15631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92" y="39821"/>
            <a:ext cx="8360229" cy="1325563"/>
          </a:xfrm>
        </p:spPr>
        <p:txBody>
          <a:bodyPr/>
          <a:lstStyle/>
          <a:p>
            <a:r>
              <a:rPr lang="en-US" dirty="0" smtClean="0"/>
              <a:t>An implementation of Rabin’s 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571744"/>
            <a:ext cx="8290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5206" y="2571744"/>
            <a:ext cx="940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720" y="1428736"/>
                <a:ext cx="928694" cy="64294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1428736"/>
                <a:ext cx="928694" cy="6429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  <a:endCxn id="15" idx="1"/>
          </p:cNvCxnSpPr>
          <p:nvPr/>
        </p:nvCxnSpPr>
        <p:spPr>
          <a:xfrm rot="16200000" flipH="1">
            <a:off x="656623" y="2165121"/>
            <a:ext cx="436921" cy="250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86050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96143" y="1841191"/>
                <a:ext cx="4437467" cy="128391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random </a:t>
                </a:r>
                <a:r>
                  <a:rPr lang="en-US" b="1" dirty="0" smtClean="0"/>
                  <a:t>RSA</a:t>
                </a:r>
                <a:r>
                  <a:rPr lang="en-US" dirty="0" smtClean="0"/>
                  <a:t> public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𝐧𝐜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43" y="1841191"/>
                <a:ext cx="4437467" cy="1283910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85100" y="3286124"/>
                <a:ext cx="2008115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chooses a random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from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00" y="3286124"/>
                <a:ext cx="200811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eft Arrow 19"/>
              <p:cNvSpPr/>
              <p:nvPr/>
            </p:nvSpPr>
            <p:spPr>
              <a:xfrm>
                <a:off x="1924167" y="3286124"/>
                <a:ext cx="4148031" cy="714380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Left Arrow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67" y="3286124"/>
                <a:ext cx="4148031" cy="714380"/>
              </a:xfrm>
              <a:prstGeom prst="lef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1628950" y="4071942"/>
                <a:ext cx="4009275" cy="78581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950" y="4071942"/>
                <a:ext cx="4009275" cy="785818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19428" y="4222904"/>
                <a:ext cx="2889054" cy="20313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±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output </a:t>
                </a:r>
                <a:r>
                  <a:rPr lang="en-US" b="1" dirty="0" smtClean="0"/>
                  <a:t>?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r>
                  <a:rPr lang="en-US" b="1" dirty="0" smtClean="0"/>
                  <a:t>otherwise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is a non-trivial factor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hence</a:t>
                </a:r>
                <a:r>
                  <a:rPr lang="en-US" dirty="0" smtClean="0"/>
                  <a:t> the receiver can decrypt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from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 smtClean="0"/>
                  <a:t>.</a:t>
                </a:r>
                <a:br>
                  <a:rPr lang="en-US" b="1" dirty="0" smtClean="0"/>
                </a:b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28" y="4222904"/>
                <a:ext cx="2889054" cy="20313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5720" y="4929198"/>
                <a:ext cx="57150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Remember the proof that computing square root is equivalent to factoring?</a:t>
                </a:r>
              </a:p>
              <a:p>
                <a:r>
                  <a:rPr lang="en-US" dirty="0" smtClean="0"/>
                  <a:t>We used the reasoning: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≠±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≠±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is a non-trivial factor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4929198"/>
                <a:ext cx="5715040" cy="1754326"/>
              </a:xfrm>
              <a:prstGeom prst="rect">
                <a:avLst/>
              </a:prstGeom>
              <a:blipFill rotWithShape="0">
                <a:blip r:embed="rId11"/>
                <a:stretch>
                  <a:fillRect l="-961" t="-2439" b="-45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  <p:bldP spid="29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Is it secure?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7298"/>
                <a:ext cx="8229600" cy="5043502"/>
              </a:xfr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dirty="0" smtClean="0"/>
                  <a:t>Against </a:t>
                </a:r>
                <a:r>
                  <a:rPr lang="en-US" b="1" dirty="0" smtClean="0"/>
                  <a:t>passive cheating</a:t>
                </a:r>
                <a:r>
                  <a:rPr lang="en-US" dirty="0" smtClean="0"/>
                  <a:t>?</a:t>
                </a:r>
              </a:p>
              <a:p>
                <a:pPr algn="r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YES!</a:t>
                </a:r>
              </a:p>
              <a:p>
                <a:pPr>
                  <a:buNone/>
                </a:pPr>
                <a:r>
                  <a:rPr lang="en-US" dirty="0" smtClean="0"/>
                  <a:t>Against </a:t>
                </a:r>
                <a:r>
                  <a:rPr lang="en-US" b="1" dirty="0" smtClean="0"/>
                  <a:t>active cheating</a:t>
                </a:r>
                <a:r>
                  <a:rPr lang="en-US" dirty="0" smtClean="0"/>
                  <a:t>?</a:t>
                </a:r>
              </a:p>
              <a:p>
                <a:pPr algn="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Not so clear...</a:t>
                </a:r>
              </a:p>
              <a:p>
                <a:pPr>
                  <a:buNone/>
                </a:pPr>
                <a:r>
                  <a:rPr lang="en-US" dirty="0" smtClean="0"/>
                  <a:t>The sender acts as an oracle for computing square roots modulo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>
                  <a:buNone/>
                </a:pPr>
                <a:r>
                  <a:rPr lang="en-US" dirty="0" smtClean="0"/>
                  <a:t>Does it can help him?</a:t>
                </a:r>
              </a:p>
              <a:p>
                <a:pPr algn="r">
                  <a:buNone/>
                </a:pPr>
                <a:r>
                  <a:rPr lang="en-US" b="1" dirty="0" smtClean="0"/>
                  <a:t>We don’t know.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Add an intermediary step in which the sender proves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in zero-knowledge </a:t>
                </a:r>
                <a:r>
                  <a:rPr lang="en-US" dirty="0" smtClean="0"/>
                  <a:t>that he 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7298"/>
                <a:ext cx="8229600" cy="5043502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54" y="82348"/>
            <a:ext cx="7886700" cy="913380"/>
          </a:xfrm>
        </p:spPr>
        <p:txBody>
          <a:bodyPr/>
          <a:lstStyle/>
          <a:p>
            <a:r>
              <a:rPr lang="en-US" dirty="0" smtClean="0"/>
              <a:t>How does it look now?</a:t>
            </a:r>
            <a:endParaRPr lang="en-US" dirty="0"/>
          </a:p>
        </p:txBody>
      </p:sp>
      <p:pic>
        <p:nvPicPr>
          <p:cNvPr id="4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1500198" cy="1588221"/>
          </a:xfrm>
          <a:prstGeom prst="rect">
            <a:avLst/>
          </a:prstGeom>
          <a:noFill/>
        </p:spPr>
      </p:pic>
      <p:pic>
        <p:nvPicPr>
          <p:cNvPr id="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142984"/>
            <a:ext cx="1646904" cy="1563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2071678"/>
            <a:ext cx="8290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1928802"/>
            <a:ext cx="940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183" y="1016693"/>
                <a:ext cx="928694" cy="64294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3" y="1016693"/>
                <a:ext cx="928694" cy="6429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2"/>
            <a:endCxn id="4" idx="1"/>
          </p:cNvCxnSpPr>
          <p:nvPr/>
        </p:nvCxnSpPr>
        <p:spPr>
          <a:xfrm>
            <a:off x="671530" y="1659635"/>
            <a:ext cx="328570" cy="3488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6050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7422" y="1857364"/>
                <a:ext cx="4357718" cy="128391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random </a:t>
                </a:r>
                <a:r>
                  <a:rPr lang="en-US" b="1" dirty="0" smtClean="0"/>
                  <a:t>RSA</a:t>
                </a:r>
                <a:r>
                  <a:rPr lang="en-US" dirty="0" smtClean="0"/>
                  <a:t> public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 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𝐧𝐜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22" y="1857364"/>
                <a:ext cx="4357718" cy="1283910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85100" y="2643182"/>
                <a:ext cx="2008115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chooses a random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00" y="2643182"/>
                <a:ext cx="200811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eft Arrow 12"/>
              <p:cNvSpPr/>
              <p:nvPr/>
            </p:nvSpPr>
            <p:spPr>
              <a:xfrm>
                <a:off x="2214546" y="3000372"/>
                <a:ext cx="3857652" cy="714380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Lef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46" y="3000372"/>
                <a:ext cx="3857652" cy="714380"/>
              </a:xfrm>
              <a:prstGeom prst="lef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ight Arrow 13"/>
              <p:cNvSpPr/>
              <p:nvPr/>
            </p:nvSpPr>
            <p:spPr>
              <a:xfrm>
                <a:off x="1981757" y="5009607"/>
                <a:ext cx="3929090" cy="78581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ight Arrow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57" y="5009607"/>
                <a:ext cx="3929090" cy="785818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0762" y="4256608"/>
                <a:ext cx="3000396" cy="203132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If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± 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output </a:t>
                </a:r>
                <a:r>
                  <a:rPr lang="it-IT" b="1" dirty="0" smtClean="0"/>
                  <a:t>?</a:t>
                </a:r>
                <a:br>
                  <a:rPr lang="it-IT" b="1" dirty="0" smtClean="0"/>
                </a:br>
                <a:endParaRPr lang="it-IT" b="1" dirty="0" smtClean="0"/>
              </a:p>
              <a:p>
                <a:r>
                  <a:rPr lang="en-US" b="1" dirty="0" smtClean="0"/>
                  <a:t>otherwise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a non-trivial factor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hence</a:t>
                </a:r>
                <a:r>
                  <a:rPr lang="en-US" dirty="0" smtClean="0"/>
                  <a:t> the receiver can decrypt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 smtClean="0"/>
                  <a:t>.</a:t>
                </a:r>
                <a:br>
                  <a:rPr lang="en-US" b="1" dirty="0" smtClean="0"/>
                </a:b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2" y="4256608"/>
                <a:ext cx="3000396" cy="20313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/>
          <p:cNvGrpSpPr/>
          <p:nvPr/>
        </p:nvGrpSpPr>
        <p:grpSpPr>
          <a:xfrm>
            <a:off x="2643174" y="3786190"/>
            <a:ext cx="3143272" cy="1143008"/>
            <a:chOff x="3500430" y="2582834"/>
            <a:chExt cx="2071702" cy="85884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57488" y="4000504"/>
                <a:ext cx="2500330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receiver proves in </a:t>
                </a:r>
                <a:r>
                  <a:rPr lang="en-US" sz="2000" b="1" dirty="0" smtClean="0"/>
                  <a:t>ZK</a:t>
                </a:r>
                <a:r>
                  <a:rPr lang="en-US" sz="2000" dirty="0" smtClean="0"/>
                  <a:t> that he knows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8" y="4000504"/>
                <a:ext cx="2500330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57" y="1500174"/>
            <a:ext cx="1401763" cy="1457325"/>
          </a:xfrm>
          <a:prstGeom prst="rect">
            <a:avLst/>
          </a:prstGeom>
          <a:noFill/>
        </p:spPr>
      </p:pic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00174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3428992" y="1500174"/>
                <a:ext cx="2357454" cy="785818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2" y="1500174"/>
                <a:ext cx="2357454" cy="785818"/>
              </a:xfrm>
              <a:prstGeom prst="righ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ft Arrow 21"/>
              <p:cNvSpPr/>
              <p:nvPr/>
            </p:nvSpPr>
            <p:spPr>
              <a:xfrm>
                <a:off x="3214678" y="2214554"/>
                <a:ext cx="2428892" cy="785818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Lef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78" y="2214554"/>
                <a:ext cx="2428892" cy="785818"/>
              </a:xfrm>
              <a:prstGeom prst="lef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4413" y="4929198"/>
                <a:ext cx="8348632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0070C0"/>
                    </a:solidFill>
                  </a:rPr>
                  <a:t>Problem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 smtClean="0"/>
                  <a:t> then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Alice </a:t>
                </a:r>
                <a:r>
                  <a:rPr lang="en-US" sz="2000" dirty="0" smtClean="0"/>
                  <a:t>knows that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000" dirty="0" smtClean="0"/>
                  <a:t> loves him while she doesn’t!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then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000" dirty="0" smtClean="0"/>
                  <a:t> knows </a:t>
                </a:r>
                <a:r>
                  <a:rPr lang="en-US" sz="2000" smtClean="0"/>
                  <a:t>that </a:t>
                </a:r>
                <a:r>
                  <a:rPr lang="en-US" sz="2000" b="1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000" smtClean="0"/>
                  <a:t> </a:t>
                </a:r>
                <a:r>
                  <a:rPr lang="en-US" sz="2000" dirty="0" smtClean="0"/>
                  <a:t>loves him </a:t>
                </a:r>
                <a:r>
                  <a:rPr lang="en-US" sz="2000" smtClean="0"/>
                  <a:t>while he </a:t>
                </a:r>
                <a:r>
                  <a:rPr lang="en-US" sz="2000" dirty="0" smtClean="0"/>
                  <a:t>doesn’t!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3" y="4929198"/>
                <a:ext cx="8348632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28728" y="3214686"/>
                <a:ext cx="1500198" cy="10001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computes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locally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28" y="3214686"/>
                <a:ext cx="1500198" cy="10001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000760" y="3143248"/>
                <a:ext cx="1500198" cy="107157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computes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locally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0" y="3143248"/>
                <a:ext cx="1500198" cy="10715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build="allAtOnce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2780928"/>
            <a:ext cx="1143008" cy="1201352"/>
          </a:xfrm>
          <a:prstGeom prst="rect">
            <a:avLst/>
          </a:prstGeom>
          <a:noFill/>
        </p:spPr>
      </p:pic>
      <p:pic>
        <p:nvPicPr>
          <p:cNvPr id="20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5335" y="2780928"/>
            <a:ext cx="1143009" cy="11883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18" y="167545"/>
            <a:ext cx="8510662" cy="10164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Implementation of the 1-out-of-2 OT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6480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𝐆𝐞𝐧</m:t>
                    </m:r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, </m:t>
                    </m:r>
                    <m:r>
                      <a:rPr lang="en-US" sz="29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𝐄𝐧𝐜</m:t>
                    </m:r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, 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𝐃𝐞𝐜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public key encryption scheme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pple Chancery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pple Chancery"/>
                      </a:rPr>
                      <m:t>𝑫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private key encryption scheme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648072"/>
              </a:xfrm>
              <a:blipFill rotWithShape="0">
                <a:blip r:embed="rId5"/>
                <a:stretch>
                  <a:fillRect l="-370" t="-19811" b="-169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323528" y="2780928"/>
            <a:ext cx="936104" cy="1512168"/>
          </a:xfrm>
          <a:prstGeom prst="wedgeRoundRectCallout">
            <a:avLst>
              <a:gd name="adj1" fmla="val 76951"/>
              <a:gd name="adj2" fmla="val -1277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39552" y="2996952"/>
                <a:ext cx="504056" cy="50405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96952"/>
                <a:ext cx="504056" cy="50405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39552" y="3645024"/>
                <a:ext cx="504056" cy="50405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45024"/>
                <a:ext cx="504056" cy="50405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7956376" y="2852936"/>
            <a:ext cx="936104" cy="1440160"/>
          </a:xfrm>
          <a:prstGeom prst="wedgeRoundRectCallout">
            <a:avLst>
              <a:gd name="adj1" fmla="val -92239"/>
              <a:gd name="adj2" fmla="val 1544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8172400" y="3356992"/>
                <a:ext cx="504056" cy="504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504056" cy="50405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35696" y="2348880"/>
                <a:ext cx="288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1. generates </a:t>
                </a:r>
                <a:r>
                  <a:rPr lang="en-US" dirty="0"/>
                  <a:t>t</a:t>
                </a:r>
                <a:r>
                  <a:rPr lang="en-US" dirty="0" smtClean="0"/>
                  <a:t>wo pairs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𝒔𝒌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48880"/>
                <a:ext cx="2880320" cy="923330"/>
              </a:xfrm>
              <a:prstGeom prst="rect">
                <a:avLst/>
              </a:prstGeom>
              <a:blipFill rotWithShape="0">
                <a:blip r:embed="rId9"/>
                <a:stretch>
                  <a:fillRect t="-3947" b="-5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ight Arrow 23"/>
              <p:cNvSpPr/>
              <p:nvPr/>
            </p:nvSpPr>
            <p:spPr>
              <a:xfrm>
                <a:off x="5128628" y="5696381"/>
                <a:ext cx="1675619" cy="72008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igh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628" y="5696381"/>
                <a:ext cx="1675619" cy="720080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76660" y="3895512"/>
                <a:ext cx="2754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2. generates a random symmetric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pple Chancery"/>
                      </a:rPr>
                      <m:t>𝑲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  <a:cs typeface="Apple Chancery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60" y="3895512"/>
                <a:ext cx="2754572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Left Arrow 25"/>
              <p:cNvSpPr/>
              <p:nvPr/>
            </p:nvSpPr>
            <p:spPr>
              <a:xfrm>
                <a:off x="2690672" y="3661792"/>
                <a:ext cx="2366225" cy="864096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</m:t>
                      </m:r>
                      <m:r>
                        <a:rPr lang="en-US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𝐄𝐧𝐜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𝒑𝒌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pple Chancery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pple Chancery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Left Arrow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72" y="3661792"/>
                <a:ext cx="2366225" cy="864096"/>
              </a:xfrm>
              <a:prstGeom prst="lef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12224" y="4436923"/>
                <a:ext cx="211141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3. computes:</a:t>
                </a:r>
              </a:p>
              <a:p>
                <a:r>
                  <a:rPr lang="en-US" b="1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𝐃𝐞𝐜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𝒔</m:t>
                    </m:r>
                    <m:sSub>
                      <m:sSub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𝒌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𝟎</m:t>
                        </m:r>
                      </m:sub>
                    </m:sSub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,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𝐞𝐜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𝒔</m:t>
                      </m:r>
                      <m:sSub>
                        <m:sSub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𝒌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𝟏</m:t>
                          </m:r>
                        </m:sub>
                      </m:sSub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l-PL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l-PL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pple Chancery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pple Chancery"/>
                      </a:rPr>
                      <m:t>𝑲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pple Chancery"/>
                        </a:rPr>
                        <m:t>𝑬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pple Chancery"/>
                        </a:rPr>
                        <m:t>𝑲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224" y="4436923"/>
                <a:ext cx="2111412" cy="2308324"/>
              </a:xfrm>
              <a:prstGeom prst="rect">
                <a:avLst/>
              </a:prstGeom>
              <a:blipFill rotWithShape="0">
                <a:blip r:embed="rId13"/>
                <a:stretch>
                  <a:fillRect l="-2312" b="-13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ight Arrow 27"/>
              <p:cNvSpPr/>
              <p:nvPr/>
            </p:nvSpPr>
            <p:spPr>
              <a:xfrm>
                <a:off x="4148336" y="2861320"/>
                <a:ext cx="1944216" cy="72008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𝒑𝒌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  <a:cs typeface="Lucida Calligraphy"/>
                </a:endParaRPr>
              </a:p>
            </p:txBody>
          </p:sp>
        </mc:Choice>
        <mc:Fallback xmlns="">
          <p:sp>
            <p:nvSpPr>
              <p:cNvPr id="28" name="Right Arrow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36" y="2861320"/>
                <a:ext cx="1944216" cy="720080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53759" y="5695712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4. computes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dirty="0" smtClean="0"/>
                  <a:t>as:</a:t>
                </a:r>
              </a:p>
              <a:p>
                <a:r>
                  <a:rPr lang="en-US" b="1" dirty="0" smtClean="0">
                    <a:solidFill>
                      <a:srgbClr val="800000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𝑫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pple Chancery"/>
                      </a:rPr>
                      <m:t>𝑲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pple Chancery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59" y="5695712"/>
                <a:ext cx="2232248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2459" t="-5660" b="-8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3051383"/>
                  </p:ext>
                </p:extLst>
              </p:nvPr>
            </p:nvGraphicFramePr>
            <p:xfrm>
              <a:off x="83653" y="4468640"/>
              <a:ext cx="2917229" cy="1457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534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7828">
                    <a:tc rowSpan="2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dirty="0" smtClean="0">
                              <a:latin typeface="+mn-lt"/>
                            </a:rPr>
                            <a:t>two</a:t>
                          </a:r>
                          <a:r>
                            <a:rPr lang="en-US" sz="1700" baseline="0" dirty="0" smtClean="0">
                              <a:latin typeface="+mn-lt"/>
                            </a:rPr>
                            <a:t> cases</a:t>
                          </a:r>
                          <a:r>
                            <a:rPr lang="en-US" sz="1700" dirty="0" smtClean="0">
                              <a:latin typeface="+mn-lt"/>
                            </a:rPr>
                            <a:t>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675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pple Chancery"/>
                                </a:rPr>
                                <m:t>𝑲</m:t>
                              </m:r>
                              <m:r>
                                <a:rPr lang="pl-PL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pl-PL" baseline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=</a:t>
                          </a:r>
                          <a:endParaRPr lang="en-US" baseline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pple Chancery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i="1" dirty="0" smtClean="0">
                              <a:latin typeface="+mn-lt"/>
                            </a:rPr>
                            <a:t>“random”</a:t>
                          </a:r>
                          <a:endParaRPr lang="en-US" sz="1500" i="1" dirty="0">
                            <a:latin typeface="+mn-lt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pl-PL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l-PL" b="1" i="1" baseline="-25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pl-PL" baseline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=</a:t>
                          </a:r>
                          <a:endParaRPr lang="en-US" baseline="0" dirty="0" smtClean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i="1" dirty="0" smtClean="0">
                              <a:latin typeface="+mn-lt"/>
                            </a:rPr>
                            <a:t>“random”</a:t>
                          </a:r>
                          <a:endParaRPr lang="en-US" sz="1500" b="1" dirty="0">
                            <a:solidFill>
                              <a:srgbClr val="800000"/>
                            </a:solidFill>
                            <a:latin typeface="+mn-lt"/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pple Chancery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3051383"/>
                  </p:ext>
                </p:extLst>
              </p:nvPr>
            </p:nvGraphicFramePr>
            <p:xfrm>
              <a:off x="83653" y="4468640"/>
              <a:ext cx="2917229" cy="1457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3713"/>
                    <a:gridCol w="990072"/>
                    <a:gridCol w="1053444"/>
                  </a:tblGrid>
                  <a:tr h="350520">
                    <a:tc rowSpan="2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dirty="0" smtClean="0">
                              <a:latin typeface="+mn-lt"/>
                            </a:rPr>
                            <a:t>two</a:t>
                          </a:r>
                          <a:r>
                            <a:rPr lang="en-US" sz="1700" baseline="0" dirty="0" smtClean="0">
                              <a:latin typeface="+mn-lt"/>
                            </a:rPr>
                            <a:t> cases</a:t>
                          </a:r>
                          <a:r>
                            <a:rPr lang="en-US" sz="1700" dirty="0" smtClean="0">
                              <a:latin typeface="+mn-lt"/>
                            </a:rPr>
                            <a:t>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blipFill rotWithShape="0">
                          <a:blip r:embed="rId16"/>
                          <a:stretch>
                            <a:fillRect l="-88344" t="-100000" r="-106748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R w="12700" cmpd="sng">
                          <a:noFill/>
                        </a:lnR>
                        <a:lnT w="12700" cmpd="sng">
                          <a:noFill/>
                        </a:lnT>
                        <a:blipFill rotWithShape="0">
                          <a:blip r:embed="rId16"/>
                          <a:stretch>
                            <a:fillRect l="-177457" t="-100000" r="-578" b="-219672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mpd="sng">
                          <a:noFill/>
                        </a:lnL>
                        <a:blipFill rotWithShape="0">
                          <a:blip r:embed="rId16"/>
                          <a:stretch>
                            <a:fillRect t="-203333" r="-23402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88344" t="-203333" r="-10674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i="1" dirty="0" smtClean="0">
                              <a:latin typeface="+mn-lt"/>
                            </a:rPr>
                            <a:t>“random”</a:t>
                          </a:r>
                          <a:endParaRPr lang="en-US" sz="1500" i="1" dirty="0">
                            <a:latin typeface="+mn-lt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mpd="sng">
                          <a:noFill/>
                        </a:lnL>
                        <a:lnB w="12700" cmpd="sng">
                          <a:noFill/>
                        </a:lnB>
                        <a:blipFill rotWithShape="0">
                          <a:blip r:embed="rId16"/>
                          <a:stretch>
                            <a:fillRect t="-298361" r="-234028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i="1" dirty="0" smtClean="0">
                              <a:latin typeface="+mn-lt"/>
                            </a:rPr>
                            <a:t>“random”</a:t>
                          </a:r>
                          <a:endParaRPr lang="en-US" sz="1500" b="1" dirty="0">
                            <a:solidFill>
                              <a:srgbClr val="800000"/>
                            </a:solidFill>
                            <a:latin typeface="+mn-lt"/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blipFill rotWithShape="0">
                          <a:blip r:embed="rId16"/>
                          <a:stretch>
                            <a:fillRect l="-177457" t="-298361" r="-578" b="-213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solve the love problem of Alice and Bob using OT?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57" y="1500174"/>
            <a:ext cx="1401763" cy="1457325"/>
          </a:xfrm>
          <a:prstGeom prst="rect">
            <a:avLst/>
          </a:prstGeom>
          <a:noFill/>
        </p:spPr>
      </p:pic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00174"/>
            <a:ext cx="1368425" cy="1438275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 rot="2543251">
            <a:off x="3297038" y="3097980"/>
            <a:ext cx="1103923" cy="4604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158438">
            <a:off x="5097584" y="3025209"/>
            <a:ext cx="1103923" cy="5197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43570" y="5072074"/>
                <a:ext cx="3214710" cy="1200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the output of Bob is equal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err="1" smtClean="0"/>
                  <a:t>iff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so it is equal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Bob just outputs it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70" y="5072074"/>
                <a:ext cx="3214710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14546" y="2214554"/>
                <a:ext cx="38824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46" y="2214554"/>
                <a:ext cx="3882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72264" y="2285992"/>
                <a:ext cx="402674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64" y="2285992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3134" y="2809635"/>
                <a:ext cx="231909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34" y="2809635"/>
                <a:ext cx="231909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2"/>
          <p:cNvGrpSpPr/>
          <p:nvPr/>
        </p:nvGrpSpPr>
        <p:grpSpPr>
          <a:xfrm>
            <a:off x="3428992" y="3929067"/>
            <a:ext cx="2643206" cy="928694"/>
            <a:chOff x="3500430" y="2582834"/>
            <a:chExt cx="2071702" cy="85884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08758" y="4000505"/>
            <a:ext cx="12490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1-out-of-2</a:t>
            </a:r>
            <a:br>
              <a:rPr lang="en-US" sz="2000" dirty="0" smtClean="0"/>
            </a:br>
            <a:r>
              <a:rPr lang="en-US" sz="2000" dirty="0" smtClean="0"/>
              <a:t>OT</a:t>
            </a:r>
            <a:endParaRPr lang="en-US" sz="2000" dirty="0"/>
          </a:p>
        </p:txBody>
      </p:sp>
      <p:sp>
        <p:nvSpPr>
          <p:cNvPr id="32" name="Right Arrow 31"/>
          <p:cNvSpPr/>
          <p:nvPr/>
        </p:nvSpPr>
        <p:spPr>
          <a:xfrm rot="2543251">
            <a:off x="5638584" y="4597840"/>
            <a:ext cx="679046" cy="4604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Left Arrow 33"/>
              <p:cNvSpPr/>
              <p:nvPr/>
            </p:nvSpPr>
            <p:spPr>
              <a:xfrm>
                <a:off x="3000364" y="5429264"/>
                <a:ext cx="2331735" cy="642942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Left Arrow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64" y="5429264"/>
                <a:ext cx="2331735" cy="642942"/>
              </a:xfrm>
              <a:prstGeom prst="lef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62734" y="6357958"/>
                <a:ext cx="409554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works, because: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𝐎𝐓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34" y="6357958"/>
                <a:ext cx="409554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09235" y="5566069"/>
                <a:ext cx="1445185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35" y="5566069"/>
                <a:ext cx="144518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Transfer for strings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if the sender’s input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is a bit-string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If the adversary is passive</a:t>
                </a:r>
                <a:r>
                  <a:rPr lang="en-US" dirty="0" smtClean="0"/>
                  <a:t>: just apply OT to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separately (with the same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If the adversary is active</a:t>
                </a:r>
                <a:r>
                  <a:rPr lang="en-US" dirty="0" smtClean="0"/>
                  <a:t>: it’s more complicated, but a reduction also exists.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381" r="-2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>
            <a:off x="-857288" y="1428736"/>
            <a:ext cx="11144328" cy="79296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1428728" y="5572140"/>
            <a:ext cx="6643734" cy="228604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65" y="-55132"/>
            <a:ext cx="8510851" cy="1285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oblivious transfer in </a:t>
            </a:r>
            <a:r>
              <a:rPr lang="en-US" dirty="0" err="1" smtClean="0"/>
              <a:t>Minicrypt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5" y="1059386"/>
            <a:ext cx="3828208" cy="92869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800" dirty="0" smtClean="0"/>
              <a:t>As far as we know: </a:t>
            </a:r>
            <a:r>
              <a:rPr lang="en-US" sz="2800" b="1" dirty="0" smtClean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3929066"/>
            <a:ext cx="228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public-key encryption exists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2428868"/>
            <a:ext cx="2857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trap-door permutations exist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4000504"/>
            <a:ext cx="1928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exchange protocols exist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786454"/>
            <a:ext cx="19316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way functions</a:t>
            </a:r>
            <a:br>
              <a:rPr lang="en-US" b="1" dirty="0" smtClean="0"/>
            </a:br>
            <a:r>
              <a:rPr lang="en-US" b="1" dirty="0" smtClean="0"/>
              <a:t>exist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6072206"/>
            <a:ext cx="109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minicrypt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9404386">
            <a:off x="2783341" y="4815603"/>
            <a:ext cx="642942" cy="92251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57686" y="4786322"/>
            <a:ext cx="642942" cy="92251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225425">
            <a:off x="2658043" y="3023578"/>
            <a:ext cx="642942" cy="92251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265604">
            <a:off x="6312941" y="3013306"/>
            <a:ext cx="642942" cy="92251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3107523" y="3679031"/>
            <a:ext cx="571504" cy="92869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928926" y="4286256"/>
            <a:ext cx="78581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16" name="Left Arrow 15"/>
          <p:cNvSpPr/>
          <p:nvPr/>
        </p:nvSpPr>
        <p:spPr>
          <a:xfrm rot="3223535">
            <a:off x="1730130" y="4865597"/>
            <a:ext cx="112381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17" name="Left Arrow 16"/>
          <p:cNvSpPr/>
          <p:nvPr/>
        </p:nvSpPr>
        <p:spPr>
          <a:xfrm rot="2240149">
            <a:off x="6563523" y="2703402"/>
            <a:ext cx="112381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16200000">
            <a:off x="4928658" y="4786854"/>
            <a:ext cx="107263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20" name="Right Arrow 19"/>
          <p:cNvSpPr/>
          <p:nvPr/>
        </p:nvSpPr>
        <p:spPr>
          <a:xfrm rot="19564085">
            <a:off x="1979355" y="260953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29454" y="1928802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cryptomania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578" y="4000504"/>
            <a:ext cx="21431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oblivious transfer exist</a:t>
            </a:r>
            <a:endParaRPr lang="en-US" b="1" dirty="0"/>
          </a:p>
        </p:txBody>
      </p:sp>
      <p:sp>
        <p:nvSpPr>
          <p:cNvPr id="24" name="Down Arrow 23"/>
          <p:cNvSpPr/>
          <p:nvPr/>
        </p:nvSpPr>
        <p:spPr>
          <a:xfrm rot="5400000">
            <a:off x="6036479" y="3821910"/>
            <a:ext cx="571504" cy="78581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flipH="1">
            <a:off x="5929322" y="4357694"/>
            <a:ext cx="78581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26" name="Down Arrow 25"/>
          <p:cNvSpPr/>
          <p:nvPr/>
        </p:nvSpPr>
        <p:spPr>
          <a:xfrm>
            <a:off x="4143372" y="3214686"/>
            <a:ext cx="642942" cy="77964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6200000" flipH="1">
            <a:off x="4893471" y="3178967"/>
            <a:ext cx="78581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4381753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compute any function?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anchor="ctr" anchorCtr="0"/>
              <a:lstStyle/>
              <a:p>
                <a:pPr>
                  <a:buNone/>
                </a:pPr>
                <a:r>
                  <a:rPr lang="en-US" dirty="0" smtClean="0"/>
                  <a:t>We will now show how Alice and Bob can securely compute any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dirty="0" smtClean="0"/>
                  <a:t>More precisely</a:t>
                </a:r>
                <a:r>
                  <a:rPr lang="en-US" dirty="0" smtClean="0"/>
                  <a:t>: they can compute any function that can be computed by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poly-time Boolean circuit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34" y="0"/>
            <a:ext cx="8499962" cy="928670"/>
          </a:xfrm>
        </p:spPr>
        <p:txBody>
          <a:bodyPr/>
          <a:lstStyle/>
          <a:p>
            <a:r>
              <a:rPr lang="pl-PL" sz="4000" dirty="0" smtClean="0"/>
              <a:t>Boolean circuits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5729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</a:t>
            </a:r>
            <a:r>
              <a:rPr lang="pl-PL" sz="1600" b="1" baseline="-25000" dirty="0" smtClean="0"/>
              <a:t>0</a:t>
            </a:r>
            <a:endParaRPr lang="en-US" sz="1600" b="1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207167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smtClean="0"/>
              <a:t>a</a:t>
            </a:r>
            <a:r>
              <a:rPr lang="pl-PL" sz="1600" b="1" baseline="-25000" smtClean="0"/>
              <a:t>1</a:t>
            </a:r>
            <a:endParaRPr lang="en-US" sz="1600" b="1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78605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</a:t>
            </a:r>
            <a:r>
              <a:rPr lang="pl-PL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50043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</a:t>
            </a:r>
            <a:r>
              <a:rPr lang="pl-PL" sz="1600" b="1" baseline="-25000" dirty="0"/>
              <a:t>3</a:t>
            </a:r>
            <a:endParaRPr lang="en-US" sz="1600" b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21481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1</a:t>
            </a:r>
            <a:endParaRPr lang="en-US" sz="1600" b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2919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64357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3</a:t>
            </a:r>
            <a:endParaRPr lang="en-US" sz="1600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357950" y="5643578"/>
            <a:ext cx="51105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4</a:t>
            </a:r>
            <a:endParaRPr lang="en-US" sz="1600" b="1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357950" y="4857760"/>
            <a:ext cx="642942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cxnSp>
        <p:nvCxnSpPr>
          <p:cNvPr id="15" name="Straight Arrow Connector 14"/>
          <p:cNvCxnSpPr>
            <a:stCxn id="12" idx="0"/>
            <a:endCxn id="13" idx="2"/>
          </p:cNvCxnSpPr>
          <p:nvPr/>
        </p:nvCxnSpPr>
        <p:spPr>
          <a:xfrm rot="5400000" flipH="1" flipV="1">
            <a:off x="6467854" y="5432012"/>
            <a:ext cx="357190" cy="65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43570" y="407194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4643438" y="3071810"/>
            <a:ext cx="5715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1785918" y="4071942"/>
            <a:ext cx="5715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500298" y="3071810"/>
            <a:ext cx="5715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6072198" y="3071810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3357554" y="2214554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4929190" y="407194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2500298" y="478632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1785918" y="478632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35" name="Straight Arrow Connector 34"/>
          <p:cNvCxnSpPr>
            <a:stCxn id="13" idx="0"/>
            <a:endCxn id="22" idx="2"/>
          </p:cNvCxnSpPr>
          <p:nvPr/>
        </p:nvCxnSpPr>
        <p:spPr>
          <a:xfrm rot="16200000" flipV="1">
            <a:off x="6125777" y="4304115"/>
            <a:ext cx="357190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  <a:endCxn id="22" idx="2"/>
          </p:cNvCxnSpPr>
          <p:nvPr/>
        </p:nvCxnSpPr>
        <p:spPr>
          <a:xfrm rot="5400000" flipH="1" flipV="1">
            <a:off x="5357818" y="5072074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0"/>
            <a:endCxn id="31" idx="2"/>
          </p:cNvCxnSpPr>
          <p:nvPr/>
        </p:nvCxnSpPr>
        <p:spPr>
          <a:xfrm rot="5400000" flipH="1" flipV="1">
            <a:off x="4643438" y="5072074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0"/>
            <a:endCxn id="97" idx="2"/>
          </p:cNvCxnSpPr>
          <p:nvPr/>
        </p:nvCxnSpPr>
        <p:spPr>
          <a:xfrm rot="16200000" flipV="1">
            <a:off x="3286116" y="4429132"/>
            <a:ext cx="214314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0"/>
            <a:endCxn id="23" idx="2"/>
          </p:cNvCxnSpPr>
          <p:nvPr/>
        </p:nvCxnSpPr>
        <p:spPr>
          <a:xfrm rot="16200000" flipV="1">
            <a:off x="4786314" y="3643314"/>
            <a:ext cx="57150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" idx="0"/>
            <a:endCxn id="33" idx="2"/>
          </p:cNvCxnSpPr>
          <p:nvPr/>
        </p:nvCxnSpPr>
        <p:spPr>
          <a:xfrm rot="5400000" flipH="1" flipV="1">
            <a:off x="1643042" y="5214950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" idx="0"/>
            <a:endCxn id="33" idx="2"/>
          </p:cNvCxnSpPr>
          <p:nvPr/>
        </p:nvCxnSpPr>
        <p:spPr>
          <a:xfrm rot="16200000" flipV="1">
            <a:off x="2000232" y="5286388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" idx="0"/>
            <a:endCxn id="32" idx="2"/>
          </p:cNvCxnSpPr>
          <p:nvPr/>
        </p:nvCxnSpPr>
        <p:spPr>
          <a:xfrm rot="5400000" flipH="1" flipV="1">
            <a:off x="2357422" y="5214950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0"/>
            <a:endCxn id="32" idx="2"/>
          </p:cNvCxnSpPr>
          <p:nvPr/>
        </p:nvCxnSpPr>
        <p:spPr>
          <a:xfrm rot="16200000" flipV="1">
            <a:off x="2714612" y="5286388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3" idx="0"/>
            <a:endCxn id="24" idx="2"/>
          </p:cNvCxnSpPr>
          <p:nvPr/>
        </p:nvCxnSpPr>
        <p:spPr>
          <a:xfrm rot="5400000" flipH="1" flipV="1">
            <a:off x="1928794" y="464344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143240" y="407194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77" name="Straight Arrow Connector 76"/>
          <p:cNvCxnSpPr>
            <a:stCxn id="32" idx="0"/>
            <a:endCxn id="75" idx="2"/>
          </p:cNvCxnSpPr>
          <p:nvPr/>
        </p:nvCxnSpPr>
        <p:spPr>
          <a:xfrm rot="5400000" flipH="1" flipV="1">
            <a:off x="2964645" y="4321975"/>
            <a:ext cx="28575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0"/>
            <a:endCxn id="75" idx="2"/>
          </p:cNvCxnSpPr>
          <p:nvPr/>
        </p:nvCxnSpPr>
        <p:spPr>
          <a:xfrm rot="16200000" flipV="1">
            <a:off x="3393273" y="4536289"/>
            <a:ext cx="1143008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" idx="0"/>
            <a:endCxn id="30" idx="2"/>
          </p:cNvCxnSpPr>
          <p:nvPr/>
        </p:nvCxnSpPr>
        <p:spPr>
          <a:xfrm rot="16200000" flipV="1">
            <a:off x="2571736" y="3714752"/>
            <a:ext cx="300039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0"/>
            <a:endCxn id="30" idx="2"/>
          </p:cNvCxnSpPr>
          <p:nvPr/>
        </p:nvCxnSpPr>
        <p:spPr>
          <a:xfrm rot="5400000" flipH="1" flipV="1">
            <a:off x="2821769" y="3250405"/>
            <a:ext cx="142876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2" idx="0"/>
            <a:endCxn id="26" idx="2"/>
          </p:cNvCxnSpPr>
          <p:nvPr/>
        </p:nvCxnSpPr>
        <p:spPr>
          <a:xfrm rot="5400000" flipH="1" flipV="1">
            <a:off x="5857884" y="3571876"/>
            <a:ext cx="5715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5" idx="0"/>
            <a:endCxn id="25" idx="2"/>
          </p:cNvCxnSpPr>
          <p:nvPr/>
        </p:nvCxnSpPr>
        <p:spPr>
          <a:xfrm rot="16200000" flipV="1">
            <a:off x="2821769" y="3464719"/>
            <a:ext cx="57150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785918" y="3071810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92" name="Straight Arrow Connector 91"/>
          <p:cNvCxnSpPr>
            <a:stCxn id="8" idx="0"/>
            <a:endCxn id="90" idx="2"/>
          </p:cNvCxnSpPr>
          <p:nvPr/>
        </p:nvCxnSpPr>
        <p:spPr>
          <a:xfrm rot="16200000" flipV="1">
            <a:off x="1857356" y="3714752"/>
            <a:ext cx="2143140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4" idx="0"/>
            <a:endCxn id="90" idx="2"/>
          </p:cNvCxnSpPr>
          <p:nvPr/>
        </p:nvCxnSpPr>
        <p:spPr>
          <a:xfrm rot="5400000" flipH="1" flipV="1">
            <a:off x="1785918" y="378619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929058" y="3071810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100" name="Straight Arrow Connector 99"/>
          <p:cNvCxnSpPr>
            <a:stCxn id="8" idx="0"/>
            <a:endCxn id="97" idx="2"/>
          </p:cNvCxnSpPr>
          <p:nvPr/>
        </p:nvCxnSpPr>
        <p:spPr>
          <a:xfrm rot="5400000" flipH="1" flipV="1">
            <a:off x="2928926" y="4357694"/>
            <a:ext cx="214314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143504" y="228599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103" name="Straight Arrow Connector 102"/>
          <p:cNvCxnSpPr>
            <a:stCxn id="23" idx="0"/>
            <a:endCxn id="101" idx="2"/>
          </p:cNvCxnSpPr>
          <p:nvPr/>
        </p:nvCxnSpPr>
        <p:spPr>
          <a:xfrm rot="5400000" flipH="1" flipV="1">
            <a:off x="5000628" y="2643182"/>
            <a:ext cx="35719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6" idx="0"/>
            <a:endCxn id="101" idx="2"/>
          </p:cNvCxnSpPr>
          <p:nvPr/>
        </p:nvCxnSpPr>
        <p:spPr>
          <a:xfrm rot="16200000" flipV="1">
            <a:off x="5715008" y="2428868"/>
            <a:ext cx="357190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35742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1</a:t>
            </a:r>
            <a:endParaRPr lang="en-US" sz="1600" b="1" baseline="-25000" dirty="0"/>
          </a:p>
        </p:txBody>
      </p:sp>
      <p:sp>
        <p:nvSpPr>
          <p:cNvPr id="117" name="Rectangle 116"/>
          <p:cNvSpPr/>
          <p:nvPr/>
        </p:nvSpPr>
        <p:spPr>
          <a:xfrm>
            <a:off x="1428728" y="2214554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123" name="Straight Arrow Connector 122"/>
          <p:cNvCxnSpPr>
            <a:stCxn id="90" idx="0"/>
            <a:endCxn id="117" idx="2"/>
          </p:cNvCxnSpPr>
          <p:nvPr/>
        </p:nvCxnSpPr>
        <p:spPr>
          <a:xfrm rot="16200000" flipV="1">
            <a:off x="1678761" y="2678901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7" idx="0"/>
            <a:endCxn id="106" idx="2"/>
          </p:cNvCxnSpPr>
          <p:nvPr/>
        </p:nvCxnSpPr>
        <p:spPr>
          <a:xfrm rot="5400000" flipH="1" flipV="1">
            <a:off x="1928794" y="1500174"/>
            <a:ext cx="500066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307180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28" name="Rectangle 127"/>
          <p:cNvSpPr/>
          <p:nvPr/>
        </p:nvSpPr>
        <p:spPr>
          <a:xfrm>
            <a:off x="521494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5</a:t>
            </a:r>
            <a:endParaRPr lang="en-US" sz="1600" b="1" baseline="-25000" dirty="0"/>
          </a:p>
        </p:txBody>
      </p:sp>
      <p:sp>
        <p:nvSpPr>
          <p:cNvPr id="129" name="Rectangle 128"/>
          <p:cNvSpPr/>
          <p:nvPr/>
        </p:nvSpPr>
        <p:spPr>
          <a:xfrm>
            <a:off x="450056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4</a:t>
            </a:r>
            <a:endParaRPr lang="en-US" sz="1600" b="1" baseline="-25000" dirty="0"/>
          </a:p>
        </p:txBody>
      </p:sp>
      <p:sp>
        <p:nvSpPr>
          <p:cNvPr id="130" name="Rectangle 129"/>
          <p:cNvSpPr/>
          <p:nvPr/>
        </p:nvSpPr>
        <p:spPr>
          <a:xfrm>
            <a:off x="378618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3</a:t>
            </a:r>
            <a:endParaRPr lang="en-US" sz="1600" b="1" baseline="-25000" dirty="0"/>
          </a:p>
        </p:txBody>
      </p:sp>
      <p:cxnSp>
        <p:nvCxnSpPr>
          <p:cNvPr id="132" name="Straight Arrow Connector 131"/>
          <p:cNvCxnSpPr>
            <a:stCxn id="25" idx="0"/>
            <a:endCxn id="127" idx="2"/>
          </p:cNvCxnSpPr>
          <p:nvPr/>
        </p:nvCxnSpPr>
        <p:spPr>
          <a:xfrm rot="5400000" flipH="1" flipV="1">
            <a:off x="2393141" y="2107397"/>
            <a:ext cx="135732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30" idx="0"/>
            <a:endCxn id="130" idx="2"/>
          </p:cNvCxnSpPr>
          <p:nvPr/>
        </p:nvCxnSpPr>
        <p:spPr>
          <a:xfrm rot="5400000" flipH="1" flipV="1">
            <a:off x="3607587" y="1750207"/>
            <a:ext cx="50006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7" idx="0"/>
            <a:endCxn id="129" idx="2"/>
          </p:cNvCxnSpPr>
          <p:nvPr/>
        </p:nvCxnSpPr>
        <p:spPr>
          <a:xfrm rot="5400000" flipH="1" flipV="1">
            <a:off x="3821901" y="2107397"/>
            <a:ext cx="135732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1" idx="0"/>
            <a:endCxn id="128" idx="2"/>
          </p:cNvCxnSpPr>
          <p:nvPr/>
        </p:nvCxnSpPr>
        <p:spPr>
          <a:xfrm rot="5400000" flipH="1" flipV="1">
            <a:off x="5179223" y="1964521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Left Arrow 148"/>
          <p:cNvSpPr/>
          <p:nvPr/>
        </p:nvSpPr>
        <p:spPr>
          <a:xfrm>
            <a:off x="7000892" y="5429264"/>
            <a:ext cx="1928826" cy="8572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input gates</a:t>
            </a:r>
            <a:endParaRPr lang="en-US" sz="1600" b="1" dirty="0"/>
          </a:p>
        </p:txBody>
      </p:sp>
      <p:sp>
        <p:nvSpPr>
          <p:cNvPr id="150" name="Left Arrow 149"/>
          <p:cNvSpPr/>
          <p:nvPr/>
        </p:nvSpPr>
        <p:spPr>
          <a:xfrm>
            <a:off x="7000892" y="1142984"/>
            <a:ext cx="1928826" cy="857256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output gates</a:t>
            </a:r>
            <a:endParaRPr lang="en-US" sz="1600" b="1" dirty="0"/>
          </a:p>
        </p:txBody>
      </p:sp>
      <p:sp>
        <p:nvSpPr>
          <p:cNvPr id="151" name="Rectangular Callout 150"/>
          <p:cNvSpPr/>
          <p:nvPr/>
        </p:nvSpPr>
        <p:spPr>
          <a:xfrm>
            <a:off x="7429520" y="2143116"/>
            <a:ext cx="1500198" cy="571504"/>
          </a:xfrm>
          <a:prstGeom prst="wedgeRectCallout">
            <a:avLst>
              <a:gd name="adj1" fmla="val -161177"/>
              <a:gd name="adj2" fmla="val 101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conjunciton</a:t>
            </a:r>
            <a:endParaRPr lang="en-GB" sz="1600" b="1" dirty="0" smtClean="0"/>
          </a:p>
          <a:p>
            <a:pPr algn="ctr"/>
            <a:r>
              <a:rPr lang="en-GB" sz="1600" b="1" dirty="0" smtClean="0"/>
              <a:t>gates</a:t>
            </a:r>
            <a:endParaRPr lang="en-US" sz="1600" b="1" dirty="0"/>
          </a:p>
        </p:txBody>
      </p:sp>
      <p:sp>
        <p:nvSpPr>
          <p:cNvPr id="152" name="Rectangular Callout 151"/>
          <p:cNvSpPr/>
          <p:nvPr/>
        </p:nvSpPr>
        <p:spPr>
          <a:xfrm>
            <a:off x="7500958" y="4786322"/>
            <a:ext cx="1428760" cy="642942"/>
          </a:xfrm>
          <a:prstGeom prst="wedgeRectCallout">
            <a:avLst>
              <a:gd name="adj1" fmla="val -75339"/>
              <a:gd name="adj2" fmla="val 74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negation</a:t>
            </a:r>
            <a:r>
              <a:rPr lang="en-GB" sz="1600" b="1" dirty="0" smtClean="0"/>
              <a:t> gates</a:t>
            </a:r>
            <a:endParaRPr lang="en-US" sz="1600" b="1" dirty="0"/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-65596" y="3438517"/>
            <a:ext cx="8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depth</a:t>
            </a:r>
            <a:endParaRPr lang="en-US" b="1" dirty="0"/>
          </a:p>
        </p:txBody>
      </p:sp>
      <p:sp>
        <p:nvSpPr>
          <p:cNvPr id="173" name="Left Brace 172"/>
          <p:cNvSpPr/>
          <p:nvPr/>
        </p:nvSpPr>
        <p:spPr>
          <a:xfrm>
            <a:off x="571472" y="1214422"/>
            <a:ext cx="428628" cy="4929222"/>
          </a:xfrm>
          <a:prstGeom prst="leftBrace">
            <a:avLst>
              <a:gd name="adj1" fmla="val 6556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7" name="TextBox 176"/>
          <p:cNvSpPr txBox="1"/>
          <p:nvPr/>
        </p:nvSpPr>
        <p:spPr>
          <a:xfrm>
            <a:off x="214282" y="71435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size: </a:t>
            </a:r>
            <a:r>
              <a:rPr lang="en-GB" dirty="0" smtClean="0"/>
              <a:t> number of gates</a:t>
            </a:r>
            <a:endParaRPr lang="en-US" b="1" dirty="0"/>
          </a:p>
        </p:txBody>
      </p:sp>
      <p:sp>
        <p:nvSpPr>
          <p:cNvPr id="80" name="Left Brace 79"/>
          <p:cNvSpPr/>
          <p:nvPr/>
        </p:nvSpPr>
        <p:spPr>
          <a:xfrm rot="16200000">
            <a:off x="2500300" y="4857761"/>
            <a:ext cx="428628" cy="2857521"/>
          </a:xfrm>
          <a:prstGeom prst="leftBrace">
            <a:avLst>
              <a:gd name="adj1" fmla="val 6556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Left Brace 81"/>
          <p:cNvSpPr/>
          <p:nvPr/>
        </p:nvSpPr>
        <p:spPr>
          <a:xfrm rot="16200000">
            <a:off x="5322101" y="4893479"/>
            <a:ext cx="428628" cy="2786083"/>
          </a:xfrm>
          <a:prstGeom prst="leftBrace">
            <a:avLst>
              <a:gd name="adj1" fmla="val 6556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TextBox 83"/>
          <p:cNvSpPr txBox="1"/>
          <p:nvPr/>
        </p:nvSpPr>
        <p:spPr>
          <a:xfrm>
            <a:off x="2071670" y="635795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 of Alice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4929190" y="6357958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 of Bob</a:t>
            </a:r>
            <a:endParaRPr lang="en-US" sz="1600" dirty="0"/>
          </a:p>
        </p:txBody>
      </p:sp>
      <p:cxnSp>
        <p:nvCxnSpPr>
          <p:cNvPr id="89" name="Straight Arrow Connector 88"/>
          <p:cNvCxnSpPr>
            <a:stCxn id="13" idx="0"/>
            <a:endCxn id="26" idx="2"/>
          </p:cNvCxnSpPr>
          <p:nvPr/>
        </p:nvCxnSpPr>
        <p:spPr>
          <a:xfrm rot="16200000" flipV="1">
            <a:off x="5840025" y="4018363"/>
            <a:ext cx="1357322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" idx="0"/>
            <a:endCxn id="117" idx="2"/>
          </p:cNvCxnSpPr>
          <p:nvPr/>
        </p:nvCxnSpPr>
        <p:spPr>
          <a:xfrm rot="5400000" flipH="1" flipV="1">
            <a:off x="178563" y="4107661"/>
            <a:ext cx="300039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1" idx="0"/>
            <a:endCxn id="31" idx="2"/>
          </p:cNvCxnSpPr>
          <p:nvPr/>
        </p:nvCxnSpPr>
        <p:spPr>
          <a:xfrm rot="16200000" flipV="1">
            <a:off x="5000628" y="4714884"/>
            <a:ext cx="114300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75" grpId="0" animBg="1"/>
      <p:bldP spid="90" grpId="0" animBg="1"/>
      <p:bldP spid="97" grpId="0" animBg="1"/>
      <p:bldP spid="101" grpId="0" animBg="1"/>
      <p:bldP spid="106" grpId="0" animBg="1"/>
      <p:bldP spid="117" grpId="0" animBg="1"/>
      <p:bldP spid="127" grpId="0" animBg="1"/>
      <p:bldP spid="128" grpId="0" animBg="1"/>
      <p:bldP spid="129" grpId="0" animBg="1"/>
      <p:bldP spid="130" grpId="0" animBg="1"/>
      <p:bldP spid="149" grpId="0" animBg="1"/>
      <p:bldP spid="150" grpId="0" animBg="1"/>
      <p:bldP spid="151" grpId="0" animBg="1"/>
      <p:bldP spid="152" grpId="0" animBg="1"/>
      <p:bldP spid="157" grpId="0"/>
      <p:bldP spid="173" grpId="0" animBg="1"/>
      <p:bldP spid="177" grpId="0"/>
      <p:bldP spid="80" grpId="0" animBg="1"/>
      <p:bldP spid="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“encrypts” the circuit together with her input and sends it to </a:t>
            </a:r>
            <a:r>
              <a:rPr lang="en-US" b="1" dirty="0" smtClean="0">
                <a:solidFill>
                  <a:srgbClr val="0070C0"/>
                </a:solidFill>
              </a:rPr>
              <a:t>Bob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Bob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adds his input and computes the circuit </a:t>
            </a:r>
            <a:r>
              <a:rPr lang="en-US" b="1" dirty="0" smtClean="0">
                <a:solidFill>
                  <a:srgbClr val="00B050"/>
                </a:solidFill>
              </a:rPr>
              <a:t>gate-by-gate</a:t>
            </a:r>
            <a:r>
              <a:rPr lang="en-US" dirty="0" smtClean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do it in such a way that </a:t>
            </a:r>
            <a:r>
              <a:rPr lang="en-US" b="1" dirty="0" smtClean="0">
                <a:solidFill>
                  <a:srgbClr val="FF0000"/>
                </a:solidFill>
              </a:rPr>
              <a:t>the values on the gates remain secret</a:t>
            </a:r>
            <a:r>
              <a:rPr lang="en-US" dirty="0" smtClean="0"/>
              <a:t> (except of the output gates)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Simplifying assumptions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Dishonest parties are </a:t>
            </a:r>
            <a:r>
              <a:rPr lang="en-US" i="1" dirty="0" smtClean="0"/>
              <a:t>honest-but-curious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Only Bob learns the output.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107146"/>
            <a:ext cx="8229600" cy="928670"/>
          </a:xfrm>
        </p:spPr>
        <p:txBody>
          <a:bodyPr/>
          <a:lstStyle/>
          <a:p>
            <a:r>
              <a:rPr lang="en-US" dirty="0" smtClean="0"/>
              <a:t>Let’s number the gates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729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</a:t>
            </a:r>
            <a:r>
              <a:rPr lang="pl-PL" sz="1600" b="1" baseline="-25000" dirty="0" smtClean="0"/>
              <a:t>0</a:t>
            </a:r>
            <a:endParaRPr lang="en-US" sz="1600" b="1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207167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smtClean="0"/>
              <a:t>a</a:t>
            </a:r>
            <a:r>
              <a:rPr lang="pl-PL" sz="1600" b="1" baseline="-25000" smtClean="0"/>
              <a:t>1</a:t>
            </a:r>
            <a:endParaRPr lang="en-US" sz="1600" b="1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78605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</a:t>
            </a:r>
            <a:r>
              <a:rPr lang="pl-PL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50043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</a:t>
            </a:r>
            <a:r>
              <a:rPr lang="pl-PL" sz="1600" b="1" baseline="-25000" dirty="0"/>
              <a:t>3</a:t>
            </a:r>
            <a:endParaRPr lang="en-US" sz="1600" b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21481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1</a:t>
            </a:r>
            <a:endParaRPr lang="en-US" sz="1600" b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2919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643570" y="564357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3</a:t>
            </a:r>
            <a:endParaRPr lang="en-US" sz="1600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357950" y="5643578"/>
            <a:ext cx="51105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r>
              <a:rPr lang="en-US" sz="1600" b="1" baseline="-25000" dirty="0" smtClean="0"/>
              <a:t>4</a:t>
            </a:r>
            <a:endParaRPr lang="en-US" sz="1600" b="1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357950" y="4857760"/>
            <a:ext cx="642942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cxnSp>
        <p:nvCxnSpPr>
          <p:cNvPr id="15" name="Straight Arrow Connector 14"/>
          <p:cNvCxnSpPr>
            <a:stCxn id="12" idx="0"/>
            <a:endCxn id="13" idx="2"/>
          </p:cNvCxnSpPr>
          <p:nvPr/>
        </p:nvCxnSpPr>
        <p:spPr>
          <a:xfrm rot="5400000" flipH="1" flipV="1">
            <a:off x="6467854" y="5432012"/>
            <a:ext cx="357190" cy="65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43570" y="407194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4643438" y="3071810"/>
            <a:ext cx="5715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1785918" y="4071942"/>
            <a:ext cx="5715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500298" y="3071810"/>
            <a:ext cx="5715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6072198" y="3071810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3357554" y="2214554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4929190" y="407194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2500298" y="478632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1785918" y="478632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35" name="Straight Arrow Connector 34"/>
          <p:cNvCxnSpPr>
            <a:stCxn id="13" idx="0"/>
            <a:endCxn id="22" idx="2"/>
          </p:cNvCxnSpPr>
          <p:nvPr/>
        </p:nvCxnSpPr>
        <p:spPr>
          <a:xfrm rot="16200000" flipV="1">
            <a:off x="6125777" y="4304115"/>
            <a:ext cx="357190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  <a:endCxn id="22" idx="2"/>
          </p:cNvCxnSpPr>
          <p:nvPr/>
        </p:nvCxnSpPr>
        <p:spPr>
          <a:xfrm rot="5400000" flipH="1" flipV="1">
            <a:off x="5357818" y="5072074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0"/>
            <a:endCxn id="31" idx="2"/>
          </p:cNvCxnSpPr>
          <p:nvPr/>
        </p:nvCxnSpPr>
        <p:spPr>
          <a:xfrm rot="5400000" flipH="1" flipV="1">
            <a:off x="4643438" y="5072074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0"/>
            <a:endCxn id="97" idx="2"/>
          </p:cNvCxnSpPr>
          <p:nvPr/>
        </p:nvCxnSpPr>
        <p:spPr>
          <a:xfrm flipH="1" flipV="1">
            <a:off x="4137672" y="3569596"/>
            <a:ext cx="362890" cy="2073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0"/>
            <a:endCxn id="23" idx="2"/>
          </p:cNvCxnSpPr>
          <p:nvPr/>
        </p:nvCxnSpPr>
        <p:spPr>
          <a:xfrm rot="16200000" flipV="1">
            <a:off x="4786314" y="3643314"/>
            <a:ext cx="57150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" idx="0"/>
            <a:endCxn id="33" idx="2"/>
          </p:cNvCxnSpPr>
          <p:nvPr/>
        </p:nvCxnSpPr>
        <p:spPr>
          <a:xfrm rot="5400000" flipH="1" flipV="1">
            <a:off x="1643042" y="5214950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" idx="0"/>
            <a:endCxn id="33" idx="2"/>
          </p:cNvCxnSpPr>
          <p:nvPr/>
        </p:nvCxnSpPr>
        <p:spPr>
          <a:xfrm rot="16200000" flipV="1">
            <a:off x="2000232" y="5286388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" idx="0"/>
            <a:endCxn id="32" idx="2"/>
          </p:cNvCxnSpPr>
          <p:nvPr/>
        </p:nvCxnSpPr>
        <p:spPr>
          <a:xfrm rot="5400000" flipH="1" flipV="1">
            <a:off x="2357422" y="5214950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0"/>
            <a:endCxn id="32" idx="2"/>
          </p:cNvCxnSpPr>
          <p:nvPr/>
        </p:nvCxnSpPr>
        <p:spPr>
          <a:xfrm rot="16200000" flipV="1">
            <a:off x="2714612" y="5286388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3" idx="0"/>
            <a:endCxn id="24" idx="2"/>
          </p:cNvCxnSpPr>
          <p:nvPr/>
        </p:nvCxnSpPr>
        <p:spPr>
          <a:xfrm rot="5400000" flipH="1" flipV="1">
            <a:off x="1928794" y="464344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143240" y="407194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77" name="Straight Arrow Connector 76"/>
          <p:cNvCxnSpPr>
            <a:stCxn id="32" idx="0"/>
            <a:endCxn id="75" idx="2"/>
          </p:cNvCxnSpPr>
          <p:nvPr/>
        </p:nvCxnSpPr>
        <p:spPr>
          <a:xfrm rot="5400000" flipH="1" flipV="1">
            <a:off x="2964645" y="4321975"/>
            <a:ext cx="28575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0"/>
            <a:endCxn id="75" idx="2"/>
          </p:cNvCxnSpPr>
          <p:nvPr/>
        </p:nvCxnSpPr>
        <p:spPr>
          <a:xfrm rot="16200000" flipV="1">
            <a:off x="3393273" y="4536289"/>
            <a:ext cx="1143008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" idx="0"/>
            <a:endCxn id="30" idx="2"/>
          </p:cNvCxnSpPr>
          <p:nvPr/>
        </p:nvCxnSpPr>
        <p:spPr>
          <a:xfrm rot="16200000" flipV="1">
            <a:off x="2571736" y="3714752"/>
            <a:ext cx="300039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0"/>
            <a:endCxn id="30" idx="2"/>
          </p:cNvCxnSpPr>
          <p:nvPr/>
        </p:nvCxnSpPr>
        <p:spPr>
          <a:xfrm rot="5400000" flipH="1" flipV="1">
            <a:off x="2821769" y="3250405"/>
            <a:ext cx="142876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2" idx="0"/>
            <a:endCxn id="26" idx="2"/>
          </p:cNvCxnSpPr>
          <p:nvPr/>
        </p:nvCxnSpPr>
        <p:spPr>
          <a:xfrm rot="5400000" flipH="1" flipV="1">
            <a:off x="5857884" y="3571876"/>
            <a:ext cx="5715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5" idx="0"/>
            <a:endCxn id="25" idx="2"/>
          </p:cNvCxnSpPr>
          <p:nvPr/>
        </p:nvCxnSpPr>
        <p:spPr>
          <a:xfrm rot="16200000" flipV="1">
            <a:off x="2821769" y="3464719"/>
            <a:ext cx="57150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785918" y="3071810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92" name="Straight Arrow Connector 91"/>
          <p:cNvCxnSpPr>
            <a:stCxn id="8" idx="0"/>
            <a:endCxn id="90" idx="2"/>
          </p:cNvCxnSpPr>
          <p:nvPr/>
        </p:nvCxnSpPr>
        <p:spPr>
          <a:xfrm rot="16200000" flipV="1">
            <a:off x="1857356" y="3714752"/>
            <a:ext cx="2143140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4" idx="0"/>
            <a:endCxn id="90" idx="2"/>
          </p:cNvCxnSpPr>
          <p:nvPr/>
        </p:nvCxnSpPr>
        <p:spPr>
          <a:xfrm rot="5400000" flipH="1" flipV="1">
            <a:off x="1785918" y="378619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851920" y="3140968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100" name="Straight Arrow Connector 99"/>
          <p:cNvCxnSpPr>
            <a:stCxn id="8" idx="0"/>
            <a:endCxn id="97" idx="2"/>
          </p:cNvCxnSpPr>
          <p:nvPr/>
        </p:nvCxnSpPr>
        <p:spPr>
          <a:xfrm flipV="1">
            <a:off x="3786182" y="3569596"/>
            <a:ext cx="351490" cy="2073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143504" y="2285992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103" name="Straight Arrow Connector 102"/>
          <p:cNvCxnSpPr>
            <a:stCxn id="23" idx="0"/>
            <a:endCxn id="101" idx="2"/>
          </p:cNvCxnSpPr>
          <p:nvPr/>
        </p:nvCxnSpPr>
        <p:spPr>
          <a:xfrm rot="5400000" flipH="1" flipV="1">
            <a:off x="5000628" y="2643182"/>
            <a:ext cx="35719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6" idx="0"/>
            <a:endCxn id="101" idx="2"/>
          </p:cNvCxnSpPr>
          <p:nvPr/>
        </p:nvCxnSpPr>
        <p:spPr>
          <a:xfrm rot="16200000" flipV="1">
            <a:off x="5715008" y="2428868"/>
            <a:ext cx="357190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35742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1</a:t>
            </a:r>
            <a:endParaRPr lang="en-US" sz="1600" b="1" baseline="-25000" dirty="0"/>
          </a:p>
        </p:txBody>
      </p:sp>
      <p:sp>
        <p:nvSpPr>
          <p:cNvPr id="117" name="Rectangle 116"/>
          <p:cNvSpPr/>
          <p:nvPr/>
        </p:nvSpPr>
        <p:spPr>
          <a:xfrm>
            <a:off x="1428728" y="2214554"/>
            <a:ext cx="57150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123" name="Straight Arrow Connector 122"/>
          <p:cNvCxnSpPr>
            <a:stCxn id="90" idx="0"/>
            <a:endCxn id="117" idx="2"/>
          </p:cNvCxnSpPr>
          <p:nvPr/>
        </p:nvCxnSpPr>
        <p:spPr>
          <a:xfrm rot="16200000" flipV="1">
            <a:off x="1678761" y="2678901"/>
            <a:ext cx="42862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7" idx="0"/>
            <a:endCxn id="106" idx="2"/>
          </p:cNvCxnSpPr>
          <p:nvPr/>
        </p:nvCxnSpPr>
        <p:spPr>
          <a:xfrm rot="5400000" flipH="1" flipV="1">
            <a:off x="1928794" y="1500174"/>
            <a:ext cx="500066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307180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28" name="Rectangle 127"/>
          <p:cNvSpPr/>
          <p:nvPr/>
        </p:nvSpPr>
        <p:spPr>
          <a:xfrm>
            <a:off x="521494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5</a:t>
            </a:r>
            <a:endParaRPr lang="en-US" sz="1600" b="1" baseline="-25000" dirty="0"/>
          </a:p>
        </p:txBody>
      </p:sp>
      <p:sp>
        <p:nvSpPr>
          <p:cNvPr id="129" name="Rectangle 128"/>
          <p:cNvSpPr/>
          <p:nvPr/>
        </p:nvSpPr>
        <p:spPr>
          <a:xfrm>
            <a:off x="450056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4</a:t>
            </a:r>
            <a:endParaRPr lang="en-US" sz="1600" b="1" baseline="-25000" dirty="0"/>
          </a:p>
        </p:txBody>
      </p:sp>
      <p:sp>
        <p:nvSpPr>
          <p:cNvPr id="130" name="Rectangle 129"/>
          <p:cNvSpPr/>
          <p:nvPr/>
        </p:nvSpPr>
        <p:spPr>
          <a:xfrm>
            <a:off x="3786182" y="1285860"/>
            <a:ext cx="571504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</a:t>
            </a:r>
            <a:r>
              <a:rPr lang="pl-PL" sz="1600" b="1" baseline="-25000" dirty="0" smtClean="0"/>
              <a:t>3</a:t>
            </a:r>
            <a:endParaRPr lang="en-US" sz="1600" b="1" baseline="-25000" dirty="0"/>
          </a:p>
        </p:txBody>
      </p:sp>
      <p:cxnSp>
        <p:nvCxnSpPr>
          <p:cNvPr id="132" name="Straight Arrow Connector 131"/>
          <p:cNvCxnSpPr>
            <a:stCxn id="25" idx="0"/>
            <a:endCxn id="127" idx="2"/>
          </p:cNvCxnSpPr>
          <p:nvPr/>
        </p:nvCxnSpPr>
        <p:spPr>
          <a:xfrm rot="5400000" flipH="1" flipV="1">
            <a:off x="2393141" y="2107397"/>
            <a:ext cx="135732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30" idx="0"/>
            <a:endCxn id="130" idx="2"/>
          </p:cNvCxnSpPr>
          <p:nvPr/>
        </p:nvCxnSpPr>
        <p:spPr>
          <a:xfrm rot="5400000" flipH="1" flipV="1">
            <a:off x="3607587" y="1750207"/>
            <a:ext cx="50006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7" idx="0"/>
            <a:endCxn id="129" idx="2"/>
          </p:cNvCxnSpPr>
          <p:nvPr/>
        </p:nvCxnSpPr>
        <p:spPr>
          <a:xfrm flipV="1">
            <a:off x="4137672" y="1714488"/>
            <a:ext cx="648642" cy="1426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1" idx="0"/>
            <a:endCxn id="128" idx="2"/>
          </p:cNvCxnSpPr>
          <p:nvPr/>
        </p:nvCxnSpPr>
        <p:spPr>
          <a:xfrm rot="5400000" flipH="1" flipV="1">
            <a:off x="5179223" y="1964521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3" idx="0"/>
            <a:endCxn id="26" idx="2"/>
          </p:cNvCxnSpPr>
          <p:nvPr/>
        </p:nvCxnSpPr>
        <p:spPr>
          <a:xfrm rot="16200000" flipV="1">
            <a:off x="5840025" y="4018363"/>
            <a:ext cx="1357322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" idx="0"/>
            <a:endCxn id="117" idx="2"/>
          </p:cNvCxnSpPr>
          <p:nvPr/>
        </p:nvCxnSpPr>
        <p:spPr>
          <a:xfrm rot="5400000" flipH="1" flipV="1">
            <a:off x="178563" y="4107661"/>
            <a:ext cx="300039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1" idx="0"/>
            <a:endCxn id="31" idx="2"/>
          </p:cNvCxnSpPr>
          <p:nvPr/>
        </p:nvCxnSpPr>
        <p:spPr>
          <a:xfrm rot="16200000" flipV="1">
            <a:off x="5000628" y="4714884"/>
            <a:ext cx="114300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13516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function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13516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505" t="-7576" r="-5405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wal 13"/>
          <p:cNvSpPr/>
          <p:nvPr/>
        </p:nvSpPr>
        <p:spPr>
          <a:xfrm>
            <a:off x="1187624" y="5445224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600" b="1" dirty="0" smtClean="0">
                <a:solidFill>
                  <a:prstClr val="white"/>
                </a:solidFill>
              </a:rPr>
              <a:t>1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73" name="Owal 72"/>
          <p:cNvSpPr/>
          <p:nvPr/>
        </p:nvSpPr>
        <p:spPr>
          <a:xfrm>
            <a:off x="1907704" y="5445224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6" name="Owal 75"/>
          <p:cNvSpPr/>
          <p:nvPr/>
        </p:nvSpPr>
        <p:spPr>
          <a:xfrm>
            <a:off x="1619672" y="45811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600" b="1" dirty="0" smtClean="0">
                <a:solidFill>
                  <a:prstClr val="white"/>
                </a:solidFill>
              </a:rPr>
              <a:t>3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78" name="Owal 77"/>
          <p:cNvSpPr/>
          <p:nvPr/>
        </p:nvSpPr>
        <p:spPr>
          <a:xfrm>
            <a:off x="2339752" y="45811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600" b="1" dirty="0" smtClean="0">
                <a:solidFill>
                  <a:prstClr val="white"/>
                </a:solidFill>
              </a:rPr>
              <a:t>4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8" name="Owal 87"/>
          <p:cNvSpPr/>
          <p:nvPr/>
        </p:nvSpPr>
        <p:spPr>
          <a:xfrm>
            <a:off x="1691680" y="386104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6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3" grpId="0" animBg="1"/>
      <p:bldP spid="76" grpId="0" animBg="1"/>
      <p:bldP spid="78" grpId="0" animBg="1"/>
      <p:bldP spid="8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aśnienie w chmurce 45"/>
          <p:cNvSpPr/>
          <p:nvPr/>
        </p:nvSpPr>
        <p:spPr>
          <a:xfrm>
            <a:off x="4067944" y="2105472"/>
            <a:ext cx="4536504" cy="3627784"/>
          </a:xfrm>
          <a:prstGeom prst="cloudCallout">
            <a:avLst>
              <a:gd name="adj1" fmla="val -93830"/>
              <a:gd name="adj2" fmla="val -4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"/>
            <a:ext cx="8229600" cy="1143000"/>
          </a:xfrm>
        </p:spPr>
        <p:txBody>
          <a:bodyPr/>
          <a:lstStyle/>
          <a:p>
            <a:r>
              <a:rPr lang="en-US" dirty="0" smtClean="0"/>
              <a:t>Step 1: key generation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467544" y="4283182"/>
            <a:ext cx="798928" cy="10180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or</a:t>
            </a:r>
            <a:endParaRPr lang="en-US" sz="2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/>
              <p:nvPr/>
            </p:nvSpPr>
            <p:spPr>
              <a:xfrm>
                <a:off x="1409348" y="4283182"/>
                <a:ext cx="858396" cy="101802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l-PL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48" y="4283182"/>
                <a:ext cx="858396" cy="10180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2"/>
          <p:cNvSpPr/>
          <p:nvPr/>
        </p:nvSpPr>
        <p:spPr>
          <a:xfrm>
            <a:off x="899592" y="2564904"/>
            <a:ext cx="928124" cy="1001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and</a:t>
            </a:r>
            <a:endParaRPr lang="en-US" sz="2400" b="1" dirty="0"/>
          </a:p>
        </p:txBody>
      </p:sp>
      <p:cxnSp>
        <p:nvCxnSpPr>
          <p:cNvPr id="7" name="Straight Arrow Connector 56"/>
          <p:cNvCxnSpPr>
            <a:stCxn id="4" idx="0"/>
            <a:endCxn id="6" idx="2"/>
          </p:cNvCxnSpPr>
          <p:nvPr/>
        </p:nvCxnSpPr>
        <p:spPr>
          <a:xfrm flipV="1">
            <a:off x="867008" y="3566522"/>
            <a:ext cx="496646" cy="716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8"/>
          <p:cNvCxnSpPr>
            <a:stCxn id="5" idx="0"/>
            <a:endCxn id="6" idx="2"/>
          </p:cNvCxnSpPr>
          <p:nvPr/>
        </p:nvCxnSpPr>
        <p:spPr>
          <a:xfrm flipH="1" flipV="1">
            <a:off x="1363654" y="3566522"/>
            <a:ext cx="474892" cy="716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wal 10"/>
          <p:cNvSpPr/>
          <p:nvPr/>
        </p:nvSpPr>
        <p:spPr>
          <a:xfrm>
            <a:off x="467544" y="40848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x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403648" y="40848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y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755576" y="234888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z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ostokąt 31"/>
              <p:cNvSpPr/>
              <p:nvPr/>
            </p:nvSpPr>
            <p:spPr>
              <a:xfrm>
                <a:off x="4427984" y="4221088"/>
                <a:ext cx="1656184" cy="5040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Prostoką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1656184" cy="5040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ostokąt 36"/>
              <p:cNvSpPr/>
              <p:nvPr/>
            </p:nvSpPr>
            <p:spPr>
              <a:xfrm>
                <a:off x="4427984" y="4797152"/>
                <a:ext cx="1656184" cy="5040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Prostoką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97152"/>
                <a:ext cx="1656184" cy="504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rostokąt 37"/>
              <p:cNvSpPr/>
              <p:nvPr/>
            </p:nvSpPr>
            <p:spPr>
              <a:xfrm>
                <a:off x="6732240" y="4221088"/>
                <a:ext cx="1656184" cy="5040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Prostoką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221088"/>
                <a:ext cx="1656184" cy="504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rostokąt 38"/>
              <p:cNvSpPr/>
              <p:nvPr/>
            </p:nvSpPr>
            <p:spPr>
              <a:xfrm>
                <a:off x="6732240" y="4797152"/>
                <a:ext cx="1656184" cy="5040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Prostoką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797152"/>
                <a:ext cx="1656184" cy="504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rostokąt 39"/>
              <p:cNvSpPr/>
              <p:nvPr/>
            </p:nvSpPr>
            <p:spPr>
              <a:xfrm>
                <a:off x="5580112" y="2420888"/>
                <a:ext cx="1656184" cy="5040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Prostoką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20888"/>
                <a:ext cx="1656184" cy="5040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 40"/>
              <p:cNvSpPr/>
              <p:nvPr/>
            </p:nvSpPr>
            <p:spPr>
              <a:xfrm>
                <a:off x="5580112" y="2996952"/>
                <a:ext cx="1656184" cy="5040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Prostoką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96952"/>
                <a:ext cx="1656184" cy="5040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wal 41"/>
          <p:cNvSpPr/>
          <p:nvPr/>
        </p:nvSpPr>
        <p:spPr>
          <a:xfrm>
            <a:off x="4283968" y="450912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x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6588224" y="450912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y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5436096" y="2636912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z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45" name="PoleTekstowe 44"/>
          <p:cNvSpPr txBox="1"/>
          <p:nvPr/>
        </p:nvSpPr>
        <p:spPr>
          <a:xfrm>
            <a:off x="287524" y="100864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every gate (except of the output) </a:t>
            </a:r>
            <a:r>
              <a:rPr lang="en-US" sz="2800" b="1" dirty="0" smtClean="0">
                <a:solidFill>
                  <a:srgbClr val="0070C0"/>
                </a:solidFill>
              </a:rPr>
              <a:t>Alice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chooses two random symmetric keys.</a:t>
            </a:r>
          </a:p>
        </p:txBody>
      </p:sp>
      <p:sp>
        <p:nvSpPr>
          <p:cNvPr id="47" name="PoleTekstowe 46"/>
          <p:cNvSpPr txBox="1"/>
          <p:nvPr/>
        </p:nvSpPr>
        <p:spPr>
          <a:xfrm>
            <a:off x="467544" y="60741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Alice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does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send these keys to </a:t>
            </a:r>
            <a:r>
              <a:rPr lang="en-US" sz="2800" b="1" dirty="0" smtClean="0">
                <a:solidFill>
                  <a:srgbClr val="0070C0"/>
                </a:solidFill>
              </a:rPr>
              <a:t>Bob</a:t>
            </a:r>
            <a:r>
              <a:rPr lang="en-US" sz="2800" dirty="0" smtClean="0"/>
              <a:t>.</a:t>
            </a:r>
            <a:endParaRPr lang="pl-PL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543047"/>
            <a:ext cx="1401763" cy="1457325"/>
          </a:xfrm>
          <a:prstGeom prst="rect">
            <a:avLst/>
          </a:prstGeom>
          <a:noFill/>
        </p:spPr>
      </p:pic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71609"/>
            <a:ext cx="1368425" cy="1438275"/>
          </a:xfrm>
          <a:prstGeom prst="rect">
            <a:avLst/>
          </a:prstGeom>
          <a:noFill/>
        </p:spPr>
      </p:pic>
      <p:pic>
        <p:nvPicPr>
          <p:cNvPr id="2050" name="Picture 2" descr="C:\Users\Stefan\AppData\Local\Microsoft\Windows\Temporary Internet Files\Content.IE5\VFSGDNK1\MCj015719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214422"/>
            <a:ext cx="1345997" cy="179953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86182" y="2500306"/>
                <a:ext cx="1428760" cy="1200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trusted</a:t>
                </a:r>
                <a:br>
                  <a:rPr lang="en-US" b="1" dirty="0" smtClean="0"/>
                </a:br>
                <a:r>
                  <a:rPr lang="en-US" b="1" dirty="0" smtClean="0"/>
                  <a:t>party</a:t>
                </a:r>
              </a:p>
              <a:p>
                <a:pPr algn="ctr"/>
                <a:r>
                  <a:rPr lang="en-US" dirty="0" smtClean="0"/>
                  <a:t>computes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2" y="2500306"/>
                <a:ext cx="1428760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ight Arrow 23"/>
              <p:cNvSpPr/>
              <p:nvPr/>
            </p:nvSpPr>
            <p:spPr>
              <a:xfrm>
                <a:off x="2071670" y="1500174"/>
                <a:ext cx="1500198" cy="78581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igh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0" y="1500174"/>
                <a:ext cx="1500198" cy="785818"/>
              </a:xfrm>
              <a:prstGeom prst="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eft Arrow 24"/>
              <p:cNvSpPr/>
              <p:nvPr/>
            </p:nvSpPr>
            <p:spPr>
              <a:xfrm>
                <a:off x="5500694" y="1500174"/>
                <a:ext cx="1545659" cy="785818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Lef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94" y="1500174"/>
                <a:ext cx="1545659" cy="785818"/>
              </a:xfrm>
              <a:prstGeom prst="lef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ight Arrow 26"/>
              <p:cNvSpPr/>
              <p:nvPr/>
            </p:nvSpPr>
            <p:spPr>
              <a:xfrm>
                <a:off x="5643570" y="2285992"/>
                <a:ext cx="1500198" cy="785818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ight Arrow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70" y="2285992"/>
                <a:ext cx="1500198" cy="785818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Left Arrow 27"/>
              <p:cNvSpPr/>
              <p:nvPr/>
            </p:nvSpPr>
            <p:spPr>
              <a:xfrm>
                <a:off x="1928794" y="2285992"/>
                <a:ext cx="1545659" cy="785818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Left Arrow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4" y="2285992"/>
                <a:ext cx="1545659" cy="785818"/>
              </a:xfrm>
              <a:prstGeom prst="lef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8596" y="3929066"/>
                <a:ext cx="855832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Alice and Bob learn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only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the value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sz="2000" b="1" dirty="0"/>
              </a:p>
              <a:p>
                <a:r>
                  <a:rPr lang="en-US" sz="2000" dirty="0" smtClean="0"/>
                  <a:t>Of course: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and there is no secret to protect.</a:t>
                </a:r>
              </a:p>
              <a:p>
                <a:endParaRPr lang="en-US" sz="2000" b="1" dirty="0"/>
              </a:p>
              <a:p>
                <a:r>
                  <a:rPr lang="en-US" sz="2000" dirty="0" smtClean="0"/>
                  <a:t>But, e.g.,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then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will not know the value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sz="2000" b="1" dirty="0"/>
              </a:p>
              <a:p>
                <a:r>
                  <a:rPr lang="en-US" sz="2000" b="1" u="sng" dirty="0" smtClean="0">
                    <a:solidFill>
                      <a:srgbClr val="0070C0"/>
                    </a:solidFill>
                  </a:rPr>
                  <a:t>Question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Is it possible to compute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000" dirty="0" smtClean="0"/>
                  <a:t> without a trusted party?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3929066"/>
                <a:ext cx="8558329" cy="2554545"/>
              </a:xfrm>
              <a:prstGeom prst="rect">
                <a:avLst/>
              </a:prstGeom>
              <a:blipFill rotWithShape="0">
                <a:blip r:embed="rId11"/>
                <a:stretch>
                  <a:fillRect l="-712" t="-1432" b="-33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8521" y="162725"/>
            <a:ext cx="8229600" cy="11430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Tekstowe 2"/>
              <p:cNvSpPr txBox="1"/>
              <p:nvPr/>
            </p:nvSpPr>
            <p:spPr>
              <a:xfrm>
                <a:off x="509664" y="1425835"/>
                <a:ext cx="777686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 smtClean="0"/>
                  <a:t>How to encrypt a message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33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3300" dirty="0" smtClean="0"/>
                  <a:t>in such a way that in order to decrypt it one needs to know </a:t>
                </a:r>
                <a:r>
                  <a:rPr lang="en-US" sz="3300" b="1" dirty="0" smtClean="0">
                    <a:solidFill>
                      <a:srgbClr val="7030A0"/>
                    </a:solidFill>
                  </a:rPr>
                  <a:t>two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3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300" dirty="0" smtClean="0"/>
                  <a:t>?</a:t>
                </a:r>
                <a:endParaRPr lang="en-US" sz="33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3300" dirty="0" smtClean="0"/>
              </a:p>
              <a:p>
                <a:pPr algn="ctr"/>
                <a:r>
                  <a:rPr lang="en-US" sz="3300" b="1" dirty="0" smtClean="0">
                    <a:solidFill>
                      <a:srgbClr val="0070C0"/>
                    </a:solidFill>
                  </a:rPr>
                  <a:t>Answer</a:t>
                </a:r>
              </a:p>
              <a:p>
                <a:r>
                  <a:rPr lang="en-US" sz="3300" dirty="0" smtClean="0"/>
                  <a:t>encrypt twice: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3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pl-PL" sz="33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33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pl-PL" sz="33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l-PL" sz="33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sz="33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pl-PL" sz="33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3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3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33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3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33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l-PL" sz="33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pl-PL" sz="3300" b="1" dirty="0">
                  <a:solidFill>
                    <a:srgbClr val="FF0000"/>
                  </a:solidFill>
                </a:endParaRPr>
              </a:p>
              <a:p>
                <a:endParaRPr lang="en-US" sz="3300" dirty="0"/>
              </a:p>
            </p:txBody>
          </p:sp>
        </mc:Choice>
        <mc:Fallback xmlns="">
          <p:sp>
            <p:nvSpPr>
              <p:cNvPr id="3" name="Pole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4" y="1425835"/>
                <a:ext cx="7776864" cy="4662815"/>
              </a:xfrm>
              <a:prstGeom prst="rect">
                <a:avLst/>
              </a:prstGeom>
              <a:blipFill rotWithShape="0">
                <a:blip r:embed="rId2"/>
                <a:stretch>
                  <a:fillRect l="-2118" t="-19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assumption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82217"/>
                <a:ext cx="7886700" cy="39947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Let’s assume that the encryption scheme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such that decrypting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with a random key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yields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error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) with overwhelming probability.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82217"/>
                <a:ext cx="7886700" cy="3994745"/>
              </a:xfrm>
              <a:blipFill rotWithShape="0">
                <a:blip r:embed="rId2"/>
                <a:stretch>
                  <a:fillRect l="-1546" t="-27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aśnienie w chmurce 47"/>
          <p:cNvSpPr/>
          <p:nvPr/>
        </p:nvSpPr>
        <p:spPr>
          <a:xfrm>
            <a:off x="4355976" y="1268760"/>
            <a:ext cx="4536504" cy="2259632"/>
          </a:xfrm>
          <a:prstGeom prst="cloudCallout">
            <a:avLst>
              <a:gd name="adj1" fmla="val -93830"/>
              <a:gd name="adj2" fmla="val -4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836" y="-54946"/>
            <a:ext cx="8229600" cy="1143000"/>
          </a:xfrm>
        </p:spPr>
        <p:txBody>
          <a:bodyPr/>
          <a:lstStyle/>
          <a:p>
            <a:r>
              <a:rPr lang="en-US" dirty="0" smtClean="0"/>
              <a:t>Step 2: encrypting keys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467544" y="2475226"/>
            <a:ext cx="798928" cy="737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baseline="-25000" dirty="0"/>
          </a:p>
        </p:txBody>
      </p:sp>
      <p:sp>
        <p:nvSpPr>
          <p:cNvPr id="5" name="Rectangle 5"/>
          <p:cNvSpPr/>
          <p:nvPr/>
        </p:nvSpPr>
        <p:spPr>
          <a:xfrm>
            <a:off x="1409348" y="2475226"/>
            <a:ext cx="858396" cy="737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baseline="-25000" dirty="0"/>
          </a:p>
        </p:txBody>
      </p:sp>
      <p:sp>
        <p:nvSpPr>
          <p:cNvPr id="6" name="Rectangle 32"/>
          <p:cNvSpPr/>
          <p:nvPr/>
        </p:nvSpPr>
        <p:spPr>
          <a:xfrm>
            <a:off x="899592" y="1196752"/>
            <a:ext cx="92812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and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56"/>
          <p:cNvCxnSpPr>
            <a:stCxn id="4" idx="0"/>
            <a:endCxn id="6" idx="2"/>
          </p:cNvCxnSpPr>
          <p:nvPr/>
        </p:nvCxnSpPr>
        <p:spPr>
          <a:xfrm flipV="1">
            <a:off x="867008" y="1916832"/>
            <a:ext cx="496646" cy="558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8"/>
          <p:cNvCxnSpPr>
            <a:stCxn id="5" idx="0"/>
            <a:endCxn id="6" idx="2"/>
          </p:cNvCxnSpPr>
          <p:nvPr/>
        </p:nvCxnSpPr>
        <p:spPr>
          <a:xfrm flipH="1" flipV="1">
            <a:off x="1363654" y="1916832"/>
            <a:ext cx="474892" cy="558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wal 10"/>
          <p:cNvSpPr/>
          <p:nvPr/>
        </p:nvSpPr>
        <p:spPr>
          <a:xfrm>
            <a:off x="467544" y="2276872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x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403648" y="2276872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y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755576" y="90872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z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ostokąt 31"/>
              <p:cNvSpPr/>
              <p:nvPr/>
            </p:nvSpPr>
            <p:spPr>
              <a:xfrm>
                <a:off x="4788024" y="2413132"/>
                <a:ext cx="1656184" cy="424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Prostoką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13132"/>
                <a:ext cx="1656184" cy="4242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ostokąt 36"/>
              <p:cNvSpPr/>
              <p:nvPr/>
            </p:nvSpPr>
            <p:spPr>
              <a:xfrm>
                <a:off x="4788024" y="2852936"/>
                <a:ext cx="1656184" cy="424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Prostoką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852936"/>
                <a:ext cx="1656184" cy="4242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rostokąt 37"/>
              <p:cNvSpPr/>
              <p:nvPr/>
            </p:nvSpPr>
            <p:spPr>
              <a:xfrm>
                <a:off x="7092280" y="2413132"/>
                <a:ext cx="1656184" cy="424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Prostoką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13132"/>
                <a:ext cx="1656184" cy="4242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rostokąt 38"/>
              <p:cNvSpPr/>
              <p:nvPr/>
            </p:nvSpPr>
            <p:spPr>
              <a:xfrm>
                <a:off x="7092280" y="2852936"/>
                <a:ext cx="1656184" cy="424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Prostoką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852936"/>
                <a:ext cx="1656184" cy="4242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rostokąt 39"/>
              <p:cNvSpPr/>
              <p:nvPr/>
            </p:nvSpPr>
            <p:spPr>
              <a:xfrm>
                <a:off x="5868144" y="1204508"/>
                <a:ext cx="1656184" cy="424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Prostoką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204508"/>
                <a:ext cx="1656184" cy="4242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 40"/>
              <p:cNvSpPr/>
              <p:nvPr/>
            </p:nvSpPr>
            <p:spPr>
              <a:xfrm>
                <a:off x="5868144" y="1628800"/>
                <a:ext cx="1656184" cy="424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2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Prostoką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1656184" cy="4242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wal 41"/>
          <p:cNvSpPr/>
          <p:nvPr/>
        </p:nvSpPr>
        <p:spPr>
          <a:xfrm>
            <a:off x="4644008" y="212510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x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43" name="Owal 42"/>
          <p:cNvSpPr/>
          <p:nvPr/>
        </p:nvSpPr>
        <p:spPr>
          <a:xfrm>
            <a:off x="6948264" y="212510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y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44" name="Owal 43"/>
          <p:cNvSpPr/>
          <p:nvPr/>
        </p:nvSpPr>
        <p:spPr>
          <a:xfrm>
            <a:off x="5724128" y="9807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z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07829"/>
              </p:ext>
            </p:extLst>
          </p:nvPr>
        </p:nvGraphicFramePr>
        <p:xfrm>
          <a:off x="539552" y="3789040"/>
          <a:ext cx="5688632" cy="28022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 and 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encrypted</a:t>
                      </a:r>
                      <a:r>
                        <a:rPr lang="en-US" b="1" baseline="0" noProof="0" dirty="0" smtClean="0">
                          <a:solidFill>
                            <a:srgbClr val="FF0000"/>
                          </a:solidFill>
                        </a:rPr>
                        <a:t> keys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79"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1" dirty="0" smtClean="0"/>
                        <a:t>E</a:t>
                      </a:r>
                      <a:r>
                        <a:rPr lang="pl-PL" sz="2700" b="1" i="0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x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700" b="1" baseline="-25000" dirty="0" smtClean="0"/>
                        <a:t> </a:t>
                      </a:r>
                      <a:r>
                        <a:rPr lang="pl-PL" sz="2700" b="1" dirty="0" smtClean="0"/>
                        <a:t>, </a:t>
                      </a: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y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008000"/>
                          </a:solidFill>
                        </a:rPr>
                        <a:t>0 </a:t>
                      </a:r>
                      <a:r>
                        <a:rPr lang="pl-PL" sz="2700" b="1" baseline="0" dirty="0" smtClean="0"/>
                        <a:t>, 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z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7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pl-PL" sz="25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x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700" b="1" baseline="-25000" dirty="0" smtClean="0"/>
                        <a:t> </a:t>
                      </a:r>
                      <a:r>
                        <a:rPr lang="pl-PL" sz="2700" b="1" dirty="0" smtClean="0"/>
                        <a:t>, </a:t>
                      </a: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y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pl-PL" sz="2700" b="1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2700" b="1" baseline="0" dirty="0" smtClean="0"/>
                        <a:t>, 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z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7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x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700" b="1" baseline="-25000" dirty="0" smtClean="0"/>
                        <a:t> </a:t>
                      </a:r>
                      <a:r>
                        <a:rPr lang="pl-PL" sz="2700" b="1" dirty="0" smtClean="0"/>
                        <a:t>, </a:t>
                      </a: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y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008000"/>
                          </a:solidFill>
                        </a:rPr>
                        <a:t>0 </a:t>
                      </a:r>
                      <a:r>
                        <a:rPr lang="pl-PL" sz="2700" b="1" baseline="0" dirty="0" smtClean="0"/>
                        <a:t>, 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z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7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pl-PL" sz="25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3366FF"/>
                          </a:solidFill>
                        </a:rPr>
                        <a:t>1</a:t>
                      </a:r>
                      <a:endParaRPr lang="pl-PL" sz="25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1" dirty="0" smtClean="0"/>
                        <a:t>E</a:t>
                      </a:r>
                      <a:r>
                        <a:rPr lang="pl-PL" sz="2700" b="1" i="0" dirty="0" smtClean="0"/>
                        <a:t>(K</a:t>
                      </a:r>
                      <a:r>
                        <a:rPr lang="pl-PL" sz="2700" b="1" i="0" baseline="-25000" dirty="0" smtClean="0"/>
                        <a:t>x</a:t>
                      </a:r>
                      <a:r>
                        <a:rPr lang="pl-PL" sz="2700" b="1" i="1" baseline="-25000" dirty="0" smtClean="0"/>
                        <a:t>,</a:t>
                      </a:r>
                      <a:r>
                        <a:rPr lang="pl-PL" sz="2700" b="1" i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700" b="1" baseline="-25000" dirty="0" smtClean="0"/>
                        <a:t> </a:t>
                      </a:r>
                      <a:r>
                        <a:rPr lang="pl-PL" sz="2700" b="1" dirty="0" smtClean="0"/>
                        <a:t>, </a:t>
                      </a: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y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pl-PL" sz="2700" b="1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2700" b="1" baseline="0" dirty="0" smtClean="0"/>
                        <a:t>, 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z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3366FF"/>
                          </a:solidFill>
                        </a:rPr>
                        <a:t>1</a:t>
                      </a:r>
                      <a:r>
                        <a:rPr lang="pl-PL" sz="27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PoleTekstowe 24"/>
          <p:cNvSpPr txBox="1"/>
          <p:nvPr/>
        </p:nvSpPr>
        <p:spPr>
          <a:xfrm>
            <a:off x="6804248" y="46531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analogously for the </a:t>
            </a:r>
            <a:r>
              <a:rPr lang="en-US" sz="2400" b="1" dirty="0" err="1" smtClean="0">
                <a:solidFill>
                  <a:srgbClr val="FF0000"/>
                </a:solidFill>
              </a:rPr>
              <a:t>xor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FF0000"/>
                </a:solidFill>
              </a:rPr>
              <a:t>neg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gates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90" y="79026"/>
            <a:ext cx="7886700" cy="1325563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064" y="4204321"/>
                <a:ext cx="8218030" cy="17814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If one knows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and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then one is able to decrypt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only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en-US" sz="2000" dirty="0" smtClean="0"/>
                  <a:t>(all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 smtClean="0"/>
                  <a:t>’s decrypt to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 smtClean="0"/>
                  <a:t>)</a:t>
                </a:r>
                <a:endParaRPr lang="pl-P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064" y="4204321"/>
                <a:ext cx="8218030" cy="1781487"/>
              </a:xfrm>
              <a:blipFill rotWithShape="0">
                <a:blip r:embed="rId2"/>
                <a:stretch>
                  <a:fillRect l="-816" t="-3767" r="-7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59564"/>
              </p:ext>
            </p:extLst>
          </p:nvPr>
        </p:nvGraphicFramePr>
        <p:xfrm>
          <a:off x="1993430" y="1540931"/>
          <a:ext cx="5688632" cy="229284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7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 and Y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encrypted</a:t>
                      </a:r>
                      <a:r>
                        <a:rPr lang="en-US" sz="1400" b="1" baseline="0" noProof="0" dirty="0" smtClean="0">
                          <a:solidFill>
                            <a:srgbClr val="FF0000"/>
                          </a:solidFill>
                        </a:rPr>
                        <a:t> keys</a:t>
                      </a:r>
                      <a:endParaRPr lang="en-U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47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1" dirty="0" smtClean="0"/>
                        <a:t>E</a:t>
                      </a:r>
                      <a:r>
                        <a:rPr lang="pl-PL" sz="2000" b="1" i="0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x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000" b="1" baseline="-25000" dirty="0" smtClean="0"/>
                        <a:t> </a:t>
                      </a:r>
                      <a:r>
                        <a:rPr lang="pl-PL" sz="2000" b="1" dirty="0" smtClean="0"/>
                        <a:t>, </a:t>
                      </a:r>
                      <a:r>
                        <a:rPr lang="pl-PL" sz="2000" b="1" i="1" dirty="0" smtClean="0"/>
                        <a:t>E</a:t>
                      </a:r>
                      <a:r>
                        <a:rPr lang="pl-PL" sz="2000" b="1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y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008000"/>
                          </a:solidFill>
                        </a:rPr>
                        <a:t>0 </a:t>
                      </a:r>
                      <a:r>
                        <a:rPr lang="pl-PL" sz="2000" b="1" baseline="0" dirty="0" smtClean="0"/>
                        <a:t>, 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z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0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1" dirty="0" smtClean="0"/>
                        <a:t>E</a:t>
                      </a:r>
                      <a:r>
                        <a:rPr lang="pl-PL" sz="2000" b="1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x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000" b="1" baseline="-25000" dirty="0" smtClean="0"/>
                        <a:t> </a:t>
                      </a:r>
                      <a:r>
                        <a:rPr lang="pl-PL" sz="2000" b="1" dirty="0" smtClean="0"/>
                        <a:t>, </a:t>
                      </a:r>
                      <a:r>
                        <a:rPr lang="pl-PL" sz="2000" b="1" i="1" dirty="0" smtClean="0"/>
                        <a:t>E</a:t>
                      </a:r>
                      <a:r>
                        <a:rPr lang="pl-PL" sz="2000" b="1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y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pl-PL" sz="2000" b="1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2000" b="1" baseline="0" dirty="0" smtClean="0"/>
                        <a:t>, 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z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0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pl-PL" sz="20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1" dirty="0" smtClean="0"/>
                        <a:t>E</a:t>
                      </a:r>
                      <a:r>
                        <a:rPr lang="pl-PL" sz="2000" b="1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x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000" b="1" baseline="-25000" dirty="0" smtClean="0"/>
                        <a:t> </a:t>
                      </a:r>
                      <a:r>
                        <a:rPr lang="pl-PL" sz="2000" b="1" dirty="0" smtClean="0"/>
                        <a:t>, </a:t>
                      </a:r>
                      <a:r>
                        <a:rPr lang="pl-PL" sz="2000" b="1" i="1" dirty="0" smtClean="0"/>
                        <a:t>E</a:t>
                      </a:r>
                      <a:r>
                        <a:rPr lang="pl-PL" sz="2000" b="1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y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008000"/>
                          </a:solidFill>
                        </a:rPr>
                        <a:t>0 </a:t>
                      </a:r>
                      <a:r>
                        <a:rPr lang="pl-PL" sz="2000" b="1" baseline="0" dirty="0" smtClean="0"/>
                        <a:t>, 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z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0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3366FF"/>
                          </a:solidFill>
                        </a:rPr>
                        <a:t>1</a:t>
                      </a:r>
                      <a:endParaRPr lang="pl-PL" sz="20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1" dirty="0" smtClean="0"/>
                        <a:t>E</a:t>
                      </a:r>
                      <a:r>
                        <a:rPr lang="pl-PL" sz="2000" b="1" i="0" dirty="0" smtClean="0"/>
                        <a:t>(K</a:t>
                      </a:r>
                      <a:r>
                        <a:rPr lang="pl-PL" sz="2000" b="1" i="0" baseline="-25000" dirty="0" smtClean="0"/>
                        <a:t>x</a:t>
                      </a:r>
                      <a:r>
                        <a:rPr lang="pl-PL" sz="2000" b="1" i="1" baseline="-25000" dirty="0" smtClean="0"/>
                        <a:t>,</a:t>
                      </a:r>
                      <a:r>
                        <a:rPr lang="pl-PL" sz="2000" b="1" i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000" b="1" baseline="-25000" dirty="0" smtClean="0"/>
                        <a:t> </a:t>
                      </a:r>
                      <a:r>
                        <a:rPr lang="pl-PL" sz="2000" b="1" dirty="0" smtClean="0"/>
                        <a:t>, </a:t>
                      </a:r>
                      <a:r>
                        <a:rPr lang="pl-PL" sz="2000" b="1" i="1" dirty="0" smtClean="0"/>
                        <a:t>E</a:t>
                      </a:r>
                      <a:r>
                        <a:rPr lang="pl-PL" sz="2000" b="1" dirty="0" smtClean="0"/>
                        <a:t>(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y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pl-PL" sz="2000" b="1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2000" b="1" baseline="0" dirty="0" smtClean="0"/>
                        <a:t>, </a:t>
                      </a:r>
                      <a:r>
                        <a:rPr lang="pl-PL" sz="2000" b="1" i="1" dirty="0" smtClean="0"/>
                        <a:t>K</a:t>
                      </a:r>
                      <a:r>
                        <a:rPr lang="pl-PL" sz="2000" b="1" i="1" baseline="-25000" dirty="0" smtClean="0"/>
                        <a:t>z</a:t>
                      </a:r>
                      <a:r>
                        <a:rPr lang="pl-PL" sz="2000" b="1" baseline="-25000" dirty="0" smtClean="0"/>
                        <a:t>,</a:t>
                      </a:r>
                      <a:r>
                        <a:rPr lang="pl-PL" sz="2000" b="1" baseline="-25000" dirty="0" smtClean="0">
                          <a:solidFill>
                            <a:srgbClr val="3366FF"/>
                          </a:solidFill>
                        </a:rPr>
                        <a:t>1</a:t>
                      </a:r>
                      <a:r>
                        <a:rPr lang="pl-PL" sz="20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aśnienie w chmurce 23"/>
          <p:cNvSpPr/>
          <p:nvPr/>
        </p:nvSpPr>
        <p:spPr>
          <a:xfrm>
            <a:off x="5292080" y="1700808"/>
            <a:ext cx="3384376" cy="2259632"/>
          </a:xfrm>
          <a:prstGeom prst="cloudCallout">
            <a:avLst>
              <a:gd name="adj1" fmla="val -138133"/>
              <a:gd name="adj2" fmla="val -28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Output gates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1396808" y="3051290"/>
            <a:ext cx="798928" cy="737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baseline="-25000" dirty="0"/>
          </a:p>
        </p:txBody>
      </p:sp>
      <p:sp>
        <p:nvSpPr>
          <p:cNvPr id="6" name="Rectangle 32"/>
          <p:cNvSpPr/>
          <p:nvPr/>
        </p:nvSpPr>
        <p:spPr>
          <a:xfrm>
            <a:off x="1331640" y="1772816"/>
            <a:ext cx="928124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out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56"/>
          <p:cNvCxnSpPr>
            <a:stCxn id="4" idx="0"/>
            <a:endCxn id="6" idx="2"/>
          </p:cNvCxnSpPr>
          <p:nvPr/>
        </p:nvCxnSpPr>
        <p:spPr>
          <a:xfrm flipH="1" flipV="1">
            <a:off x="1795702" y="2492896"/>
            <a:ext cx="570" cy="558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187624" y="285293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x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1187624" y="1484784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y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300192" y="2996952"/>
            <a:ext cx="1656184" cy="4242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i="1" dirty="0" smtClean="0">
                <a:solidFill>
                  <a:srgbClr val="FF0000"/>
                </a:solidFill>
              </a:rPr>
              <a:t>K</a:t>
            </a:r>
            <a:r>
              <a:rPr lang="pl-PL" sz="2200" b="1" i="1" baseline="-25000" dirty="0" smtClean="0">
                <a:solidFill>
                  <a:srgbClr val="FF0000"/>
                </a:solidFill>
              </a:rPr>
              <a:t>x</a:t>
            </a:r>
            <a:r>
              <a:rPr lang="pl-PL" sz="2200" b="1" baseline="-25000" dirty="0" smtClean="0">
                <a:solidFill>
                  <a:srgbClr val="FF0000"/>
                </a:solidFill>
              </a:rPr>
              <a:t>,0</a:t>
            </a:r>
            <a:endParaRPr lang="pl-PL" sz="22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300192" y="3436756"/>
            <a:ext cx="1656184" cy="4242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i="1" dirty="0" smtClean="0">
                <a:solidFill>
                  <a:srgbClr val="FF0000"/>
                </a:solidFill>
              </a:rPr>
              <a:t>K</a:t>
            </a:r>
            <a:r>
              <a:rPr lang="pl-PL" sz="2200" b="1" i="1" baseline="-25000" dirty="0">
                <a:solidFill>
                  <a:srgbClr val="FF0000"/>
                </a:solidFill>
              </a:rPr>
              <a:t>x</a:t>
            </a:r>
            <a:r>
              <a:rPr lang="pl-PL" sz="2200" b="1" baseline="-25000" dirty="0" smtClean="0">
                <a:solidFill>
                  <a:srgbClr val="FF0000"/>
                </a:solidFill>
              </a:rPr>
              <a:t>,1</a:t>
            </a:r>
            <a:endParaRPr lang="pl-PL" sz="22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300192" y="1780572"/>
            <a:ext cx="1656184" cy="424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“0”</a:t>
            </a:r>
            <a:endParaRPr lang="pl-PL" sz="2200" b="1" baseline="-25000" dirty="0"/>
          </a:p>
        </p:txBody>
      </p:sp>
      <p:sp>
        <p:nvSpPr>
          <p:cNvPr id="17" name="Prostokąt 16"/>
          <p:cNvSpPr/>
          <p:nvPr/>
        </p:nvSpPr>
        <p:spPr>
          <a:xfrm>
            <a:off x="6300192" y="2204864"/>
            <a:ext cx="1656184" cy="4242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“1</a:t>
            </a:r>
            <a:r>
              <a:rPr lang="pl-PL" sz="2200" b="1" dirty="0" smtClean="0"/>
              <a:t>”</a:t>
            </a:r>
            <a:endParaRPr lang="pl-PL" sz="2200" b="1" baseline="-25000" dirty="0"/>
          </a:p>
        </p:txBody>
      </p:sp>
      <p:sp>
        <p:nvSpPr>
          <p:cNvPr id="18" name="Owal 17"/>
          <p:cNvSpPr/>
          <p:nvPr/>
        </p:nvSpPr>
        <p:spPr>
          <a:xfrm>
            <a:off x="6156176" y="270892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x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6156176" y="1556792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i="1" dirty="0" smtClean="0">
                <a:solidFill>
                  <a:prstClr val="white"/>
                </a:solidFill>
              </a:rPr>
              <a:t>y</a:t>
            </a:r>
            <a:endParaRPr lang="pl-PL" sz="1500" b="1" i="1" dirty="0">
              <a:solidFill>
                <a:prstClr val="white"/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236"/>
              </p:ext>
            </p:extLst>
          </p:nvPr>
        </p:nvGraphicFramePr>
        <p:xfrm>
          <a:off x="2627784" y="4575408"/>
          <a:ext cx="3888432" cy="15898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x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ciphertexts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79"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sz="2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x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700" b="1" baseline="-25000" dirty="0" smtClean="0"/>
                        <a:t> </a:t>
                      </a:r>
                      <a:r>
                        <a:rPr lang="pl-PL" sz="2700" b="1" dirty="0" smtClean="0"/>
                        <a:t>, </a:t>
                      </a:r>
                      <a:r>
                        <a:rPr lang="en-US" sz="2700" b="1" dirty="0" smtClean="0"/>
                        <a:t>”</a:t>
                      </a:r>
                      <a:r>
                        <a:rPr lang="pl-PL" sz="2700" b="1" dirty="0" smtClean="0"/>
                        <a:t>0”</a:t>
                      </a:r>
                      <a:r>
                        <a:rPr lang="pl-PL" sz="2700" b="1" baseline="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algn="ctr"/>
                      <a:r>
                        <a:rPr lang="pl-PL" sz="25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sz="2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1" dirty="0" smtClean="0"/>
                        <a:t>E</a:t>
                      </a:r>
                      <a:r>
                        <a:rPr lang="pl-PL" sz="2700" b="1" dirty="0" smtClean="0"/>
                        <a:t>(</a:t>
                      </a:r>
                      <a:r>
                        <a:rPr lang="pl-PL" sz="2700" b="1" i="1" dirty="0" smtClean="0"/>
                        <a:t>K</a:t>
                      </a:r>
                      <a:r>
                        <a:rPr lang="pl-PL" sz="2700" b="1" i="1" baseline="-25000" dirty="0" smtClean="0"/>
                        <a:t>x</a:t>
                      </a:r>
                      <a:r>
                        <a:rPr lang="pl-PL" sz="2700" b="1" baseline="-25000" dirty="0" smtClean="0"/>
                        <a:t>,</a:t>
                      </a:r>
                      <a:r>
                        <a:rPr lang="pl-PL" sz="27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700" b="1" baseline="-25000" dirty="0" smtClean="0"/>
                        <a:t> </a:t>
                      </a:r>
                      <a:r>
                        <a:rPr lang="pl-PL" sz="2700" b="1" dirty="0" smtClean="0"/>
                        <a:t>, </a:t>
                      </a:r>
                      <a:r>
                        <a:rPr lang="en-US" sz="2700" b="1" dirty="0" smtClean="0"/>
                        <a:t>“</a:t>
                      </a:r>
                      <a:r>
                        <a:rPr lang="pl-PL" sz="2700" b="1" dirty="0" smtClean="0"/>
                        <a:t>1”</a:t>
                      </a:r>
                      <a:r>
                        <a:rPr lang="pl-PL" sz="2700" b="1" baseline="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"/>
            <a:ext cx="8229600" cy="1143000"/>
          </a:xfrm>
        </p:spPr>
        <p:txBody>
          <a:bodyPr/>
          <a:lstStyle/>
          <a:p>
            <a:r>
              <a:rPr lang="en-US" dirty="0" smtClean="0"/>
              <a:t>Step 3: sending </a:t>
            </a:r>
            <a:r>
              <a:rPr lang="en-US" dirty="0" err="1" smtClean="0"/>
              <a:t>ciphertexts</a:t>
            </a:r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60913"/>
              </p:ext>
            </p:extLst>
          </p:nvPr>
        </p:nvGraphicFramePr>
        <p:xfrm>
          <a:off x="467543" y="2293283"/>
          <a:ext cx="2880593" cy="24318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1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encrypted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keys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1" dirty="0" smtClean="0"/>
                        <a:t>E</a:t>
                      </a:r>
                      <a:r>
                        <a:rPr lang="pl-PL" sz="2400" b="1" i="0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x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400" b="1" baseline="-25000" dirty="0" smtClean="0"/>
                        <a:t> </a:t>
                      </a:r>
                      <a:r>
                        <a:rPr lang="pl-PL" sz="2400" b="1" dirty="0" smtClean="0"/>
                        <a:t>, </a:t>
                      </a:r>
                      <a:r>
                        <a:rPr lang="pl-PL" sz="2400" b="1" i="1" dirty="0" smtClean="0"/>
                        <a:t>E</a:t>
                      </a:r>
                      <a:r>
                        <a:rPr lang="pl-PL" sz="2400" b="1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y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008000"/>
                          </a:solidFill>
                        </a:rPr>
                        <a:t>0 </a:t>
                      </a:r>
                      <a:r>
                        <a:rPr lang="pl-PL" sz="2400" b="1" baseline="0" dirty="0" smtClean="0"/>
                        <a:t>, 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z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4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1" dirty="0" smtClean="0"/>
                        <a:t>E</a:t>
                      </a:r>
                      <a:r>
                        <a:rPr lang="pl-PL" sz="2400" b="1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x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400" b="1" baseline="-25000" dirty="0" smtClean="0"/>
                        <a:t> </a:t>
                      </a:r>
                      <a:r>
                        <a:rPr lang="pl-PL" sz="2400" b="1" dirty="0" smtClean="0"/>
                        <a:t>, </a:t>
                      </a:r>
                      <a:r>
                        <a:rPr lang="pl-PL" sz="2400" b="1" i="1" dirty="0" smtClean="0"/>
                        <a:t>E</a:t>
                      </a:r>
                      <a:r>
                        <a:rPr lang="pl-PL" sz="2400" b="1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y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pl-PL" sz="2400" b="1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2400" b="1" baseline="0" dirty="0" smtClean="0"/>
                        <a:t>, 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z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4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1" dirty="0" smtClean="0"/>
                        <a:t>E</a:t>
                      </a:r>
                      <a:r>
                        <a:rPr lang="pl-PL" sz="2400" b="1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x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400" b="1" baseline="-25000" dirty="0" smtClean="0"/>
                        <a:t> </a:t>
                      </a:r>
                      <a:r>
                        <a:rPr lang="pl-PL" sz="2400" b="1" dirty="0" smtClean="0"/>
                        <a:t>, </a:t>
                      </a:r>
                      <a:r>
                        <a:rPr lang="pl-PL" sz="2400" b="1" i="1" dirty="0" smtClean="0"/>
                        <a:t>E</a:t>
                      </a:r>
                      <a:r>
                        <a:rPr lang="pl-PL" sz="2400" b="1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y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008000"/>
                          </a:solidFill>
                        </a:rPr>
                        <a:t>0 </a:t>
                      </a:r>
                      <a:r>
                        <a:rPr lang="pl-PL" sz="2400" b="1" baseline="0" dirty="0" smtClean="0"/>
                        <a:t>, 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z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pl-PL" sz="24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1" dirty="0" smtClean="0"/>
                        <a:t>E</a:t>
                      </a:r>
                      <a:r>
                        <a:rPr lang="pl-PL" sz="2400" b="1" i="0" dirty="0" smtClean="0"/>
                        <a:t>(K</a:t>
                      </a:r>
                      <a:r>
                        <a:rPr lang="pl-PL" sz="2400" b="1" i="0" baseline="-25000" dirty="0" smtClean="0"/>
                        <a:t>x</a:t>
                      </a:r>
                      <a:r>
                        <a:rPr lang="pl-PL" sz="2400" b="1" i="1" baseline="-25000" dirty="0" smtClean="0"/>
                        <a:t>,</a:t>
                      </a:r>
                      <a:r>
                        <a:rPr lang="pl-PL" sz="2400" b="1" i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400" b="1" baseline="-25000" dirty="0" smtClean="0"/>
                        <a:t> </a:t>
                      </a:r>
                      <a:r>
                        <a:rPr lang="pl-PL" sz="2400" b="1" dirty="0" smtClean="0"/>
                        <a:t>, </a:t>
                      </a:r>
                      <a:r>
                        <a:rPr lang="pl-PL" sz="2400" b="1" i="1" dirty="0" smtClean="0"/>
                        <a:t>E</a:t>
                      </a:r>
                      <a:r>
                        <a:rPr lang="pl-PL" sz="2400" b="1" dirty="0" smtClean="0"/>
                        <a:t>(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y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pl-PL" sz="2400" b="1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2400" b="1" baseline="0" dirty="0" smtClean="0"/>
                        <a:t>, </a:t>
                      </a:r>
                      <a:r>
                        <a:rPr lang="pl-PL" sz="2400" b="1" i="1" dirty="0" smtClean="0"/>
                        <a:t>K</a:t>
                      </a:r>
                      <a:r>
                        <a:rPr lang="pl-PL" sz="2400" b="1" i="1" baseline="-25000" dirty="0" smtClean="0"/>
                        <a:t>z</a:t>
                      </a:r>
                      <a:r>
                        <a:rPr lang="pl-PL" sz="2400" b="1" baseline="-25000" dirty="0" smtClean="0"/>
                        <a:t>,</a:t>
                      </a:r>
                      <a:r>
                        <a:rPr lang="pl-PL" sz="2400" b="1" baseline="-25000" dirty="0" smtClean="0">
                          <a:solidFill>
                            <a:srgbClr val="3366FF"/>
                          </a:solidFill>
                        </a:rPr>
                        <a:t>1</a:t>
                      </a:r>
                      <a:r>
                        <a:rPr lang="pl-PL" sz="2400" b="1" baseline="0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oleTekstowe 2"/>
          <p:cNvSpPr txBox="1"/>
          <p:nvPr/>
        </p:nvSpPr>
        <p:spPr>
          <a:xfrm>
            <a:off x="467544" y="1124744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every gate </a:t>
            </a:r>
            <a:r>
              <a:rPr lang="en-US" sz="2500" b="1" dirty="0" smtClean="0">
                <a:solidFill>
                  <a:srgbClr val="0070C0"/>
                </a:solidFill>
              </a:rPr>
              <a:t>Alice</a:t>
            </a:r>
            <a:r>
              <a:rPr lang="en-US" sz="2500" b="1" dirty="0" smtClean="0"/>
              <a:t> </a:t>
            </a:r>
            <a:r>
              <a:rPr lang="en-US" sz="2500" dirty="0" smtClean="0"/>
              <a:t>randomly permutes “encrypted keys” and sends them to </a:t>
            </a:r>
            <a:r>
              <a:rPr lang="en-US" sz="2500" b="1" dirty="0" smtClean="0">
                <a:solidFill>
                  <a:srgbClr val="0070C0"/>
                </a:solidFill>
              </a:rPr>
              <a:t>Bob</a:t>
            </a:r>
            <a:r>
              <a:rPr lang="en-US" sz="25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e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08312"/>
                  </p:ext>
                </p:extLst>
              </p:nvPr>
            </p:nvGraphicFramePr>
            <p:xfrm>
              <a:off x="4169840" y="2311338"/>
              <a:ext cx="864096" cy="2431861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6579">
                    <a:tc>
                      <a:txBody>
                        <a:bodyPr/>
                        <a:lstStyle/>
                        <a:p>
                          <a:pPr algn="ctr"/>
                          <a:endParaRPr lang="pl-P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04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0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0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40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4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e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08312"/>
                  </p:ext>
                </p:extLst>
              </p:nvPr>
            </p:nvGraphicFramePr>
            <p:xfrm>
              <a:off x="4169840" y="2311338"/>
              <a:ext cx="864096" cy="2431861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pl-PL" b="1" dirty="0"/>
                        </a:p>
                      </a:txBody>
                      <a:tcPr/>
                    </a:tc>
                  </a:tr>
                  <a:tr h="52404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70930" r="-704" b="-296512"/>
                          </a:stretch>
                        </a:blipFill>
                      </a:tcPr>
                    </a:tc>
                  </a:tr>
                  <a:tr h="51401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72941" r="-704" b="-200000"/>
                          </a:stretch>
                        </a:blipFill>
                      </a:tcPr>
                    </a:tc>
                  </a:tr>
                  <a:tr h="51401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76190" r="-704" b="-102381"/>
                          </a:stretch>
                        </a:blipFill>
                      </a:tcPr>
                    </a:tc>
                  </a:tr>
                  <a:tr h="51401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71765" r="-704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4" name="Łącznik prosty ze strzałką 13"/>
          <p:cNvCxnSpPr>
            <a:endCxn id="22" idx="1"/>
          </p:cNvCxnSpPr>
          <p:nvPr/>
        </p:nvCxnSpPr>
        <p:spPr>
          <a:xfrm flipV="1">
            <a:off x="3305744" y="3527268"/>
            <a:ext cx="864096" cy="915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3305744" y="3938342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3305744" y="3010444"/>
            <a:ext cx="864096" cy="999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3305744" y="2930230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5068019"/>
            <a:ext cx="1401763" cy="1457325"/>
          </a:xfrm>
          <a:prstGeom prst="rect">
            <a:avLst/>
          </a:prstGeom>
          <a:noFill/>
        </p:spPr>
      </p:pic>
      <p:pic>
        <p:nvPicPr>
          <p:cNvPr id="13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5085184"/>
            <a:ext cx="1368425" cy="143827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48E-6 -1.33241E-6 L 0.09086 -0.031 C 0.10945 -0.0384 0.13811 -0.04187 0.168 -0.04187 C 0.2017 -0.04187 0.22898 -0.0384 0.24774 -0.031 L 0.33877 -1.33241E-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9" y="-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312" y="415079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situation: Bob knows 4 </a:t>
            </a:r>
            <a:r>
              <a:rPr lang="en-US" dirty="0" err="1" smtClean="0"/>
              <a:t>ciphertexts</a:t>
            </a:r>
            <a:r>
              <a:rPr lang="en-US" dirty="0" smtClean="0"/>
              <a:t> for each gate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Symbol zastępczy zawartości 1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52114"/>
                  </p:ext>
                </p:extLst>
              </p:nvPr>
            </p:nvGraphicFramePr>
            <p:xfrm>
              <a:off x="4355976" y="5808684"/>
              <a:ext cx="2592288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66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Symbol zastępczy zawartości 1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52114"/>
                  </p:ext>
                </p:extLst>
              </p:nvPr>
            </p:nvGraphicFramePr>
            <p:xfrm>
              <a:off x="4355976" y="5808684"/>
              <a:ext cx="2592288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72"/>
                    <a:gridCol w="648072"/>
                    <a:gridCol w="648072"/>
                    <a:gridCol w="648072"/>
                  </a:tblGrid>
                  <a:tr h="4413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5" t="-1351" r="-300000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87" t="-1351" r="-202830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351" r="-100935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30" t="-1351" r="-1887" b="-2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95973165"/>
                  </p:ext>
                </p:extLst>
              </p:nvPr>
            </p:nvGraphicFramePr>
            <p:xfrm>
              <a:off x="5508104" y="4805900"/>
              <a:ext cx="2592288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66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95973165"/>
                  </p:ext>
                </p:extLst>
              </p:nvPr>
            </p:nvGraphicFramePr>
            <p:xfrm>
              <a:off x="5508104" y="4805900"/>
              <a:ext cx="2592288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72"/>
                    <a:gridCol w="648072"/>
                    <a:gridCol w="648072"/>
                    <a:gridCol w="648072"/>
                  </a:tblGrid>
                  <a:tr h="4413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5" t="-1370" r="-300000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887" t="-1370" r="-202830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1370" r="-100935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830" t="-1370" r="-1887" b="-27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8534285"/>
                  </p:ext>
                </p:extLst>
              </p:nvPr>
            </p:nvGraphicFramePr>
            <p:xfrm>
              <a:off x="6156176" y="3072380"/>
              <a:ext cx="2520280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270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8534285"/>
                  </p:ext>
                </p:extLst>
              </p:nvPr>
            </p:nvGraphicFramePr>
            <p:xfrm>
              <a:off x="6156176" y="3072380"/>
              <a:ext cx="2520280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0070"/>
                    <a:gridCol w="630070"/>
                    <a:gridCol w="630070"/>
                    <a:gridCol w="630070"/>
                  </a:tblGrid>
                  <a:tr h="4413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962" t="-1351" r="-300962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962" t="-1351" r="-200962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2913" t="-1351" r="-102913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0000" t="-1351" r="-1923" b="-2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5671915"/>
                  </p:ext>
                </p:extLst>
              </p:nvPr>
            </p:nvGraphicFramePr>
            <p:xfrm>
              <a:off x="3563888" y="3936476"/>
              <a:ext cx="2520280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66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5671915"/>
                  </p:ext>
                </p:extLst>
              </p:nvPr>
            </p:nvGraphicFramePr>
            <p:xfrm>
              <a:off x="3563888" y="3936476"/>
              <a:ext cx="2520280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0070"/>
                    <a:gridCol w="630070"/>
                    <a:gridCol w="630070"/>
                    <a:gridCol w="630070"/>
                  </a:tblGrid>
                  <a:tr h="4413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962" t="-1351" r="-300962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962" t="-1351" r="-200962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2913" t="-1351" r="-102913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0000" t="-1351" r="-1923" b="-2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31616"/>
                  </p:ext>
                </p:extLst>
              </p:nvPr>
            </p:nvGraphicFramePr>
            <p:xfrm>
              <a:off x="3995936" y="1920252"/>
              <a:ext cx="2520280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66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200" b="1" baseline="-250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8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Symbol zastępczy zawartości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31616"/>
                  </p:ext>
                </p:extLst>
              </p:nvPr>
            </p:nvGraphicFramePr>
            <p:xfrm>
              <a:off x="3995936" y="1920252"/>
              <a:ext cx="2520280" cy="4413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0070"/>
                    <a:gridCol w="630070"/>
                    <a:gridCol w="630070"/>
                    <a:gridCol w="630070"/>
                  </a:tblGrid>
                  <a:tr h="4413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962" t="-2740" r="-300962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1942" t="-2740" r="-203883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000" t="-2740" r="-101923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2913" t="-2740" r="-2913" b="-27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Rectangle 21"/>
          <p:cNvSpPr/>
          <p:nvPr/>
        </p:nvSpPr>
        <p:spPr>
          <a:xfrm>
            <a:off x="1840256" y="4584548"/>
            <a:ext cx="57150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sp>
        <p:nvSpPr>
          <p:cNvPr id="27" name="Rectangle 22"/>
          <p:cNvSpPr/>
          <p:nvPr/>
        </p:nvSpPr>
        <p:spPr>
          <a:xfrm>
            <a:off x="395536" y="3795880"/>
            <a:ext cx="57150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neg</a:t>
            </a:r>
            <a:endParaRPr lang="en-US" sz="1600" b="1" dirty="0"/>
          </a:p>
        </p:txBody>
      </p:sp>
      <p:sp>
        <p:nvSpPr>
          <p:cNvPr id="28" name="Rectangle 25"/>
          <p:cNvSpPr/>
          <p:nvPr/>
        </p:nvSpPr>
        <p:spPr>
          <a:xfrm>
            <a:off x="2123728" y="3216396"/>
            <a:ext cx="57150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err="1" smtClean="0"/>
              <a:t>neg</a:t>
            </a:r>
            <a:endParaRPr lang="en-US" sz="1600" b="1" dirty="0"/>
          </a:p>
        </p:txBody>
      </p:sp>
      <p:sp>
        <p:nvSpPr>
          <p:cNvPr id="29" name="Rectangle 30"/>
          <p:cNvSpPr/>
          <p:nvPr/>
        </p:nvSpPr>
        <p:spPr>
          <a:xfrm>
            <a:off x="1192184" y="5808684"/>
            <a:ext cx="57150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33" name="Straight Arrow Connector 51"/>
          <p:cNvCxnSpPr>
            <a:stCxn id="29" idx="0"/>
            <a:endCxn id="27" idx="2"/>
          </p:cNvCxnSpPr>
          <p:nvPr/>
        </p:nvCxnSpPr>
        <p:spPr>
          <a:xfrm flipH="1" flipV="1">
            <a:off x="681288" y="4224508"/>
            <a:ext cx="796648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84"/>
          <p:cNvCxnSpPr>
            <a:stCxn id="26" idx="0"/>
            <a:endCxn id="28" idx="2"/>
          </p:cNvCxnSpPr>
          <p:nvPr/>
        </p:nvCxnSpPr>
        <p:spPr>
          <a:xfrm flipV="1">
            <a:off x="2126008" y="3645024"/>
            <a:ext cx="283472" cy="93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00"/>
          <p:cNvSpPr/>
          <p:nvPr/>
        </p:nvSpPr>
        <p:spPr>
          <a:xfrm>
            <a:off x="1185914" y="1920252"/>
            <a:ext cx="57150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and</a:t>
            </a:r>
            <a:endParaRPr lang="en-US" sz="1600" b="1" dirty="0"/>
          </a:p>
        </p:txBody>
      </p:sp>
      <p:cxnSp>
        <p:nvCxnSpPr>
          <p:cNvPr id="36" name="Straight Arrow Connector 102"/>
          <p:cNvCxnSpPr>
            <a:stCxn id="27" idx="0"/>
            <a:endCxn id="35" idx="2"/>
          </p:cNvCxnSpPr>
          <p:nvPr/>
        </p:nvCxnSpPr>
        <p:spPr>
          <a:xfrm flipV="1">
            <a:off x="681288" y="2348880"/>
            <a:ext cx="790378" cy="144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04"/>
          <p:cNvCxnSpPr>
            <a:stCxn id="28" idx="0"/>
            <a:endCxn id="35" idx="2"/>
          </p:cNvCxnSpPr>
          <p:nvPr/>
        </p:nvCxnSpPr>
        <p:spPr>
          <a:xfrm flipH="1" flipV="1">
            <a:off x="1471666" y="2348880"/>
            <a:ext cx="937814" cy="867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2" idx="0"/>
            <a:endCxn id="23" idx="2"/>
          </p:cNvCxnSpPr>
          <p:nvPr/>
        </p:nvCxnSpPr>
        <p:spPr>
          <a:xfrm flipV="1">
            <a:off x="4824028" y="2361641"/>
            <a:ext cx="432048" cy="1574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>
            <a:stCxn id="19" idx="0"/>
            <a:endCxn id="22" idx="2"/>
          </p:cNvCxnSpPr>
          <p:nvPr/>
        </p:nvCxnSpPr>
        <p:spPr>
          <a:xfrm flipH="1" flipV="1">
            <a:off x="4824028" y="4377865"/>
            <a:ext cx="828092" cy="1430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20" idx="0"/>
            <a:endCxn id="21" idx="2"/>
          </p:cNvCxnSpPr>
          <p:nvPr/>
        </p:nvCxnSpPr>
        <p:spPr>
          <a:xfrm flipV="1">
            <a:off x="6804248" y="3513769"/>
            <a:ext cx="612068" cy="1292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>
            <a:stCxn id="21" idx="0"/>
            <a:endCxn id="23" idx="2"/>
          </p:cNvCxnSpPr>
          <p:nvPr/>
        </p:nvCxnSpPr>
        <p:spPr>
          <a:xfrm flipH="1" flipV="1">
            <a:off x="5256076" y="2361641"/>
            <a:ext cx="2160240" cy="710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wal 59"/>
          <p:cNvSpPr/>
          <p:nvPr/>
        </p:nvSpPr>
        <p:spPr>
          <a:xfrm>
            <a:off x="179512" y="357643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3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61" name="Owal 60"/>
          <p:cNvSpPr/>
          <p:nvPr/>
        </p:nvSpPr>
        <p:spPr>
          <a:xfrm>
            <a:off x="971600" y="5592660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2" name="Owal 61"/>
          <p:cNvSpPr/>
          <p:nvPr/>
        </p:nvSpPr>
        <p:spPr>
          <a:xfrm>
            <a:off x="1619672" y="429651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3" name="Owal 62"/>
          <p:cNvSpPr/>
          <p:nvPr/>
        </p:nvSpPr>
        <p:spPr>
          <a:xfrm>
            <a:off x="1907704" y="3000372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4" name="Owal 63"/>
          <p:cNvSpPr/>
          <p:nvPr/>
        </p:nvSpPr>
        <p:spPr>
          <a:xfrm>
            <a:off x="971600" y="17042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5" name="Owal 64"/>
          <p:cNvSpPr/>
          <p:nvPr/>
        </p:nvSpPr>
        <p:spPr>
          <a:xfrm>
            <a:off x="3419872" y="3645024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3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66" name="Owal 65"/>
          <p:cNvSpPr/>
          <p:nvPr/>
        </p:nvSpPr>
        <p:spPr>
          <a:xfrm>
            <a:off x="4139952" y="5517232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7" name="Owal 66"/>
          <p:cNvSpPr/>
          <p:nvPr/>
        </p:nvSpPr>
        <p:spPr>
          <a:xfrm>
            <a:off x="5364088" y="458112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8" name="Owal 67"/>
          <p:cNvSpPr/>
          <p:nvPr/>
        </p:nvSpPr>
        <p:spPr>
          <a:xfrm>
            <a:off x="6012160" y="285293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9" name="Owal 68"/>
          <p:cNvSpPr/>
          <p:nvPr/>
        </p:nvSpPr>
        <p:spPr>
          <a:xfrm>
            <a:off x="3851920" y="1700808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856" y="109533"/>
            <a:ext cx="862228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can Bob compute the output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793" y="1483355"/>
            <a:ext cx="8692411" cy="31969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Our method</a:t>
            </a:r>
            <a:r>
              <a:rPr lang="en-US" b="1" dirty="0" smtClean="0"/>
              <a:t>: </a:t>
            </a:r>
            <a:r>
              <a:rPr lang="en-US" dirty="0" smtClean="0"/>
              <a:t>decrypt the circuit “bottom up” to obtain the keys that decrypt the output.</a:t>
            </a:r>
            <a:endParaRPr lang="pl-P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order to start Bob needs to learn </a:t>
            </a:r>
            <a:r>
              <a:rPr lang="en-US" b="1" dirty="0" smtClean="0">
                <a:solidFill>
                  <a:srgbClr val="00B050"/>
                </a:solidFill>
              </a:rPr>
              <a:t>the keys that correspond to the input gates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smtClean="0"/>
              <a:t>Recall that the input gates “belong” either to </a:t>
            </a: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or to </a:t>
            </a:r>
            <a:r>
              <a:rPr lang="en-US" b="1" dirty="0" smtClean="0">
                <a:solidFill>
                  <a:srgbClr val="0070C0"/>
                </a:solidFill>
              </a:rPr>
              <a:t>Bob</a:t>
            </a:r>
            <a:r>
              <a:rPr lang="en-US" dirty="0" smtClean="0"/>
              <a:t>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171732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a</a:t>
            </a:r>
            <a:r>
              <a:rPr lang="pl-PL" b="1" baseline="-25000" dirty="0" smtClean="0">
                <a:solidFill>
                  <a:srgbClr val="FF0000"/>
                </a:solidFill>
              </a:rPr>
              <a:t>0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43170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smtClean="0">
                <a:solidFill>
                  <a:srgbClr val="FF0000"/>
                </a:solidFill>
              </a:rPr>
              <a:t>a</a:t>
            </a:r>
            <a:r>
              <a:rPr lang="pl-PL" b="1" baseline="-2500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14608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a</a:t>
            </a:r>
            <a:r>
              <a:rPr lang="pl-PL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86046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a</a:t>
            </a:r>
            <a:r>
              <a:rPr lang="pl-PL" b="1" baseline="-25000" dirty="0">
                <a:solidFill>
                  <a:srgbClr val="FF0000"/>
                </a:solidFill>
              </a:rPr>
              <a:t>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57484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28922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03608" y="5121694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6717988" y="5121694"/>
            <a:ext cx="51105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Left Brace 79"/>
          <p:cNvSpPr/>
          <p:nvPr/>
        </p:nvSpPr>
        <p:spPr>
          <a:xfrm rot="16200000">
            <a:off x="2833264" y="4552755"/>
            <a:ext cx="453138" cy="2736304"/>
          </a:xfrm>
          <a:prstGeom prst="leftBrace">
            <a:avLst>
              <a:gd name="adj1" fmla="val 6556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81"/>
          <p:cNvSpPr/>
          <p:nvPr/>
        </p:nvSpPr>
        <p:spPr>
          <a:xfrm rot="16200000">
            <a:off x="5760130" y="4527296"/>
            <a:ext cx="288032" cy="2664296"/>
          </a:xfrm>
          <a:prstGeom prst="leftBrace">
            <a:avLst>
              <a:gd name="adj1" fmla="val 6556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3"/>
          <p:cNvSpPr txBox="1"/>
          <p:nvPr/>
        </p:nvSpPr>
        <p:spPr>
          <a:xfrm>
            <a:off x="2462328" y="6106825"/>
            <a:ext cx="143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/>
              <a:t>’s input</a:t>
            </a:r>
            <a:endParaRPr lang="en-US" dirty="0"/>
          </a:p>
        </p:txBody>
      </p:sp>
      <p:sp>
        <p:nvSpPr>
          <p:cNvPr id="22" name="TextBox 85"/>
          <p:cNvSpPr txBox="1"/>
          <p:nvPr/>
        </p:nvSpPr>
        <p:spPr>
          <a:xfrm>
            <a:off x="5267545" y="610682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Bob</a:t>
            </a:r>
            <a:r>
              <a:rPr lang="en-US" dirty="0" smtClean="0"/>
              <a:t>’s input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aśnienie prostokątne zaokrąglone 27"/>
          <p:cNvSpPr/>
          <p:nvPr/>
        </p:nvSpPr>
        <p:spPr>
          <a:xfrm>
            <a:off x="2411760" y="1844824"/>
            <a:ext cx="4320480" cy="1512168"/>
          </a:xfrm>
          <a:prstGeom prst="wedgeRoundRectCallout">
            <a:avLst>
              <a:gd name="adj1" fmla="val -55537"/>
              <a:gd name="adj2" fmla="val 284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Alice’s input</a:t>
            </a:r>
            <a:endParaRPr lang="pl-PL" sz="24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5979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no problem with Alice’s input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79045"/>
            <a:ext cx="8229600" cy="8515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 4: </a:t>
            </a: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b="1" dirty="0" smtClean="0"/>
              <a:t> </a:t>
            </a:r>
            <a:r>
              <a:rPr lang="en-US" dirty="0" smtClean="0"/>
              <a:t>sends to Bob the keys that correspond to her input bits.</a:t>
            </a:r>
            <a:endParaRPr lang="en-US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Rectangle 3"/>
          <p:cNvSpPr/>
          <p:nvPr/>
        </p:nvSpPr>
        <p:spPr>
          <a:xfrm>
            <a:off x="5754666" y="2780928"/>
            <a:ext cx="51954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3169218" y="2780928"/>
            <a:ext cx="51954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4027614" y="2780928"/>
            <a:ext cx="519549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890570" y="2780928"/>
            <a:ext cx="51954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2987824" y="249289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1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3923928" y="249289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Owal 15"/>
          <p:cNvSpPr/>
          <p:nvPr/>
        </p:nvSpPr>
        <p:spPr>
          <a:xfrm>
            <a:off x="4716016" y="249289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3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5580112" y="2492896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4</a:t>
            </a:r>
            <a:endParaRPr lang="pl-PL" sz="1500" b="1" dirty="0">
              <a:solidFill>
                <a:prstClr val="white"/>
              </a:solidFill>
            </a:endParaRPr>
          </a:p>
        </p:txBody>
      </p:sp>
      <p:grpSp>
        <p:nvGrpSpPr>
          <p:cNvPr id="27" name="Grupa 26"/>
          <p:cNvGrpSpPr/>
          <p:nvPr/>
        </p:nvGrpSpPr>
        <p:grpSpPr>
          <a:xfrm>
            <a:off x="2627784" y="3528392"/>
            <a:ext cx="4392488" cy="1412776"/>
            <a:chOff x="2627784" y="3356992"/>
            <a:chExt cx="4392488" cy="1412776"/>
          </a:xfrm>
        </p:grpSpPr>
        <p:sp>
          <p:nvSpPr>
            <p:cNvPr id="25" name="Strzałka w prawo 24"/>
            <p:cNvSpPr/>
            <p:nvPr/>
          </p:nvSpPr>
          <p:spPr>
            <a:xfrm>
              <a:off x="2627784" y="3356992"/>
              <a:ext cx="4392488" cy="14127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200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3138517" y="3790201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i="1" dirty="0" smtClean="0">
                  <a:solidFill>
                    <a:srgbClr val="FF0000"/>
                  </a:solidFill>
                </a:rPr>
                <a:t>K</a:t>
              </a:r>
              <a:r>
                <a:rPr lang="pl-PL" sz="2400" b="1" baseline="-25000" dirty="0" smtClean="0">
                  <a:solidFill>
                    <a:srgbClr val="FF0000"/>
                  </a:solidFill>
                </a:rPr>
                <a:t>1,1</a:t>
              </a:r>
              <a:endParaRPr lang="pl-PL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4860032" y="3790201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i="1" dirty="0" smtClean="0">
                  <a:solidFill>
                    <a:srgbClr val="FF0000"/>
                  </a:solidFill>
                </a:rPr>
                <a:t>K</a:t>
              </a:r>
              <a:r>
                <a:rPr lang="pl-PL" sz="2400" b="1" baseline="-25000" dirty="0" smtClean="0">
                  <a:solidFill>
                    <a:srgbClr val="FF0000"/>
                  </a:solidFill>
                </a:rPr>
                <a:t>3,1</a:t>
              </a:r>
              <a:endParaRPr lang="pl-PL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3995936" y="3790201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i="1" dirty="0" smtClean="0">
                  <a:solidFill>
                    <a:srgbClr val="008000"/>
                  </a:solidFill>
                </a:rPr>
                <a:t>K</a:t>
              </a:r>
              <a:r>
                <a:rPr lang="pl-PL" sz="2400" b="1" baseline="-25000" dirty="0" smtClean="0">
                  <a:solidFill>
                    <a:srgbClr val="008000"/>
                  </a:solidFill>
                </a:rPr>
                <a:t>2,0</a:t>
              </a:r>
              <a:endParaRPr lang="pl-PL" sz="2400" dirty="0">
                <a:solidFill>
                  <a:srgbClr val="008000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724128" y="3790201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i="1" dirty="0" smtClean="0">
                  <a:solidFill>
                    <a:srgbClr val="FF0000"/>
                  </a:solidFill>
                </a:rPr>
                <a:t>K</a:t>
              </a:r>
              <a:r>
                <a:rPr lang="pl-PL" sz="2400" b="1" baseline="-25000" dirty="0" smtClean="0">
                  <a:solidFill>
                    <a:srgbClr val="FF0000"/>
                  </a:solidFill>
                </a:rPr>
                <a:t>4,1</a:t>
              </a:r>
              <a:endParaRPr lang="pl-PL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Tekstowe 25"/>
              <p:cNvSpPr txBox="1"/>
              <p:nvPr/>
            </p:nvSpPr>
            <p:spPr>
              <a:xfrm>
                <a:off x="457199" y="5471046"/>
                <a:ext cx="82828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Note</a:t>
                </a:r>
                <a:r>
                  <a:rPr lang="en-US" sz="2400" b="1" dirty="0" smtClean="0"/>
                  <a:t>: </a:t>
                </a:r>
                <a:r>
                  <a:rPr lang="en-US" sz="2400" dirty="0" smtClean="0"/>
                  <a:t>since the gates are permuted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does not learn if he got a key that corresponds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or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.</a:t>
                </a:r>
                <a:endParaRPr lang="pl-PL" sz="2400" dirty="0"/>
              </a:p>
            </p:txBody>
          </p:sp>
        </mc:Choice>
        <mc:Fallback xmlns="">
          <p:sp>
            <p:nvSpPr>
              <p:cNvPr id="26" name="Pole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71046"/>
                <a:ext cx="8282893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04" t="-5839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3356992"/>
            <a:ext cx="1622770" cy="1687092"/>
          </a:xfrm>
          <a:prstGeom prst="rect">
            <a:avLst/>
          </a:prstGeom>
          <a:noFill/>
        </p:spPr>
      </p:pic>
      <p:pic>
        <p:nvPicPr>
          <p:cNvPr id="30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420145"/>
            <a:ext cx="1584176" cy="166503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How to deal with Bob’s input?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624537"/>
                <a:ext cx="8619438" cy="204482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>
                    <a:solidFill>
                      <a:srgbClr val="7030A0"/>
                    </a:solidFill>
                  </a:rPr>
                  <a:t>Problem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cannot ask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to send him the keys that correspond to his input (because he would reveal his input to her).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On the other hand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cannot send him both keys (because then he would he able to compute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 on different inputs).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1-out-of-2 Oblivious Transfer</a:t>
                </a:r>
                <a:r>
                  <a:rPr lang="en-US" dirty="0" smtClean="0"/>
                  <a:t>!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624537"/>
                <a:ext cx="8619438" cy="2044823"/>
              </a:xfrm>
              <a:blipFill rotWithShape="0">
                <a:blip r:embed="rId2"/>
                <a:stretch>
                  <a:fillRect l="-919" t="-6866" r="-13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/>
          <p:nvPr/>
        </p:nvSpPr>
        <p:spPr>
          <a:xfrm>
            <a:off x="5750106" y="2154553"/>
            <a:ext cx="51954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464486" y="2154553"/>
            <a:ext cx="51954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7178866" y="2154553"/>
            <a:ext cx="51954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890498" y="2154553"/>
            <a:ext cx="46459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Owal 9"/>
          <p:cNvSpPr/>
          <p:nvPr/>
        </p:nvSpPr>
        <p:spPr>
          <a:xfrm>
            <a:off x="5652120" y="1866521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5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6372200" y="1866521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6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7092280" y="1866521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7</a:t>
            </a:r>
            <a:endParaRPr lang="pl-PL" sz="1500" b="1" dirty="0">
              <a:solidFill>
                <a:prstClr val="white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7740352" y="1866521"/>
            <a:ext cx="360040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pl-PL" sz="1500" b="1" dirty="0" smtClean="0">
                <a:solidFill>
                  <a:prstClr val="white"/>
                </a:solidFill>
              </a:rPr>
              <a:t>8</a:t>
            </a:r>
            <a:endParaRPr lang="pl-PL" sz="1500" b="1" dirty="0">
              <a:solidFill>
                <a:prstClr val="white"/>
              </a:solidFill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35118"/>
              </p:ext>
            </p:extLst>
          </p:nvPr>
        </p:nvGraphicFramePr>
        <p:xfrm>
          <a:off x="611560" y="1744209"/>
          <a:ext cx="3672408" cy="797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7,0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8,0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5,1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6,1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7,1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1800" b="1" baseline="-25000" dirty="0" smtClean="0">
                          <a:solidFill>
                            <a:srgbClr val="FF0000"/>
                          </a:solidFill>
                        </a:rPr>
                        <a:t>8,1</a:t>
                      </a:r>
                      <a:endParaRPr lang="pl-PL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2780928"/>
            <a:ext cx="1401763" cy="1457325"/>
          </a:xfrm>
          <a:prstGeom prst="rect">
            <a:avLst/>
          </a:prstGeom>
          <a:noFill/>
        </p:spPr>
      </p:pic>
      <p:pic>
        <p:nvPicPr>
          <p:cNvPr id="16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2780928"/>
            <a:ext cx="1368425" cy="143827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74" y="137832"/>
            <a:ext cx="872852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Another example: “the millionaire’s problem”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43359"/>
          <a:stretch>
            <a:fillRect/>
          </a:stretch>
        </p:blipFill>
        <p:spPr bwMode="auto">
          <a:xfrm flipH="1">
            <a:off x="6429388" y="1736672"/>
            <a:ext cx="1428760" cy="20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472" y="3857628"/>
                <a:ext cx="3500462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:= how much money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Abramovich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has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3857628"/>
                <a:ext cx="350046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9190" y="3857628"/>
                <a:ext cx="3857652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:= how much money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Berlusconi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has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3857628"/>
                <a:ext cx="3857652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2543251">
            <a:off x="3284088" y="4285521"/>
            <a:ext cx="749376" cy="726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158438">
            <a:off x="5051187" y="4282547"/>
            <a:ext cx="758945" cy="726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2220" y="5042426"/>
            <a:ext cx="4583220" cy="12858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79463" y="5490659"/>
                <a:ext cx="1271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463" y="5490659"/>
                <a:ext cx="12715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60798" y="5169713"/>
                <a:ext cx="3440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“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Abramovich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”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98" y="5169713"/>
                <a:ext cx="34402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96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60798" y="5511286"/>
                <a:ext cx="3418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“equal”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         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98" y="5511286"/>
                <a:ext cx="341817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607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>
            <a:off x="3831550" y="5204907"/>
            <a:ext cx="450059" cy="960922"/>
          </a:xfrm>
          <a:prstGeom prst="leftBrace">
            <a:avLst>
              <a:gd name="adj1" fmla="val 3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0798" y="5852859"/>
                <a:ext cx="3418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“Berlusconi”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98" y="5852859"/>
                <a:ext cx="341817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07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1600200"/>
            <a:ext cx="1524000" cy="21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7" grpId="0"/>
      <p:bldP spid="18" grpId="0"/>
      <p:bldP spid="19" grpId="0"/>
      <p:bldP spid="20" grpId="0" animBg="1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MCj041146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1988840"/>
            <a:ext cx="2360393" cy="2453952"/>
          </a:xfrm>
          <a:prstGeom prst="rect">
            <a:avLst/>
          </a:prstGeom>
          <a:noFill/>
        </p:spPr>
      </p:pic>
      <p:pic>
        <p:nvPicPr>
          <p:cNvPr id="12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988840"/>
            <a:ext cx="2304256" cy="24218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Yao’s method summarized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trzałka w prawo 14"/>
              <p:cNvSpPr/>
              <p:nvPr/>
            </p:nvSpPr>
            <p:spPr>
              <a:xfrm>
                <a:off x="1835696" y="908720"/>
                <a:ext cx="5184576" cy="2952328"/>
              </a:xfrm>
              <a:prstGeom prst="rightArrow">
                <a:avLst>
                  <a:gd name="adj1" fmla="val 67926"/>
                  <a:gd name="adj2" fmla="val 40119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400" dirty="0" smtClean="0"/>
                  <a:t>“garbled” circuit computing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400" dirty="0" smtClean="0"/>
                  <a:t>keys corresponding to input bits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pl-PL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pl-PL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Strzałka w praw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908720"/>
                <a:ext cx="5184576" cy="2952328"/>
              </a:xfrm>
              <a:prstGeom prst="rightArrow">
                <a:avLst>
                  <a:gd name="adj1" fmla="val 67926"/>
                  <a:gd name="adj2" fmla="val 4011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/>
              <p:cNvSpPr/>
              <p:nvPr/>
            </p:nvSpPr>
            <p:spPr>
              <a:xfrm>
                <a:off x="179512" y="3068960"/>
                <a:ext cx="1512168" cy="48235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l-PL" sz="2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pl-PL" sz="28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l-PL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pl-P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Prostoką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960"/>
                <a:ext cx="1512168" cy="4823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ostokąt 16"/>
              <p:cNvSpPr/>
              <p:nvPr/>
            </p:nvSpPr>
            <p:spPr>
              <a:xfrm>
                <a:off x="7102027" y="3068960"/>
                <a:ext cx="1646437" cy="4823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l-PL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8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l-PL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l-P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Prostoką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27" y="3068960"/>
                <a:ext cx="1646437" cy="482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trzałka w lewo i prawo 17"/>
              <p:cNvSpPr/>
              <p:nvPr/>
            </p:nvSpPr>
            <p:spPr>
              <a:xfrm>
                <a:off x="1115616" y="3861048"/>
                <a:ext cx="5400600" cy="2016224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times oblivious transfer (for each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pl-PL" sz="3200" dirty="0"/>
              </a:p>
            </p:txBody>
          </p:sp>
        </mc:Choice>
        <mc:Fallback xmlns="">
          <p:sp>
            <p:nvSpPr>
              <p:cNvPr id="18" name="Strzałka w lewo i praw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8"/>
                <a:ext cx="5400600" cy="2016224"/>
              </a:xfrm>
              <a:prstGeom prst="left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rostokąt 18"/>
          <p:cNvSpPr/>
          <p:nvPr/>
        </p:nvSpPr>
        <p:spPr>
          <a:xfrm>
            <a:off x="6804248" y="4365104"/>
            <a:ext cx="2016224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computes the circuit bottom up and learns the output</a:t>
            </a:r>
            <a:endParaRPr lang="pl-PL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43936" y="4802489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58" y="365126"/>
            <a:ext cx="8139492" cy="1325563"/>
          </a:xfrm>
        </p:spPr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69" y="1957826"/>
            <a:ext cx="8361431" cy="384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Yao’s protocol has a high communication complexity: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Alice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needs to send the entire encrypted circuit to </a:t>
            </a:r>
            <a:r>
              <a:rPr lang="en-US" b="1" dirty="0" smtClean="0">
                <a:solidFill>
                  <a:srgbClr val="0070C0"/>
                </a:solidFill>
              </a:rPr>
              <a:t>Bob</a:t>
            </a:r>
            <a:r>
              <a:rPr lang="en-US" dirty="0" smtClean="0"/>
              <a:t>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smtClean="0"/>
              <a:t>Can we do better?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MCj04158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509120"/>
            <a:ext cx="1368425" cy="1438275"/>
          </a:xfrm>
          <a:prstGeom prst="rect">
            <a:avLst/>
          </a:prstGeom>
          <a:noFill/>
        </p:spPr>
      </p:pic>
      <p:pic>
        <p:nvPicPr>
          <p:cNvPr id="1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09120"/>
            <a:ext cx="1401763" cy="1457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An idea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276522"/>
            <a:ext cx="8229600" cy="1108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If we could construct an encryption scheme </a:t>
            </a:r>
          </a:p>
          <a:p>
            <a:pPr marL="0" indent="0" algn="ctr">
              <a:buNone/>
            </a:pPr>
            <a:r>
              <a:rPr lang="en-US" sz="2400" b="1" dirty="0" smtClean="0"/>
              <a:t>homomorphic with respect to field operations </a:t>
            </a:r>
          </a:p>
          <a:p>
            <a:pPr marL="0" indent="0">
              <a:buNone/>
            </a:pPr>
            <a:r>
              <a:rPr lang="en-US" sz="2400" dirty="0" smtClean="0"/>
              <a:t>then secure function evaluation would be simple.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2915816" y="4572774"/>
                <a:ext cx="1440160" cy="576064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572774"/>
                <a:ext cx="1440160" cy="576064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2915816" y="5436870"/>
                <a:ext cx="1440160" cy="576064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436870"/>
                <a:ext cx="1440160" cy="576064"/>
              </a:xfrm>
              <a:prstGeom prst="righ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>
                <a:off x="6444208" y="4572774"/>
                <a:ext cx="2077102" cy="57606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572774"/>
                <a:ext cx="2077102" cy="576064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ight Arrow 8"/>
              <p:cNvSpPr/>
              <p:nvPr/>
            </p:nvSpPr>
            <p:spPr>
              <a:xfrm>
                <a:off x="6444208" y="5436870"/>
                <a:ext cx="2077102" cy="57606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/>
                          <a:cs typeface="ＭＳ ゴシック"/>
                          <a:sym typeface="Wingdings"/>
                        </a:rPr>
                        <m:t>×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ight Arrow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436870"/>
                <a:ext cx="2077102" cy="576064"/>
              </a:xfrm>
              <a:prstGeom prst="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5735348" y="3567567"/>
                <a:ext cx="2202542" cy="360040"/>
              </a:xfrm>
              <a:prstGeom prst="wedgeRectCallout">
                <a:avLst>
                  <a:gd name="adj1" fmla="val -51165"/>
                  <a:gd name="adj2" fmla="val 23469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does not know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48" y="3567567"/>
                <a:ext cx="2202542" cy="360040"/>
              </a:xfrm>
              <a:prstGeom prst="wedgeRectCallout">
                <a:avLst>
                  <a:gd name="adj1" fmla="val -51165"/>
                  <a:gd name="adj2" fmla="val 234696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Tekstowe 10"/>
          <p:cNvSpPr txBox="1"/>
          <p:nvPr/>
        </p:nvSpPr>
        <p:spPr>
          <a:xfrm>
            <a:off x="6516216" y="4140726"/>
            <a:ext cx="143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compute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Tekstowe 11"/>
              <p:cNvSpPr txBox="1"/>
              <p:nvPr/>
            </p:nvSpPr>
            <p:spPr>
              <a:xfrm>
                <a:off x="544194" y="3783349"/>
                <a:ext cx="2367251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e>
                    </m:d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 key pair</a:t>
                </a:r>
                <a:endParaRPr lang="pl-P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Pole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4" y="3783349"/>
                <a:ext cx="236725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rostokąt 12"/>
          <p:cNvSpPr/>
          <p:nvPr/>
        </p:nvSpPr>
        <p:spPr>
          <a:xfrm>
            <a:off x="446856" y="2628558"/>
            <a:ext cx="5761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Fully homomorphic encryption:</a:t>
            </a:r>
          </a:p>
          <a:p>
            <a:r>
              <a:rPr lang="en-US" sz="2400" dirty="0" smtClean="0"/>
              <a:t>(assume that the set of messages is a field)</a:t>
            </a:r>
            <a:endParaRPr lang="pl-P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2" descr="MCj041146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3288491"/>
            <a:ext cx="1728192" cy="1796693"/>
          </a:xfrm>
          <a:prstGeom prst="rect">
            <a:avLst/>
          </a:prstGeom>
          <a:noFill/>
        </p:spPr>
      </p:pic>
      <p:pic>
        <p:nvPicPr>
          <p:cNvPr id="14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284984"/>
            <a:ext cx="1644262" cy="172819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1" y="0"/>
                <a:ext cx="8857901" cy="99524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How to compute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 using such a cipher? </a:t>
                </a:r>
                <a:endParaRPr lang="pl-PL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1" y="0"/>
                <a:ext cx="8857901" cy="995245"/>
              </a:xfrm>
              <a:blipFill rotWithShape="0">
                <a:blip r:embed="rId4"/>
                <a:stretch>
                  <a:fillRect l="-2407" r="-963" b="-85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56920"/>
                <a:ext cx="8229600" cy="11521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that the field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logical conjunction </a:t>
                </a:r>
                <a:r>
                  <a:rPr lang="en-US" dirty="0" smtClean="0"/>
                  <a:t>is equal to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multiplication </a:t>
                </a:r>
                <a:r>
                  <a:rPr lang="en-US" dirty="0" smtClean="0"/>
                  <a:t>and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negation</a:t>
                </a:r>
                <a:r>
                  <a:rPr lang="en-US" dirty="0" smtClean="0"/>
                  <a:t> equals to “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adding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”.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56920"/>
                <a:ext cx="8229600" cy="1152128"/>
              </a:xfrm>
              <a:blipFill rotWithShape="0">
                <a:blip r:embed="rId5"/>
                <a:stretch>
                  <a:fillRect l="-1333" t="-14815" r="-1852" b="-47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Tekstowe 4"/>
              <p:cNvSpPr txBox="1"/>
              <p:nvPr/>
            </p:nvSpPr>
            <p:spPr>
              <a:xfrm>
                <a:off x="179511" y="3501008"/>
                <a:ext cx="3926874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generates a pair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computes: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pl-PL" sz="2400" b="1" dirty="0" smtClean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pl-PL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𝒂𝒊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Pole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3501008"/>
                <a:ext cx="3926874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Tekstowe 5"/>
              <p:cNvSpPr txBox="1"/>
              <p:nvPr/>
            </p:nvSpPr>
            <p:spPr>
              <a:xfrm>
                <a:off x="539552" y="2780928"/>
                <a:ext cx="2376264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input</a:t>
                </a:r>
                <a:r>
                  <a:rPr lang="pl-PL" sz="2400" dirty="0" smtClean="0"/>
                  <a:t>: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pl-PL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pl-PL" sz="2400" b="1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Pole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237626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trzałka w prawo 6"/>
              <p:cNvSpPr/>
              <p:nvPr/>
            </p:nvSpPr>
            <p:spPr>
              <a:xfrm>
                <a:off x="3131840" y="2420888"/>
                <a:ext cx="3456384" cy="1080120"/>
              </a:xfrm>
              <a:prstGeom prst="rightArrow">
                <a:avLst>
                  <a:gd name="adj1" fmla="val 598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l-PL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pl-PL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l-PL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pl-PL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Strzałka w praw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20888"/>
                <a:ext cx="3456384" cy="1080120"/>
              </a:xfrm>
              <a:prstGeom prst="rightArrow">
                <a:avLst>
                  <a:gd name="adj1" fmla="val 59800"/>
                  <a:gd name="adj2" fmla="val 50000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Tekstowe 8"/>
          <p:cNvSpPr txBox="1"/>
          <p:nvPr/>
        </p:nvSpPr>
        <p:spPr>
          <a:xfrm>
            <a:off x="6840252" y="2573057"/>
            <a:ext cx="19442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</a:t>
            </a:r>
            <a:r>
              <a:rPr lang="pl-PL" sz="2400" dirty="0" smtClean="0"/>
              <a:t>: </a:t>
            </a:r>
            <a:r>
              <a:rPr lang="pl-PL" sz="2400" b="1" dirty="0" smtClean="0">
                <a:solidFill>
                  <a:srgbClr val="FF0000"/>
                </a:solidFill>
              </a:rPr>
              <a:t>b</a:t>
            </a:r>
            <a:r>
              <a:rPr lang="pl-PL" sz="2400" b="1" baseline="-25000" dirty="0" smtClean="0">
                <a:solidFill>
                  <a:srgbClr val="FF0000"/>
                </a:solidFill>
              </a:rPr>
              <a:t>1</a:t>
            </a:r>
            <a:r>
              <a:rPr lang="pl-PL" sz="2400" b="1" dirty="0" smtClean="0">
                <a:solidFill>
                  <a:srgbClr val="FF0000"/>
                </a:solidFill>
              </a:rPr>
              <a:t>,…,</a:t>
            </a:r>
            <a:r>
              <a:rPr lang="pl-PL" sz="2400" b="1" dirty="0" err="1">
                <a:solidFill>
                  <a:srgbClr val="FF0000"/>
                </a:solidFill>
              </a:rPr>
              <a:t>b</a:t>
            </a:r>
            <a:r>
              <a:rPr lang="pl-PL" sz="2400" b="1" baseline="-25000" dirty="0" err="1" smtClean="0">
                <a:solidFill>
                  <a:srgbClr val="FF0000"/>
                </a:solidFill>
              </a:rPr>
              <a:t>n</a:t>
            </a:r>
            <a:endParaRPr lang="pl-PL" sz="2400" b="1" baseline="-250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Tekstowe 9"/>
              <p:cNvSpPr txBox="1"/>
              <p:nvPr/>
            </p:nvSpPr>
            <p:spPr>
              <a:xfrm>
                <a:off x="5292080" y="3645024"/>
                <a:ext cx="3672409" cy="15696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computes</a:t>
                </a:r>
                <a:r>
                  <a:rPr lang="pl-PL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pl-PL" sz="2400" b="1" dirty="0" smtClean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pl-PL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𝒃𝒊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using the homomorphism. </a:t>
                </a:r>
                <a:endParaRPr lang="pl-PL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Pole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45024"/>
                <a:ext cx="3672409" cy="15696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trzałka w lewo 10"/>
              <p:cNvSpPr/>
              <p:nvPr/>
            </p:nvSpPr>
            <p:spPr>
              <a:xfrm>
                <a:off x="4106385" y="5262591"/>
                <a:ext cx="4680520" cy="1118444"/>
              </a:xfrm>
              <a:prstGeom prst="leftArrow">
                <a:avLst>
                  <a:gd name="adj1" fmla="val 75301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computes the ciphertext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dirty="0" smtClean="0"/>
                  <a:t> that corresponds to the output</a:t>
                </a:r>
                <a:endParaRPr lang="pl-PL" sz="2400" dirty="0"/>
              </a:p>
            </p:txBody>
          </p:sp>
        </mc:Choice>
        <mc:Fallback xmlns="">
          <p:sp>
            <p:nvSpPr>
              <p:cNvPr id="11" name="Strzałka w lew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385" y="5262591"/>
                <a:ext cx="4680520" cy="1118444"/>
              </a:xfrm>
              <a:prstGeom prst="leftArrow">
                <a:avLst>
                  <a:gd name="adj1" fmla="val 75301"/>
                  <a:gd name="adj2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Tekstowe 11"/>
              <p:cNvSpPr txBox="1"/>
              <p:nvPr/>
            </p:nvSpPr>
            <p:spPr>
              <a:xfrm>
                <a:off x="251520" y="5406315"/>
                <a:ext cx="3585594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computes the result as </a:t>
                </a:r>
                <a:r>
                  <a:rPr lang="pl-PL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pl-PL" sz="24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pl-PL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pl-PL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Pole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06315"/>
                <a:ext cx="3585594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such ciphers exist?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well-known ciphers are homomorphic with respect to </a:t>
            </a:r>
            <a:r>
              <a:rPr lang="en-US" b="1" dirty="0" smtClean="0">
                <a:solidFill>
                  <a:srgbClr val="0070C0"/>
                </a:solidFill>
              </a:rPr>
              <a:t>one</a:t>
            </a:r>
            <a:r>
              <a:rPr lang="en-US" b="1" dirty="0" smtClean="0"/>
              <a:t> </a:t>
            </a:r>
            <a:r>
              <a:rPr lang="en-US" dirty="0" smtClean="0"/>
              <a:t>field operation, e.g.: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homomorphic with respect to multiplication,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Paillier encryption </a:t>
            </a:r>
            <a:r>
              <a:rPr lang="en-US" dirty="0" smtClean="0"/>
              <a:t>is homomorphic with respect to addition.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57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long-standing open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First solution</a:t>
            </a:r>
            <a:r>
              <a:rPr lang="en-US" dirty="0"/>
              <a:t>: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Craig </a:t>
            </a:r>
            <a:r>
              <a:rPr lang="en-US" b="1" dirty="0">
                <a:solidFill>
                  <a:srgbClr val="00B050"/>
                </a:solidFill>
              </a:rPr>
              <a:t>Gentry. Fully Homomorphic Encryption Using Ideal Lattices. </a:t>
            </a:r>
            <a:r>
              <a:rPr lang="en-US" b="1" dirty="0" smtClean="0">
                <a:solidFill>
                  <a:srgbClr val="00B050"/>
                </a:solidFill>
              </a:rPr>
              <a:t>STOC 2009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Initially extremely inefficient.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Example</a:t>
            </a:r>
            <a:r>
              <a:rPr lang="en-US" dirty="0" smtClean="0"/>
              <a:t>:</a:t>
            </a:r>
            <a:endParaRPr lang="pl-PL" dirty="0">
              <a:solidFill>
                <a:srgbClr val="0000FF"/>
              </a:solidFill>
            </a:endParaRPr>
          </a:p>
          <a:p>
            <a:pPr marL="400050" lvl="1" indent="0">
              <a:buNone/>
            </a:pPr>
            <a:r>
              <a:rPr lang="en-US" dirty="0" smtClean="0"/>
              <a:t>key size</a:t>
            </a:r>
            <a:r>
              <a:rPr lang="pl-PL" dirty="0" smtClean="0"/>
              <a:t>: </a:t>
            </a:r>
            <a:r>
              <a:rPr lang="pl-PL" b="1" dirty="0">
                <a:solidFill>
                  <a:srgbClr val="FF0000"/>
                </a:solidFill>
              </a:rPr>
              <a:t>2.3 GB</a:t>
            </a:r>
            <a:r>
              <a:rPr lang="pl-PL" dirty="0"/>
              <a:t>, </a:t>
            </a:r>
          </a:p>
          <a:p>
            <a:pPr marL="400050" lvl="1" indent="0">
              <a:buNone/>
            </a:pPr>
            <a:r>
              <a:rPr lang="en-US" dirty="0" smtClean="0"/>
              <a:t>key generation time</a:t>
            </a:r>
            <a:r>
              <a:rPr lang="pl-PL" dirty="0" smtClean="0"/>
              <a:t>: </a:t>
            </a:r>
            <a:r>
              <a:rPr lang="pl-PL" b="1" dirty="0">
                <a:solidFill>
                  <a:srgbClr val="FF0000"/>
                </a:solidFill>
              </a:rPr>
              <a:t>2 </a:t>
            </a:r>
            <a:r>
              <a:rPr lang="pl-PL" b="1" dirty="0" err="1" smtClean="0">
                <a:solidFill>
                  <a:srgbClr val="FF0000"/>
                </a:solidFill>
              </a:rPr>
              <a:t>hours</a:t>
            </a:r>
            <a:endParaRPr lang="pl-PL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dirty="0" smtClean="0"/>
              <a:t>one field operation</a:t>
            </a:r>
            <a:r>
              <a:rPr lang="pl-PL" dirty="0" smtClean="0"/>
              <a:t>: </a:t>
            </a:r>
            <a:r>
              <a:rPr lang="pl-PL" b="1" dirty="0">
                <a:solidFill>
                  <a:srgbClr val="FF0000"/>
                </a:solidFill>
              </a:rPr>
              <a:t>30 </a:t>
            </a:r>
            <a:r>
              <a:rPr lang="pl-PL" b="1" dirty="0" err="1" smtClean="0">
                <a:solidFill>
                  <a:srgbClr val="FF0000"/>
                </a:solidFill>
              </a:rPr>
              <a:t>minutes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50522" y="5301762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practice this protocol is extremely inefficient.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it shows that some things </a:t>
            </a:r>
            <a:r>
              <a:rPr lang="en-US" b="1" dirty="0" smtClean="0">
                <a:solidFill>
                  <a:srgbClr val="0070C0"/>
                </a:solidFill>
              </a:rPr>
              <a:t>in principle </a:t>
            </a:r>
            <a:r>
              <a:rPr lang="en-US" dirty="0" smtClean="0"/>
              <a:t>can be done.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Research direction</a:t>
            </a:r>
          </a:p>
          <a:p>
            <a:pPr>
              <a:buNone/>
            </a:pPr>
            <a:r>
              <a:rPr lang="en-US" dirty="0" smtClean="0"/>
              <a:t>Construct protocols (for concrete problems) that are efficient.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1431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Michael J. Freedman, </a:t>
            </a:r>
            <a:r>
              <a:rPr lang="en-US" dirty="0" err="1" smtClean="0">
                <a:solidFill>
                  <a:srgbClr val="00B050"/>
                </a:solidFill>
              </a:rPr>
              <a:t>Kobbi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Nissim</a:t>
            </a:r>
            <a:r>
              <a:rPr lang="en-US" dirty="0" smtClean="0">
                <a:solidFill>
                  <a:srgbClr val="00B050"/>
                </a:solidFill>
              </a:rPr>
              <a:t>, Benny </a:t>
            </a:r>
            <a:r>
              <a:rPr lang="en-US" dirty="0" err="1" smtClean="0">
                <a:solidFill>
                  <a:srgbClr val="00B050"/>
                </a:solidFill>
              </a:rPr>
              <a:t>Pinkas</a:t>
            </a:r>
            <a:r>
              <a:rPr lang="en-US" b="1" dirty="0" smtClean="0">
                <a:solidFill>
                  <a:srgbClr val="00B050"/>
                </a:solidFill>
              </a:rPr>
              <a:t>: Efficient Private Matching and Set Intersection. EUROCRYPT 2004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Set intersection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algn="ctr">
              <a:buNone/>
            </a:pPr>
            <a:r>
              <a:rPr lang="en-US" dirty="0" smtClean="0"/>
              <a:t>Alice and Bob want to see which friends they have in common </a:t>
            </a:r>
            <a:br>
              <a:rPr lang="en-US" dirty="0" smtClean="0"/>
            </a:br>
            <a:r>
              <a:rPr lang="en-US" dirty="0" smtClean="0"/>
              <a:t>(without revealing to each other their lists of </a:t>
            </a:r>
            <a:r>
              <a:rPr lang="en-US" dirty="0" err="1" smtClean="0"/>
              <a:t>fr</a:t>
            </a:r>
            <a:r>
              <a:rPr lang="pl-PL" dirty="0" smtClean="0"/>
              <a:t>i</a:t>
            </a:r>
            <a:r>
              <a:rPr lang="en-US" dirty="0" smtClean="0"/>
              <a:t>ends)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143380"/>
            <a:ext cx="1143008" cy="1201352"/>
          </a:xfrm>
          <a:prstGeom prst="rect">
            <a:avLst/>
          </a:prstGeom>
          <a:noFill/>
        </p:spPr>
      </p:pic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1024498" cy="106510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5918" y="3714752"/>
                <a:ext cx="772969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input:</a:t>
                </a:r>
              </a:p>
              <a:p>
                <a:pPr algn="ctr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18" y="3714752"/>
                <a:ext cx="77296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15140" y="3786190"/>
                <a:ext cx="772969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input:</a:t>
                </a:r>
              </a:p>
              <a:p>
                <a:pPr algn="ctr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0" y="3786190"/>
                <a:ext cx="77296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2"/>
          <p:cNvGrpSpPr/>
          <p:nvPr/>
        </p:nvGrpSpPr>
        <p:grpSpPr>
          <a:xfrm>
            <a:off x="3286116" y="4357694"/>
            <a:ext cx="2643206" cy="928694"/>
            <a:chOff x="3500430" y="2582834"/>
            <a:chExt cx="2071702" cy="8588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own Arrow 13"/>
              <p:cNvSpPr/>
              <p:nvPr/>
            </p:nvSpPr>
            <p:spPr>
              <a:xfrm>
                <a:off x="2798233" y="5344732"/>
                <a:ext cx="3714776" cy="1143008"/>
              </a:xfrm>
              <a:prstGeom prst="downArrow">
                <a:avLst>
                  <a:gd name="adj1" fmla="val 47711"/>
                  <a:gd name="adj2" fmla="val 40841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output:</a:t>
                </a:r>
              </a:p>
              <a:p>
                <a:pPr algn="ctr"/>
                <a:r>
                  <a:rPr lang="en-US" dirty="0" smtClean="0"/>
                  <a:t>intersection of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Down Arrow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233" y="5344732"/>
                <a:ext cx="3714776" cy="1143008"/>
              </a:xfrm>
              <a:prstGeom prst="downArrow">
                <a:avLst>
                  <a:gd name="adj1" fmla="val 47711"/>
                  <a:gd name="adj2" fmla="val 40841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this problem?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71678"/>
                <a:ext cx="8229600" cy="4054485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Can they 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 in a secure way?</a:t>
                </a:r>
              </a:p>
              <a:p>
                <a:pPr>
                  <a:buNone/>
                </a:pPr>
                <a:endParaRPr lang="en-US" dirty="0"/>
              </a:p>
              <a:p>
                <a:pPr algn="r">
                  <a:buNone/>
                </a:pPr>
                <a:r>
                  <a:rPr lang="en-US" dirty="0" smtClean="0"/>
                  <a:t>(secure = “only the output is revealed”)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Of course, they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do not trust </a:t>
                </a:r>
                <a:r>
                  <a:rPr lang="en-US" dirty="0" smtClean="0"/>
                  <a:t>any “third party”.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71678"/>
                <a:ext cx="8229600" cy="4054485"/>
              </a:xfrm>
              <a:blipFill rotWithShape="0">
                <a:blip r:embed="rId3"/>
                <a:stretch>
                  <a:fillRect l="-1481" t="-2707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natural question?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43182"/>
                <a:ext cx="8229600" cy="3482981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What if the number of parties is greater than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Solutions for this also exist!</a:t>
                </a:r>
              </a:p>
              <a:p>
                <a:pPr>
                  <a:buNone/>
                </a:pPr>
                <a:endParaRPr lang="en-US" dirty="0"/>
              </a:p>
              <a:p>
                <a:pPr algn="r">
                  <a:buNone/>
                </a:pPr>
                <a:r>
                  <a:rPr lang="en-US" dirty="0" smtClean="0"/>
                  <a:t>(we will discuss them on the next lecture)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43182"/>
                <a:ext cx="8229600" cy="3482981"/>
              </a:xfrm>
              <a:blipFill rotWithShape="0">
                <a:blip r:embed="rId3"/>
                <a:stretch>
                  <a:fillRect l="-1481" t="-3152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73"/>
            <a:ext cx="7886700" cy="1325563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736"/>
                <a:ext cx="8186766" cy="4697427"/>
              </a:xfrm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It turns out that:</a:t>
                </a:r>
              </a:p>
              <a:p>
                <a:pPr algn="ctr">
                  <a:buNone/>
                </a:pPr>
                <a:r>
                  <a:rPr lang="en-US" b="1" dirty="0" smtClean="0"/>
                  <a:t>in both cases, there exists a cryptographic protocol that allows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 smtClean="0"/>
                  <a:t> to 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in a secure way.</a:t>
                </a:r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Moreover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>
                  <a:buNone/>
                </a:pPr>
                <a:r>
                  <a:rPr lang="en-US" dirty="0" smtClean="0"/>
                  <a:t>In general, every poly-time computable function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dirty="0" smtClean="0"/>
                  <a:t> can be computed securely by two-parties.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(assuming some problems are computationally hard)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736"/>
                <a:ext cx="8186766" cy="4697427"/>
              </a:xfrm>
              <a:blipFill rotWithShape="0">
                <a:blip r:embed="rId3"/>
                <a:stretch>
                  <a:fillRect l="-1340" t="-2075" r="-1117" b="-1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3428992" y="4714884"/>
            <a:ext cx="5072098" cy="500066"/>
          </a:xfrm>
          <a:prstGeom prst="wedgeRectCallout">
            <a:avLst>
              <a:gd name="adj1" fmla="val -37965"/>
              <a:gd name="adj2" fmla="val -1216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Of  course, this has to be defined...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136" y="1628893"/>
            <a:ext cx="6929486" cy="4446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two-party computation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Information-theoretic impossibility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oblivious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computing general circuits</a:t>
            </a:r>
          </a:p>
          <a:p>
            <a:pPr marL="457200" indent="-514350">
              <a:buFont typeface="+mj-lt"/>
              <a:buAutoNum type="arabicPeriod"/>
            </a:pPr>
            <a:r>
              <a:rPr lang="en-US" dirty="0" smtClean="0"/>
              <a:t>Fully homomorphic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</a:t>
            </a:r>
            <a:endParaRPr lang="en-US" dirty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2451977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52869</TotalTime>
  <Words>3343</Words>
  <Application>Microsoft Office PowerPoint</Application>
  <PresentationFormat>On-screen Show (4:3)</PresentationFormat>
  <Paragraphs>929</Paragraphs>
  <Slides>71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ＭＳ ゴシック</vt:lpstr>
      <vt:lpstr>Apple Chancery</vt:lpstr>
      <vt:lpstr>Arial</vt:lpstr>
      <vt:lpstr>Calibri</vt:lpstr>
      <vt:lpstr>Cambria</vt:lpstr>
      <vt:lpstr>Cambria Math</vt:lpstr>
      <vt:lpstr>Lucida Calligraphy</vt:lpstr>
      <vt:lpstr>Wingdings</vt:lpstr>
      <vt:lpstr>Office Theme</vt:lpstr>
      <vt:lpstr>PowerPoint Presentation</vt:lpstr>
      <vt:lpstr>Plan</vt:lpstr>
      <vt:lpstr>A love problem</vt:lpstr>
      <vt:lpstr>Solution?</vt:lpstr>
      <vt:lpstr>Solution?</vt:lpstr>
      <vt:lpstr>Another example: “the millionaire’s problem” </vt:lpstr>
      <vt:lpstr>How to solve this problem?</vt:lpstr>
      <vt:lpstr>Answer</vt:lpstr>
      <vt:lpstr>Plan</vt:lpstr>
      <vt:lpstr>What do we mean by a “secure function evaluation”?</vt:lpstr>
      <vt:lpstr>What do we mean by a “secure function evaluation”?</vt:lpstr>
      <vt:lpstr>What do we mean by this?</vt:lpstr>
      <vt:lpstr>Let’s generalize it a bit:</vt:lpstr>
      <vt:lpstr>An adversary</vt:lpstr>
      <vt:lpstr>Two goals that the adversary may want to achieve</vt:lpstr>
      <vt:lpstr>Two types of adversarial behavior</vt:lpstr>
      <vt:lpstr>Problem with active security</vt:lpstr>
      <vt:lpstr>Fact</vt:lpstr>
      <vt:lpstr>Power of the adversary</vt:lpstr>
      <vt:lpstr>Plan</vt:lpstr>
      <vt:lpstr>Some very natural functions cannot be computed by an information-theoretically secure protocol</vt:lpstr>
      <vt:lpstr>A transcript</vt:lpstr>
      <vt:lpstr>PowerPoint Presentation</vt:lpstr>
      <vt:lpstr>PowerPoint Presentation</vt:lpstr>
      <vt:lpstr>PowerPoint Presentation</vt:lpstr>
      <vt:lpstr>Moral</vt:lpstr>
      <vt:lpstr>Plan</vt:lpstr>
      <vt:lpstr>A question</vt:lpstr>
      <vt:lpstr>Answer</vt:lpstr>
      <vt:lpstr>Rabin’s Oblivious Transfer</vt:lpstr>
      <vt:lpstr>One-out-of-two Oblivious Transfer</vt:lpstr>
      <vt:lpstr>Fact</vt:lpstr>
      <vt:lpstr>PowerPoint Presentation</vt:lpstr>
      <vt:lpstr>It remains to show the opposite direction</vt:lpstr>
      <vt:lpstr>PowerPoint Presentation</vt:lpstr>
      <vt:lpstr>Security?</vt:lpstr>
      <vt:lpstr>An implementation of Rabin’s OT</vt:lpstr>
      <vt:lpstr>Is it secure?</vt:lpstr>
      <vt:lpstr>How does it look now?</vt:lpstr>
      <vt:lpstr>Implementation of the 1-out-of-2 OT</vt:lpstr>
      <vt:lpstr>How to solve the love problem of Alice and Bob using OT?</vt:lpstr>
      <vt:lpstr>Oblivious Transfer for strings</vt:lpstr>
      <vt:lpstr>Is the oblivious transfer in Minicrypt?</vt:lpstr>
      <vt:lpstr>Plan</vt:lpstr>
      <vt:lpstr>How to compute any function?</vt:lpstr>
      <vt:lpstr>Boolean circuits</vt:lpstr>
      <vt:lpstr>Main idea</vt:lpstr>
      <vt:lpstr>Let’s number the gates</vt:lpstr>
      <vt:lpstr>Step 1: key generation</vt:lpstr>
      <vt:lpstr>Question</vt:lpstr>
      <vt:lpstr>Another assumption</vt:lpstr>
      <vt:lpstr>Step 2: encrypting keys</vt:lpstr>
      <vt:lpstr>Main idea</vt:lpstr>
      <vt:lpstr>Output gates</vt:lpstr>
      <vt:lpstr>Step 3: sending ciphertexts</vt:lpstr>
      <vt:lpstr>The situation: Bob knows 4 ciphertexts for each gate</vt:lpstr>
      <vt:lpstr>How can Bob compute the output?</vt:lpstr>
      <vt:lpstr>There is no problem with Alice’s input</vt:lpstr>
      <vt:lpstr>How to deal with Bob’s input?</vt:lpstr>
      <vt:lpstr>Yao’s method summarized</vt:lpstr>
      <vt:lpstr>Plan</vt:lpstr>
      <vt:lpstr>A problem</vt:lpstr>
      <vt:lpstr>An idea</vt:lpstr>
      <vt:lpstr>How to compute f using such a cipher? </vt:lpstr>
      <vt:lpstr>Do such ciphers exist?</vt:lpstr>
      <vt:lpstr>Fully homomorphic encryption</vt:lpstr>
      <vt:lpstr>Plan</vt:lpstr>
      <vt:lpstr>Applications?</vt:lpstr>
      <vt:lpstr>Example</vt:lpstr>
      <vt:lpstr>A natural question?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1335</cp:revision>
  <cp:lastPrinted>2016-12-14T14:56:01Z</cp:lastPrinted>
  <dcterms:created xsi:type="dcterms:W3CDTF">2015-07-03T16:44:25Z</dcterms:created>
  <dcterms:modified xsi:type="dcterms:W3CDTF">2018-12-19T10:37:44Z</dcterms:modified>
</cp:coreProperties>
</file>