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322" r:id="rId4"/>
    <p:sldId id="319" r:id="rId5"/>
    <p:sldId id="318" r:id="rId6"/>
    <p:sldId id="267" r:id="rId7"/>
    <p:sldId id="273" r:id="rId8"/>
    <p:sldId id="263" r:id="rId9"/>
    <p:sldId id="320" r:id="rId10"/>
    <p:sldId id="333" r:id="rId11"/>
    <p:sldId id="334" r:id="rId12"/>
    <p:sldId id="276" r:id="rId13"/>
    <p:sldId id="277" r:id="rId14"/>
    <p:sldId id="324" r:id="rId15"/>
    <p:sldId id="316" r:id="rId16"/>
    <p:sldId id="335" r:id="rId17"/>
    <p:sldId id="278" r:id="rId18"/>
    <p:sldId id="311" r:id="rId19"/>
    <p:sldId id="279" r:id="rId20"/>
    <p:sldId id="280" r:id="rId21"/>
    <p:sldId id="281" r:id="rId22"/>
    <p:sldId id="283" r:id="rId23"/>
    <p:sldId id="299" r:id="rId24"/>
    <p:sldId id="300" r:id="rId25"/>
    <p:sldId id="301" r:id="rId26"/>
    <p:sldId id="289" r:id="rId27"/>
    <p:sldId id="302" r:id="rId28"/>
    <p:sldId id="272" r:id="rId29"/>
    <p:sldId id="303" r:id="rId30"/>
    <p:sldId id="288" r:id="rId31"/>
    <p:sldId id="290" r:id="rId32"/>
    <p:sldId id="306" r:id="rId33"/>
    <p:sldId id="291" r:id="rId34"/>
    <p:sldId id="292" r:id="rId35"/>
    <p:sldId id="293" r:id="rId36"/>
    <p:sldId id="294" r:id="rId37"/>
    <p:sldId id="296" r:id="rId38"/>
    <p:sldId id="307" r:id="rId39"/>
    <p:sldId id="308" r:id="rId40"/>
    <p:sldId id="309" r:id="rId41"/>
    <p:sldId id="305" r:id="rId42"/>
    <p:sldId id="298" r:id="rId43"/>
    <p:sldId id="312" r:id="rId44"/>
    <p:sldId id="328" r:id="rId45"/>
    <p:sldId id="327" r:id="rId46"/>
    <p:sldId id="330" r:id="rId47"/>
    <p:sldId id="329" r:id="rId48"/>
    <p:sldId id="325" r:id="rId49"/>
    <p:sldId id="321" r:id="rId50"/>
    <p:sldId id="331" r:id="rId51"/>
    <p:sldId id="332" r:id="rId52"/>
    <p:sldId id="326" r:id="rId53"/>
    <p:sldId id="295" r:id="rId54"/>
    <p:sldId id="259" r:id="rId5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D2883F-72D7-4A35-AA82-841416FFF45C}" v="22" dt="2026-08-28T10:04:52.5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69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F51E-719D-4974-8A93-94AC0E697F72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5022-0D97-4ED7-B044-70D92DA945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0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F51E-719D-4974-8A93-94AC0E697F72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5022-0D97-4ED7-B044-70D92DA945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768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F51E-719D-4974-8A93-94AC0E697F72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5022-0D97-4ED7-B044-70D92DA945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542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F51E-719D-4974-8A93-94AC0E697F72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5022-0D97-4ED7-B044-70D92DA945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F51E-719D-4974-8A93-94AC0E697F72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5022-0D97-4ED7-B044-70D92DA945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093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F51E-719D-4974-8A93-94AC0E697F72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5022-0D97-4ED7-B044-70D92DA945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92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F51E-719D-4974-8A93-94AC0E697F72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5022-0D97-4ED7-B044-70D92DA945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768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F51E-719D-4974-8A93-94AC0E697F72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5022-0D97-4ED7-B044-70D92DA945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143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F51E-719D-4974-8A93-94AC0E697F72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5022-0D97-4ED7-B044-70D92DA945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975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F51E-719D-4974-8A93-94AC0E697F72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5022-0D97-4ED7-B044-70D92DA945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951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F51E-719D-4974-8A93-94AC0E697F72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F5022-0D97-4ED7-B044-70D92DA945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703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58F51E-719D-4974-8A93-94AC0E697F72}" type="datetimeFigureOut">
              <a:rPr lang="en-US" smtClean="0"/>
              <a:t>8/27/2026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EF5022-0D97-4ED7-B044-70D92DA945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715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png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12" Type="http://schemas.openxmlformats.org/officeDocument/2006/relationships/image" Target="../media/image2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10.png"/><Relationship Id="rId5" Type="http://schemas.microsoft.com/office/2007/relationships/hdphoto" Target="../media/hdphoto1.wdp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40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microsoft.com/office/2007/relationships/hdphoto" Target="../media/hdphoto2.wdp"/><Relationship Id="rId5" Type="http://schemas.openxmlformats.org/officeDocument/2006/relationships/image" Target="../media/image25.png"/><Relationship Id="rId10" Type="http://schemas.openxmlformats.org/officeDocument/2006/relationships/image" Target="../media/image32.png"/><Relationship Id="rId4" Type="http://schemas.openxmlformats.org/officeDocument/2006/relationships/image" Target="../media/image24.png"/><Relationship Id="rId9" Type="http://schemas.openxmlformats.org/officeDocument/2006/relationships/image" Target="../media/image37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6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microsoft.com/office/2007/relationships/hdphoto" Target="../media/hdphoto4.wdp"/><Relationship Id="rId17" Type="http://schemas.openxmlformats.org/officeDocument/2006/relationships/image" Target="../media/image45.png"/><Relationship Id="rId2" Type="http://schemas.openxmlformats.org/officeDocument/2006/relationships/image" Target="../media/image22.png"/><Relationship Id="rId16" Type="http://schemas.microsoft.com/office/2007/relationships/hdphoto" Target="../media/hdphoto6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5.png"/><Relationship Id="rId5" Type="http://schemas.openxmlformats.org/officeDocument/2006/relationships/image" Target="../media/image25.png"/><Relationship Id="rId15" Type="http://schemas.openxmlformats.org/officeDocument/2006/relationships/image" Target="../media/image37.png"/><Relationship Id="rId10" Type="http://schemas.microsoft.com/office/2007/relationships/hdphoto" Target="../media/hdphoto3.wdp"/><Relationship Id="rId4" Type="http://schemas.openxmlformats.org/officeDocument/2006/relationships/image" Target="../media/image24.png"/><Relationship Id="rId9" Type="http://schemas.openxmlformats.org/officeDocument/2006/relationships/image" Target="../media/image34.png"/><Relationship Id="rId1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54.png"/><Relationship Id="rId18" Type="http://schemas.openxmlformats.org/officeDocument/2006/relationships/image" Target="../media/image59.png"/><Relationship Id="rId3" Type="http://schemas.openxmlformats.org/officeDocument/2006/relationships/image" Target="../media/image23.png"/><Relationship Id="rId21" Type="http://schemas.openxmlformats.org/officeDocument/2006/relationships/image" Target="../media/image62.png"/><Relationship Id="rId7" Type="http://schemas.openxmlformats.org/officeDocument/2006/relationships/image" Target="../media/image27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image" Target="../media/image22.png"/><Relationship Id="rId16" Type="http://schemas.openxmlformats.org/officeDocument/2006/relationships/image" Target="../media/image57.png"/><Relationship Id="rId20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522.png"/><Relationship Id="rId5" Type="http://schemas.openxmlformats.org/officeDocument/2006/relationships/image" Target="../media/image25.png"/><Relationship Id="rId15" Type="http://schemas.openxmlformats.org/officeDocument/2006/relationships/image" Target="../media/image56.png"/><Relationship Id="rId10" Type="http://schemas.openxmlformats.org/officeDocument/2006/relationships/image" Target="../media/image512.png"/><Relationship Id="rId19" Type="http://schemas.openxmlformats.org/officeDocument/2006/relationships/image" Target="../media/image60.png"/><Relationship Id="rId4" Type="http://schemas.openxmlformats.org/officeDocument/2006/relationships/image" Target="../media/image24.png"/><Relationship Id="rId9" Type="http://schemas.openxmlformats.org/officeDocument/2006/relationships/image" Target="../media/image42.png"/><Relationship Id="rId1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521.png"/><Relationship Id="rId18" Type="http://schemas.microsoft.com/office/2007/relationships/hdphoto" Target="../media/hdphoto4.wdp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511.png"/><Relationship Id="rId17" Type="http://schemas.openxmlformats.org/officeDocument/2006/relationships/image" Target="../media/image35.png"/><Relationship Id="rId2" Type="http://schemas.openxmlformats.org/officeDocument/2006/relationships/image" Target="../media/image63.png"/><Relationship Id="rId16" Type="http://schemas.openxmlformats.org/officeDocument/2006/relationships/image" Target="../media/image551.png"/><Relationship Id="rId20" Type="http://schemas.openxmlformats.org/officeDocument/2006/relationships/image" Target="../media/image5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501.png"/><Relationship Id="rId5" Type="http://schemas.openxmlformats.org/officeDocument/2006/relationships/image" Target="../media/image24.png"/><Relationship Id="rId15" Type="http://schemas.openxmlformats.org/officeDocument/2006/relationships/image" Target="../media/image541.png"/><Relationship Id="rId10" Type="http://schemas.openxmlformats.org/officeDocument/2006/relationships/image" Target="../media/image490.png"/><Relationship Id="rId19" Type="http://schemas.openxmlformats.org/officeDocument/2006/relationships/image" Target="../media/image561.png"/><Relationship Id="rId4" Type="http://schemas.openxmlformats.org/officeDocument/2006/relationships/image" Target="../media/image23.png"/><Relationship Id="rId9" Type="http://schemas.openxmlformats.org/officeDocument/2006/relationships/image" Target="../media/image31.png"/><Relationship Id="rId14" Type="http://schemas.openxmlformats.org/officeDocument/2006/relationships/image" Target="../media/image5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591.png"/><Relationship Id="rId5" Type="http://schemas.openxmlformats.org/officeDocument/2006/relationships/image" Target="../media/image25.png"/><Relationship Id="rId10" Type="http://schemas.openxmlformats.org/officeDocument/2006/relationships/image" Target="../media/image580.png"/><Relationship Id="rId4" Type="http://schemas.openxmlformats.org/officeDocument/2006/relationships/image" Target="../media/image24.png"/><Relationship Id="rId9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0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640.png"/><Relationship Id="rId26" Type="http://schemas.openxmlformats.org/officeDocument/2006/relationships/image" Target="../media/image72.png"/><Relationship Id="rId3" Type="http://schemas.microsoft.com/office/2007/relationships/hdphoto" Target="../media/hdphoto5.wdp"/><Relationship Id="rId21" Type="http://schemas.openxmlformats.org/officeDocument/2006/relationships/image" Target="../media/image67.png"/><Relationship Id="rId7" Type="http://schemas.microsoft.com/office/2007/relationships/hdphoto" Target="../media/hdphoto3.wdp"/><Relationship Id="rId12" Type="http://schemas.openxmlformats.org/officeDocument/2006/relationships/image" Target="../media/image26.png"/><Relationship Id="rId17" Type="http://schemas.openxmlformats.org/officeDocument/2006/relationships/image" Target="../media/image630.png"/><Relationship Id="rId25" Type="http://schemas.openxmlformats.org/officeDocument/2006/relationships/image" Target="../media/image71.png"/><Relationship Id="rId2" Type="http://schemas.openxmlformats.org/officeDocument/2006/relationships/image" Target="../media/image36.png"/><Relationship Id="rId16" Type="http://schemas.microsoft.com/office/2007/relationships/hdphoto" Target="../media/hdphoto6.wdp"/><Relationship Id="rId20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25.png"/><Relationship Id="rId24" Type="http://schemas.openxmlformats.org/officeDocument/2006/relationships/image" Target="../media/image70.png"/><Relationship Id="rId5" Type="http://schemas.microsoft.com/office/2007/relationships/hdphoto" Target="../media/hdphoto7.wdp"/><Relationship Id="rId15" Type="http://schemas.openxmlformats.org/officeDocument/2006/relationships/image" Target="../media/image37.png"/><Relationship Id="rId23" Type="http://schemas.openxmlformats.org/officeDocument/2006/relationships/image" Target="../media/image69.png"/><Relationship Id="rId28" Type="http://schemas.openxmlformats.org/officeDocument/2006/relationships/image" Target="../media/image74.png"/><Relationship Id="rId10" Type="http://schemas.openxmlformats.org/officeDocument/2006/relationships/image" Target="../media/image24.png"/><Relationship Id="rId19" Type="http://schemas.openxmlformats.org/officeDocument/2006/relationships/image" Target="../media/image650.png"/><Relationship Id="rId4" Type="http://schemas.openxmlformats.org/officeDocument/2006/relationships/image" Target="../media/image44.png"/><Relationship Id="rId9" Type="http://schemas.openxmlformats.org/officeDocument/2006/relationships/image" Target="../media/image23.png"/><Relationship Id="rId14" Type="http://schemas.openxmlformats.org/officeDocument/2006/relationships/image" Target="../media/image31.png"/><Relationship Id="rId22" Type="http://schemas.openxmlformats.org/officeDocument/2006/relationships/image" Target="../media/image68.png"/><Relationship Id="rId27" Type="http://schemas.openxmlformats.org/officeDocument/2006/relationships/image" Target="../media/image7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13" Type="http://schemas.microsoft.com/office/2007/relationships/hdphoto" Target="../media/hdphoto9.wdp"/><Relationship Id="rId18" Type="http://schemas.openxmlformats.org/officeDocument/2006/relationships/image" Target="../media/image86.png"/><Relationship Id="rId3" Type="http://schemas.openxmlformats.org/officeDocument/2006/relationships/image" Target="../media/image64.png"/><Relationship Id="rId21" Type="http://schemas.microsoft.com/office/2007/relationships/hdphoto" Target="../media/hdphoto13.wdp"/><Relationship Id="rId7" Type="http://schemas.openxmlformats.org/officeDocument/2006/relationships/image" Target="../media/image78.png"/><Relationship Id="rId12" Type="http://schemas.openxmlformats.org/officeDocument/2006/relationships/image" Target="../media/image83.png"/><Relationship Id="rId17" Type="http://schemas.microsoft.com/office/2007/relationships/hdphoto" Target="../media/hdphoto11.wdp"/><Relationship Id="rId2" Type="http://schemas.openxmlformats.org/officeDocument/2006/relationships/image" Target="../media/image80.png"/><Relationship Id="rId16" Type="http://schemas.openxmlformats.org/officeDocument/2006/relationships/image" Target="../media/image85.png"/><Relationship Id="rId20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microsoft.com/office/2007/relationships/hdphoto" Target="../media/hdphoto8.wdp"/><Relationship Id="rId5" Type="http://schemas.openxmlformats.org/officeDocument/2006/relationships/image" Target="../media/image75.png"/><Relationship Id="rId15" Type="http://schemas.microsoft.com/office/2007/relationships/hdphoto" Target="../media/hdphoto10.wdp"/><Relationship Id="rId10" Type="http://schemas.openxmlformats.org/officeDocument/2006/relationships/image" Target="../media/image82.png"/><Relationship Id="rId19" Type="http://schemas.microsoft.com/office/2007/relationships/hdphoto" Target="../media/hdphoto12.wdp"/><Relationship Id="rId4" Type="http://schemas.openxmlformats.org/officeDocument/2006/relationships/image" Target="../media/image65.png"/><Relationship Id="rId9" Type="http://schemas.openxmlformats.org/officeDocument/2006/relationships/image" Target="../media/image81.png"/><Relationship Id="rId14" Type="http://schemas.openxmlformats.org/officeDocument/2006/relationships/image" Target="../media/image84.pn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60.png"/><Relationship Id="rId3" Type="http://schemas.openxmlformats.org/officeDocument/2006/relationships/image" Target="../media/image520.png"/><Relationship Id="rId12" Type="http://schemas.openxmlformats.org/officeDocument/2006/relationships/image" Target="../media/image550.png"/><Relationship Id="rId17" Type="http://schemas.openxmlformats.org/officeDocument/2006/relationships/image" Target="../media/image76.png"/><Relationship Id="rId2" Type="http://schemas.openxmlformats.org/officeDocument/2006/relationships/image" Target="../media/image510.png"/><Relationship Id="rId16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0.png"/><Relationship Id="rId15" Type="http://schemas.openxmlformats.org/officeDocument/2006/relationships/image" Target="../media/image79.png"/><Relationship Id="rId4" Type="http://schemas.openxmlformats.org/officeDocument/2006/relationships/image" Target="../media/image530.png"/><Relationship Id="rId14" Type="http://schemas.openxmlformats.org/officeDocument/2006/relationships/image" Target="../media/image78.pn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94.png"/><Relationship Id="rId7" Type="http://schemas.openxmlformats.org/officeDocument/2006/relationships/image" Target="../media/image89.png"/><Relationship Id="rId2" Type="http://schemas.openxmlformats.org/officeDocument/2006/relationships/image" Target="../media/image8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11" Type="http://schemas.openxmlformats.org/officeDocument/2006/relationships/image" Target="../media/image76.png"/><Relationship Id="rId5" Type="http://schemas.openxmlformats.org/officeDocument/2006/relationships/image" Target="../media/image600.png"/><Relationship Id="rId10" Type="http://schemas.microsoft.com/office/2007/relationships/hdphoto" Target="../media/hdphoto15.wdp"/><Relationship Id="rId4" Type="http://schemas.openxmlformats.org/officeDocument/2006/relationships/image" Target="../media/image590.png"/><Relationship Id="rId9" Type="http://schemas.openxmlformats.org/officeDocument/2006/relationships/image" Target="../media/image90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5.wdp"/><Relationship Id="rId4" Type="http://schemas.openxmlformats.org/officeDocument/2006/relationships/image" Target="../media/image9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0.png"/><Relationship Id="rId3" Type="http://schemas.openxmlformats.org/officeDocument/2006/relationships/image" Target="../media/image98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880.png"/><Relationship Id="rId9" Type="http://schemas.openxmlformats.org/officeDocument/2006/relationships/image" Target="../media/image7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microsoft.com/office/2007/relationships/hdphoto" Target="../media/hdphoto16.wdp"/><Relationship Id="rId3" Type="http://schemas.openxmlformats.org/officeDocument/2006/relationships/image" Target="../media/image901.png"/><Relationship Id="rId7" Type="http://schemas.openxmlformats.org/officeDocument/2006/relationships/image" Target="../media/image940.png"/><Relationship Id="rId12" Type="http://schemas.openxmlformats.org/officeDocument/2006/relationships/image" Target="../media/image97.png"/><Relationship Id="rId2" Type="http://schemas.openxmlformats.org/officeDocument/2006/relationships/image" Target="../media/image92.png"/><Relationship Id="rId16" Type="http://schemas.openxmlformats.org/officeDocument/2006/relationships/image" Target="../media/image9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0.png"/><Relationship Id="rId11" Type="http://schemas.openxmlformats.org/officeDocument/2006/relationships/image" Target="../media/image96.png"/><Relationship Id="rId5" Type="http://schemas.openxmlformats.org/officeDocument/2006/relationships/image" Target="../media/image920.png"/><Relationship Id="rId15" Type="http://schemas.microsoft.com/office/2007/relationships/hdphoto" Target="../media/hdphoto17.wdp"/><Relationship Id="rId10" Type="http://schemas.openxmlformats.org/officeDocument/2006/relationships/image" Target="../media/image76.png"/><Relationship Id="rId4" Type="http://schemas.openxmlformats.org/officeDocument/2006/relationships/image" Target="../media/image911.png"/><Relationship Id="rId9" Type="http://schemas.openxmlformats.org/officeDocument/2006/relationships/image" Target="../media/image95.png"/><Relationship Id="rId14" Type="http://schemas.openxmlformats.org/officeDocument/2006/relationships/image" Target="../media/image9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0.png"/><Relationship Id="rId13" Type="http://schemas.openxmlformats.org/officeDocument/2006/relationships/image" Target="../media/image108.png"/><Relationship Id="rId7" Type="http://schemas.openxmlformats.org/officeDocument/2006/relationships/image" Target="../media/image500.png"/><Relationship Id="rId12" Type="http://schemas.openxmlformats.org/officeDocument/2006/relationships/image" Target="../media/image107.png"/><Relationship Id="rId17" Type="http://schemas.openxmlformats.org/officeDocument/2006/relationships/image" Target="../media/image81.png"/><Relationship Id="rId16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760.png"/><Relationship Id="rId15" Type="http://schemas.openxmlformats.org/officeDocument/2006/relationships/image" Target="../media/image79.png"/><Relationship Id="rId10" Type="http://schemas.openxmlformats.org/officeDocument/2006/relationships/image" Target="../media/image750.png"/><Relationship Id="rId9" Type="http://schemas.openxmlformats.org/officeDocument/2006/relationships/image" Target="../media/image100.png"/><Relationship Id="rId14" Type="http://schemas.openxmlformats.org/officeDocument/2006/relationships/image" Target="../media/image7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1.png"/><Relationship Id="rId13" Type="http://schemas.openxmlformats.org/officeDocument/2006/relationships/image" Target="../media/image1010.png"/><Relationship Id="rId18" Type="http://schemas.openxmlformats.org/officeDocument/2006/relationships/image" Target="../media/image76.png"/><Relationship Id="rId3" Type="http://schemas.openxmlformats.org/officeDocument/2006/relationships/image" Target="../media/image921.png"/><Relationship Id="rId7" Type="http://schemas.openxmlformats.org/officeDocument/2006/relationships/image" Target="../media/image850.png"/><Relationship Id="rId12" Type="http://schemas.openxmlformats.org/officeDocument/2006/relationships/image" Target="../media/image900.png"/><Relationship Id="rId17" Type="http://schemas.openxmlformats.org/officeDocument/2006/relationships/image" Target="../media/image79.png"/><Relationship Id="rId2" Type="http://schemas.openxmlformats.org/officeDocument/2006/relationships/image" Target="../media/image810.png"/><Relationship Id="rId16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0.png"/><Relationship Id="rId11" Type="http://schemas.openxmlformats.org/officeDocument/2006/relationships/image" Target="../media/image1000.png"/><Relationship Id="rId5" Type="http://schemas.openxmlformats.org/officeDocument/2006/relationships/image" Target="../media/image830.png"/><Relationship Id="rId15" Type="http://schemas.openxmlformats.org/officeDocument/2006/relationships/image" Target="../media/image101.png"/><Relationship Id="rId10" Type="http://schemas.openxmlformats.org/officeDocument/2006/relationships/image" Target="../media/image990.png"/><Relationship Id="rId9" Type="http://schemas.openxmlformats.org/officeDocument/2006/relationships/image" Target="../media/image870.png"/><Relationship Id="rId14" Type="http://schemas.openxmlformats.org/officeDocument/2006/relationships/image" Target="../media/image7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1.png"/><Relationship Id="rId13" Type="http://schemas.openxmlformats.org/officeDocument/2006/relationships/image" Target="../media/image90.png"/><Relationship Id="rId3" Type="http://schemas.openxmlformats.org/officeDocument/2006/relationships/image" Target="../media/image1030.png"/><Relationship Id="rId7" Type="http://schemas.openxmlformats.org/officeDocument/2006/relationships/image" Target="../media/image1070.png"/><Relationship Id="rId12" Type="http://schemas.openxmlformats.org/officeDocument/2006/relationships/image" Target="../media/image112.png"/><Relationship Id="rId2" Type="http://schemas.openxmlformats.org/officeDocument/2006/relationships/image" Target="../media/image114.png"/><Relationship Id="rId16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1.png"/><Relationship Id="rId11" Type="http://schemas.openxmlformats.org/officeDocument/2006/relationships/image" Target="../media/image111.png"/><Relationship Id="rId5" Type="http://schemas.openxmlformats.org/officeDocument/2006/relationships/image" Target="../media/image1051.png"/><Relationship Id="rId15" Type="http://schemas.openxmlformats.org/officeDocument/2006/relationships/image" Target="../media/image102.png"/><Relationship Id="rId10" Type="http://schemas.openxmlformats.org/officeDocument/2006/relationships/image" Target="../media/image110.png"/><Relationship Id="rId4" Type="http://schemas.openxmlformats.org/officeDocument/2006/relationships/image" Target="../media/image1041.png"/><Relationship Id="rId9" Type="http://schemas.openxmlformats.org/officeDocument/2006/relationships/image" Target="../media/image1090.png"/><Relationship Id="rId14" Type="http://schemas.microsoft.com/office/2007/relationships/hdphoto" Target="../media/hdphoto15.wdp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1151.png"/><Relationship Id="rId7" Type="http://schemas.openxmlformats.org/officeDocument/2006/relationships/image" Target="../media/image90.png"/><Relationship Id="rId2" Type="http://schemas.openxmlformats.org/officeDocument/2006/relationships/image" Target="../media/image11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Relationship Id="rId9" Type="http://schemas.openxmlformats.org/officeDocument/2006/relationships/image" Target="../media/image9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Relationship Id="rId9" Type="http://schemas.microsoft.com/office/2007/relationships/hdphoto" Target="../media/hdphoto15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0.png"/><Relationship Id="rId2" Type="http://schemas.openxmlformats.org/officeDocument/2006/relationships/image" Target="../media/image10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microsoft.com/office/2007/relationships/hdphoto" Target="../media/hdphoto15.wdp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13.png"/><Relationship Id="rId3" Type="http://schemas.openxmlformats.org/officeDocument/2006/relationships/image" Target="../media/image103.png"/><Relationship Id="rId17" Type="http://schemas.openxmlformats.org/officeDocument/2006/relationships/image" Target="../media/image76.png"/><Relationship Id="rId2" Type="http://schemas.openxmlformats.org/officeDocument/2006/relationships/image" Target="../media/image79.png"/><Relationship Id="rId16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05.png"/><Relationship Id="rId15" Type="http://schemas.openxmlformats.org/officeDocument/2006/relationships/image" Target="../media/image106.png"/><Relationship Id="rId10" Type="http://schemas.openxmlformats.org/officeDocument/2006/relationships/image" Target="../media/image104.png"/><Relationship Id="rId4" Type="http://schemas.openxmlformats.org/officeDocument/2006/relationships/image" Target="../media/image126.png"/><Relationship Id="rId9" Type="http://schemas.openxmlformats.org/officeDocument/2006/relationships/image" Target="../media/image1100.png"/><Relationship Id="rId14" Type="http://schemas.openxmlformats.org/officeDocument/2006/relationships/image" Target="../media/image115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0.png"/><Relationship Id="rId3" Type="http://schemas.openxmlformats.org/officeDocument/2006/relationships/image" Target="../media/image132.png"/><Relationship Id="rId12" Type="http://schemas.openxmlformats.org/officeDocument/2006/relationships/image" Target="../media/image79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78.png"/><Relationship Id="rId10" Type="http://schemas.openxmlformats.org/officeDocument/2006/relationships/image" Target="../media/image1212.png"/><Relationship Id="rId9" Type="http://schemas.openxmlformats.org/officeDocument/2006/relationships/image" Target="../media/image1200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7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0.png"/><Relationship Id="rId5" Type="http://schemas.openxmlformats.org/officeDocument/2006/relationships/image" Target="../media/image1220.png"/><Relationship Id="rId10" Type="http://schemas.openxmlformats.org/officeDocument/2006/relationships/image" Target="../media/image76.png"/><Relationship Id="rId9" Type="http://schemas.microsoft.com/office/2007/relationships/hdphoto" Target="../media/hdphoto15.wdp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6.png"/><Relationship Id="rId3" Type="http://schemas.openxmlformats.org/officeDocument/2006/relationships/image" Target="../media/image36.png"/><Relationship Id="rId7" Type="http://schemas.openxmlformats.org/officeDocument/2006/relationships/image" Target="../media/image34.png"/><Relationship Id="rId12" Type="http://schemas.openxmlformats.org/officeDocument/2006/relationships/image" Target="../media/image25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11" Type="http://schemas.openxmlformats.org/officeDocument/2006/relationships/image" Target="../media/image22.png"/><Relationship Id="rId5" Type="http://schemas.openxmlformats.org/officeDocument/2006/relationships/image" Target="../media/image44.png"/><Relationship Id="rId15" Type="http://schemas.openxmlformats.org/officeDocument/2006/relationships/image" Target="../media/image76.png"/><Relationship Id="rId10" Type="http://schemas.microsoft.com/office/2007/relationships/hdphoto" Target="../media/hdphoto6.wdp"/><Relationship Id="rId4" Type="http://schemas.microsoft.com/office/2007/relationships/hdphoto" Target="../media/hdphoto5.wdp"/><Relationship Id="rId9" Type="http://schemas.openxmlformats.org/officeDocument/2006/relationships/image" Target="../media/image37.png"/><Relationship Id="rId14" Type="http://schemas.openxmlformats.org/officeDocument/2006/relationships/image" Target="../media/image31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0.png"/><Relationship Id="rId3" Type="http://schemas.openxmlformats.org/officeDocument/2006/relationships/image" Target="../media/image125.png"/><Relationship Id="rId7" Type="http://schemas.openxmlformats.org/officeDocument/2006/relationships/image" Target="../media/image1290.png"/><Relationship Id="rId2" Type="http://schemas.openxmlformats.org/officeDocument/2006/relationships/image" Target="../media/image13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png"/><Relationship Id="rId5" Type="http://schemas.microsoft.com/office/2007/relationships/hdphoto" Target="../media/hdphoto15.wdp"/><Relationship Id="rId10" Type="http://schemas.openxmlformats.org/officeDocument/2006/relationships/image" Target="../media/image1320.png"/><Relationship Id="rId4" Type="http://schemas.openxmlformats.org/officeDocument/2006/relationships/image" Target="../media/image90.png"/><Relationship Id="rId9" Type="http://schemas.openxmlformats.org/officeDocument/2006/relationships/image" Target="../media/image1311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52.png"/><Relationship Id="rId4" Type="http://schemas.openxmlformats.org/officeDocument/2006/relationships/image" Target="../media/image1330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23.png"/><Relationship Id="rId7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E6F2C-3160-076B-CEEF-D48051B4D3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MPC-hardness and applications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A9F64A-7CAA-EA20-9440-72778990D1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840885"/>
            <a:ext cx="9144000" cy="416937"/>
          </a:xfrm>
        </p:spPr>
        <p:txBody>
          <a:bodyPr>
            <a:normAutofit lnSpcReduction="10000"/>
          </a:bodyPr>
          <a:lstStyle/>
          <a:p>
            <a:r>
              <a:rPr lang="pl-PL" dirty="0"/>
              <a:t>Stefan Dziembowski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7A9AF4-23D6-5B4B-96E1-BC4943445E74}"/>
              </a:ext>
            </a:extLst>
          </p:cNvPr>
          <p:cNvSpPr txBox="1"/>
          <p:nvPr/>
        </p:nvSpPr>
        <p:spPr>
          <a:xfrm>
            <a:off x="3303401" y="179742"/>
            <a:ext cx="571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000000"/>
                </a:solidFill>
              </a:rPr>
              <a:t>Mathematics for the Real World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Kyiv/Odense</a:t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August 28, 2026</a:t>
            </a:r>
          </a:p>
        </p:txBody>
      </p:sp>
      <p:pic>
        <p:nvPicPr>
          <p:cNvPr id="1026" name="Picture 2" descr="University of Warsaw">
            <a:extLst>
              <a:ext uri="{FF2B5EF4-FFF2-40B4-BE49-F238E27FC236}">
                <a16:creationId xmlns:a16="http://schemas.microsoft.com/office/drawing/2014/main" id="{2580FC27-DF72-4ADB-6362-11EEF9622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2012" y="4588563"/>
            <a:ext cx="3169921" cy="1232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03D136F-7F57-B1E3-1A47-FC449BE4EB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25599" y="36617"/>
            <a:ext cx="2705688" cy="1228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Podatkowa pomoc dla obywateli Ukrainy - nowa ustawa przyjęta przez Radę  Ministrów - Pity | Rozlicz Twój e-PIT 2025/2026 - portal podatkowy PIT.pl">
            <a:extLst>
              <a:ext uri="{FF2B5EF4-FFF2-40B4-BE49-F238E27FC236}">
                <a16:creationId xmlns:a16="http://schemas.microsoft.com/office/drawing/2014/main" id="{71A82214-121D-96F5-1435-4229A7DFB26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588"/>
          <a:stretch>
            <a:fillRect/>
          </a:stretch>
        </p:blipFill>
        <p:spPr>
          <a:xfrm>
            <a:off x="3009703" y="36618"/>
            <a:ext cx="1836069" cy="111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31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5F9DB-6C10-E5D1-D690-E65319B24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talk is based on</a:t>
            </a:r>
            <a:r>
              <a:rPr lang="pl-PL" dirty="0"/>
              <a:t> </a:t>
            </a:r>
            <a:r>
              <a:rPr lang="en-US" dirty="0"/>
              <a:t>my recent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C26C6-F587-8CE3-2A77-1D8491751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48627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pl-PL" dirty="0"/>
          </a:p>
          <a:p>
            <a:r>
              <a:rPr lang="pl-PL" dirty="0"/>
              <a:t>W. Ciszewski, S. Dziembowski, T. </a:t>
            </a:r>
            <a:r>
              <a:rPr lang="pl-PL" dirty="0" err="1"/>
              <a:t>Lizurej</a:t>
            </a:r>
            <a:r>
              <a:rPr lang="pl-PL" dirty="0"/>
              <a:t>, and M. Mielniczuk: </a:t>
            </a:r>
            <a:r>
              <a:rPr lang="pl-PL" b="1" dirty="0">
                <a:solidFill>
                  <a:srgbClr val="00B050"/>
                </a:solidFill>
              </a:rPr>
              <a:t>On the </a:t>
            </a:r>
            <a:r>
              <a:rPr lang="pl-PL" b="1" dirty="0" err="1">
                <a:solidFill>
                  <a:srgbClr val="00B050"/>
                </a:solidFill>
              </a:rPr>
              <a:t>Pitfalls</a:t>
            </a:r>
            <a:r>
              <a:rPr lang="pl-PL" b="1" dirty="0">
                <a:solidFill>
                  <a:srgbClr val="00B050"/>
                </a:solidFill>
              </a:rPr>
              <a:t> of Modeling </a:t>
            </a:r>
            <a:r>
              <a:rPr lang="pl-PL" b="1" dirty="0" err="1">
                <a:solidFill>
                  <a:srgbClr val="00B050"/>
                </a:solidFill>
              </a:rPr>
              <a:t>Individual</a:t>
            </a:r>
            <a:r>
              <a:rPr lang="pl-PL" b="1" dirty="0">
                <a:solidFill>
                  <a:srgbClr val="00B050"/>
                </a:solidFill>
              </a:rPr>
              <a:t> Knowledge, </a:t>
            </a:r>
            <a:r>
              <a:rPr lang="pl-PL" dirty="0"/>
              <a:t>ACM CCS 2026</a:t>
            </a:r>
          </a:p>
          <a:p>
            <a:r>
              <a:rPr lang="pl-PL" dirty="0"/>
              <a:t>S.D., S. Faust, P. </a:t>
            </a:r>
            <a:r>
              <a:rPr lang="pl-PL" dirty="0" err="1"/>
              <a:t>Kedzior</a:t>
            </a:r>
            <a:r>
              <a:rPr lang="pl-PL" dirty="0"/>
              <a:t>, M. Mielniczuk, S. K. </a:t>
            </a:r>
            <a:r>
              <a:rPr lang="pl-PL" dirty="0" err="1"/>
              <a:t>Mohanty</a:t>
            </a:r>
            <a:r>
              <a:rPr lang="pl-PL" dirty="0"/>
              <a:t>, and K. Pietrzak: </a:t>
            </a:r>
            <a:r>
              <a:rPr lang="pl-PL" b="1" dirty="0" err="1">
                <a:solidFill>
                  <a:srgbClr val="00B050"/>
                </a:solidFill>
              </a:rPr>
              <a:t>Beholder</a:t>
            </a:r>
            <a:r>
              <a:rPr lang="pl-PL" b="1" dirty="0">
                <a:solidFill>
                  <a:srgbClr val="00B050"/>
                </a:solidFill>
              </a:rPr>
              <a:t> </a:t>
            </a:r>
            <a:r>
              <a:rPr lang="pl-PL" b="1" dirty="0" err="1">
                <a:solidFill>
                  <a:srgbClr val="00B050"/>
                </a:solidFill>
              </a:rPr>
              <a:t>Signatures</a:t>
            </a:r>
            <a:r>
              <a:rPr lang="pl-PL" dirty="0"/>
              <a:t>, CRYPTO 2026</a:t>
            </a:r>
          </a:p>
          <a:p>
            <a:r>
              <a:rPr lang="pl-PL" dirty="0"/>
              <a:t>J. Bormet, </a:t>
            </a:r>
            <a:r>
              <a:rPr lang="pl-PL" b="1" dirty="0"/>
              <a:t>S.</a:t>
            </a:r>
            <a:r>
              <a:rPr lang="en-US" b="1" dirty="0"/>
              <a:t> </a:t>
            </a:r>
            <a:r>
              <a:rPr lang="pl-PL" b="1" dirty="0"/>
              <a:t>D</a:t>
            </a:r>
            <a:r>
              <a:rPr lang="en-US" b="1" dirty="0"/>
              <a:t>.</a:t>
            </a:r>
            <a:r>
              <a:rPr lang="pl-PL" dirty="0"/>
              <a:t>, S. Faust, T. Lizurej, and M. Mielniczuk: </a:t>
            </a:r>
            <a:r>
              <a:rPr lang="en-US" b="1" dirty="0">
                <a:solidFill>
                  <a:srgbClr val="00B050"/>
                </a:solidFill>
              </a:rPr>
              <a:t>Strong Secret Sharing with Snitching</a:t>
            </a:r>
            <a:r>
              <a:rPr lang="pl-PL" dirty="0"/>
              <a:t>, </a:t>
            </a:r>
            <a:r>
              <a:rPr lang="en-US" dirty="0"/>
              <a:t>CRYPTO 2025</a:t>
            </a:r>
            <a:endParaRPr lang="pl-PL" dirty="0"/>
          </a:p>
          <a:p>
            <a:r>
              <a:rPr lang="pl-PL" b="1" dirty="0"/>
              <a:t>S. D</a:t>
            </a:r>
            <a:r>
              <a:rPr lang="en-US" b="1" dirty="0"/>
              <a:t>.</a:t>
            </a:r>
            <a:r>
              <a:rPr lang="pl-PL" dirty="0"/>
              <a:t>, S. Faust, T. Lizurej, and M. Mielniczuk: </a:t>
            </a:r>
            <a:r>
              <a:rPr lang="en-US" b="1" noProof="0" dirty="0">
                <a:solidFill>
                  <a:srgbClr val="00B050"/>
                </a:solidFill>
              </a:rPr>
              <a:t>Secret Sharing with Snitching</a:t>
            </a:r>
            <a:r>
              <a:rPr lang="pl-PL" noProof="0" dirty="0"/>
              <a:t>,  </a:t>
            </a:r>
            <a:r>
              <a:rPr lang="pl-PL" dirty="0"/>
              <a:t>ACM CCS 2024</a:t>
            </a:r>
          </a:p>
          <a:p>
            <a:r>
              <a:rPr lang="pl-PL" b="1" dirty="0"/>
              <a:t>S. D</a:t>
            </a:r>
            <a:r>
              <a:rPr lang="en-US" b="1" dirty="0"/>
              <a:t>.</a:t>
            </a:r>
            <a:r>
              <a:rPr lang="pl-PL" dirty="0"/>
              <a:t>, S. Faust, and T. Lizurej:</a:t>
            </a:r>
            <a:br>
              <a:rPr lang="pl-PL" dirty="0"/>
            </a:br>
            <a:r>
              <a:rPr lang="en-US" b="1" noProof="0" dirty="0">
                <a:solidFill>
                  <a:srgbClr val="00B050"/>
                </a:solidFill>
              </a:rPr>
              <a:t>Individual Cryptography</a:t>
            </a:r>
            <a:r>
              <a:rPr lang="en-US" noProof="0" dirty="0"/>
              <a:t>,</a:t>
            </a:r>
            <a:r>
              <a:rPr lang="pl-PL" noProof="0" dirty="0"/>
              <a:t> </a:t>
            </a:r>
            <a:r>
              <a:rPr lang="pl-PL" dirty="0"/>
              <a:t>CRYPTO 2023</a:t>
            </a:r>
          </a:p>
          <a:p>
            <a:endParaRPr lang="pl-PL" dirty="0"/>
          </a:p>
          <a:p>
            <a:pPr marL="0" indent="0">
              <a:buNone/>
            </a:pPr>
            <a:r>
              <a:rPr lang="pl-PL" dirty="0"/>
              <a:t>Independent</a:t>
            </a:r>
            <a:r>
              <a:rPr lang="en-US" dirty="0"/>
              <a:t> work:</a:t>
            </a:r>
          </a:p>
          <a:p>
            <a:r>
              <a:rPr lang="en-US" dirty="0"/>
              <a:t>M. Kelkar, K. Babel, P. Daian, J. Austgen, V. Buterin, A. Juels: </a:t>
            </a:r>
            <a:r>
              <a:rPr lang="en-US" b="1" dirty="0">
                <a:solidFill>
                  <a:srgbClr val="00B050"/>
                </a:solidFill>
              </a:rPr>
              <a:t>Complete Knowledge: Preventing Encumbrance of Cryptographic Secrets</a:t>
            </a:r>
            <a:r>
              <a:rPr lang="pl-PL" dirty="0"/>
              <a:t>,  </a:t>
            </a:r>
            <a:r>
              <a:rPr lang="en-US" dirty="0"/>
              <a:t>ACM CCS 2024</a:t>
            </a:r>
            <a:endParaRPr lang="pl-PL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10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9E47E-FEF0-AF31-4622-097B0F94D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6FAF5-F92B-FC05-FE56-45EB1ADE82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6748142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Introduction to different models in distributed cryptography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Secret Sharing with Snitching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Other applications of MPC-hardness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Extensions and research problems 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5E4501-35B7-B531-BA3C-94C0000E9C3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632714" y="1620924"/>
            <a:ext cx="744078" cy="89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1277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E003C-C4C6-45C6-0118-B45EA92E5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cryptography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77F806-60DD-7940-DF74-9F258A64F3C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4548" y="1595482"/>
                <a:ext cx="7886700" cy="2027788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en-US" dirty="0"/>
                  <a:t>Protocols </a:t>
                </a:r>
                <a:r>
                  <a:rPr lang="pl-PL" dirty="0" err="1"/>
                  <a:t>among</a:t>
                </a:r>
                <a:r>
                  <a:rPr lang="en-US" dirty="0"/>
                  <a:t> a </a:t>
                </a:r>
                <a:r>
                  <a:rPr lang="en-US" b="1" dirty="0">
                    <a:solidFill>
                      <a:srgbClr val="0070C0"/>
                    </a:solidFill>
                  </a:rPr>
                  <a:t>group of parties </a:t>
                </a:r>
                <a:r>
                  <a:rPr lang="en-US" dirty="0"/>
                  <a:t>that want to achieve a </a:t>
                </a:r>
                <a:endParaRPr lang="pl-PL" dirty="0"/>
              </a:p>
              <a:p>
                <a:pPr marL="0" indent="0" algn="ctr">
                  <a:buNone/>
                </a:pPr>
                <a:r>
                  <a:rPr lang="en-US" b="1" dirty="0">
                    <a:solidFill>
                      <a:srgbClr val="7030A0"/>
                    </a:solidFill>
                  </a:rPr>
                  <a:t>common goal</a:t>
                </a:r>
                <a:r>
                  <a:rPr lang="pl-PL" b="1" dirty="0">
                    <a:solidFill>
                      <a:srgbClr val="7030A0"/>
                    </a:solidFill>
                  </a:rPr>
                  <a:t> (</a:t>
                </a:r>
                <a:r>
                  <a:rPr lang="en-US" b="1" dirty="0">
                    <a:solidFill>
                      <a:srgbClr val="7030A0"/>
                    </a:solidFill>
                  </a:rPr>
                  <a:t>e.g. compute a function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𝒇</m:t>
                    </m:r>
                  </m:oMath>
                </a14:m>
                <a:r>
                  <a:rPr lang="en-US" b="1" dirty="0">
                    <a:solidFill>
                      <a:srgbClr val="7030A0"/>
                    </a:solidFill>
                  </a:rPr>
                  <a:t>)</a:t>
                </a:r>
                <a:endParaRPr lang="pl-PL" b="1" dirty="0">
                  <a:solidFill>
                    <a:srgbClr val="7030A0"/>
                  </a:solidFill>
                </a:endParaRPr>
              </a:p>
              <a:p>
                <a:pPr marL="0" indent="0">
                  <a:buNone/>
                </a:pPr>
                <a:r>
                  <a:rPr lang="en-US" dirty="0"/>
                  <a:t>even though they </a:t>
                </a:r>
                <a:endParaRPr lang="pl-PL" dirty="0"/>
              </a:p>
              <a:p>
                <a:pPr marL="0" indent="0" algn="ctr">
                  <a:buNone/>
                </a:pPr>
                <a:r>
                  <a:rPr lang="en-US" b="1" dirty="0">
                    <a:solidFill>
                      <a:srgbClr val="FF0000"/>
                    </a:solidFill>
                  </a:rPr>
                  <a:t>don’t trust each other</a:t>
                </a:r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77F806-60DD-7940-DF74-9F258A64F3C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4548" y="1595482"/>
                <a:ext cx="7886700" cy="2027788"/>
              </a:xfrm>
              <a:blipFill>
                <a:blip r:embed="rId2"/>
                <a:stretch>
                  <a:fillRect l="-1392" t="-84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 cartoon of a deer&#10;&#10;AI-generated content may be incorrect.">
            <a:extLst>
              <a:ext uri="{FF2B5EF4-FFF2-40B4-BE49-F238E27FC236}">
                <a16:creationId xmlns:a16="http://schemas.microsoft.com/office/drawing/2014/main" id="{3A923362-9D81-4DAE-E6F5-3D1A75D748C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854" y="5380062"/>
            <a:ext cx="1096612" cy="1089378"/>
          </a:xfrm>
          <a:prstGeom prst="rect">
            <a:avLst/>
          </a:prstGeom>
        </p:spPr>
      </p:pic>
      <p:pic>
        <p:nvPicPr>
          <p:cNvPr id="5" name="Picture 4" descr="A cartoon of a horse&#10;&#10;AI-generated content may be incorrect.">
            <a:extLst>
              <a:ext uri="{FF2B5EF4-FFF2-40B4-BE49-F238E27FC236}">
                <a16:creationId xmlns:a16="http://schemas.microsoft.com/office/drawing/2014/main" id="{E41634B7-57E4-C58F-096D-9DC78B3756D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6203" y="5416431"/>
            <a:ext cx="1023389" cy="1016638"/>
          </a:xfrm>
          <a:prstGeom prst="rect">
            <a:avLst/>
          </a:prstGeom>
        </p:spPr>
      </p:pic>
      <p:pic>
        <p:nvPicPr>
          <p:cNvPr id="6" name="Picture 5" descr="A cartoon of a cow&#10;&#10;AI-generated content may be incorrect.">
            <a:extLst>
              <a:ext uri="{FF2B5EF4-FFF2-40B4-BE49-F238E27FC236}">
                <a16:creationId xmlns:a16="http://schemas.microsoft.com/office/drawing/2014/main" id="{5427D737-7B69-50C3-E5C7-B0604408482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9727" y="5356627"/>
            <a:ext cx="1143793" cy="1136247"/>
          </a:xfrm>
          <a:prstGeom prst="rect">
            <a:avLst/>
          </a:prstGeom>
        </p:spPr>
      </p:pic>
      <p:pic>
        <p:nvPicPr>
          <p:cNvPr id="7" name="Picture 6" descr="A cartoon of a mouse&#10;&#10;AI-generated content may be incorrect.">
            <a:extLst>
              <a:ext uri="{FF2B5EF4-FFF2-40B4-BE49-F238E27FC236}">
                <a16:creationId xmlns:a16="http://schemas.microsoft.com/office/drawing/2014/main" id="{452193C0-E3C7-11F4-83C9-73D612F9984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2213" y="5371008"/>
            <a:ext cx="1114840" cy="1107485"/>
          </a:xfrm>
          <a:prstGeom prst="rect">
            <a:avLst/>
          </a:prstGeom>
        </p:spPr>
      </p:pic>
      <p:pic>
        <p:nvPicPr>
          <p:cNvPr id="8" name="Picture 7" descr="A cartoon of a pig&#10;&#10;AI-generated content may be incorrect.">
            <a:extLst>
              <a:ext uri="{FF2B5EF4-FFF2-40B4-BE49-F238E27FC236}">
                <a16:creationId xmlns:a16="http://schemas.microsoft.com/office/drawing/2014/main" id="{DDF81AFE-60D0-E700-3061-FA4F8837B2A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4450" y="5400604"/>
            <a:ext cx="1055254" cy="1048292"/>
          </a:xfrm>
          <a:prstGeom prst="rect">
            <a:avLst/>
          </a:prstGeom>
        </p:spPr>
      </p:pic>
      <p:pic>
        <p:nvPicPr>
          <p:cNvPr id="9" name="Picture 8" descr="A cartoon of a sheep&#10;&#10;AI-generated content may be incorrect.">
            <a:extLst>
              <a:ext uri="{FF2B5EF4-FFF2-40B4-BE49-F238E27FC236}">
                <a16:creationId xmlns:a16="http://schemas.microsoft.com/office/drawing/2014/main" id="{3E6E44BA-04B8-9412-BADD-9FF72649F33A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2160" y="5431229"/>
            <a:ext cx="993597" cy="987042"/>
          </a:xfrm>
          <a:prstGeom prst="rect">
            <a:avLst/>
          </a:prstGeom>
        </p:spPr>
      </p:pic>
      <p:pic>
        <p:nvPicPr>
          <p:cNvPr id="10" name="Picture 9" descr="A cartoon of a dog&#10;&#10;AI-generated content may be incorrect.">
            <a:extLst>
              <a:ext uri="{FF2B5EF4-FFF2-40B4-BE49-F238E27FC236}">
                <a16:creationId xmlns:a16="http://schemas.microsoft.com/office/drawing/2014/main" id="{391BB460-14A2-E145-B061-7E50BA4E638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90273" y="5371008"/>
            <a:ext cx="1250761" cy="1107485"/>
          </a:xfrm>
          <a:prstGeom prst="rect">
            <a:avLst/>
          </a:prstGeom>
        </p:spPr>
      </p:pic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5EC8A50F-3C1F-5A34-3DFA-AC8C0CC83B1A}"/>
              </a:ext>
            </a:extLst>
          </p:cNvPr>
          <p:cNvSpPr/>
          <p:nvPr/>
        </p:nvSpPr>
        <p:spPr>
          <a:xfrm>
            <a:off x="942827" y="3779360"/>
            <a:ext cx="8140183" cy="1089379"/>
          </a:xfrm>
          <a:prstGeom prst="wedgeRectCallout">
            <a:avLst>
              <a:gd name="adj1" fmla="val 33009"/>
              <a:gd name="adj2" fmla="val -151234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This is called a secure </a:t>
            </a:r>
            <a:r>
              <a:rPr lang="en-US" sz="2400" b="1" dirty="0">
                <a:solidFill>
                  <a:srgbClr val="FF0000"/>
                </a:solidFill>
              </a:rPr>
              <a:t>multiparty computation protocol</a:t>
            </a:r>
          </a:p>
          <a:p>
            <a:pPr algn="ctr"/>
            <a:r>
              <a:rPr lang="en-US" sz="2400" dirty="0"/>
              <a:t>(</a:t>
            </a:r>
            <a:r>
              <a:rPr lang="en-US" sz="2400" b="1" dirty="0"/>
              <a:t>MPC</a:t>
            </a:r>
            <a:r>
              <a:rPr lang="en-US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52743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A43F1-A299-8ACC-A3BD-6084E118B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365126"/>
            <a:ext cx="8392167" cy="895135"/>
          </a:xfrm>
        </p:spPr>
        <p:txBody>
          <a:bodyPr/>
          <a:lstStyle/>
          <a:p>
            <a:r>
              <a:rPr lang="en-US" dirty="0"/>
              <a:t>Two approaches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E2B76-5C4A-1E03-8877-02D6897A5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68220"/>
            <a:ext cx="7886700" cy="4608743"/>
          </a:xfrm>
        </p:spPr>
        <p:txBody>
          <a:bodyPr>
            <a:normAutofit fontScale="92500" lnSpcReduction="10000"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classical cryptographic approach</a:t>
            </a:r>
            <a:br>
              <a:rPr lang="en-US" sz="3200" b="1" dirty="0"/>
            </a:br>
            <a:r>
              <a:rPr lang="en-US" sz="3200" dirty="0"/>
              <a:t>(MPCs, consensus, broadcast,…) </a:t>
            </a:r>
            <a:br>
              <a:rPr lang="en-US" sz="3200" dirty="0"/>
            </a:br>
            <a:r>
              <a:rPr lang="en-US" sz="3200" dirty="0"/>
              <a:t>– an active area since </a:t>
            </a:r>
            <a:r>
              <a:rPr lang="pl-PL" sz="3200" dirty="0"/>
              <a:t>the </a:t>
            </a:r>
            <a:r>
              <a:rPr lang="en-US" sz="3200" b="1" dirty="0">
                <a:solidFill>
                  <a:srgbClr val="0070C0"/>
                </a:solidFill>
              </a:rPr>
              <a:t>1980s</a:t>
            </a:r>
            <a:r>
              <a:rPr lang="en-US" sz="3200" dirty="0"/>
              <a:t>.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r>
              <a:rPr lang="en-US" sz="3200" b="1" dirty="0">
                <a:solidFill>
                  <a:srgbClr val="0070C0"/>
                </a:solidFill>
              </a:rPr>
              <a:t>blockchain</a:t>
            </a:r>
            <a:r>
              <a:rPr lang="en-US" sz="3200" dirty="0"/>
              <a:t> – introduced in 2008 by an pseudonymous author</a:t>
            </a:r>
          </a:p>
        </p:txBody>
      </p:sp>
      <p:sp>
        <p:nvSpPr>
          <p:cNvPr id="4" name="Arrow: Up-Down 3">
            <a:extLst>
              <a:ext uri="{FF2B5EF4-FFF2-40B4-BE49-F238E27FC236}">
                <a16:creationId xmlns:a16="http://schemas.microsoft.com/office/drawing/2014/main" id="{B8D1F1F8-05B0-F123-73A5-42D626126916}"/>
              </a:ext>
            </a:extLst>
          </p:cNvPr>
          <p:cNvSpPr/>
          <p:nvPr/>
        </p:nvSpPr>
        <p:spPr>
          <a:xfrm>
            <a:off x="1459250" y="2897271"/>
            <a:ext cx="1094437" cy="2136759"/>
          </a:xfrm>
          <a:custGeom>
            <a:avLst/>
            <a:gdLst>
              <a:gd name="csX0" fmla="*/ 0 w 1094437"/>
              <a:gd name="csY0" fmla="*/ 547219 h 2136759"/>
              <a:gd name="csX1" fmla="*/ 279082 w 1094437"/>
              <a:gd name="csY1" fmla="*/ 268137 h 2136759"/>
              <a:gd name="csX2" fmla="*/ 547219 w 1094437"/>
              <a:gd name="csY2" fmla="*/ 0 h 2136759"/>
              <a:gd name="csX3" fmla="*/ 831772 w 1094437"/>
              <a:gd name="csY3" fmla="*/ 284554 h 2136759"/>
              <a:gd name="csX4" fmla="*/ 1094437 w 1094437"/>
              <a:gd name="csY4" fmla="*/ 547219 h 2136759"/>
              <a:gd name="csX5" fmla="*/ 820828 w 1094437"/>
              <a:gd name="csY5" fmla="*/ 547219 h 2136759"/>
              <a:gd name="csX6" fmla="*/ 820828 w 1094437"/>
              <a:gd name="csY6" fmla="*/ 1037110 h 2136759"/>
              <a:gd name="csX7" fmla="*/ 820828 w 1094437"/>
              <a:gd name="csY7" fmla="*/ 1589541 h 2136759"/>
              <a:gd name="csX8" fmla="*/ 1094437 w 1094437"/>
              <a:gd name="csY8" fmla="*/ 1589541 h 2136759"/>
              <a:gd name="csX9" fmla="*/ 809884 w 1094437"/>
              <a:gd name="csY9" fmla="*/ 1874094 h 2136759"/>
              <a:gd name="csX10" fmla="*/ 547219 w 1094437"/>
              <a:gd name="csY10" fmla="*/ 2136759 h 2136759"/>
              <a:gd name="csX11" fmla="*/ 262665 w 1094437"/>
              <a:gd name="csY11" fmla="*/ 1852206 h 2136759"/>
              <a:gd name="csX12" fmla="*/ 0 w 1094437"/>
              <a:gd name="csY12" fmla="*/ 1589541 h 2136759"/>
              <a:gd name="csX13" fmla="*/ 273609 w 1094437"/>
              <a:gd name="csY13" fmla="*/ 1589541 h 2136759"/>
              <a:gd name="csX14" fmla="*/ 273609 w 1094437"/>
              <a:gd name="csY14" fmla="*/ 1099650 h 2136759"/>
              <a:gd name="csX15" fmla="*/ 273609 w 1094437"/>
              <a:gd name="csY15" fmla="*/ 547219 h 2136759"/>
              <a:gd name="csX16" fmla="*/ 0 w 1094437"/>
              <a:gd name="csY16" fmla="*/ 547219 h 21367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1094437" h="2136759" fill="none" extrusionOk="0">
                <a:moveTo>
                  <a:pt x="0" y="547219"/>
                </a:moveTo>
                <a:cubicBezTo>
                  <a:pt x="68593" y="441350"/>
                  <a:pt x="187028" y="380413"/>
                  <a:pt x="279082" y="268137"/>
                </a:cubicBezTo>
                <a:cubicBezTo>
                  <a:pt x="371136" y="155861"/>
                  <a:pt x="430584" y="117275"/>
                  <a:pt x="547219" y="0"/>
                </a:cubicBezTo>
                <a:cubicBezTo>
                  <a:pt x="687586" y="106591"/>
                  <a:pt x="690292" y="188953"/>
                  <a:pt x="831772" y="284554"/>
                </a:cubicBezTo>
                <a:cubicBezTo>
                  <a:pt x="973252" y="380155"/>
                  <a:pt x="983037" y="442825"/>
                  <a:pt x="1094437" y="547219"/>
                </a:cubicBezTo>
                <a:cubicBezTo>
                  <a:pt x="994132" y="550431"/>
                  <a:pt x="887579" y="538388"/>
                  <a:pt x="820828" y="547219"/>
                </a:cubicBezTo>
                <a:cubicBezTo>
                  <a:pt x="862869" y="744496"/>
                  <a:pt x="796957" y="929348"/>
                  <a:pt x="820828" y="1037110"/>
                </a:cubicBezTo>
                <a:cubicBezTo>
                  <a:pt x="844699" y="1144872"/>
                  <a:pt x="758360" y="1330096"/>
                  <a:pt x="820828" y="1589541"/>
                </a:cubicBezTo>
                <a:cubicBezTo>
                  <a:pt x="941685" y="1580694"/>
                  <a:pt x="1026710" y="1605927"/>
                  <a:pt x="1094437" y="1589541"/>
                </a:cubicBezTo>
                <a:cubicBezTo>
                  <a:pt x="1005201" y="1687290"/>
                  <a:pt x="906513" y="1744535"/>
                  <a:pt x="809884" y="1874094"/>
                </a:cubicBezTo>
                <a:cubicBezTo>
                  <a:pt x="713255" y="2003653"/>
                  <a:pt x="602626" y="2076318"/>
                  <a:pt x="547219" y="2136759"/>
                </a:cubicBezTo>
                <a:cubicBezTo>
                  <a:pt x="429399" y="2075009"/>
                  <a:pt x="387455" y="1960203"/>
                  <a:pt x="262665" y="1852206"/>
                </a:cubicBezTo>
                <a:cubicBezTo>
                  <a:pt x="137876" y="1744209"/>
                  <a:pt x="63394" y="1645237"/>
                  <a:pt x="0" y="1589541"/>
                </a:cubicBezTo>
                <a:cubicBezTo>
                  <a:pt x="124363" y="1576646"/>
                  <a:pt x="204755" y="1603939"/>
                  <a:pt x="273609" y="1589541"/>
                </a:cubicBezTo>
                <a:cubicBezTo>
                  <a:pt x="233632" y="1465601"/>
                  <a:pt x="323319" y="1333562"/>
                  <a:pt x="273609" y="1099650"/>
                </a:cubicBezTo>
                <a:cubicBezTo>
                  <a:pt x="223899" y="865738"/>
                  <a:pt x="294447" y="746861"/>
                  <a:pt x="273609" y="547219"/>
                </a:cubicBezTo>
                <a:cubicBezTo>
                  <a:pt x="190413" y="572827"/>
                  <a:pt x="113017" y="517687"/>
                  <a:pt x="0" y="547219"/>
                </a:cubicBezTo>
                <a:close/>
              </a:path>
              <a:path w="1094437" h="2136759" stroke="0" extrusionOk="0">
                <a:moveTo>
                  <a:pt x="0" y="547219"/>
                </a:moveTo>
                <a:cubicBezTo>
                  <a:pt x="112313" y="394331"/>
                  <a:pt x="165209" y="385525"/>
                  <a:pt x="268137" y="279082"/>
                </a:cubicBezTo>
                <a:cubicBezTo>
                  <a:pt x="371065" y="172639"/>
                  <a:pt x="450270" y="127001"/>
                  <a:pt x="547219" y="0"/>
                </a:cubicBezTo>
                <a:cubicBezTo>
                  <a:pt x="638343" y="32277"/>
                  <a:pt x="735965" y="203727"/>
                  <a:pt x="815356" y="268137"/>
                </a:cubicBezTo>
                <a:cubicBezTo>
                  <a:pt x="894747" y="332547"/>
                  <a:pt x="1015160" y="493385"/>
                  <a:pt x="1094437" y="547219"/>
                </a:cubicBezTo>
                <a:cubicBezTo>
                  <a:pt x="1014940" y="556273"/>
                  <a:pt x="894136" y="514648"/>
                  <a:pt x="820828" y="547219"/>
                </a:cubicBezTo>
                <a:cubicBezTo>
                  <a:pt x="878056" y="683199"/>
                  <a:pt x="800346" y="846011"/>
                  <a:pt x="820828" y="1057957"/>
                </a:cubicBezTo>
                <a:cubicBezTo>
                  <a:pt x="841310" y="1269903"/>
                  <a:pt x="809601" y="1398210"/>
                  <a:pt x="820828" y="1589541"/>
                </a:cubicBezTo>
                <a:cubicBezTo>
                  <a:pt x="920318" y="1560513"/>
                  <a:pt x="995342" y="1600960"/>
                  <a:pt x="1094437" y="1589541"/>
                </a:cubicBezTo>
                <a:cubicBezTo>
                  <a:pt x="1005169" y="1703129"/>
                  <a:pt x="908318" y="1728011"/>
                  <a:pt x="820828" y="1863150"/>
                </a:cubicBezTo>
                <a:cubicBezTo>
                  <a:pt x="733338" y="1998289"/>
                  <a:pt x="633911" y="2041463"/>
                  <a:pt x="547219" y="2136759"/>
                </a:cubicBezTo>
                <a:cubicBezTo>
                  <a:pt x="448718" y="2044545"/>
                  <a:pt x="364762" y="1909593"/>
                  <a:pt x="268137" y="1857678"/>
                </a:cubicBezTo>
                <a:cubicBezTo>
                  <a:pt x="171512" y="1805763"/>
                  <a:pt x="95067" y="1628759"/>
                  <a:pt x="0" y="1589541"/>
                </a:cubicBezTo>
                <a:cubicBezTo>
                  <a:pt x="130943" y="1565801"/>
                  <a:pt x="163267" y="1607547"/>
                  <a:pt x="273609" y="1589541"/>
                </a:cubicBezTo>
                <a:cubicBezTo>
                  <a:pt x="255016" y="1354173"/>
                  <a:pt x="298839" y="1235429"/>
                  <a:pt x="273609" y="1068380"/>
                </a:cubicBezTo>
                <a:cubicBezTo>
                  <a:pt x="248379" y="901331"/>
                  <a:pt x="287918" y="725941"/>
                  <a:pt x="273609" y="547219"/>
                </a:cubicBezTo>
                <a:cubicBezTo>
                  <a:pt x="163746" y="576470"/>
                  <a:pt x="135323" y="536051"/>
                  <a:pt x="0" y="547219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3889630287">
                  <a:prstGeom prst="upDown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B7D2DCFC-E3C0-6DBC-AD33-3BBD8803C207}"/>
              </a:ext>
            </a:extLst>
          </p:cNvPr>
          <p:cNvSpPr/>
          <p:nvPr/>
        </p:nvSpPr>
        <p:spPr>
          <a:xfrm>
            <a:off x="3633909" y="3466869"/>
            <a:ext cx="3885016" cy="811443"/>
          </a:xfrm>
          <a:prstGeom prst="wedgeRectCallout">
            <a:avLst>
              <a:gd name="adj1" fmla="val -65345"/>
              <a:gd name="adj2" fmla="val -11694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slightly different models</a:t>
            </a:r>
          </a:p>
        </p:txBody>
      </p:sp>
    </p:spTree>
    <p:extLst>
      <p:ext uri="{BB962C8B-B14F-4D97-AF65-F5344CB8AC3E}">
        <p14:creationId xmlns:p14="http://schemas.microsoft.com/office/powerpoint/2010/main" val="12546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EE93F-C8A1-CDDC-34B5-7C9C5FCD4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settings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CDE7E0-E687-8DF3-B18D-7C509F5470A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69081" y="578201"/>
                <a:ext cx="3696469" cy="5914673"/>
              </a:xfrm>
              <a:ln>
                <a:noFill/>
              </a:ln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pl-PL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l-PL" sz="2400" dirty="0"/>
                  <a:t>– </a:t>
                </a:r>
                <a:r>
                  <a:rPr lang="en-US" sz="2400" dirty="0"/>
                  <a:t>number of parties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The protocol is attacked by the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adversary</a:t>
                </a:r>
                <a:r>
                  <a:rPr lang="en-US" sz="2400" dirty="0"/>
                  <a:t> who can corrupt up to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r>
                  <a:rPr lang="en-US" sz="2400" dirty="0"/>
                  <a:t> parties</a:t>
                </a:r>
                <a:r>
                  <a:rPr lang="pl-PL" sz="2400" dirty="0"/>
                  <a:t>, </a:t>
                </a:r>
                <a:r>
                  <a:rPr lang="en-US" sz="2400" noProof="0" dirty="0"/>
                  <a:t>where</a:t>
                </a:r>
                <a:r>
                  <a:rPr lang="pl-PL" sz="2400" dirty="0"/>
                  <a:t>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pl-PL" sz="2400" dirty="0"/>
              </a:p>
              <a:p>
                <a:pPr marL="0" indent="0">
                  <a:buNone/>
                </a:pPr>
                <a:r>
                  <a:rPr lang="en-US" sz="2400" b="1" dirty="0"/>
                  <a:t>Common assumptions:</a:t>
                </a:r>
              </a:p>
              <a:p>
                <a:pPr marL="0" indent="0">
                  <a:buNone/>
                </a:pPr>
                <a:r>
                  <a:rPr lang="en-US" sz="2400" dirty="0"/>
                  <a:t>“honest majority”: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pl-PL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pl-PL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US" sz="2400" dirty="0"/>
                  <a:t> </a:t>
                </a:r>
                <a:endParaRPr lang="pl-PL" sz="2400" dirty="0"/>
              </a:p>
              <a:p>
                <a:pPr marL="0" indent="0">
                  <a:buNone/>
                </a:pPr>
                <a:r>
                  <a:rPr lang="en-US" sz="2400" dirty="0"/>
                  <a:t>“honest </a:t>
                </a:r>
                <a:r>
                  <a:rPr lang="pl-PL" sz="2400" b="1" dirty="0">
                    <a:solidFill>
                      <a:srgbClr val="0070C0"/>
                    </a:solidFill>
                  </a:rPr>
                  <a:t>super</a:t>
                </a:r>
                <a:r>
                  <a:rPr lang="en-US" sz="2400" dirty="0"/>
                  <a:t>majority”:</a:t>
                </a:r>
                <a:endParaRPr lang="pl-PL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pl-PL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pl-PL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US" sz="2400" dirty="0"/>
              </a:p>
              <a:p>
                <a:pPr marL="0" indent="0" algn="ctr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CDE7E0-E687-8DF3-B18D-7C509F5470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69081" y="578201"/>
                <a:ext cx="3696469" cy="5914673"/>
              </a:xfrm>
              <a:blipFill>
                <a:blip r:embed="rId2"/>
                <a:stretch>
                  <a:fillRect l="-2640" t="-1443" r="-1485" b="-41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 descr="A computer network diagram with blue squares&#10;&#10;AI-generated content may be incorrect.">
            <a:extLst>
              <a:ext uri="{FF2B5EF4-FFF2-40B4-BE49-F238E27FC236}">
                <a16:creationId xmlns:a16="http://schemas.microsoft.com/office/drawing/2014/main" id="{B17805BF-A9EE-A638-65B6-4B6B9B38241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4263" y="2657372"/>
            <a:ext cx="1461039" cy="1385551"/>
          </a:xfrm>
          <a:prstGeom prst="rect">
            <a:avLst/>
          </a:prstGeom>
        </p:spPr>
      </p:pic>
      <p:sp>
        <p:nvSpPr>
          <p:cNvPr id="9" name="Block Arc 8">
            <a:extLst>
              <a:ext uri="{FF2B5EF4-FFF2-40B4-BE49-F238E27FC236}">
                <a16:creationId xmlns:a16="http://schemas.microsoft.com/office/drawing/2014/main" id="{FA90BF4F-29D9-B641-3237-BF7B320D6346}"/>
              </a:ext>
            </a:extLst>
          </p:cNvPr>
          <p:cNvSpPr/>
          <p:nvPr/>
        </p:nvSpPr>
        <p:spPr>
          <a:xfrm>
            <a:off x="294675" y="1759441"/>
            <a:ext cx="3392771" cy="3692579"/>
          </a:xfrm>
          <a:prstGeom prst="blockArc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6AA44A92-0034-9C1A-8150-607928B87BC4}"/>
              </a:ext>
            </a:extLst>
          </p:cNvPr>
          <p:cNvSpPr/>
          <p:nvPr/>
        </p:nvSpPr>
        <p:spPr>
          <a:xfrm>
            <a:off x="1061036" y="3932075"/>
            <a:ext cx="1993659" cy="849165"/>
          </a:xfrm>
          <a:prstGeom prst="wedgeRoundRectCallout">
            <a:avLst>
              <a:gd name="adj1" fmla="val 7306"/>
              <a:gd name="adj2" fmla="val 77943"/>
              <a:gd name="adj3" fmla="val 16667"/>
            </a:avLst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A cartoon of a fox&#10;&#10;AI-generated content may be incorrect.">
            <a:extLst>
              <a:ext uri="{FF2B5EF4-FFF2-40B4-BE49-F238E27FC236}">
                <a16:creationId xmlns:a16="http://schemas.microsoft.com/office/drawing/2014/main" id="{098B3147-08D4-6F2E-467C-56188E31DE8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9039" y="5109826"/>
            <a:ext cx="1020124" cy="967417"/>
          </a:xfrm>
          <a:prstGeom prst="rect">
            <a:avLst/>
          </a:prstGeom>
        </p:spPr>
      </p:pic>
      <p:pic>
        <p:nvPicPr>
          <p:cNvPr id="14" name="Picture 13" descr="A cartoon of a rabbit&#10;&#10;AI-generated content may be incorrect.">
            <a:extLst>
              <a:ext uri="{FF2B5EF4-FFF2-40B4-BE49-F238E27FC236}">
                <a16:creationId xmlns:a16="http://schemas.microsoft.com/office/drawing/2014/main" id="{46590E95-6259-60F5-8E24-914DE3EEF71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900" y="2678868"/>
            <a:ext cx="948244" cy="899251"/>
          </a:xfrm>
          <a:prstGeom prst="rect">
            <a:avLst/>
          </a:prstGeom>
        </p:spPr>
      </p:pic>
      <p:pic>
        <p:nvPicPr>
          <p:cNvPr id="16" name="Picture 15" descr="A cartoon of a cow&#10;&#10;AI-generated content may be incorrect.">
            <a:extLst>
              <a:ext uri="{FF2B5EF4-FFF2-40B4-BE49-F238E27FC236}">
                <a16:creationId xmlns:a16="http://schemas.microsoft.com/office/drawing/2014/main" id="{EFB691AD-6660-AC33-B272-B8CD76E1F935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036" y="3894694"/>
            <a:ext cx="887278" cy="841435"/>
          </a:xfrm>
          <a:prstGeom prst="rect">
            <a:avLst/>
          </a:prstGeom>
        </p:spPr>
      </p:pic>
      <p:pic>
        <p:nvPicPr>
          <p:cNvPr id="17" name="Picture 16" descr="A cartoon of a mouse&#10;&#10;AI-generated content may be incorrect.">
            <a:extLst>
              <a:ext uri="{FF2B5EF4-FFF2-40B4-BE49-F238E27FC236}">
                <a16:creationId xmlns:a16="http://schemas.microsoft.com/office/drawing/2014/main" id="{149DF084-DFE2-CEAE-A5D5-B87DC5D46DB3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7707" y="3928210"/>
            <a:ext cx="864818" cy="820135"/>
          </a:xfrm>
          <a:prstGeom prst="rect">
            <a:avLst/>
          </a:prstGeom>
        </p:spPr>
      </p:pic>
      <p:pic>
        <p:nvPicPr>
          <p:cNvPr id="18" name="Picture 17" descr="A cartoon of a dog&#10;&#10;AI-generated content may be incorrect.">
            <a:extLst>
              <a:ext uri="{FF2B5EF4-FFF2-40B4-BE49-F238E27FC236}">
                <a16:creationId xmlns:a16="http://schemas.microsoft.com/office/drawing/2014/main" id="{FDFA2194-4767-0BB2-6104-AC81DDFDC0E1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6695" y="1759441"/>
            <a:ext cx="1057646" cy="1003001"/>
          </a:xfrm>
          <a:prstGeom prst="rect">
            <a:avLst/>
          </a:prstGeom>
        </p:spPr>
      </p:pic>
      <p:pic>
        <p:nvPicPr>
          <p:cNvPr id="19" name="Picture 18" descr="A cartoon of a sheep&#10;&#10;AI-generated content may be incorrect.">
            <a:extLst>
              <a:ext uri="{FF2B5EF4-FFF2-40B4-BE49-F238E27FC236}">
                <a16:creationId xmlns:a16="http://schemas.microsoft.com/office/drawing/2014/main" id="{D6BF073D-6B96-0AD7-11AE-8A6E49875FF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9067" y="2695114"/>
            <a:ext cx="913982" cy="8667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Arrow: Left 5">
                <a:extLst>
                  <a:ext uri="{FF2B5EF4-FFF2-40B4-BE49-F238E27FC236}">
                    <a16:creationId xmlns:a16="http://schemas.microsoft.com/office/drawing/2014/main" id="{A2753515-4583-5B45-1CBD-362C98A5987C}"/>
                  </a:ext>
                </a:extLst>
              </p:cNvPr>
              <p:cNvSpPr/>
              <p:nvPr/>
            </p:nvSpPr>
            <p:spPr>
              <a:xfrm>
                <a:off x="3309720" y="3960764"/>
                <a:ext cx="1537016" cy="644737"/>
              </a:xfrm>
              <a:prstGeom prst="leftArrow">
                <a:avLst/>
              </a:prstGeom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>
                    <a:solidFill>
                      <a:srgbClr val="FF0000"/>
                    </a:solidFill>
                  </a:rPr>
                  <a:t>corrupt</a:t>
                </a:r>
              </a:p>
            </p:txBody>
          </p:sp>
        </mc:Choice>
        <mc:Fallback xmlns="">
          <p:sp>
            <p:nvSpPr>
              <p:cNvPr id="6" name="Arrow: Left 5">
                <a:extLst>
                  <a:ext uri="{FF2B5EF4-FFF2-40B4-BE49-F238E27FC236}">
                    <a16:creationId xmlns:a16="http://schemas.microsoft.com/office/drawing/2014/main" id="{A2753515-4583-5B45-1CBD-362C98A598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9720" y="3960764"/>
                <a:ext cx="1537016" cy="644737"/>
              </a:xfrm>
              <a:prstGeom prst="leftArrow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bg2">
                    <a:lumMod val="2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Arrow: Left 6">
                <a:extLst>
                  <a:ext uri="{FF2B5EF4-FFF2-40B4-BE49-F238E27FC236}">
                    <a16:creationId xmlns:a16="http://schemas.microsoft.com/office/drawing/2014/main" id="{BA71634D-6C22-2C08-2F50-D65579557693}"/>
                  </a:ext>
                </a:extLst>
              </p:cNvPr>
              <p:cNvSpPr/>
              <p:nvPr/>
            </p:nvSpPr>
            <p:spPr>
              <a:xfrm>
                <a:off x="3321025" y="2021687"/>
                <a:ext cx="1663233" cy="644737"/>
              </a:xfrm>
              <a:prstGeom prst="leftArrow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>
                    <a:solidFill>
                      <a:srgbClr val="00B050"/>
                    </a:solidFill>
                  </a:rPr>
                  <a:t>honest</a:t>
                </a:r>
              </a:p>
            </p:txBody>
          </p:sp>
        </mc:Choice>
        <mc:Fallback xmlns="">
          <p:sp>
            <p:nvSpPr>
              <p:cNvPr id="7" name="Arrow: Left 6">
                <a:extLst>
                  <a:ext uri="{FF2B5EF4-FFF2-40B4-BE49-F238E27FC236}">
                    <a16:creationId xmlns:a16="http://schemas.microsoft.com/office/drawing/2014/main" id="{BA71634D-6C22-2C08-2F50-D655795576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1025" y="2021687"/>
                <a:ext cx="1663233" cy="644737"/>
              </a:xfrm>
              <a:prstGeom prst="leftArrow">
                <a:avLst/>
              </a:prstGeom>
              <a:blipFill>
                <a:blip r:embed="rId12"/>
                <a:stretch>
                  <a:fillRect r="-1444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 descr="A cartoon of a child with wings and halo&#10;&#10;AI-generated content may be incorrect.">
            <a:extLst>
              <a:ext uri="{FF2B5EF4-FFF2-40B4-BE49-F238E27FC236}">
                <a16:creationId xmlns:a16="http://schemas.microsoft.com/office/drawing/2014/main" id="{4A418668-8EDA-00F5-D915-FEC93B8CA410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3598" y="2343614"/>
            <a:ext cx="1095405" cy="16192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827E09-C9D3-B822-373C-391B7D9CD903}"/>
              </a:ext>
            </a:extLst>
          </p:cNvPr>
          <p:cNvSpPr txBox="1"/>
          <p:nvPr/>
        </p:nvSpPr>
        <p:spPr>
          <a:xfrm>
            <a:off x="1541478" y="6027026"/>
            <a:ext cx="13573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rgbClr val="C00000"/>
                </a:solidFill>
              </a:rPr>
              <a:t>adversary</a:t>
            </a:r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509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6" grpId="0" animBg="1"/>
      <p:bldP spid="7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83A5E-527B-F032-82F3-6F41F1EC4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30" y="0"/>
            <a:ext cx="7886700" cy="1325563"/>
          </a:xfrm>
        </p:spPr>
        <p:txBody>
          <a:bodyPr/>
          <a:lstStyle/>
          <a:p>
            <a:r>
              <a:rPr lang="en-US" dirty="0"/>
              <a:t>“Secure evaluation”?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4C873-E02F-C4F1-B7C2-5A707488D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356" y="1329885"/>
            <a:ext cx="6020679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Typical requirements: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correctness</a:t>
            </a:r>
            <a:r>
              <a:rPr lang="en-US" dirty="0"/>
              <a:t> – the output is correct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privacy</a:t>
            </a:r>
            <a:r>
              <a:rPr lang="en-US" dirty="0"/>
              <a:t> – the inputs remain private</a:t>
            </a: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FD7A74AF-CFC6-A93E-9A51-6A42DF041152}"/>
              </a:ext>
            </a:extLst>
          </p:cNvPr>
          <p:cNvSpPr/>
          <p:nvPr/>
        </p:nvSpPr>
        <p:spPr>
          <a:xfrm>
            <a:off x="426404" y="2669328"/>
            <a:ext cx="8455240" cy="1229901"/>
          </a:xfrm>
          <a:prstGeom prst="wedgeRectCallout">
            <a:avLst>
              <a:gd name="adj1" fmla="val -23808"/>
              <a:gd name="adj2" fmla="val -6722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/>
              <a:t>The only way the adversary can </a:t>
            </a:r>
            <a:r>
              <a:rPr lang="en-US" sz="2800" b="1" dirty="0">
                <a:solidFill>
                  <a:srgbClr val="C00000"/>
                </a:solidFill>
              </a:rPr>
              <a:t>influence the output</a:t>
            </a:r>
            <a:r>
              <a:rPr lang="en-US" sz="2800" b="1" dirty="0"/>
              <a:t> </a:t>
            </a:r>
            <a:r>
              <a:rPr lang="en-US" sz="2800" dirty="0"/>
              <a:t>is to </a:t>
            </a:r>
            <a:r>
              <a:rPr lang="en-US" sz="2800" b="1" dirty="0">
                <a:solidFill>
                  <a:srgbClr val="7030A0"/>
                </a:solidFill>
              </a:rPr>
              <a:t>manipulate the inputs of the corrupt parties</a:t>
            </a:r>
            <a:r>
              <a:rPr lang="en-US" sz="2800" dirty="0"/>
              <a:t>.</a:t>
            </a:r>
            <a:endParaRPr lang="en-US" sz="2800" b="1" dirty="0"/>
          </a:p>
        </p:txBody>
      </p:sp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2EABB989-0767-F214-99BD-87A260BE141A}"/>
              </a:ext>
            </a:extLst>
          </p:cNvPr>
          <p:cNvSpPr/>
          <p:nvPr/>
        </p:nvSpPr>
        <p:spPr>
          <a:xfrm>
            <a:off x="481483" y="5103802"/>
            <a:ext cx="8400161" cy="1154839"/>
          </a:xfrm>
          <a:prstGeom prst="wedgeRectCallout">
            <a:avLst>
              <a:gd name="adj1" fmla="val -30447"/>
              <a:gd name="adj2" fmla="val -60795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/>
              <a:t>The adversary does </a:t>
            </a:r>
            <a:r>
              <a:rPr lang="en-US" sz="2800" b="1" dirty="0">
                <a:solidFill>
                  <a:srgbClr val="FF0000"/>
                </a:solidFill>
              </a:rPr>
              <a:t>not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rgbClr val="FF0000"/>
                </a:solidFill>
              </a:rPr>
              <a:t>learn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/>
              <a:t>more than she can infer from the </a:t>
            </a:r>
            <a:r>
              <a:rPr lang="en-US" sz="2800" b="1" dirty="0">
                <a:solidFill>
                  <a:srgbClr val="7030A0"/>
                </a:solidFill>
              </a:rPr>
              <a:t>input and output of corrupt parties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738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8D22B-F6CF-B67B-6A1B-C8516097A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680" y="282707"/>
            <a:ext cx="7886700" cy="914400"/>
          </a:xfrm>
        </p:spPr>
        <p:txBody>
          <a:bodyPr/>
          <a:lstStyle/>
          <a:p>
            <a:r>
              <a:rPr lang="en-US" dirty="0"/>
              <a:t>State of the art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01DBAC-36BE-F725-AEE5-3C50AD60014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9680" y="2957965"/>
                <a:ext cx="7886700" cy="2154147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dirty="0"/>
                  <a:t>In theory, </a:t>
                </a:r>
                <a:r>
                  <a:rPr lang="en-US" b="1" dirty="0">
                    <a:solidFill>
                      <a:srgbClr val="0070C0"/>
                    </a:solidFill>
                  </a:rPr>
                  <a:t>every function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𝒇</m:t>
                    </m:r>
                  </m:oMath>
                </a14:m>
                <a:r>
                  <a:rPr lang="en-US" dirty="0"/>
                  <a:t> </a:t>
                </a:r>
                <a:r>
                  <a:rPr lang="en-US" b="1" dirty="0">
                    <a:solidFill>
                      <a:srgbClr val="0070C0"/>
                    </a:solidFill>
                  </a:rPr>
                  <a:t>can be “compiled” into an MPC protocol</a:t>
                </a:r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b="1" dirty="0"/>
                  <a:t>Caveat</a:t>
                </a:r>
                <a:r>
                  <a:rPr lang="en-US" dirty="0"/>
                  <a:t>: Despite enormous progress, MPCs remain </a:t>
                </a:r>
                <a:r>
                  <a:rPr lang="en-US" b="1" dirty="0">
                    <a:solidFill>
                      <a:srgbClr val="7030A0"/>
                    </a:solidFill>
                  </a:rPr>
                  <a:t>relatively inefficient</a:t>
                </a:r>
                <a:r>
                  <a:rPr lang="en-US" dirty="0"/>
                  <a:t>.</a:t>
                </a:r>
                <a:endParaRPr lang="pl-PL" dirty="0"/>
              </a:p>
              <a:p>
                <a:pPr marL="0" indent="0">
                  <a:buNone/>
                </a:pPr>
                <a:endParaRPr lang="pl-PL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01DBAC-36BE-F725-AEE5-3C50AD6001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9680" y="2957965"/>
                <a:ext cx="7886700" cy="2154147"/>
              </a:xfrm>
              <a:blipFill>
                <a:blip r:embed="rId2"/>
                <a:stretch>
                  <a:fillRect l="-1546" t="-6780" b="-3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AE6CAB39-9031-BA97-75E6-B1E749827CF1}"/>
              </a:ext>
            </a:extLst>
          </p:cNvPr>
          <p:cNvSpPr/>
          <p:nvPr/>
        </p:nvSpPr>
        <p:spPr>
          <a:xfrm>
            <a:off x="519679" y="1566202"/>
            <a:ext cx="7951549" cy="1016171"/>
          </a:xfrm>
          <a:prstGeom prst="wedgeRect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maximal </a:t>
            </a:r>
            <a:r>
              <a:rPr lang="pl-PL" sz="2800" dirty="0" err="1"/>
              <a:t>corruption</a:t>
            </a:r>
            <a:r>
              <a:rPr lang="en-US" sz="2800" dirty="0"/>
              <a:t> threshold </a:t>
            </a:r>
            <a:r>
              <a:rPr lang="en-US" sz="2800" b="1" dirty="0"/>
              <a:t>depends on the settings </a:t>
            </a:r>
            <a:r>
              <a:rPr lang="en-US" sz="2800" dirty="0"/>
              <a:t>(computational/unconditional security, etc.)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Speech Bubble: Rectangle 4">
                <a:extLst>
                  <a:ext uri="{FF2B5EF4-FFF2-40B4-BE49-F238E27FC236}">
                    <a16:creationId xmlns:a16="http://schemas.microsoft.com/office/drawing/2014/main" id="{8185A36A-DA9F-6BC2-E8C2-73784E55B0A2}"/>
                  </a:ext>
                </a:extLst>
              </p:cNvPr>
              <p:cNvSpPr/>
              <p:nvPr/>
            </p:nvSpPr>
            <p:spPr>
              <a:xfrm>
                <a:off x="519679" y="5373652"/>
                <a:ext cx="7951548" cy="952121"/>
              </a:xfrm>
              <a:prstGeom prst="wedgeRectCallout">
                <a:avLst>
                  <a:gd name="adj1" fmla="val -19788"/>
                  <a:gd name="adj2" fmla="val -71179"/>
                </a:avLst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/>
                  <a:t>orders of magnitude less efficient than computing </a:t>
                </a:r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𝒇</m:t>
                    </m:r>
                  </m:oMath>
                </a14:m>
                <a:r>
                  <a:rPr lang="en-US" sz="2800" dirty="0"/>
                  <a:t> “in p</a:t>
                </a:r>
                <a:r>
                  <a:rPr lang="pl-PL" sz="2800" dirty="0"/>
                  <a:t>l</a:t>
                </a:r>
                <a:r>
                  <a:rPr lang="en-US" sz="2800" dirty="0"/>
                  <a:t>ain” </a:t>
                </a:r>
              </a:p>
            </p:txBody>
          </p:sp>
        </mc:Choice>
        <mc:Fallback xmlns="">
          <p:sp>
            <p:nvSpPr>
              <p:cNvPr id="5" name="Speech Bubble: Rectangle 4">
                <a:extLst>
                  <a:ext uri="{FF2B5EF4-FFF2-40B4-BE49-F238E27FC236}">
                    <a16:creationId xmlns:a16="http://schemas.microsoft.com/office/drawing/2014/main" id="{8185A36A-DA9F-6BC2-E8C2-73784E55B0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679" y="5373652"/>
                <a:ext cx="7951548" cy="952121"/>
              </a:xfrm>
              <a:prstGeom prst="wedgeRectCallout">
                <a:avLst>
                  <a:gd name="adj1" fmla="val -19788"/>
                  <a:gd name="adj2" fmla="val -71179"/>
                </a:avLst>
              </a:prstGeom>
              <a:blipFill>
                <a:blip r:embed="rId3"/>
                <a:stretch>
                  <a:fillRect b="-135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6319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26A66-E8CF-184F-DF5B-8F3F2B8B6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Blockchains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67AE51-FAE8-3967-C9B7-6BCEC15FDE9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582433"/>
                <a:ext cx="7886700" cy="3676552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sz="2800" b="1" dirty="0"/>
                  <a:t> protocols for constructing “distributed ledgers”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sz="2800" dirty="0"/>
                  <a:t>Typically, also based on </a:t>
                </a:r>
                <a:r>
                  <a:rPr lang="en-US" sz="2800" b="1" dirty="0">
                    <a:solidFill>
                      <a:srgbClr val="FF0000"/>
                    </a:solidFill>
                  </a:rPr>
                  <a:t>“(super)honest majority</a:t>
                </a:r>
                <a:r>
                  <a:rPr lang="en-US" sz="2800" dirty="0"/>
                  <a:t>” assumptions, measured in terms of: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b="1" dirty="0">
                    <a:solidFill>
                      <a:srgbClr val="7030A0"/>
                    </a:solidFill>
                  </a:rPr>
                  <a:t>computing power </a:t>
                </a:r>
                <a:r>
                  <a:rPr lang="en-US" sz="2800" dirty="0"/>
                  <a:t>(PoW</a:t>
                </a:r>
                <a:r>
                  <a:rPr lang="pl-PL" sz="2800" dirty="0"/>
                  <a:t> </a:t>
                </a:r>
                <a:r>
                  <a:rPr lang="en-US" sz="2800" dirty="0"/>
                  <a:t>blockchains)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b="1" dirty="0">
                    <a:solidFill>
                      <a:srgbClr val="0070C0"/>
                    </a:solidFill>
                  </a:rPr>
                  <a:t>financial</a:t>
                </a:r>
                <a:r>
                  <a:rPr lang="en-US" sz="2800" b="1" dirty="0">
                    <a:solidFill>
                      <a:srgbClr val="002060"/>
                    </a:solidFill>
                  </a:rPr>
                  <a:t> </a:t>
                </a:r>
                <a:r>
                  <a:rPr lang="en-US" sz="2800" b="1" dirty="0">
                    <a:solidFill>
                      <a:srgbClr val="0070C0"/>
                    </a:solidFill>
                  </a:rPr>
                  <a:t>resources</a:t>
                </a:r>
                <a:r>
                  <a:rPr lang="en-US" sz="2800" b="1" dirty="0">
                    <a:solidFill>
                      <a:srgbClr val="002060"/>
                    </a:solidFill>
                  </a:rPr>
                  <a:t> </a:t>
                </a:r>
                <a:r>
                  <a:rPr lang="en-US" sz="2800" dirty="0"/>
                  <a:t>(</a:t>
                </a:r>
                <a:r>
                  <a:rPr lang="en-US" sz="2800" dirty="0" err="1"/>
                  <a:t>PoStake</a:t>
                </a:r>
                <a:r>
                  <a:rPr lang="pl-PL" sz="2800" dirty="0"/>
                  <a:t> </a:t>
                </a:r>
                <a:r>
                  <a:rPr lang="en-US" sz="2800" dirty="0"/>
                  <a:t>blockchains)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b="1" dirty="0">
                    <a:solidFill>
                      <a:srgbClr val="00B0F0"/>
                    </a:solidFill>
                  </a:rPr>
                  <a:t>disk space </a:t>
                </a:r>
                <a:r>
                  <a:rPr lang="en-US" sz="2800" dirty="0"/>
                  <a:t>(</a:t>
                </a:r>
                <a:r>
                  <a:rPr lang="en-US" sz="2800" dirty="0" err="1"/>
                  <a:t>PoSpace</a:t>
                </a:r>
                <a:r>
                  <a:rPr lang="pl-PL" sz="2800" dirty="0"/>
                  <a:t> </a:t>
                </a:r>
                <a:r>
                  <a:rPr lang="en-US" sz="2800" dirty="0"/>
                  <a:t>blockchains)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800" dirty="0"/>
                  <a:t>…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67AE51-FAE8-3967-C9B7-6BCEC15FDE9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582433"/>
                <a:ext cx="7886700" cy="3676552"/>
              </a:xfrm>
              <a:blipFill>
                <a:blip r:embed="rId2"/>
                <a:stretch>
                  <a:fillRect l="-1391" t="-3814" r="-6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88A4076-9156-2B47-0479-BE7799B370B9}"/>
              </a:ext>
            </a:extLst>
          </p:cNvPr>
          <p:cNvSpPr/>
          <p:nvPr/>
        </p:nvSpPr>
        <p:spPr>
          <a:xfrm>
            <a:off x="721629" y="5173703"/>
            <a:ext cx="7793721" cy="1373969"/>
          </a:xfrm>
          <a:custGeom>
            <a:avLst/>
            <a:gdLst>
              <a:gd name="csX0" fmla="*/ 0 w 7793721"/>
              <a:gd name="csY0" fmla="*/ 228999 h 1373969"/>
              <a:gd name="csX1" fmla="*/ 228999 w 7793721"/>
              <a:gd name="csY1" fmla="*/ 0 h 1373969"/>
              <a:gd name="csX2" fmla="*/ 793285 w 7793721"/>
              <a:gd name="csY2" fmla="*/ 0 h 1373969"/>
              <a:gd name="csX3" fmla="*/ 1430929 w 7793721"/>
              <a:gd name="csY3" fmla="*/ 0 h 1373969"/>
              <a:gd name="csX4" fmla="*/ 1775144 w 7793721"/>
              <a:gd name="csY4" fmla="*/ 0 h 1373969"/>
              <a:gd name="csX5" fmla="*/ 2266073 w 7793721"/>
              <a:gd name="csY5" fmla="*/ 0 h 1373969"/>
              <a:gd name="csX6" fmla="*/ 2610288 w 7793721"/>
              <a:gd name="csY6" fmla="*/ 0 h 1373969"/>
              <a:gd name="csX7" fmla="*/ 3027859 w 7793721"/>
              <a:gd name="csY7" fmla="*/ 0 h 1373969"/>
              <a:gd name="csX8" fmla="*/ 3372074 w 7793721"/>
              <a:gd name="csY8" fmla="*/ 0 h 1373969"/>
              <a:gd name="csX9" fmla="*/ 3789646 w 7793721"/>
              <a:gd name="csY9" fmla="*/ 0 h 1373969"/>
              <a:gd name="csX10" fmla="*/ 4427290 w 7793721"/>
              <a:gd name="csY10" fmla="*/ 0 h 1373969"/>
              <a:gd name="csX11" fmla="*/ 5138291 w 7793721"/>
              <a:gd name="csY11" fmla="*/ 0 h 1373969"/>
              <a:gd name="csX12" fmla="*/ 5702577 w 7793721"/>
              <a:gd name="csY12" fmla="*/ 0 h 1373969"/>
              <a:gd name="csX13" fmla="*/ 6340221 w 7793721"/>
              <a:gd name="csY13" fmla="*/ 0 h 1373969"/>
              <a:gd name="csX14" fmla="*/ 7051221 w 7793721"/>
              <a:gd name="csY14" fmla="*/ 0 h 1373969"/>
              <a:gd name="csX15" fmla="*/ 7564722 w 7793721"/>
              <a:gd name="csY15" fmla="*/ 0 h 1373969"/>
              <a:gd name="csX16" fmla="*/ 7793721 w 7793721"/>
              <a:gd name="csY16" fmla="*/ 228999 h 1373969"/>
              <a:gd name="csX17" fmla="*/ 7793721 w 7793721"/>
              <a:gd name="csY17" fmla="*/ 705304 h 1373969"/>
              <a:gd name="csX18" fmla="*/ 7793721 w 7793721"/>
              <a:gd name="csY18" fmla="*/ 1144970 h 1373969"/>
              <a:gd name="csX19" fmla="*/ 7564722 w 7793721"/>
              <a:gd name="csY19" fmla="*/ 1373969 h 1373969"/>
              <a:gd name="csX20" fmla="*/ 7073793 w 7793721"/>
              <a:gd name="csY20" fmla="*/ 1373969 h 1373969"/>
              <a:gd name="csX21" fmla="*/ 6436149 w 7793721"/>
              <a:gd name="csY21" fmla="*/ 1373969 h 1373969"/>
              <a:gd name="csX22" fmla="*/ 5945220 w 7793721"/>
              <a:gd name="csY22" fmla="*/ 1373969 h 1373969"/>
              <a:gd name="csX23" fmla="*/ 5234219 w 7793721"/>
              <a:gd name="csY23" fmla="*/ 1373969 h 1373969"/>
              <a:gd name="csX24" fmla="*/ 4743290 w 7793721"/>
              <a:gd name="csY24" fmla="*/ 1373969 h 1373969"/>
              <a:gd name="csX25" fmla="*/ 4105646 w 7793721"/>
              <a:gd name="csY25" fmla="*/ 1373969 h 1373969"/>
              <a:gd name="csX26" fmla="*/ 3468003 w 7793721"/>
              <a:gd name="csY26" fmla="*/ 1373969 h 1373969"/>
              <a:gd name="csX27" fmla="*/ 2757002 w 7793721"/>
              <a:gd name="csY27" fmla="*/ 1373969 h 1373969"/>
              <a:gd name="csX28" fmla="*/ 2266073 w 7793721"/>
              <a:gd name="csY28" fmla="*/ 1373969 h 1373969"/>
              <a:gd name="csX29" fmla="*/ 1848501 w 7793721"/>
              <a:gd name="csY29" fmla="*/ 1373969 h 1373969"/>
              <a:gd name="csX30" fmla="*/ 1210857 w 7793721"/>
              <a:gd name="csY30" fmla="*/ 1373969 h 1373969"/>
              <a:gd name="csX31" fmla="*/ 228999 w 7793721"/>
              <a:gd name="csY31" fmla="*/ 1373969 h 1373969"/>
              <a:gd name="csX32" fmla="*/ 0 w 7793721"/>
              <a:gd name="csY32" fmla="*/ 1144970 h 1373969"/>
              <a:gd name="csX33" fmla="*/ 0 w 7793721"/>
              <a:gd name="csY33" fmla="*/ 714464 h 1373969"/>
              <a:gd name="csX34" fmla="*/ 0 w 7793721"/>
              <a:gd name="csY34" fmla="*/ 228999 h 137396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7793721" h="1373969" fill="none" extrusionOk="0">
                <a:moveTo>
                  <a:pt x="0" y="228999"/>
                </a:moveTo>
                <a:cubicBezTo>
                  <a:pt x="-28924" y="123028"/>
                  <a:pt x="105812" y="32364"/>
                  <a:pt x="228999" y="0"/>
                </a:cubicBezTo>
                <a:cubicBezTo>
                  <a:pt x="495820" y="-32610"/>
                  <a:pt x="588599" y="25545"/>
                  <a:pt x="793285" y="0"/>
                </a:cubicBezTo>
                <a:cubicBezTo>
                  <a:pt x="997971" y="-25545"/>
                  <a:pt x="1147919" y="41494"/>
                  <a:pt x="1430929" y="0"/>
                </a:cubicBezTo>
                <a:cubicBezTo>
                  <a:pt x="1713939" y="-41494"/>
                  <a:pt x="1683142" y="26948"/>
                  <a:pt x="1775144" y="0"/>
                </a:cubicBezTo>
                <a:cubicBezTo>
                  <a:pt x="1867146" y="-26948"/>
                  <a:pt x="2152980" y="15749"/>
                  <a:pt x="2266073" y="0"/>
                </a:cubicBezTo>
                <a:cubicBezTo>
                  <a:pt x="2379166" y="-15749"/>
                  <a:pt x="2444079" y="18156"/>
                  <a:pt x="2610288" y="0"/>
                </a:cubicBezTo>
                <a:cubicBezTo>
                  <a:pt x="2776498" y="-18156"/>
                  <a:pt x="2873750" y="22376"/>
                  <a:pt x="3027859" y="0"/>
                </a:cubicBezTo>
                <a:cubicBezTo>
                  <a:pt x="3181968" y="-22376"/>
                  <a:pt x="3244189" y="6697"/>
                  <a:pt x="3372074" y="0"/>
                </a:cubicBezTo>
                <a:cubicBezTo>
                  <a:pt x="3499959" y="-6697"/>
                  <a:pt x="3703165" y="40265"/>
                  <a:pt x="3789646" y="0"/>
                </a:cubicBezTo>
                <a:cubicBezTo>
                  <a:pt x="3876127" y="-40265"/>
                  <a:pt x="4189929" y="49271"/>
                  <a:pt x="4427290" y="0"/>
                </a:cubicBezTo>
                <a:cubicBezTo>
                  <a:pt x="4664651" y="-49271"/>
                  <a:pt x="4805750" y="84869"/>
                  <a:pt x="5138291" y="0"/>
                </a:cubicBezTo>
                <a:cubicBezTo>
                  <a:pt x="5470832" y="-84869"/>
                  <a:pt x="5491063" y="20185"/>
                  <a:pt x="5702577" y="0"/>
                </a:cubicBezTo>
                <a:cubicBezTo>
                  <a:pt x="5914091" y="-20185"/>
                  <a:pt x="6089491" y="9852"/>
                  <a:pt x="6340221" y="0"/>
                </a:cubicBezTo>
                <a:cubicBezTo>
                  <a:pt x="6590951" y="-9852"/>
                  <a:pt x="6841367" y="15871"/>
                  <a:pt x="7051221" y="0"/>
                </a:cubicBezTo>
                <a:cubicBezTo>
                  <a:pt x="7261075" y="-15871"/>
                  <a:pt x="7457875" y="44814"/>
                  <a:pt x="7564722" y="0"/>
                </a:cubicBezTo>
                <a:cubicBezTo>
                  <a:pt x="7693670" y="16440"/>
                  <a:pt x="7781107" y="104500"/>
                  <a:pt x="7793721" y="228999"/>
                </a:cubicBezTo>
                <a:cubicBezTo>
                  <a:pt x="7795082" y="398141"/>
                  <a:pt x="7789195" y="494418"/>
                  <a:pt x="7793721" y="705304"/>
                </a:cubicBezTo>
                <a:cubicBezTo>
                  <a:pt x="7798247" y="916190"/>
                  <a:pt x="7773552" y="983157"/>
                  <a:pt x="7793721" y="1144970"/>
                </a:cubicBezTo>
                <a:cubicBezTo>
                  <a:pt x="7812544" y="1248086"/>
                  <a:pt x="7697726" y="1366948"/>
                  <a:pt x="7564722" y="1373969"/>
                </a:cubicBezTo>
                <a:cubicBezTo>
                  <a:pt x="7462216" y="1403545"/>
                  <a:pt x="7186779" y="1361276"/>
                  <a:pt x="7073793" y="1373969"/>
                </a:cubicBezTo>
                <a:cubicBezTo>
                  <a:pt x="6960807" y="1386662"/>
                  <a:pt x="6572716" y="1310743"/>
                  <a:pt x="6436149" y="1373969"/>
                </a:cubicBezTo>
                <a:cubicBezTo>
                  <a:pt x="6299582" y="1437195"/>
                  <a:pt x="6167818" y="1339219"/>
                  <a:pt x="5945220" y="1373969"/>
                </a:cubicBezTo>
                <a:cubicBezTo>
                  <a:pt x="5722622" y="1408719"/>
                  <a:pt x="5541589" y="1354784"/>
                  <a:pt x="5234219" y="1373969"/>
                </a:cubicBezTo>
                <a:cubicBezTo>
                  <a:pt x="4926849" y="1393154"/>
                  <a:pt x="4894916" y="1356036"/>
                  <a:pt x="4743290" y="1373969"/>
                </a:cubicBezTo>
                <a:cubicBezTo>
                  <a:pt x="4591664" y="1391902"/>
                  <a:pt x="4271384" y="1361297"/>
                  <a:pt x="4105646" y="1373969"/>
                </a:cubicBezTo>
                <a:cubicBezTo>
                  <a:pt x="3939908" y="1386641"/>
                  <a:pt x="3736952" y="1355158"/>
                  <a:pt x="3468003" y="1373969"/>
                </a:cubicBezTo>
                <a:cubicBezTo>
                  <a:pt x="3199054" y="1392780"/>
                  <a:pt x="2972253" y="1306931"/>
                  <a:pt x="2757002" y="1373969"/>
                </a:cubicBezTo>
                <a:cubicBezTo>
                  <a:pt x="2541751" y="1441007"/>
                  <a:pt x="2469775" y="1354352"/>
                  <a:pt x="2266073" y="1373969"/>
                </a:cubicBezTo>
                <a:cubicBezTo>
                  <a:pt x="2062371" y="1393586"/>
                  <a:pt x="1965072" y="1373829"/>
                  <a:pt x="1848501" y="1373969"/>
                </a:cubicBezTo>
                <a:cubicBezTo>
                  <a:pt x="1731930" y="1374109"/>
                  <a:pt x="1519308" y="1307288"/>
                  <a:pt x="1210857" y="1373969"/>
                </a:cubicBezTo>
                <a:cubicBezTo>
                  <a:pt x="902406" y="1440650"/>
                  <a:pt x="522987" y="1357487"/>
                  <a:pt x="228999" y="1373969"/>
                </a:cubicBezTo>
                <a:cubicBezTo>
                  <a:pt x="87823" y="1382170"/>
                  <a:pt x="-16989" y="1262623"/>
                  <a:pt x="0" y="1144970"/>
                </a:cubicBezTo>
                <a:cubicBezTo>
                  <a:pt x="-47788" y="1030703"/>
                  <a:pt x="21417" y="928905"/>
                  <a:pt x="0" y="714464"/>
                </a:cubicBezTo>
                <a:cubicBezTo>
                  <a:pt x="-21417" y="500023"/>
                  <a:pt x="38392" y="415820"/>
                  <a:pt x="0" y="228999"/>
                </a:cubicBezTo>
                <a:close/>
              </a:path>
              <a:path w="7793721" h="1373969" stroke="0" extrusionOk="0">
                <a:moveTo>
                  <a:pt x="0" y="228999"/>
                </a:moveTo>
                <a:cubicBezTo>
                  <a:pt x="-2207" y="97641"/>
                  <a:pt x="136026" y="-16107"/>
                  <a:pt x="228999" y="0"/>
                </a:cubicBezTo>
                <a:cubicBezTo>
                  <a:pt x="437839" y="-58271"/>
                  <a:pt x="592883" y="1491"/>
                  <a:pt x="719928" y="0"/>
                </a:cubicBezTo>
                <a:cubicBezTo>
                  <a:pt x="846973" y="-1491"/>
                  <a:pt x="984979" y="25272"/>
                  <a:pt x="1210857" y="0"/>
                </a:cubicBezTo>
                <a:cubicBezTo>
                  <a:pt x="1436735" y="-25272"/>
                  <a:pt x="1420974" y="26992"/>
                  <a:pt x="1555072" y="0"/>
                </a:cubicBezTo>
                <a:cubicBezTo>
                  <a:pt x="1689170" y="-26992"/>
                  <a:pt x="2071551" y="84917"/>
                  <a:pt x="2266073" y="0"/>
                </a:cubicBezTo>
                <a:cubicBezTo>
                  <a:pt x="2460595" y="-84917"/>
                  <a:pt x="2645926" y="9071"/>
                  <a:pt x="2757002" y="0"/>
                </a:cubicBezTo>
                <a:cubicBezTo>
                  <a:pt x="2868078" y="-9071"/>
                  <a:pt x="3127532" y="70959"/>
                  <a:pt x="3394646" y="0"/>
                </a:cubicBezTo>
                <a:cubicBezTo>
                  <a:pt x="3661760" y="-70959"/>
                  <a:pt x="3731312" y="16036"/>
                  <a:pt x="3885575" y="0"/>
                </a:cubicBezTo>
                <a:cubicBezTo>
                  <a:pt x="4039838" y="-16036"/>
                  <a:pt x="4274384" y="6792"/>
                  <a:pt x="4523218" y="0"/>
                </a:cubicBezTo>
                <a:cubicBezTo>
                  <a:pt x="4772052" y="-6792"/>
                  <a:pt x="4807055" y="4149"/>
                  <a:pt x="5014148" y="0"/>
                </a:cubicBezTo>
                <a:cubicBezTo>
                  <a:pt x="5221241" y="-4149"/>
                  <a:pt x="5445170" y="29377"/>
                  <a:pt x="5651791" y="0"/>
                </a:cubicBezTo>
                <a:cubicBezTo>
                  <a:pt x="5858412" y="-29377"/>
                  <a:pt x="6012221" y="65067"/>
                  <a:pt x="6289435" y="0"/>
                </a:cubicBezTo>
                <a:cubicBezTo>
                  <a:pt x="6566649" y="-65067"/>
                  <a:pt x="6515346" y="8931"/>
                  <a:pt x="6707007" y="0"/>
                </a:cubicBezTo>
                <a:cubicBezTo>
                  <a:pt x="6898668" y="-8931"/>
                  <a:pt x="7188779" y="12263"/>
                  <a:pt x="7564722" y="0"/>
                </a:cubicBezTo>
                <a:cubicBezTo>
                  <a:pt x="7693367" y="-28073"/>
                  <a:pt x="7798604" y="131906"/>
                  <a:pt x="7793721" y="228999"/>
                </a:cubicBezTo>
                <a:cubicBezTo>
                  <a:pt x="7824297" y="333094"/>
                  <a:pt x="7786082" y="522160"/>
                  <a:pt x="7793721" y="696144"/>
                </a:cubicBezTo>
                <a:cubicBezTo>
                  <a:pt x="7801360" y="870129"/>
                  <a:pt x="7747422" y="1016406"/>
                  <a:pt x="7793721" y="1144970"/>
                </a:cubicBezTo>
                <a:cubicBezTo>
                  <a:pt x="7813643" y="1240526"/>
                  <a:pt x="7713175" y="1368922"/>
                  <a:pt x="7564722" y="1373969"/>
                </a:cubicBezTo>
                <a:cubicBezTo>
                  <a:pt x="7464939" y="1407265"/>
                  <a:pt x="7269358" y="1368454"/>
                  <a:pt x="7147150" y="1373969"/>
                </a:cubicBezTo>
                <a:cubicBezTo>
                  <a:pt x="7024942" y="1379484"/>
                  <a:pt x="6933841" y="1335728"/>
                  <a:pt x="6729578" y="1373969"/>
                </a:cubicBezTo>
                <a:cubicBezTo>
                  <a:pt x="6525315" y="1412210"/>
                  <a:pt x="6437635" y="1328807"/>
                  <a:pt x="6312006" y="1373969"/>
                </a:cubicBezTo>
                <a:cubicBezTo>
                  <a:pt x="6186377" y="1419131"/>
                  <a:pt x="5978309" y="1343788"/>
                  <a:pt x="5821077" y="1373969"/>
                </a:cubicBezTo>
                <a:cubicBezTo>
                  <a:pt x="5663845" y="1404150"/>
                  <a:pt x="5595771" y="1324760"/>
                  <a:pt x="5403505" y="1373969"/>
                </a:cubicBezTo>
                <a:cubicBezTo>
                  <a:pt x="5211239" y="1423178"/>
                  <a:pt x="4865082" y="1360878"/>
                  <a:pt x="4692504" y="1373969"/>
                </a:cubicBezTo>
                <a:cubicBezTo>
                  <a:pt x="4519926" y="1387060"/>
                  <a:pt x="4241938" y="1345229"/>
                  <a:pt x="3981503" y="1373969"/>
                </a:cubicBezTo>
                <a:cubicBezTo>
                  <a:pt x="3721068" y="1402709"/>
                  <a:pt x="3646836" y="1307028"/>
                  <a:pt x="3417217" y="1373969"/>
                </a:cubicBezTo>
                <a:cubicBezTo>
                  <a:pt x="3187598" y="1440910"/>
                  <a:pt x="3128620" y="1342301"/>
                  <a:pt x="2852931" y="1373969"/>
                </a:cubicBezTo>
                <a:cubicBezTo>
                  <a:pt x="2577242" y="1405637"/>
                  <a:pt x="2557349" y="1373339"/>
                  <a:pt x="2362002" y="1373969"/>
                </a:cubicBezTo>
                <a:cubicBezTo>
                  <a:pt x="2166655" y="1374599"/>
                  <a:pt x="1963567" y="1332396"/>
                  <a:pt x="1651001" y="1373969"/>
                </a:cubicBezTo>
                <a:cubicBezTo>
                  <a:pt x="1338435" y="1415542"/>
                  <a:pt x="1242336" y="1363028"/>
                  <a:pt x="1013357" y="1373969"/>
                </a:cubicBezTo>
                <a:cubicBezTo>
                  <a:pt x="784378" y="1384910"/>
                  <a:pt x="611443" y="1368972"/>
                  <a:pt x="228999" y="1373969"/>
                </a:cubicBezTo>
                <a:cubicBezTo>
                  <a:pt x="82933" y="1394218"/>
                  <a:pt x="-1115" y="1275805"/>
                  <a:pt x="0" y="1144970"/>
                </a:cubicBezTo>
                <a:cubicBezTo>
                  <a:pt x="-26659" y="951160"/>
                  <a:pt x="17032" y="815052"/>
                  <a:pt x="0" y="714464"/>
                </a:cubicBezTo>
                <a:cubicBezTo>
                  <a:pt x="-17032" y="613876"/>
                  <a:pt x="35664" y="423466"/>
                  <a:pt x="0" y="228999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118321986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0000"/>
                </a:solidFill>
              </a:rPr>
              <a:t>Turns out:</a:t>
            </a:r>
            <a:r>
              <a:rPr lang="en-US" sz="2400" b="1" dirty="0"/>
              <a:t> </a:t>
            </a:r>
          </a:p>
          <a:p>
            <a:pPr marL="0" indent="0" algn="ctr">
              <a:buNone/>
            </a:pPr>
            <a:r>
              <a:rPr lang="en-US" sz="2400" dirty="0"/>
              <a:t>The </a:t>
            </a:r>
            <a:r>
              <a:rPr lang="en-US" sz="2400" dirty="0" err="1"/>
              <a:t>lockchain</a:t>
            </a:r>
            <a:r>
              <a:rPr lang="en-US" sz="2400" dirty="0"/>
              <a:t> literature usually interprets </a:t>
            </a:r>
            <a:r>
              <a:rPr lang="en-US" sz="2400" b="1" dirty="0"/>
              <a:t>“honest majority”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FF0000"/>
                </a:solidFill>
              </a:rPr>
              <a:t>differently</a:t>
            </a:r>
            <a:r>
              <a:rPr lang="en-US" sz="2400" dirty="0"/>
              <a:t> from the MPC literature.</a:t>
            </a:r>
          </a:p>
        </p:txBody>
      </p:sp>
    </p:spTree>
    <p:extLst>
      <p:ext uri="{BB962C8B-B14F-4D97-AF65-F5344CB8AC3E}">
        <p14:creationId xmlns:p14="http://schemas.microsoft.com/office/powerpoint/2010/main" val="3294033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80FE97C3-9236-6F7B-6F8C-73ACE9D60CA4}"/>
              </a:ext>
            </a:extLst>
          </p:cNvPr>
          <p:cNvSpPr/>
          <p:nvPr/>
        </p:nvSpPr>
        <p:spPr>
          <a:xfrm>
            <a:off x="454855" y="2824116"/>
            <a:ext cx="4502881" cy="1320052"/>
          </a:xfrm>
          <a:prstGeom prst="wedgeRoundRectCallout">
            <a:avLst>
              <a:gd name="adj1" fmla="val -12699"/>
              <a:gd name="adj2" fmla="val 75181"/>
              <a:gd name="adj3" fmla="val 16667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DFB4816A-F0B5-154B-08CF-AFB4FA77E51E}"/>
              </a:ext>
            </a:extLst>
          </p:cNvPr>
          <p:cNvSpPr/>
          <p:nvPr/>
        </p:nvSpPr>
        <p:spPr>
          <a:xfrm>
            <a:off x="5025834" y="2871854"/>
            <a:ext cx="3744245" cy="1320052"/>
          </a:xfrm>
          <a:prstGeom prst="wedgeRoundRectCallout">
            <a:avLst>
              <a:gd name="adj1" fmla="val 16955"/>
              <a:gd name="adj2" fmla="val 81219"/>
              <a:gd name="adj3" fmla="val 16667"/>
            </a:avLst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9F504B-13BE-1131-17DF-B71FFBA9C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855" y="210603"/>
            <a:ext cx="8060495" cy="1325563"/>
          </a:xfrm>
        </p:spPr>
        <p:txBody>
          <a:bodyPr/>
          <a:lstStyle/>
          <a:p>
            <a:r>
              <a:rPr lang="en-US" dirty="0"/>
              <a:t>“Honest behavior” in MPC</a:t>
            </a:r>
          </a:p>
        </p:txBody>
      </p:sp>
      <p:pic>
        <p:nvPicPr>
          <p:cNvPr id="4" name="Picture 3" descr="A cartoon of a deer&#10;&#10;AI-generated content may be incorrect.">
            <a:extLst>
              <a:ext uri="{FF2B5EF4-FFF2-40B4-BE49-F238E27FC236}">
                <a16:creationId xmlns:a16="http://schemas.microsoft.com/office/drawing/2014/main" id="{B8324AA6-6365-6A3B-BE01-F8DD046A009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4856" y="2931252"/>
            <a:ext cx="1155495" cy="1155495"/>
          </a:xfrm>
          <a:prstGeom prst="rect">
            <a:avLst/>
          </a:prstGeom>
        </p:spPr>
      </p:pic>
      <p:pic>
        <p:nvPicPr>
          <p:cNvPr id="12" name="Picture 11" descr="A cartoon of a horse&#10;&#10;AI-generated content may be incorrect.">
            <a:extLst>
              <a:ext uri="{FF2B5EF4-FFF2-40B4-BE49-F238E27FC236}">
                <a16:creationId xmlns:a16="http://schemas.microsoft.com/office/drawing/2014/main" id="{65FD145E-F682-904A-14BD-BE6C88519E7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8306" y="2977014"/>
            <a:ext cx="1109733" cy="1109733"/>
          </a:xfrm>
          <a:prstGeom prst="rect">
            <a:avLst/>
          </a:prstGeom>
        </p:spPr>
      </p:pic>
      <p:pic>
        <p:nvPicPr>
          <p:cNvPr id="13" name="Picture 12" descr="A cartoon of a cow&#10;&#10;AI-generated content may be incorrect.">
            <a:extLst>
              <a:ext uri="{FF2B5EF4-FFF2-40B4-BE49-F238E27FC236}">
                <a16:creationId xmlns:a16="http://schemas.microsoft.com/office/drawing/2014/main" id="{484EFBD6-636C-EC8A-F6F1-A6C0A0AC14C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5353" y="2881538"/>
            <a:ext cx="1205209" cy="1205209"/>
          </a:xfrm>
          <a:prstGeom prst="rect">
            <a:avLst/>
          </a:prstGeom>
        </p:spPr>
      </p:pic>
      <p:pic>
        <p:nvPicPr>
          <p:cNvPr id="14" name="Picture 13" descr="A cartoon of a mouse&#10;&#10;AI-generated content may be incorrect.">
            <a:extLst>
              <a:ext uri="{FF2B5EF4-FFF2-40B4-BE49-F238E27FC236}">
                <a16:creationId xmlns:a16="http://schemas.microsoft.com/office/drawing/2014/main" id="{EAFCB8AB-6EA0-1F69-9654-5CB8A7A8E86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0259" y="2912046"/>
            <a:ext cx="1174701" cy="1174701"/>
          </a:xfrm>
          <a:prstGeom prst="rect">
            <a:avLst/>
          </a:prstGeom>
        </p:spPr>
      </p:pic>
      <p:pic>
        <p:nvPicPr>
          <p:cNvPr id="15" name="Picture 14" descr="A cartoon of a pig&#10;&#10;AI-generated content may be incorrect.">
            <a:extLst>
              <a:ext uri="{FF2B5EF4-FFF2-40B4-BE49-F238E27FC236}">
                <a16:creationId xmlns:a16="http://schemas.microsoft.com/office/drawing/2014/main" id="{A273E4B4-A5F2-AA8C-8635-7DDB75251BC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6693" y="3039800"/>
            <a:ext cx="1111916" cy="1111916"/>
          </a:xfrm>
          <a:prstGeom prst="rect">
            <a:avLst/>
          </a:prstGeom>
        </p:spPr>
      </p:pic>
      <p:pic>
        <p:nvPicPr>
          <p:cNvPr id="16" name="Picture 15" descr="A cartoon of a sheep&#10;&#10;AI-generated content may be incorrect.">
            <a:extLst>
              <a:ext uri="{FF2B5EF4-FFF2-40B4-BE49-F238E27FC236}">
                <a16:creationId xmlns:a16="http://schemas.microsoft.com/office/drawing/2014/main" id="{58CD7EC7-FE28-C7EC-71FC-7321DB073001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0048" y="3039799"/>
            <a:ext cx="1046948" cy="1046948"/>
          </a:xfrm>
          <a:prstGeom prst="rect">
            <a:avLst/>
          </a:prstGeom>
        </p:spPr>
      </p:pic>
      <p:pic>
        <p:nvPicPr>
          <p:cNvPr id="17" name="Picture 16" descr="A cartoon of a dog&#10;&#10;AI-generated content may be incorrect.">
            <a:extLst>
              <a:ext uri="{FF2B5EF4-FFF2-40B4-BE49-F238E27FC236}">
                <a16:creationId xmlns:a16="http://schemas.microsoft.com/office/drawing/2014/main" id="{9720FB13-CCF7-58BB-056E-F68108A24EC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7736" y="2912046"/>
            <a:ext cx="1317920" cy="11747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E89FB02-7FE9-1D7F-6067-CC25AA8AE702}"/>
                  </a:ext>
                </a:extLst>
              </p:cNvPr>
              <p:cNvSpPr txBox="1"/>
              <p:nvPr/>
            </p:nvSpPr>
            <p:spPr>
              <a:xfrm>
                <a:off x="5760818" y="4582945"/>
                <a:ext cx="1137138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pl-PL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pl-PL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r>
                  <a:rPr lang="pl-PL" dirty="0"/>
                  <a:t> </a:t>
                </a:r>
                <a:r>
                  <a:rPr lang="en-US" b="1" dirty="0"/>
                  <a:t>corrupt</a:t>
                </a:r>
              </a:p>
              <a:p>
                <a:pPr algn="ctr"/>
                <a:r>
                  <a:rPr lang="pl-PL" dirty="0"/>
                  <a:t>parties</a:t>
                </a:r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E89FB02-7FE9-1D7F-6067-CC25AA8AE7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0818" y="4582945"/>
                <a:ext cx="1137138" cy="923330"/>
              </a:xfrm>
              <a:prstGeom prst="rect">
                <a:avLst/>
              </a:prstGeom>
              <a:blipFill>
                <a:blip r:embed="rId9"/>
                <a:stretch>
                  <a:fillRect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0420660C-E05C-1941-1E5C-683BA7E4B5E5}"/>
              </a:ext>
            </a:extLst>
          </p:cNvPr>
          <p:cNvSpPr txBox="1"/>
          <p:nvPr/>
        </p:nvSpPr>
        <p:spPr>
          <a:xfrm>
            <a:off x="1683426" y="4560719"/>
            <a:ext cx="9401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l-PL" sz="1800" b="1" kern="1200" dirty="0">
              <a:solidFill>
                <a:srgbClr val="00B050"/>
              </a:solidFill>
              <a:effectLst/>
              <a:latin typeface="Gill Sans MT" panose="020B0502020104020203" pitchFamily="34" charset="0"/>
              <a:ea typeface="+mn-ea"/>
              <a:cs typeface="+mn-cs"/>
            </a:endParaRPr>
          </a:p>
          <a:p>
            <a:r>
              <a:rPr lang="en-US" sz="1800" b="1" kern="1200" dirty="0">
                <a:solidFill>
                  <a:srgbClr val="00B050"/>
                </a:solidFill>
                <a:effectLst/>
                <a:latin typeface="Gill Sans MT" panose="020B0502020104020203" pitchFamily="34" charset="0"/>
                <a:ea typeface="+mn-ea"/>
                <a:cs typeface="+mn-cs"/>
              </a:rPr>
              <a:t>honest</a:t>
            </a:r>
            <a:endParaRPr lang="en-US" dirty="0"/>
          </a:p>
        </p:txBody>
      </p:sp>
      <p:pic>
        <p:nvPicPr>
          <p:cNvPr id="26" name="Picture 25" descr="A cartoon of a fox&#10;&#10;AI-generated content may be incorrect.">
            <a:extLst>
              <a:ext uri="{FF2B5EF4-FFF2-40B4-BE49-F238E27FC236}">
                <a16:creationId xmlns:a16="http://schemas.microsoft.com/office/drawing/2014/main" id="{087C365D-FB2B-4442-FB32-F2D165F52BA7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7956" y="4647908"/>
            <a:ext cx="1140640" cy="1097633"/>
          </a:xfrm>
          <a:prstGeom prst="rect">
            <a:avLst/>
          </a:prstGeom>
        </p:spPr>
      </p:pic>
      <p:pic>
        <p:nvPicPr>
          <p:cNvPr id="28" name="Picture 27" descr="A cartoon of a child with wings and halo&#10;&#10;AI-generated content may be incorrect.">
            <a:extLst>
              <a:ext uri="{FF2B5EF4-FFF2-40B4-BE49-F238E27FC236}">
                <a16:creationId xmlns:a16="http://schemas.microsoft.com/office/drawing/2014/main" id="{9C2FDA0A-ABCD-8003-D5B9-EAB72BDA3349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6996" y="4220795"/>
            <a:ext cx="1264529" cy="18967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86BF76D-7F29-44B0-2A42-B7CA74959D24}"/>
                  </a:ext>
                </a:extLst>
              </p:cNvPr>
              <p:cNvSpPr txBox="1"/>
              <p:nvPr/>
            </p:nvSpPr>
            <p:spPr>
              <a:xfrm>
                <a:off x="5760818" y="1556262"/>
                <a:ext cx="248613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pl-PL" dirty="0"/>
                  <a:t> </a:t>
                </a:r>
                <a:r>
                  <a:rPr lang="en-US" dirty="0"/>
                  <a:t>– number of parties</a:t>
                </a:r>
              </a:p>
              <a:p>
                <a14:m>
                  <m:oMath xmlns:m="http://schemas.openxmlformats.org/officeDocument/2006/math">
                    <m:r>
                      <a:rPr lang="pl-PL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r>
                  <a:rPr lang="pl-PL" dirty="0"/>
                  <a:t> </a:t>
                </a:r>
                <a:r>
                  <a:rPr lang="en-US" dirty="0"/>
                  <a:t>– </a:t>
                </a:r>
                <a:r>
                  <a:rPr lang="pl-PL" dirty="0" err="1"/>
                  <a:t>corruption</a:t>
                </a:r>
                <a:r>
                  <a:rPr lang="en-US" dirty="0"/>
                  <a:t> threshold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86BF76D-7F29-44B0-2A42-B7CA74959D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0818" y="1556262"/>
                <a:ext cx="2486130" cy="646331"/>
              </a:xfrm>
              <a:prstGeom prst="rect">
                <a:avLst/>
              </a:prstGeom>
              <a:blipFill>
                <a:blip r:embed="rId13"/>
                <a:stretch>
                  <a:fillRect t="-4717" r="-1716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8602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0" grpId="0" animBg="1"/>
      <p:bldP spid="23" grpId="0"/>
      <p:bldP spid="25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FC6E9573-AB39-B19C-7328-087E7C7A7289}"/>
              </a:ext>
            </a:extLst>
          </p:cNvPr>
          <p:cNvSpPr/>
          <p:nvPr/>
        </p:nvSpPr>
        <p:spPr>
          <a:xfrm>
            <a:off x="4910808" y="2655602"/>
            <a:ext cx="1351381" cy="1320052"/>
          </a:xfrm>
          <a:prstGeom prst="wedgeRoundRectCallout">
            <a:avLst>
              <a:gd name="adj1" fmla="val -12699"/>
              <a:gd name="adj2" fmla="val 75181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3871EC1A-9F4E-D35B-ADB3-DC7DE2DF094C}"/>
              </a:ext>
            </a:extLst>
          </p:cNvPr>
          <p:cNvSpPr/>
          <p:nvPr/>
        </p:nvSpPr>
        <p:spPr>
          <a:xfrm>
            <a:off x="2728964" y="2652091"/>
            <a:ext cx="2120490" cy="1320052"/>
          </a:xfrm>
          <a:prstGeom prst="wedgeRoundRectCallout">
            <a:avLst>
              <a:gd name="adj1" fmla="val -12699"/>
              <a:gd name="adj2" fmla="val 75181"/>
              <a:gd name="adj3" fmla="val 16667"/>
            </a:avLst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800E57-21D7-7207-C6BA-35C6DABAA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991" y="201969"/>
            <a:ext cx="7886700" cy="1325563"/>
          </a:xfrm>
        </p:spPr>
        <p:txBody>
          <a:bodyPr/>
          <a:lstStyle/>
          <a:p>
            <a:r>
              <a:rPr lang="en-US" dirty="0"/>
              <a:t>In blockchains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F49A64FB-C429-8D30-1032-FA6590ECC303}"/>
              </a:ext>
            </a:extLst>
          </p:cNvPr>
          <p:cNvSpPr/>
          <p:nvPr/>
        </p:nvSpPr>
        <p:spPr>
          <a:xfrm>
            <a:off x="340757" y="2652091"/>
            <a:ext cx="2303075" cy="1320052"/>
          </a:xfrm>
          <a:prstGeom prst="wedgeRoundRectCallout">
            <a:avLst>
              <a:gd name="adj1" fmla="val -12699"/>
              <a:gd name="adj2" fmla="val 75181"/>
              <a:gd name="adj3" fmla="val 16667"/>
            </a:avLst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A3101FC8-4489-C6A4-8D3A-ED2E5B8C3074}"/>
              </a:ext>
            </a:extLst>
          </p:cNvPr>
          <p:cNvSpPr/>
          <p:nvPr/>
        </p:nvSpPr>
        <p:spPr>
          <a:xfrm>
            <a:off x="6339501" y="2686662"/>
            <a:ext cx="2397414" cy="1320052"/>
          </a:xfrm>
          <a:prstGeom prst="wedgeRoundRectCallout">
            <a:avLst>
              <a:gd name="adj1" fmla="val 16955"/>
              <a:gd name="adj2" fmla="val 81219"/>
              <a:gd name="adj3" fmla="val 16667"/>
            </a:avLst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A cartoon of a deer&#10;&#10;AI-generated content may be incorrect.">
            <a:extLst>
              <a:ext uri="{FF2B5EF4-FFF2-40B4-BE49-F238E27FC236}">
                <a16:creationId xmlns:a16="http://schemas.microsoft.com/office/drawing/2014/main" id="{27E29256-BDA4-94DA-8F4B-3CF2A383215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692" y="2763396"/>
            <a:ext cx="1155495" cy="1155495"/>
          </a:xfrm>
          <a:prstGeom prst="rect">
            <a:avLst/>
          </a:prstGeom>
        </p:spPr>
      </p:pic>
      <p:pic>
        <p:nvPicPr>
          <p:cNvPr id="13" name="Picture 12" descr="A cartoon of a horse&#10;&#10;AI-generated content may be incorrect.">
            <a:extLst>
              <a:ext uri="{FF2B5EF4-FFF2-40B4-BE49-F238E27FC236}">
                <a16:creationId xmlns:a16="http://schemas.microsoft.com/office/drawing/2014/main" id="{266049AF-80FE-B9EA-DFC5-A3FC50D911C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5142" y="2809158"/>
            <a:ext cx="1109733" cy="1109733"/>
          </a:xfrm>
          <a:prstGeom prst="rect">
            <a:avLst/>
          </a:prstGeom>
        </p:spPr>
      </p:pic>
      <p:pic>
        <p:nvPicPr>
          <p:cNvPr id="14" name="Picture 13" descr="A cartoon of a cow&#10;&#10;AI-generated content may be incorrect.">
            <a:extLst>
              <a:ext uri="{FF2B5EF4-FFF2-40B4-BE49-F238E27FC236}">
                <a16:creationId xmlns:a16="http://schemas.microsoft.com/office/drawing/2014/main" id="{566EDAD9-6CA0-B376-FEDD-80642FA06B7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2189" y="2713682"/>
            <a:ext cx="1205209" cy="1205209"/>
          </a:xfrm>
          <a:prstGeom prst="rect">
            <a:avLst/>
          </a:prstGeom>
        </p:spPr>
      </p:pic>
      <p:pic>
        <p:nvPicPr>
          <p:cNvPr id="15" name="Picture 14" descr="A cartoon of a mouse&#10;&#10;AI-generated content may be incorrect.">
            <a:extLst>
              <a:ext uri="{FF2B5EF4-FFF2-40B4-BE49-F238E27FC236}">
                <a16:creationId xmlns:a16="http://schemas.microsoft.com/office/drawing/2014/main" id="{D6CBC312-FA20-D25D-446B-B69A3AC77E9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7095" y="2744190"/>
            <a:ext cx="1174701" cy="1174701"/>
          </a:xfrm>
          <a:prstGeom prst="rect">
            <a:avLst/>
          </a:prstGeom>
        </p:spPr>
      </p:pic>
      <p:pic>
        <p:nvPicPr>
          <p:cNvPr id="16" name="Picture 15" descr="A cartoon of a pig&#10;&#10;AI-generated content may be incorrect.">
            <a:extLst>
              <a:ext uri="{FF2B5EF4-FFF2-40B4-BE49-F238E27FC236}">
                <a16:creationId xmlns:a16="http://schemas.microsoft.com/office/drawing/2014/main" id="{BAE2BCF3-5336-6AE3-8D71-C0AC8D2DEF6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6481" y="2863454"/>
            <a:ext cx="1111916" cy="1111916"/>
          </a:xfrm>
          <a:prstGeom prst="rect">
            <a:avLst/>
          </a:prstGeom>
        </p:spPr>
      </p:pic>
      <p:pic>
        <p:nvPicPr>
          <p:cNvPr id="17" name="Picture 16" descr="A cartoon of a sheep&#10;&#10;AI-generated content may be incorrect.">
            <a:extLst>
              <a:ext uri="{FF2B5EF4-FFF2-40B4-BE49-F238E27FC236}">
                <a16:creationId xmlns:a16="http://schemas.microsoft.com/office/drawing/2014/main" id="{C3AEDD4D-4FE9-350C-FF23-9E84E3E4601A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8939" y="2840550"/>
            <a:ext cx="1046948" cy="1046948"/>
          </a:xfrm>
          <a:prstGeom prst="rect">
            <a:avLst/>
          </a:prstGeom>
        </p:spPr>
      </p:pic>
      <p:pic>
        <p:nvPicPr>
          <p:cNvPr id="18" name="Picture 17" descr="A cartoon of a dog&#10;&#10;AI-generated content may be incorrect.">
            <a:extLst>
              <a:ext uri="{FF2B5EF4-FFF2-40B4-BE49-F238E27FC236}">
                <a16:creationId xmlns:a16="http://schemas.microsoft.com/office/drawing/2014/main" id="{1CFF241D-9F09-7194-0DB8-10E922B5039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24572" y="2744190"/>
            <a:ext cx="1317920" cy="1174701"/>
          </a:xfrm>
          <a:prstGeom prst="rect">
            <a:avLst/>
          </a:prstGeom>
        </p:spPr>
      </p:pic>
      <p:pic>
        <p:nvPicPr>
          <p:cNvPr id="22" name="Picture 21" descr="A cartoon of a tiger&#10;&#10;AI-generated content may be incorrect.">
            <a:extLst>
              <a:ext uri="{FF2B5EF4-FFF2-40B4-BE49-F238E27FC236}">
                <a16:creationId xmlns:a16="http://schemas.microsoft.com/office/drawing/2014/main" id="{E20D26D3-1DE5-3461-AFBE-7BAAADD49444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200"/>
                    </a14:imgEffect>
                    <a14:imgEffect>
                      <a14:brightnessContrast bright="41000" contrast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125" y="4454315"/>
            <a:ext cx="1071454" cy="1071454"/>
          </a:xfrm>
          <a:prstGeom prst="rect">
            <a:avLst/>
          </a:prstGeom>
        </p:spPr>
      </p:pic>
      <p:pic>
        <p:nvPicPr>
          <p:cNvPr id="23" name="Picture 22" descr="A cartoon of a fox&#10;&#10;AI-generated content may be incorrect.">
            <a:extLst>
              <a:ext uri="{FF2B5EF4-FFF2-40B4-BE49-F238E27FC236}">
                <a16:creationId xmlns:a16="http://schemas.microsoft.com/office/drawing/2014/main" id="{F62E6473-9421-027A-4BC1-5C29B5E96761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5997" y="4373181"/>
            <a:ext cx="1152588" cy="1152588"/>
          </a:xfrm>
          <a:prstGeom prst="rect">
            <a:avLst/>
          </a:prstGeom>
        </p:spPr>
      </p:pic>
      <p:pic>
        <p:nvPicPr>
          <p:cNvPr id="24" name="Picture 23" descr="A cartoon of a lion&#10;&#10;AI-generated content may be incorrect.">
            <a:extLst>
              <a:ext uri="{FF2B5EF4-FFF2-40B4-BE49-F238E27FC236}">
                <a16:creationId xmlns:a16="http://schemas.microsoft.com/office/drawing/2014/main" id="{58D07637-1722-2AEA-8B51-1AFA80ECEAEA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duotone>
              <a:prstClr val="black"/>
              <a:srgbClr val="00B0F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  <a14:imgEffect>
                      <a14:brightnessContrast bright="16000" contras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4875" y="4454315"/>
            <a:ext cx="1071454" cy="1071454"/>
          </a:xfrm>
          <a:prstGeom prst="rect">
            <a:avLst/>
          </a:prstGeom>
        </p:spPr>
      </p:pic>
      <p:pic>
        <p:nvPicPr>
          <p:cNvPr id="25" name="Picture 24" descr="A cartoon of an eagle&#10;&#10;AI-generated content may be incorrect.">
            <a:extLst>
              <a:ext uri="{FF2B5EF4-FFF2-40B4-BE49-F238E27FC236}">
                <a16:creationId xmlns:a16="http://schemas.microsoft.com/office/drawing/2014/main" id="{FEF5F649-DF51-C086-42C2-0A9DE2AEFB9E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duotone>
              <a:prstClr val="black"/>
              <a:srgbClr val="FFC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38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1344" y="4454315"/>
            <a:ext cx="1071454" cy="1071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5AEEDCF-A5AA-C7AE-4DB6-1B3054726E93}"/>
                  </a:ext>
                </a:extLst>
              </p:cNvPr>
              <p:cNvSpPr txBox="1"/>
              <p:nvPr/>
            </p:nvSpPr>
            <p:spPr>
              <a:xfrm>
                <a:off x="5689381" y="711386"/>
                <a:ext cx="248613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pl-PL" dirty="0"/>
                  <a:t> </a:t>
                </a:r>
                <a:r>
                  <a:rPr lang="en-US" dirty="0"/>
                  <a:t>– number of parties</a:t>
                </a:r>
              </a:p>
              <a:p>
                <a14:m>
                  <m:oMath xmlns:m="http://schemas.openxmlformats.org/officeDocument/2006/math">
                    <m:r>
                      <a:rPr lang="pl-PL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r>
                  <a:rPr lang="pl-PL" dirty="0"/>
                  <a:t> </a:t>
                </a:r>
                <a:r>
                  <a:rPr lang="en-US" dirty="0"/>
                  <a:t>– </a:t>
                </a:r>
                <a:r>
                  <a:rPr lang="en-US" noProof="0" dirty="0"/>
                  <a:t>corruption</a:t>
                </a:r>
                <a:r>
                  <a:rPr lang="en-US" dirty="0"/>
                  <a:t> threshold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25AEEDCF-A5AA-C7AE-4DB6-1B3054726E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9381" y="711386"/>
                <a:ext cx="2486130" cy="646331"/>
              </a:xfrm>
              <a:prstGeom prst="rect">
                <a:avLst/>
              </a:prstGeom>
              <a:blipFill>
                <a:blip r:embed="rId17"/>
                <a:stretch>
                  <a:fillRect t="-5660" r="-1716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72BDAB5-6187-970C-E0A5-D478A13891BC}"/>
                  </a:ext>
                </a:extLst>
              </p:cNvPr>
              <p:cNvSpPr txBox="1"/>
              <p:nvPr/>
            </p:nvSpPr>
            <p:spPr>
              <a:xfrm>
                <a:off x="2140909" y="5762710"/>
                <a:ext cx="512377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/>
                  <a:t>Each adversary can corrupt </a:t>
                </a:r>
                <a14:m>
                  <m:oMath xmlns:m="http://schemas.openxmlformats.org/officeDocument/2006/math">
                    <m:r>
                      <a:rPr lang="pl-PL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pl-PL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r>
                  <a:rPr lang="en-US" sz="2400" dirty="0"/>
                  <a:t> parties.</a:t>
                </a:r>
              </a:p>
              <a:p>
                <a:pPr algn="ctr"/>
                <a:r>
                  <a:rPr lang="en-US" sz="2400" b="1" dirty="0">
                    <a:solidFill>
                      <a:srgbClr val="0070C0"/>
                    </a:solidFill>
                  </a:rPr>
                  <a:t>They are selfish and compete</a:t>
                </a:r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72BDAB5-6187-970C-E0A5-D478A13891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0909" y="5762710"/>
                <a:ext cx="5123775" cy="830997"/>
              </a:xfrm>
              <a:prstGeom prst="rect">
                <a:avLst/>
              </a:prstGeom>
              <a:blipFill>
                <a:blip r:embed="rId18"/>
                <a:stretch>
                  <a:fillRect l="-1308" t="-5839" r="-1308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23635A6-2DD6-2CF5-7587-4E6067DD2A2C}"/>
              </a:ext>
            </a:extLst>
          </p:cNvPr>
          <p:cNvSpPr txBox="1"/>
          <p:nvPr/>
        </p:nvSpPr>
        <p:spPr>
          <a:xfrm>
            <a:off x="2372043" y="1659500"/>
            <a:ext cx="4399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There are </a:t>
            </a:r>
            <a:r>
              <a:rPr lang="en-US" sz="2400" b="1" dirty="0">
                <a:solidFill>
                  <a:srgbClr val="0070C0"/>
                </a:solidFill>
              </a:rPr>
              <a:t>multiple adversaries</a:t>
            </a:r>
          </a:p>
        </p:txBody>
      </p:sp>
    </p:spTree>
    <p:extLst>
      <p:ext uri="{BB962C8B-B14F-4D97-AF65-F5344CB8AC3E}">
        <p14:creationId xmlns:p14="http://schemas.microsoft.com/office/powerpoint/2010/main" val="289487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0" grpId="0" animBg="1"/>
      <p:bldP spid="10" grpId="0" animBg="1"/>
      <p:bldP spid="11" grpId="0" animBg="1"/>
      <p:bldP spid="29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3F5D8-E409-D2E5-DD3D-68A327F33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Bitcoin’s blockchain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863695-2161-C65A-4A0E-75E12227E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680" y="1594269"/>
            <a:ext cx="7423932" cy="493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393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CAB30-1D0C-0396-5F75-F4BE57A37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002" y="225944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In blockchains</a:t>
            </a:r>
            <a:r>
              <a:rPr lang="pl-PL" dirty="0"/>
              <a:t>,</a:t>
            </a:r>
            <a:r>
              <a:rPr lang="en-US" dirty="0"/>
              <a:t> all parties are corrupt, but by different adversaries.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ACD20-AF08-119F-AFB3-D08076FA1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1" y="1825625"/>
            <a:ext cx="5712982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Question: </a:t>
            </a:r>
            <a:r>
              <a:rPr lang="en-US" dirty="0"/>
              <a:t>Can we adapt “traditional MPCs” to these settings?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Correctness</a:t>
            </a:r>
            <a:r>
              <a:rPr lang="en-US" dirty="0"/>
              <a:t> – can be addressed, e.g., by using an </a:t>
            </a:r>
            <a:r>
              <a:rPr lang="en-US" b="1" dirty="0"/>
              <a:t>incentive mechanism and punishments </a:t>
            </a:r>
            <a:r>
              <a:rPr lang="en-US" dirty="0"/>
              <a:t>to ensure that the output is computed correctly.</a:t>
            </a:r>
          </a:p>
          <a:p>
            <a:pPr marL="0" indent="0">
              <a:buNone/>
            </a:pPr>
            <a:endParaRPr lang="en-US" dirty="0"/>
          </a:p>
          <a:p>
            <a:pPr marL="0" indent="0" algn="r">
              <a:buNone/>
            </a:pPr>
            <a:r>
              <a:rPr lang="en-US" dirty="0"/>
              <a:t>(out of scope of this talk)</a:t>
            </a:r>
          </a:p>
          <a:p>
            <a:pPr marL="0" indent="0">
              <a:buNone/>
            </a:pPr>
            <a:endParaRPr lang="pl-PL" dirty="0"/>
          </a:p>
          <a:p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Secrecy</a:t>
            </a:r>
            <a:r>
              <a:rPr lang="en-US" dirty="0"/>
              <a:t> – less clear…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cartoon of a monkey with his hand on his head&#10;&#10;AI-generated content may be incorrect.">
            <a:extLst>
              <a:ext uri="{FF2B5EF4-FFF2-40B4-BE49-F238E27FC236}">
                <a16:creationId xmlns:a16="http://schemas.microsoft.com/office/drawing/2014/main" id="{2805C507-17A6-10C3-28BD-E6EA2D21964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6767" y="1095217"/>
            <a:ext cx="1350418" cy="1350418"/>
          </a:xfrm>
          <a:prstGeom prst="rect">
            <a:avLst/>
          </a:prstGeom>
        </p:spPr>
      </p:pic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F8DD25C9-8A8A-1EA5-590E-F44DF3E42B63}"/>
              </a:ext>
            </a:extLst>
          </p:cNvPr>
          <p:cNvSpPr/>
          <p:nvPr/>
        </p:nvSpPr>
        <p:spPr>
          <a:xfrm>
            <a:off x="6558761" y="2774952"/>
            <a:ext cx="2395538" cy="1637414"/>
          </a:xfrm>
          <a:prstGeom prst="wedgeRectCallout">
            <a:avLst>
              <a:gd name="adj1" fmla="val -65163"/>
              <a:gd name="adj2" fmla="val -918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For general MPCs, see, e.g., [A</a:t>
            </a:r>
            <a:r>
              <a:rPr lang="en-US" sz="2000" b="1" dirty="0"/>
              <a:t>D</a:t>
            </a:r>
            <a:r>
              <a:rPr lang="en-US" sz="2000" dirty="0"/>
              <a:t>MM14] and the follow</a:t>
            </a:r>
            <a:r>
              <a:rPr lang="pl-PL" sz="2000" dirty="0"/>
              <a:t>-</a:t>
            </a:r>
            <a:r>
              <a:rPr lang="en-US" sz="2000" dirty="0"/>
              <a:t>up work</a:t>
            </a:r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F5825A33-92FE-5780-A828-7FEEDAA2FED8}"/>
              </a:ext>
            </a:extLst>
          </p:cNvPr>
          <p:cNvSpPr/>
          <p:nvPr/>
        </p:nvSpPr>
        <p:spPr>
          <a:xfrm>
            <a:off x="4237043" y="5435846"/>
            <a:ext cx="3519487" cy="918368"/>
          </a:xfrm>
          <a:prstGeom prst="lef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our topic today</a:t>
            </a:r>
          </a:p>
        </p:txBody>
      </p:sp>
    </p:spTree>
    <p:extLst>
      <p:ext uri="{BB962C8B-B14F-4D97-AF65-F5344CB8AC3E}">
        <p14:creationId xmlns:p14="http://schemas.microsoft.com/office/powerpoint/2010/main" val="430465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9E47E-FEF0-AF31-4622-097B0F94D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6FAF5-F92B-FC05-FE56-45EB1ADE82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6748142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Introduction to different models in distributed cryptography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Secret Sharing with Snitching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Other applications of MPC-hardness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Extensions and research problems 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5E4501-35B7-B531-BA3C-94C0000E9C3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817809" y="2563751"/>
            <a:ext cx="744078" cy="8998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A58B62-A1A0-8EEC-8512-A4F8ACE99BF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7355" y="1825625"/>
            <a:ext cx="609599" cy="60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109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CDE42E4-AE7A-6173-B50D-2CFA1D3765E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341123" y="365126"/>
                <a:ext cx="8618101" cy="1325563"/>
              </a:xfrm>
            </p:spPr>
            <p:txBody>
              <a:bodyPr/>
              <a:lstStyle/>
              <a:p>
                <a:r>
                  <a:rPr lang="en-US" dirty="0"/>
                  <a:t>Case study: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-out-of-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b="1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secret sharing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CDE42E4-AE7A-6173-B50D-2CFA1D3765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41123" y="365126"/>
                <a:ext cx="8618101" cy="1325563"/>
              </a:xfrm>
              <a:blipFill>
                <a:blip r:embed="rId2"/>
                <a:stretch>
                  <a:fillRect l="-2900" t="-13364" r="-424" b="-211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8D3D144-31F6-A0E6-87F1-74A561A084F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21667" y="1825625"/>
                <a:ext cx="8366996" cy="43513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b="1" dirty="0">
                    <a:solidFill>
                      <a:srgbClr val="0070C0"/>
                    </a:solidFill>
                  </a:rPr>
                  <a:t>Secret Sharing</a:t>
                </a:r>
                <a:r>
                  <a:rPr lang="en-US" dirty="0"/>
                  <a:t> </a:t>
                </a:r>
                <a:r>
                  <a:rPr lang="en-US" b="1" dirty="0">
                    <a:solidFill>
                      <a:srgbClr val="00B050"/>
                    </a:solidFill>
                  </a:rPr>
                  <a:t>[Shamir’79]</a:t>
                </a:r>
                <a:r>
                  <a:rPr lang="en-US" dirty="0"/>
                  <a:t>: a protocol that permits a </a:t>
                </a:r>
                <a:r>
                  <a:rPr lang="en-US" b="1" dirty="0"/>
                  <a:t>dealer </a:t>
                </a:r>
                <a:r>
                  <a:rPr lang="en-US" dirty="0"/>
                  <a:t>to share a secret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US" dirty="0"/>
                  <a:t> among a group of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dirty="0"/>
                  <a:t> parties, so that:</a:t>
                </a:r>
              </a:p>
              <a:p>
                <a:pPr marL="0" indent="0">
                  <a:buNone/>
                </a:pPr>
                <a:endParaRPr lang="en-US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dirty="0"/>
                  <a:t>any set of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dirty="0"/>
                  <a:t> parties can learn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endParaRPr lang="en-US" b="1" dirty="0">
                  <a:solidFill>
                    <a:srgbClr val="FF0000"/>
                  </a:solidFill>
                </a:endParaRPr>
              </a:p>
              <a:p>
                <a:r>
                  <a:rPr lang="en-US" dirty="0"/>
                  <a:t>no set of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r>
                  <a:rPr lang="en-US" dirty="0"/>
                  <a:t> parties can get any information about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US" dirty="0"/>
                  <a:t>.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8D3D144-31F6-A0E6-87F1-74A561A084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1667" y="1825625"/>
                <a:ext cx="8366996" cy="4351338"/>
              </a:xfrm>
              <a:blipFill>
                <a:blip r:embed="rId3"/>
                <a:stretch>
                  <a:fillRect l="-1457" t="-2381" r="-1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589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032ED-2869-5EE1-AD7E-953481AA5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319" y="344564"/>
            <a:ext cx="7886700" cy="796924"/>
          </a:xfrm>
        </p:spPr>
        <p:txBody>
          <a:bodyPr>
            <a:normAutofit/>
          </a:bodyPr>
          <a:lstStyle/>
          <a:p>
            <a:r>
              <a:rPr lang="en-US" dirty="0"/>
              <a:t>Pictorially </a:t>
            </a:r>
          </a:p>
        </p:txBody>
      </p:sp>
      <p:pic>
        <p:nvPicPr>
          <p:cNvPr id="5" name="Picture 4" descr="A cartoon of a deer&#10;&#10;AI-generated content may be incorrect.">
            <a:extLst>
              <a:ext uri="{FF2B5EF4-FFF2-40B4-BE49-F238E27FC236}">
                <a16:creationId xmlns:a16="http://schemas.microsoft.com/office/drawing/2014/main" id="{35A3C205-19ED-B779-1F58-3B3F3750692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319" y="3536725"/>
            <a:ext cx="1155495" cy="1155495"/>
          </a:xfrm>
          <a:prstGeom prst="rect">
            <a:avLst/>
          </a:prstGeom>
        </p:spPr>
      </p:pic>
      <p:pic>
        <p:nvPicPr>
          <p:cNvPr id="6" name="Picture 5" descr="A cartoon of a horse&#10;&#10;AI-generated content may be incorrect.">
            <a:extLst>
              <a:ext uri="{FF2B5EF4-FFF2-40B4-BE49-F238E27FC236}">
                <a16:creationId xmlns:a16="http://schemas.microsoft.com/office/drawing/2014/main" id="{4B37DA70-3A1A-B0B9-D5FC-B0A3D171A42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4769" y="3572961"/>
            <a:ext cx="1109733" cy="1109733"/>
          </a:xfrm>
          <a:prstGeom prst="rect">
            <a:avLst/>
          </a:prstGeom>
        </p:spPr>
      </p:pic>
      <p:pic>
        <p:nvPicPr>
          <p:cNvPr id="7" name="Picture 6" descr="A cartoon of a cow&#10;&#10;AI-generated content may be incorrect.">
            <a:extLst>
              <a:ext uri="{FF2B5EF4-FFF2-40B4-BE49-F238E27FC236}">
                <a16:creationId xmlns:a16="http://schemas.microsoft.com/office/drawing/2014/main" id="{26F3F50A-31E3-F964-30E2-FB2A868CD5E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1816" y="3487011"/>
            <a:ext cx="1205209" cy="1205209"/>
          </a:xfrm>
          <a:prstGeom prst="rect">
            <a:avLst/>
          </a:prstGeom>
        </p:spPr>
      </p:pic>
      <p:pic>
        <p:nvPicPr>
          <p:cNvPr id="8" name="Picture 7" descr="A cartoon of a mouse&#10;&#10;AI-generated content may be incorrect.">
            <a:extLst>
              <a:ext uri="{FF2B5EF4-FFF2-40B4-BE49-F238E27FC236}">
                <a16:creationId xmlns:a16="http://schemas.microsoft.com/office/drawing/2014/main" id="{E8B0AB4F-0EE4-8D47-0715-1D1BC8142AD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6722" y="3517519"/>
            <a:ext cx="1174701" cy="1174701"/>
          </a:xfrm>
          <a:prstGeom prst="rect">
            <a:avLst/>
          </a:prstGeom>
        </p:spPr>
      </p:pic>
      <p:pic>
        <p:nvPicPr>
          <p:cNvPr id="9" name="Picture 8" descr="A cartoon of a pig&#10;&#10;AI-generated content may be incorrect.">
            <a:extLst>
              <a:ext uri="{FF2B5EF4-FFF2-40B4-BE49-F238E27FC236}">
                <a16:creationId xmlns:a16="http://schemas.microsoft.com/office/drawing/2014/main" id="{BFB87F05-BF14-D395-4F97-9D08C8E166B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3156" y="3645273"/>
            <a:ext cx="1111916" cy="1111916"/>
          </a:xfrm>
          <a:prstGeom prst="rect">
            <a:avLst/>
          </a:prstGeom>
        </p:spPr>
      </p:pic>
      <p:pic>
        <p:nvPicPr>
          <p:cNvPr id="10" name="Picture 9" descr="A cartoon of a sheep&#10;&#10;AI-generated content may be incorrect.">
            <a:extLst>
              <a:ext uri="{FF2B5EF4-FFF2-40B4-BE49-F238E27FC236}">
                <a16:creationId xmlns:a16="http://schemas.microsoft.com/office/drawing/2014/main" id="{D411BE32-312C-7BEF-7CC6-E9D2F90C6A0E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6511" y="3645272"/>
            <a:ext cx="1046948" cy="1046948"/>
          </a:xfrm>
          <a:prstGeom prst="rect">
            <a:avLst/>
          </a:prstGeom>
        </p:spPr>
      </p:pic>
      <p:pic>
        <p:nvPicPr>
          <p:cNvPr id="11" name="Picture 10" descr="A cartoon of a dog&#10;&#10;AI-generated content may be incorrect.">
            <a:extLst>
              <a:ext uri="{FF2B5EF4-FFF2-40B4-BE49-F238E27FC236}">
                <a16:creationId xmlns:a16="http://schemas.microsoft.com/office/drawing/2014/main" id="{B21B61F0-4AF8-A74B-B98E-3DFDF53A6A3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4199" y="3517519"/>
            <a:ext cx="1317920" cy="1174701"/>
          </a:xfrm>
          <a:prstGeom prst="rect">
            <a:avLst/>
          </a:prstGeom>
        </p:spPr>
      </p:pic>
      <p:pic>
        <p:nvPicPr>
          <p:cNvPr id="12" name="Picture 11" descr="A cartoon bear in a blue shirt&#10;&#10;AI-generated content may be incorrect.">
            <a:extLst>
              <a:ext uri="{FF2B5EF4-FFF2-40B4-BE49-F238E27FC236}">
                <a16:creationId xmlns:a16="http://schemas.microsoft.com/office/drawing/2014/main" id="{5CF183FF-1D34-CD76-EF39-1C52EB68023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5072" y="1071331"/>
            <a:ext cx="1237575" cy="1237575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1FB38EF-C983-66B1-1BFF-1816193F820D}"/>
              </a:ext>
            </a:extLst>
          </p:cNvPr>
          <p:cNvCxnSpPr>
            <a:stCxn id="12" idx="2"/>
            <a:endCxn id="5" idx="0"/>
          </p:cNvCxnSpPr>
          <p:nvPr/>
        </p:nvCxnSpPr>
        <p:spPr>
          <a:xfrm flipH="1">
            <a:off x="989067" y="2308906"/>
            <a:ext cx="3394793" cy="1227819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A329C97-BB7A-7CE2-DF9B-2F35B6B1D63E}"/>
              </a:ext>
            </a:extLst>
          </p:cNvPr>
          <p:cNvCxnSpPr>
            <a:cxnSpLocks/>
            <a:stCxn id="12" idx="2"/>
            <a:endCxn id="10" idx="0"/>
          </p:cNvCxnSpPr>
          <p:nvPr/>
        </p:nvCxnSpPr>
        <p:spPr>
          <a:xfrm flipH="1">
            <a:off x="2109985" y="2308906"/>
            <a:ext cx="2273875" cy="1336366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91E94F6-882A-5860-0435-E663D58A26DB}"/>
              </a:ext>
            </a:extLst>
          </p:cNvPr>
          <p:cNvCxnSpPr>
            <a:cxnSpLocks/>
            <a:stCxn id="12" idx="2"/>
            <a:endCxn id="9" idx="0"/>
          </p:cNvCxnSpPr>
          <p:nvPr/>
        </p:nvCxnSpPr>
        <p:spPr>
          <a:xfrm flipH="1">
            <a:off x="3209114" y="2308906"/>
            <a:ext cx="1174746" cy="1336367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C547574-AD16-CC64-04A9-5FB08DF329B3}"/>
              </a:ext>
            </a:extLst>
          </p:cNvPr>
          <p:cNvCxnSpPr>
            <a:cxnSpLocks/>
            <a:stCxn id="12" idx="2"/>
            <a:endCxn id="6" idx="0"/>
          </p:cNvCxnSpPr>
          <p:nvPr/>
        </p:nvCxnSpPr>
        <p:spPr>
          <a:xfrm flipH="1">
            <a:off x="4339636" y="2308906"/>
            <a:ext cx="44224" cy="1264055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F9333A4-9DB9-4555-3422-CFEBE168E416}"/>
              </a:ext>
            </a:extLst>
          </p:cNvPr>
          <p:cNvCxnSpPr>
            <a:cxnSpLocks/>
            <a:stCxn id="12" idx="2"/>
            <a:endCxn id="11" idx="0"/>
          </p:cNvCxnSpPr>
          <p:nvPr/>
        </p:nvCxnSpPr>
        <p:spPr>
          <a:xfrm>
            <a:off x="4383860" y="2308906"/>
            <a:ext cx="1189299" cy="1208613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2FF3438-2CC1-5D55-DC6F-9562F5DB9B0E}"/>
              </a:ext>
            </a:extLst>
          </p:cNvPr>
          <p:cNvCxnSpPr>
            <a:cxnSpLocks/>
            <a:stCxn id="12" idx="2"/>
            <a:endCxn id="7" idx="0"/>
          </p:cNvCxnSpPr>
          <p:nvPr/>
        </p:nvCxnSpPr>
        <p:spPr>
          <a:xfrm>
            <a:off x="4383860" y="2308906"/>
            <a:ext cx="2470561" cy="1178105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940C157-6315-B6D2-849F-AB471F77E237}"/>
              </a:ext>
            </a:extLst>
          </p:cNvPr>
          <p:cNvCxnSpPr>
            <a:cxnSpLocks/>
            <a:stCxn id="12" idx="2"/>
            <a:endCxn id="8" idx="0"/>
          </p:cNvCxnSpPr>
          <p:nvPr/>
        </p:nvCxnSpPr>
        <p:spPr>
          <a:xfrm>
            <a:off x="4383860" y="2308906"/>
            <a:ext cx="3680213" cy="1208613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F24072B-700F-5111-443F-541EDB61F365}"/>
                  </a:ext>
                </a:extLst>
              </p:cNvPr>
              <p:cNvSpPr txBox="1"/>
              <p:nvPr/>
            </p:nvSpPr>
            <p:spPr>
              <a:xfrm>
                <a:off x="3924722" y="2151961"/>
                <a:ext cx="954300" cy="3693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dirty="0"/>
                  <a:t>secret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F24072B-700F-5111-443F-541EDB61F3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4722" y="2151961"/>
                <a:ext cx="954300" cy="369332"/>
              </a:xfrm>
              <a:prstGeom prst="rect">
                <a:avLst/>
              </a:prstGeom>
              <a:blipFill>
                <a:blip r:embed="rId10"/>
                <a:stretch>
                  <a:fillRect l="-5031" t="-6250" b="-203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BD5C9F1-868C-E85F-A521-93AD253FFD1F}"/>
                  </a:ext>
                </a:extLst>
              </p:cNvPr>
              <p:cNvSpPr txBox="1"/>
              <p:nvPr/>
            </p:nvSpPr>
            <p:spPr>
              <a:xfrm>
                <a:off x="705271" y="4692657"/>
                <a:ext cx="490775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BD5C9F1-868C-E85F-A521-93AD253FFD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271" y="4692657"/>
                <a:ext cx="490775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88CD327-CEB6-0388-30D1-551CCE6BC528}"/>
                  </a:ext>
                </a:extLst>
              </p:cNvPr>
              <p:cNvSpPr txBox="1"/>
              <p:nvPr/>
            </p:nvSpPr>
            <p:spPr>
              <a:xfrm>
                <a:off x="3020876" y="4692657"/>
                <a:ext cx="490775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88CD327-CEB6-0388-30D1-551CCE6BC5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876" y="4692657"/>
                <a:ext cx="490775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727D626-B0AB-6AE6-16BF-4AEE8C7477BF}"/>
                  </a:ext>
                </a:extLst>
              </p:cNvPr>
              <p:cNvSpPr txBox="1"/>
              <p:nvPr/>
            </p:nvSpPr>
            <p:spPr>
              <a:xfrm>
                <a:off x="1893080" y="4692657"/>
                <a:ext cx="490775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9727D626-B0AB-6AE6-16BF-4AEE8C7477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3080" y="4692657"/>
                <a:ext cx="490775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A2D8EBB-3ECA-0164-E884-232BBA715B99}"/>
                  </a:ext>
                </a:extLst>
              </p:cNvPr>
              <p:cNvSpPr txBox="1"/>
              <p:nvPr/>
            </p:nvSpPr>
            <p:spPr>
              <a:xfrm>
                <a:off x="4148672" y="4692657"/>
                <a:ext cx="490775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A2D8EBB-3ECA-0164-E884-232BBA715B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8672" y="4692657"/>
                <a:ext cx="490775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BFBE34D-F8C7-B140-FB75-39DF554439F6}"/>
                  </a:ext>
                </a:extLst>
              </p:cNvPr>
              <p:cNvSpPr txBox="1"/>
              <p:nvPr/>
            </p:nvSpPr>
            <p:spPr>
              <a:xfrm>
                <a:off x="5343449" y="4692220"/>
                <a:ext cx="490775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BFBE34D-F8C7-B140-FB75-39DF554439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3449" y="4692220"/>
                <a:ext cx="490775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4316760-FF8A-023B-E704-E23E80465928}"/>
                  </a:ext>
                </a:extLst>
              </p:cNvPr>
              <p:cNvSpPr txBox="1"/>
              <p:nvPr/>
            </p:nvSpPr>
            <p:spPr>
              <a:xfrm>
                <a:off x="6644316" y="4692657"/>
                <a:ext cx="490775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4316760-FF8A-023B-E704-E23E804659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4316" y="4692657"/>
                <a:ext cx="490775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32308C1-59A6-F7F4-4165-8887A4DD20F8}"/>
                  </a:ext>
                </a:extLst>
              </p:cNvPr>
              <p:cNvSpPr txBox="1"/>
              <p:nvPr/>
            </p:nvSpPr>
            <p:spPr>
              <a:xfrm>
                <a:off x="7832125" y="4692657"/>
                <a:ext cx="490775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32308C1-59A6-F7F4-4165-8887A4DD20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2125" y="4692657"/>
                <a:ext cx="490775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ight Brace 44">
            <a:extLst>
              <a:ext uri="{FF2B5EF4-FFF2-40B4-BE49-F238E27FC236}">
                <a16:creationId xmlns:a16="http://schemas.microsoft.com/office/drawing/2014/main" id="{DBFCC519-0E71-EFF1-4581-235B4C5432B3}"/>
              </a:ext>
            </a:extLst>
          </p:cNvPr>
          <p:cNvSpPr/>
          <p:nvPr/>
        </p:nvSpPr>
        <p:spPr>
          <a:xfrm rot="5400000">
            <a:off x="4252452" y="1465788"/>
            <a:ext cx="532541" cy="7820455"/>
          </a:xfrm>
          <a:prstGeom prst="rightBrace">
            <a:avLst>
              <a:gd name="adj1" fmla="val 45000"/>
              <a:gd name="adj2" fmla="val 6833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A8D9674-E11F-8F8D-D330-EFD796D8A4DE}"/>
              </a:ext>
            </a:extLst>
          </p:cNvPr>
          <p:cNvSpPr txBox="1"/>
          <p:nvPr/>
        </p:nvSpPr>
        <p:spPr>
          <a:xfrm>
            <a:off x="2535064" y="5739604"/>
            <a:ext cx="11226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“shares”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Speech Bubble: Rectangle 46">
                <a:extLst>
                  <a:ext uri="{FF2B5EF4-FFF2-40B4-BE49-F238E27FC236}">
                    <a16:creationId xmlns:a16="http://schemas.microsoft.com/office/drawing/2014/main" id="{E64D372C-6872-A70B-0EB8-65D7D2BF8C94}"/>
                  </a:ext>
                </a:extLst>
              </p:cNvPr>
              <p:cNvSpPr/>
              <p:nvPr/>
            </p:nvSpPr>
            <p:spPr>
              <a:xfrm>
                <a:off x="4081071" y="5610943"/>
                <a:ext cx="4801797" cy="958538"/>
              </a:xfrm>
              <a:custGeom>
                <a:avLst/>
                <a:gdLst>
                  <a:gd name="csX0" fmla="*/ 0 w 4801797"/>
                  <a:gd name="csY0" fmla="*/ 0 h 958538"/>
                  <a:gd name="csX1" fmla="*/ 392147 w 4801797"/>
                  <a:gd name="csY1" fmla="*/ 0 h 958538"/>
                  <a:gd name="csX2" fmla="*/ 800300 w 4801797"/>
                  <a:gd name="csY2" fmla="*/ 0 h 958538"/>
                  <a:gd name="csX3" fmla="*/ 800300 w 4801797"/>
                  <a:gd name="csY3" fmla="*/ 0 h 958538"/>
                  <a:gd name="csX4" fmla="*/ 1176441 w 4801797"/>
                  <a:gd name="csY4" fmla="*/ 0 h 958538"/>
                  <a:gd name="csX5" fmla="*/ 1564586 w 4801797"/>
                  <a:gd name="csY5" fmla="*/ 0 h 958538"/>
                  <a:gd name="csX6" fmla="*/ 2000749 w 4801797"/>
                  <a:gd name="csY6" fmla="*/ 0 h 958538"/>
                  <a:gd name="csX7" fmla="*/ 2616980 w 4801797"/>
                  <a:gd name="csY7" fmla="*/ 0 h 958538"/>
                  <a:gd name="csX8" fmla="*/ 3093158 w 4801797"/>
                  <a:gd name="csY8" fmla="*/ 0 h 958538"/>
                  <a:gd name="csX9" fmla="*/ 3653367 w 4801797"/>
                  <a:gd name="csY9" fmla="*/ 0 h 958538"/>
                  <a:gd name="csX10" fmla="*/ 4129545 w 4801797"/>
                  <a:gd name="csY10" fmla="*/ 0 h 958538"/>
                  <a:gd name="csX11" fmla="*/ 4801797 w 4801797"/>
                  <a:gd name="csY11" fmla="*/ 0 h 958538"/>
                  <a:gd name="csX12" fmla="*/ 4801797 w 4801797"/>
                  <a:gd name="csY12" fmla="*/ 159756 h 958538"/>
                  <a:gd name="csX13" fmla="*/ 4801797 w 4801797"/>
                  <a:gd name="csY13" fmla="*/ 159756 h 958538"/>
                  <a:gd name="csX14" fmla="*/ 4801797 w 4801797"/>
                  <a:gd name="csY14" fmla="*/ 399391 h 958538"/>
                  <a:gd name="csX15" fmla="*/ 4801797 w 4801797"/>
                  <a:gd name="csY15" fmla="*/ 958538 h 958538"/>
                  <a:gd name="csX16" fmla="*/ 4297608 w 4801797"/>
                  <a:gd name="csY16" fmla="*/ 958538 h 958538"/>
                  <a:gd name="csX17" fmla="*/ 3765409 w 4801797"/>
                  <a:gd name="csY17" fmla="*/ 958538 h 958538"/>
                  <a:gd name="csX18" fmla="*/ 3289231 w 4801797"/>
                  <a:gd name="csY18" fmla="*/ 958538 h 958538"/>
                  <a:gd name="csX19" fmla="*/ 2813053 w 4801797"/>
                  <a:gd name="csY19" fmla="*/ 958538 h 958538"/>
                  <a:gd name="csX20" fmla="*/ 2000749 w 4801797"/>
                  <a:gd name="csY20" fmla="*/ 958538 h 958538"/>
                  <a:gd name="csX21" fmla="*/ 1612604 w 4801797"/>
                  <a:gd name="csY21" fmla="*/ 958538 h 958538"/>
                  <a:gd name="csX22" fmla="*/ 1212454 w 4801797"/>
                  <a:gd name="csY22" fmla="*/ 958538 h 958538"/>
                  <a:gd name="csX23" fmla="*/ 800300 w 4801797"/>
                  <a:gd name="csY23" fmla="*/ 958538 h 958538"/>
                  <a:gd name="csX24" fmla="*/ 800300 w 4801797"/>
                  <a:gd name="csY24" fmla="*/ 958538 h 958538"/>
                  <a:gd name="csX25" fmla="*/ 408153 w 4801797"/>
                  <a:gd name="csY25" fmla="*/ 958538 h 958538"/>
                  <a:gd name="csX26" fmla="*/ 0 w 4801797"/>
                  <a:gd name="csY26" fmla="*/ 958538 h 958538"/>
                  <a:gd name="csX27" fmla="*/ 0 w 4801797"/>
                  <a:gd name="csY27" fmla="*/ 399391 h 958538"/>
                  <a:gd name="csX28" fmla="*/ -361911 w 4801797"/>
                  <a:gd name="csY28" fmla="*/ 306838 h 958538"/>
                  <a:gd name="csX29" fmla="*/ 0 w 4801797"/>
                  <a:gd name="csY29" fmla="*/ 159756 h 958538"/>
                  <a:gd name="csX30" fmla="*/ 0 w 4801797"/>
                  <a:gd name="csY30" fmla="*/ 0 h 9585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</a:cxnLst>
                <a:rect l="l" t="t" r="r" b="b"/>
                <a:pathLst>
                  <a:path w="4801797" h="958538" fill="none" extrusionOk="0">
                    <a:moveTo>
                      <a:pt x="0" y="0"/>
                    </a:moveTo>
                    <a:cubicBezTo>
                      <a:pt x="92755" y="-40960"/>
                      <a:pt x="299581" y="23901"/>
                      <a:pt x="392147" y="0"/>
                    </a:cubicBezTo>
                    <a:cubicBezTo>
                      <a:pt x="484713" y="-23901"/>
                      <a:pt x="649807" y="10888"/>
                      <a:pt x="800300" y="0"/>
                    </a:cubicBezTo>
                    <a:lnTo>
                      <a:pt x="800300" y="0"/>
                    </a:lnTo>
                    <a:cubicBezTo>
                      <a:pt x="965656" y="-33891"/>
                      <a:pt x="1094689" y="8791"/>
                      <a:pt x="1176441" y="0"/>
                    </a:cubicBezTo>
                    <a:cubicBezTo>
                      <a:pt x="1258193" y="-8791"/>
                      <a:pt x="1376112" y="22830"/>
                      <a:pt x="1564586" y="0"/>
                    </a:cubicBezTo>
                    <a:cubicBezTo>
                      <a:pt x="1753060" y="-22830"/>
                      <a:pt x="1891341" y="21152"/>
                      <a:pt x="2000749" y="0"/>
                    </a:cubicBezTo>
                    <a:cubicBezTo>
                      <a:pt x="2271429" y="-15459"/>
                      <a:pt x="2371898" y="36854"/>
                      <a:pt x="2616980" y="0"/>
                    </a:cubicBezTo>
                    <a:cubicBezTo>
                      <a:pt x="2862062" y="-36854"/>
                      <a:pt x="2884132" y="11800"/>
                      <a:pt x="3093158" y="0"/>
                    </a:cubicBezTo>
                    <a:cubicBezTo>
                      <a:pt x="3302184" y="-11800"/>
                      <a:pt x="3477394" y="29198"/>
                      <a:pt x="3653367" y="0"/>
                    </a:cubicBezTo>
                    <a:cubicBezTo>
                      <a:pt x="3829340" y="-29198"/>
                      <a:pt x="4008162" y="41432"/>
                      <a:pt x="4129545" y="0"/>
                    </a:cubicBezTo>
                    <a:cubicBezTo>
                      <a:pt x="4250928" y="-41432"/>
                      <a:pt x="4655965" y="55342"/>
                      <a:pt x="4801797" y="0"/>
                    </a:cubicBezTo>
                    <a:cubicBezTo>
                      <a:pt x="4809145" y="54820"/>
                      <a:pt x="4796736" y="106422"/>
                      <a:pt x="4801797" y="159756"/>
                    </a:cubicBezTo>
                    <a:lnTo>
                      <a:pt x="4801797" y="159756"/>
                    </a:lnTo>
                    <a:cubicBezTo>
                      <a:pt x="4817126" y="233867"/>
                      <a:pt x="4794428" y="335671"/>
                      <a:pt x="4801797" y="399391"/>
                    </a:cubicBezTo>
                    <a:cubicBezTo>
                      <a:pt x="4859107" y="649342"/>
                      <a:pt x="4744667" y="763009"/>
                      <a:pt x="4801797" y="958538"/>
                    </a:cubicBezTo>
                    <a:cubicBezTo>
                      <a:pt x="4640381" y="959075"/>
                      <a:pt x="4535856" y="898672"/>
                      <a:pt x="4297608" y="958538"/>
                    </a:cubicBezTo>
                    <a:cubicBezTo>
                      <a:pt x="4059360" y="1018404"/>
                      <a:pt x="3911192" y="940392"/>
                      <a:pt x="3765409" y="958538"/>
                    </a:cubicBezTo>
                    <a:cubicBezTo>
                      <a:pt x="3619626" y="976684"/>
                      <a:pt x="3450356" y="908302"/>
                      <a:pt x="3289231" y="958538"/>
                    </a:cubicBezTo>
                    <a:cubicBezTo>
                      <a:pt x="3128106" y="1008774"/>
                      <a:pt x="2960885" y="921009"/>
                      <a:pt x="2813053" y="958538"/>
                    </a:cubicBezTo>
                    <a:cubicBezTo>
                      <a:pt x="2665221" y="996067"/>
                      <a:pt x="2211051" y="946403"/>
                      <a:pt x="2000749" y="958538"/>
                    </a:cubicBezTo>
                    <a:cubicBezTo>
                      <a:pt x="1822588" y="974905"/>
                      <a:pt x="1776705" y="933885"/>
                      <a:pt x="1612604" y="958538"/>
                    </a:cubicBezTo>
                    <a:cubicBezTo>
                      <a:pt x="1448503" y="983191"/>
                      <a:pt x="1334271" y="949995"/>
                      <a:pt x="1212454" y="958538"/>
                    </a:cubicBezTo>
                    <a:cubicBezTo>
                      <a:pt x="1090637" y="967081"/>
                      <a:pt x="892293" y="935669"/>
                      <a:pt x="800300" y="958538"/>
                    </a:cubicBezTo>
                    <a:lnTo>
                      <a:pt x="800300" y="958538"/>
                    </a:lnTo>
                    <a:cubicBezTo>
                      <a:pt x="659995" y="961123"/>
                      <a:pt x="545367" y="944047"/>
                      <a:pt x="408153" y="958538"/>
                    </a:cubicBezTo>
                    <a:cubicBezTo>
                      <a:pt x="270939" y="973029"/>
                      <a:pt x="168371" y="942110"/>
                      <a:pt x="0" y="958538"/>
                    </a:cubicBezTo>
                    <a:cubicBezTo>
                      <a:pt x="-22041" y="746174"/>
                      <a:pt x="64453" y="553601"/>
                      <a:pt x="0" y="399391"/>
                    </a:cubicBezTo>
                    <a:cubicBezTo>
                      <a:pt x="-90773" y="413427"/>
                      <a:pt x="-287409" y="322578"/>
                      <a:pt x="-361911" y="306838"/>
                    </a:cubicBezTo>
                    <a:cubicBezTo>
                      <a:pt x="-217939" y="210264"/>
                      <a:pt x="-94856" y="238126"/>
                      <a:pt x="0" y="159756"/>
                    </a:cubicBezTo>
                    <a:cubicBezTo>
                      <a:pt x="-4366" y="100205"/>
                      <a:pt x="15387" y="72214"/>
                      <a:pt x="0" y="0"/>
                    </a:cubicBezTo>
                    <a:close/>
                  </a:path>
                  <a:path w="4801797" h="958538" stroke="0" extrusionOk="0">
                    <a:moveTo>
                      <a:pt x="0" y="0"/>
                    </a:moveTo>
                    <a:cubicBezTo>
                      <a:pt x="145635" y="-24124"/>
                      <a:pt x="281058" y="2024"/>
                      <a:pt x="376141" y="0"/>
                    </a:cubicBezTo>
                    <a:cubicBezTo>
                      <a:pt x="471224" y="-2024"/>
                      <a:pt x="630823" y="8129"/>
                      <a:pt x="800300" y="0"/>
                    </a:cubicBezTo>
                    <a:lnTo>
                      <a:pt x="800300" y="0"/>
                    </a:lnTo>
                    <a:cubicBezTo>
                      <a:pt x="963656" y="-27236"/>
                      <a:pt x="1056656" y="451"/>
                      <a:pt x="1188445" y="0"/>
                    </a:cubicBezTo>
                    <a:cubicBezTo>
                      <a:pt x="1320234" y="-451"/>
                      <a:pt x="1459763" y="26730"/>
                      <a:pt x="1612604" y="0"/>
                    </a:cubicBezTo>
                    <a:cubicBezTo>
                      <a:pt x="1765445" y="-26730"/>
                      <a:pt x="1907217" y="27297"/>
                      <a:pt x="2000749" y="0"/>
                    </a:cubicBezTo>
                    <a:cubicBezTo>
                      <a:pt x="2253621" y="-31803"/>
                      <a:pt x="2365769" y="31293"/>
                      <a:pt x="2532948" y="0"/>
                    </a:cubicBezTo>
                    <a:cubicBezTo>
                      <a:pt x="2700127" y="-31293"/>
                      <a:pt x="2836784" y="63212"/>
                      <a:pt x="3093158" y="0"/>
                    </a:cubicBezTo>
                    <a:cubicBezTo>
                      <a:pt x="3349532" y="-63212"/>
                      <a:pt x="3429536" y="55148"/>
                      <a:pt x="3625357" y="0"/>
                    </a:cubicBezTo>
                    <a:cubicBezTo>
                      <a:pt x="3821178" y="-55148"/>
                      <a:pt x="3880504" y="42138"/>
                      <a:pt x="4101535" y="0"/>
                    </a:cubicBezTo>
                    <a:cubicBezTo>
                      <a:pt x="4322566" y="-42138"/>
                      <a:pt x="4532759" y="19642"/>
                      <a:pt x="4801797" y="0"/>
                    </a:cubicBezTo>
                    <a:cubicBezTo>
                      <a:pt x="4820287" y="63299"/>
                      <a:pt x="4783549" y="89604"/>
                      <a:pt x="4801797" y="159756"/>
                    </a:cubicBezTo>
                    <a:lnTo>
                      <a:pt x="4801797" y="159756"/>
                    </a:lnTo>
                    <a:cubicBezTo>
                      <a:pt x="4829644" y="239973"/>
                      <a:pt x="4796727" y="299271"/>
                      <a:pt x="4801797" y="399391"/>
                    </a:cubicBezTo>
                    <a:cubicBezTo>
                      <a:pt x="4861517" y="636539"/>
                      <a:pt x="4753795" y="837995"/>
                      <a:pt x="4801797" y="958538"/>
                    </a:cubicBezTo>
                    <a:cubicBezTo>
                      <a:pt x="4698659" y="1002684"/>
                      <a:pt x="4416249" y="944890"/>
                      <a:pt x="4297608" y="958538"/>
                    </a:cubicBezTo>
                    <a:cubicBezTo>
                      <a:pt x="4178967" y="972186"/>
                      <a:pt x="3888694" y="954559"/>
                      <a:pt x="3709388" y="958538"/>
                    </a:cubicBezTo>
                    <a:cubicBezTo>
                      <a:pt x="3530082" y="962517"/>
                      <a:pt x="3458792" y="941880"/>
                      <a:pt x="3233210" y="958538"/>
                    </a:cubicBezTo>
                    <a:cubicBezTo>
                      <a:pt x="3007628" y="975196"/>
                      <a:pt x="2905954" y="924952"/>
                      <a:pt x="2701011" y="958538"/>
                    </a:cubicBezTo>
                    <a:cubicBezTo>
                      <a:pt x="2496068" y="992124"/>
                      <a:pt x="2177773" y="886048"/>
                      <a:pt x="2000749" y="958538"/>
                    </a:cubicBezTo>
                    <a:cubicBezTo>
                      <a:pt x="1860319" y="988267"/>
                      <a:pt x="1745873" y="924097"/>
                      <a:pt x="1624608" y="958538"/>
                    </a:cubicBezTo>
                    <a:cubicBezTo>
                      <a:pt x="1503343" y="992979"/>
                      <a:pt x="1325866" y="950119"/>
                      <a:pt x="1200450" y="958538"/>
                    </a:cubicBezTo>
                    <a:cubicBezTo>
                      <a:pt x="1075034" y="966957"/>
                      <a:pt x="883346" y="920331"/>
                      <a:pt x="800300" y="958538"/>
                    </a:cubicBezTo>
                    <a:lnTo>
                      <a:pt x="800300" y="958538"/>
                    </a:lnTo>
                    <a:cubicBezTo>
                      <a:pt x="615905" y="1005259"/>
                      <a:pt x="533438" y="919295"/>
                      <a:pt x="392147" y="958538"/>
                    </a:cubicBezTo>
                    <a:cubicBezTo>
                      <a:pt x="250856" y="997781"/>
                      <a:pt x="84286" y="938217"/>
                      <a:pt x="0" y="958538"/>
                    </a:cubicBezTo>
                    <a:cubicBezTo>
                      <a:pt x="-21937" y="818410"/>
                      <a:pt x="29446" y="546301"/>
                      <a:pt x="0" y="399391"/>
                    </a:cubicBezTo>
                    <a:cubicBezTo>
                      <a:pt x="-128568" y="412317"/>
                      <a:pt x="-179033" y="324843"/>
                      <a:pt x="-361911" y="306838"/>
                    </a:cubicBezTo>
                    <a:cubicBezTo>
                      <a:pt x="-199781" y="215547"/>
                      <a:pt x="-70660" y="223947"/>
                      <a:pt x="0" y="159756"/>
                    </a:cubicBezTo>
                    <a:cubicBezTo>
                      <a:pt x="-14972" y="103533"/>
                      <a:pt x="10511" y="33887"/>
                      <a:pt x="0" y="0"/>
                    </a:cubicBezTo>
                    <a:close/>
                  </a:path>
                </a:pathLst>
              </a:custGeom>
              <a:ln>
                <a:extLst>
                  <a:ext uri="{C807C97D-BFC1-408E-A445-0C87EB9F89A2}">
                    <ask:lineSketchStyleProps xmlns:ask="http://schemas.microsoft.com/office/drawing/2018/sketchyshapes" sd="2821656004">
                      <a:prstGeom prst="wedgeRectCallout">
                        <a:avLst>
                          <a:gd name="adj1" fmla="val -57537"/>
                          <a:gd name="adj2" fmla="val -17989"/>
                        </a:avLst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pl-PL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pl-PL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𝒕</m:t>
                    </m:r>
                    <m:r>
                      <m:rPr>
                        <m:nor/>
                      </m:rPr>
                      <a:rPr lang="en-US" sz="2000" i="0" dirty="0"/>
                      <m:t> </m:t>
                    </m:r>
                    <m:r>
                      <m:rPr>
                        <m:nor/>
                      </m:rPr>
                      <a:rPr lang="en-US" sz="2000" i="0" dirty="0"/>
                      <m:t>shares</m:t>
                    </m:r>
                    <m:r>
                      <m:rPr>
                        <m:nor/>
                      </m:rPr>
                      <a:rPr lang="en-US" sz="2000" i="0" dirty="0"/>
                      <m:t> </m:t>
                    </m:r>
                    <m:r>
                      <m:rPr>
                        <m:nor/>
                      </m:rPr>
                      <a:rPr lang="en-US" sz="2000" i="0" dirty="0"/>
                      <m:t>reveal</m:t>
                    </m:r>
                    <m:r>
                      <m:rPr>
                        <m:nor/>
                      </m:rPr>
                      <a:rPr lang="en-US" sz="2000" i="0" dirty="0"/>
                      <m:t> </m:t>
                    </m:r>
                    <m:r>
                      <m:rPr>
                        <m:nor/>
                      </m:rPr>
                      <a:rPr lang="en-US" sz="2000" i="0" dirty="0"/>
                      <m:t>no</m:t>
                    </m:r>
                    <m:r>
                      <m:rPr>
                        <m:nor/>
                      </m:rPr>
                      <a:rPr lang="en-US" sz="2000" i="0" dirty="0"/>
                      <m:t> </m:t>
                    </m:r>
                    <m:r>
                      <m:rPr>
                        <m:nor/>
                      </m:rPr>
                      <a:rPr lang="en-US" sz="2000" i="0" dirty="0"/>
                      <m:t>information</m:t>
                    </m:r>
                    <m:r>
                      <m:rPr>
                        <m:nor/>
                      </m:rPr>
                      <a:rPr lang="en-US" sz="2000" i="0" dirty="0"/>
                      <m:t> </m:t>
                    </m:r>
                    <m:r>
                      <m:rPr>
                        <m:nor/>
                      </m:rPr>
                      <a:rPr lang="en-US" sz="2000" i="0" dirty="0"/>
                      <m:t>about</m:t>
                    </m:r>
                    <m:r>
                      <m:rPr>
                        <m:nor/>
                      </m:rPr>
                      <a:rPr lang="en-US" sz="2000" i="0" dirty="0"/>
                      <m:t> 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endParaRPr lang="en-US" sz="20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𝒕</m:t>
                    </m:r>
                    <m:r>
                      <a:rPr lang="pl-PL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pl-PL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sz="2000" dirty="0"/>
                  <a:t> shares suffice to </a:t>
                </a:r>
                <a:r>
                  <a:rPr lang="en-US" sz="2000" b="1" dirty="0"/>
                  <a:t>reconstruct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47" name="Speech Bubble: Rectangle 46">
                <a:extLst>
                  <a:ext uri="{FF2B5EF4-FFF2-40B4-BE49-F238E27FC236}">
                    <a16:creationId xmlns:a16="http://schemas.microsoft.com/office/drawing/2014/main" id="{E64D372C-6872-A70B-0EB8-65D7D2BF8C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071" y="5610943"/>
                <a:ext cx="4801797" cy="958538"/>
              </a:xfrm>
              <a:prstGeom prst="wedgeRectCallout">
                <a:avLst>
                  <a:gd name="adj1" fmla="val -57537"/>
                  <a:gd name="adj2" fmla="val -17989"/>
                </a:avLst>
              </a:prstGeom>
              <a:blipFill>
                <a:blip r:embed="rId18"/>
                <a:stretch>
                  <a:fillRect/>
                </a:stretch>
              </a:blipFill>
              <a:ln>
                <a:extLst>
                  <a:ext uri="{C807C97D-BFC1-408E-A445-0C87EB9F89A2}">
                    <ask:lineSketchStyleProps xmlns:ask="http://schemas.microsoft.com/office/drawing/2018/sketchyshapes" sd="2821656004">
                      <a:custGeom>
                        <a:avLst/>
                        <a:gdLst>
                          <a:gd name="csX0" fmla="*/ 0 w 4801797"/>
                          <a:gd name="csY0" fmla="*/ 0 h 958538"/>
                          <a:gd name="csX1" fmla="*/ 392147 w 4801797"/>
                          <a:gd name="csY1" fmla="*/ 0 h 958538"/>
                          <a:gd name="csX2" fmla="*/ 800300 w 4801797"/>
                          <a:gd name="csY2" fmla="*/ 0 h 958538"/>
                          <a:gd name="csX3" fmla="*/ 800300 w 4801797"/>
                          <a:gd name="csY3" fmla="*/ 0 h 958538"/>
                          <a:gd name="csX4" fmla="*/ 1176441 w 4801797"/>
                          <a:gd name="csY4" fmla="*/ 0 h 958538"/>
                          <a:gd name="csX5" fmla="*/ 1564586 w 4801797"/>
                          <a:gd name="csY5" fmla="*/ 0 h 958538"/>
                          <a:gd name="csX6" fmla="*/ 2000749 w 4801797"/>
                          <a:gd name="csY6" fmla="*/ 0 h 958538"/>
                          <a:gd name="csX7" fmla="*/ 2616980 w 4801797"/>
                          <a:gd name="csY7" fmla="*/ 0 h 958538"/>
                          <a:gd name="csX8" fmla="*/ 3093158 w 4801797"/>
                          <a:gd name="csY8" fmla="*/ 0 h 958538"/>
                          <a:gd name="csX9" fmla="*/ 3653367 w 4801797"/>
                          <a:gd name="csY9" fmla="*/ 0 h 958538"/>
                          <a:gd name="csX10" fmla="*/ 4129545 w 4801797"/>
                          <a:gd name="csY10" fmla="*/ 0 h 958538"/>
                          <a:gd name="csX11" fmla="*/ 4801797 w 4801797"/>
                          <a:gd name="csY11" fmla="*/ 0 h 958538"/>
                          <a:gd name="csX12" fmla="*/ 4801797 w 4801797"/>
                          <a:gd name="csY12" fmla="*/ 159756 h 958538"/>
                          <a:gd name="csX13" fmla="*/ 4801797 w 4801797"/>
                          <a:gd name="csY13" fmla="*/ 159756 h 958538"/>
                          <a:gd name="csX14" fmla="*/ 4801797 w 4801797"/>
                          <a:gd name="csY14" fmla="*/ 399391 h 958538"/>
                          <a:gd name="csX15" fmla="*/ 4801797 w 4801797"/>
                          <a:gd name="csY15" fmla="*/ 958538 h 958538"/>
                          <a:gd name="csX16" fmla="*/ 4297608 w 4801797"/>
                          <a:gd name="csY16" fmla="*/ 958538 h 958538"/>
                          <a:gd name="csX17" fmla="*/ 3765409 w 4801797"/>
                          <a:gd name="csY17" fmla="*/ 958538 h 958538"/>
                          <a:gd name="csX18" fmla="*/ 3289231 w 4801797"/>
                          <a:gd name="csY18" fmla="*/ 958538 h 958538"/>
                          <a:gd name="csX19" fmla="*/ 2813053 w 4801797"/>
                          <a:gd name="csY19" fmla="*/ 958538 h 958538"/>
                          <a:gd name="csX20" fmla="*/ 2000749 w 4801797"/>
                          <a:gd name="csY20" fmla="*/ 958538 h 958538"/>
                          <a:gd name="csX21" fmla="*/ 1612604 w 4801797"/>
                          <a:gd name="csY21" fmla="*/ 958538 h 958538"/>
                          <a:gd name="csX22" fmla="*/ 1212454 w 4801797"/>
                          <a:gd name="csY22" fmla="*/ 958538 h 958538"/>
                          <a:gd name="csX23" fmla="*/ 800300 w 4801797"/>
                          <a:gd name="csY23" fmla="*/ 958538 h 958538"/>
                          <a:gd name="csX24" fmla="*/ 800300 w 4801797"/>
                          <a:gd name="csY24" fmla="*/ 958538 h 958538"/>
                          <a:gd name="csX25" fmla="*/ 408153 w 4801797"/>
                          <a:gd name="csY25" fmla="*/ 958538 h 958538"/>
                          <a:gd name="csX26" fmla="*/ 0 w 4801797"/>
                          <a:gd name="csY26" fmla="*/ 958538 h 958538"/>
                          <a:gd name="csX27" fmla="*/ 0 w 4801797"/>
                          <a:gd name="csY27" fmla="*/ 399391 h 958538"/>
                          <a:gd name="csX28" fmla="*/ -361911 w 4801797"/>
                          <a:gd name="csY28" fmla="*/ 306838 h 958538"/>
                          <a:gd name="csX29" fmla="*/ 0 w 4801797"/>
                          <a:gd name="csY29" fmla="*/ 159756 h 958538"/>
                          <a:gd name="csX30" fmla="*/ 0 w 4801797"/>
                          <a:gd name="csY30" fmla="*/ 0 h 958538"/>
                        </a:gdLst>
                        <a:ahLst/>
                        <a:cxnLst>
                          <a:cxn ang="0">
                            <a:pos x="csX0" y="csY0"/>
                          </a:cxn>
                          <a:cxn ang="0">
                            <a:pos x="csX1" y="csY1"/>
                          </a:cxn>
                          <a:cxn ang="0">
                            <a:pos x="csX2" y="csY2"/>
                          </a:cxn>
                          <a:cxn ang="0">
                            <a:pos x="csX3" y="csY3"/>
                          </a:cxn>
                          <a:cxn ang="0">
                            <a:pos x="csX4" y="csY4"/>
                          </a:cxn>
                          <a:cxn ang="0">
                            <a:pos x="csX5" y="csY5"/>
                          </a:cxn>
                          <a:cxn ang="0">
                            <a:pos x="csX6" y="csY6"/>
                          </a:cxn>
                          <a:cxn ang="0">
                            <a:pos x="csX7" y="csY7"/>
                          </a:cxn>
                          <a:cxn ang="0">
                            <a:pos x="csX8" y="csY8"/>
                          </a:cxn>
                          <a:cxn ang="0">
                            <a:pos x="csX9" y="csY9"/>
                          </a:cxn>
                          <a:cxn ang="0">
                            <a:pos x="csX10" y="csY10"/>
                          </a:cxn>
                          <a:cxn ang="0">
                            <a:pos x="csX11" y="csY11"/>
                          </a:cxn>
                          <a:cxn ang="0">
                            <a:pos x="csX12" y="csY12"/>
                          </a:cxn>
                          <a:cxn ang="0">
                            <a:pos x="csX13" y="csY13"/>
                          </a:cxn>
                          <a:cxn ang="0">
                            <a:pos x="csX14" y="csY14"/>
                          </a:cxn>
                          <a:cxn ang="0">
                            <a:pos x="csX15" y="csY15"/>
                          </a:cxn>
                          <a:cxn ang="0">
                            <a:pos x="csX16" y="csY16"/>
                          </a:cxn>
                          <a:cxn ang="0">
                            <a:pos x="csX17" y="csY17"/>
                          </a:cxn>
                          <a:cxn ang="0">
                            <a:pos x="csX18" y="csY18"/>
                          </a:cxn>
                          <a:cxn ang="0">
                            <a:pos x="csX19" y="csY19"/>
                          </a:cxn>
                          <a:cxn ang="0">
                            <a:pos x="csX20" y="csY20"/>
                          </a:cxn>
                          <a:cxn ang="0">
                            <a:pos x="csX21" y="csY21"/>
                          </a:cxn>
                          <a:cxn ang="0">
                            <a:pos x="csX22" y="csY22"/>
                          </a:cxn>
                          <a:cxn ang="0">
                            <a:pos x="csX23" y="csY23"/>
                          </a:cxn>
                          <a:cxn ang="0">
                            <a:pos x="csX24" y="csY24"/>
                          </a:cxn>
                          <a:cxn ang="0">
                            <a:pos x="csX25" y="csY25"/>
                          </a:cxn>
                          <a:cxn ang="0">
                            <a:pos x="csX26" y="csY26"/>
                          </a:cxn>
                          <a:cxn ang="0">
                            <a:pos x="csX27" y="csY27"/>
                          </a:cxn>
                          <a:cxn ang="0">
                            <a:pos x="csX28" y="csY28"/>
                          </a:cxn>
                          <a:cxn ang="0">
                            <a:pos x="csX29" y="csY29"/>
                          </a:cxn>
                          <a:cxn ang="0">
                            <a:pos x="csX30" y="csY30"/>
                          </a:cxn>
                        </a:cxnLst>
                        <a:rect l="l" t="t" r="r" b="b"/>
                        <a:pathLst>
                          <a:path w="4801797" h="958538" fill="none" extrusionOk="0">
                            <a:moveTo>
                              <a:pt x="0" y="0"/>
                            </a:moveTo>
                            <a:cubicBezTo>
                              <a:pt x="92755" y="-40960"/>
                              <a:pt x="299581" y="23901"/>
                              <a:pt x="392147" y="0"/>
                            </a:cubicBezTo>
                            <a:cubicBezTo>
                              <a:pt x="484713" y="-23901"/>
                              <a:pt x="649807" y="10888"/>
                              <a:pt x="800300" y="0"/>
                            </a:cubicBezTo>
                            <a:lnTo>
                              <a:pt x="800300" y="0"/>
                            </a:lnTo>
                            <a:cubicBezTo>
                              <a:pt x="965656" y="-33891"/>
                              <a:pt x="1094689" y="8791"/>
                              <a:pt x="1176441" y="0"/>
                            </a:cubicBezTo>
                            <a:cubicBezTo>
                              <a:pt x="1258193" y="-8791"/>
                              <a:pt x="1376112" y="22830"/>
                              <a:pt x="1564586" y="0"/>
                            </a:cubicBezTo>
                            <a:cubicBezTo>
                              <a:pt x="1753060" y="-22830"/>
                              <a:pt x="1891341" y="21152"/>
                              <a:pt x="2000749" y="0"/>
                            </a:cubicBezTo>
                            <a:cubicBezTo>
                              <a:pt x="2271429" y="-15459"/>
                              <a:pt x="2371898" y="36854"/>
                              <a:pt x="2616980" y="0"/>
                            </a:cubicBezTo>
                            <a:cubicBezTo>
                              <a:pt x="2862062" y="-36854"/>
                              <a:pt x="2884132" y="11800"/>
                              <a:pt x="3093158" y="0"/>
                            </a:cubicBezTo>
                            <a:cubicBezTo>
                              <a:pt x="3302184" y="-11800"/>
                              <a:pt x="3477394" y="29198"/>
                              <a:pt x="3653367" y="0"/>
                            </a:cubicBezTo>
                            <a:cubicBezTo>
                              <a:pt x="3829340" y="-29198"/>
                              <a:pt x="4008162" y="41432"/>
                              <a:pt x="4129545" y="0"/>
                            </a:cubicBezTo>
                            <a:cubicBezTo>
                              <a:pt x="4250928" y="-41432"/>
                              <a:pt x="4655965" y="55342"/>
                              <a:pt x="4801797" y="0"/>
                            </a:cubicBezTo>
                            <a:cubicBezTo>
                              <a:pt x="4809145" y="54820"/>
                              <a:pt x="4796736" y="106422"/>
                              <a:pt x="4801797" y="159756"/>
                            </a:cubicBezTo>
                            <a:lnTo>
                              <a:pt x="4801797" y="159756"/>
                            </a:lnTo>
                            <a:cubicBezTo>
                              <a:pt x="4817126" y="233867"/>
                              <a:pt x="4794428" y="335671"/>
                              <a:pt x="4801797" y="399391"/>
                            </a:cubicBezTo>
                            <a:cubicBezTo>
                              <a:pt x="4859107" y="649342"/>
                              <a:pt x="4744667" y="763009"/>
                              <a:pt x="4801797" y="958538"/>
                            </a:cubicBezTo>
                            <a:cubicBezTo>
                              <a:pt x="4640381" y="959075"/>
                              <a:pt x="4535856" y="898672"/>
                              <a:pt x="4297608" y="958538"/>
                            </a:cubicBezTo>
                            <a:cubicBezTo>
                              <a:pt x="4059360" y="1018404"/>
                              <a:pt x="3911192" y="940392"/>
                              <a:pt x="3765409" y="958538"/>
                            </a:cubicBezTo>
                            <a:cubicBezTo>
                              <a:pt x="3619626" y="976684"/>
                              <a:pt x="3450356" y="908302"/>
                              <a:pt x="3289231" y="958538"/>
                            </a:cubicBezTo>
                            <a:cubicBezTo>
                              <a:pt x="3128106" y="1008774"/>
                              <a:pt x="2960885" y="921009"/>
                              <a:pt x="2813053" y="958538"/>
                            </a:cubicBezTo>
                            <a:cubicBezTo>
                              <a:pt x="2665221" y="996067"/>
                              <a:pt x="2211051" y="946403"/>
                              <a:pt x="2000749" y="958538"/>
                            </a:cubicBezTo>
                            <a:cubicBezTo>
                              <a:pt x="1822588" y="974905"/>
                              <a:pt x="1776705" y="933885"/>
                              <a:pt x="1612604" y="958538"/>
                            </a:cubicBezTo>
                            <a:cubicBezTo>
                              <a:pt x="1448503" y="983191"/>
                              <a:pt x="1334271" y="949995"/>
                              <a:pt x="1212454" y="958538"/>
                            </a:cubicBezTo>
                            <a:cubicBezTo>
                              <a:pt x="1090637" y="967081"/>
                              <a:pt x="892293" y="935669"/>
                              <a:pt x="800300" y="958538"/>
                            </a:cubicBezTo>
                            <a:lnTo>
                              <a:pt x="800300" y="958538"/>
                            </a:lnTo>
                            <a:cubicBezTo>
                              <a:pt x="659995" y="961123"/>
                              <a:pt x="545367" y="944047"/>
                              <a:pt x="408153" y="958538"/>
                            </a:cubicBezTo>
                            <a:cubicBezTo>
                              <a:pt x="270939" y="973029"/>
                              <a:pt x="168371" y="942110"/>
                              <a:pt x="0" y="958538"/>
                            </a:cubicBezTo>
                            <a:cubicBezTo>
                              <a:pt x="-22041" y="746174"/>
                              <a:pt x="64453" y="553601"/>
                              <a:pt x="0" y="399391"/>
                            </a:cubicBezTo>
                            <a:cubicBezTo>
                              <a:pt x="-90773" y="413427"/>
                              <a:pt x="-287409" y="322578"/>
                              <a:pt x="-361911" y="306838"/>
                            </a:cubicBezTo>
                            <a:cubicBezTo>
                              <a:pt x="-217939" y="210264"/>
                              <a:pt x="-94856" y="238126"/>
                              <a:pt x="0" y="159756"/>
                            </a:cubicBezTo>
                            <a:cubicBezTo>
                              <a:pt x="-4366" y="100205"/>
                              <a:pt x="15387" y="72214"/>
                              <a:pt x="0" y="0"/>
                            </a:cubicBezTo>
                            <a:close/>
                          </a:path>
                          <a:path w="4801797" h="958538" stroke="0" extrusionOk="0">
                            <a:moveTo>
                              <a:pt x="0" y="0"/>
                            </a:moveTo>
                            <a:cubicBezTo>
                              <a:pt x="145635" y="-24124"/>
                              <a:pt x="281058" y="2024"/>
                              <a:pt x="376141" y="0"/>
                            </a:cubicBezTo>
                            <a:cubicBezTo>
                              <a:pt x="471224" y="-2024"/>
                              <a:pt x="630823" y="8129"/>
                              <a:pt x="800300" y="0"/>
                            </a:cubicBezTo>
                            <a:lnTo>
                              <a:pt x="800300" y="0"/>
                            </a:lnTo>
                            <a:cubicBezTo>
                              <a:pt x="963656" y="-27236"/>
                              <a:pt x="1056656" y="451"/>
                              <a:pt x="1188445" y="0"/>
                            </a:cubicBezTo>
                            <a:cubicBezTo>
                              <a:pt x="1320234" y="-451"/>
                              <a:pt x="1459763" y="26730"/>
                              <a:pt x="1612604" y="0"/>
                            </a:cubicBezTo>
                            <a:cubicBezTo>
                              <a:pt x="1765445" y="-26730"/>
                              <a:pt x="1907217" y="27297"/>
                              <a:pt x="2000749" y="0"/>
                            </a:cubicBezTo>
                            <a:cubicBezTo>
                              <a:pt x="2253621" y="-31803"/>
                              <a:pt x="2365769" y="31293"/>
                              <a:pt x="2532948" y="0"/>
                            </a:cubicBezTo>
                            <a:cubicBezTo>
                              <a:pt x="2700127" y="-31293"/>
                              <a:pt x="2836784" y="63212"/>
                              <a:pt x="3093158" y="0"/>
                            </a:cubicBezTo>
                            <a:cubicBezTo>
                              <a:pt x="3349532" y="-63212"/>
                              <a:pt x="3429536" y="55148"/>
                              <a:pt x="3625357" y="0"/>
                            </a:cubicBezTo>
                            <a:cubicBezTo>
                              <a:pt x="3821178" y="-55148"/>
                              <a:pt x="3880504" y="42138"/>
                              <a:pt x="4101535" y="0"/>
                            </a:cubicBezTo>
                            <a:cubicBezTo>
                              <a:pt x="4322566" y="-42138"/>
                              <a:pt x="4532759" y="19642"/>
                              <a:pt x="4801797" y="0"/>
                            </a:cubicBezTo>
                            <a:cubicBezTo>
                              <a:pt x="4820287" y="63299"/>
                              <a:pt x="4783549" y="89604"/>
                              <a:pt x="4801797" y="159756"/>
                            </a:cubicBezTo>
                            <a:lnTo>
                              <a:pt x="4801797" y="159756"/>
                            </a:lnTo>
                            <a:cubicBezTo>
                              <a:pt x="4829644" y="239973"/>
                              <a:pt x="4796727" y="299271"/>
                              <a:pt x="4801797" y="399391"/>
                            </a:cubicBezTo>
                            <a:cubicBezTo>
                              <a:pt x="4861517" y="636539"/>
                              <a:pt x="4753795" y="837995"/>
                              <a:pt x="4801797" y="958538"/>
                            </a:cubicBezTo>
                            <a:cubicBezTo>
                              <a:pt x="4698659" y="1002684"/>
                              <a:pt x="4416249" y="944890"/>
                              <a:pt x="4297608" y="958538"/>
                            </a:cubicBezTo>
                            <a:cubicBezTo>
                              <a:pt x="4178967" y="972186"/>
                              <a:pt x="3888694" y="954559"/>
                              <a:pt x="3709388" y="958538"/>
                            </a:cubicBezTo>
                            <a:cubicBezTo>
                              <a:pt x="3530082" y="962517"/>
                              <a:pt x="3458792" y="941880"/>
                              <a:pt x="3233210" y="958538"/>
                            </a:cubicBezTo>
                            <a:cubicBezTo>
                              <a:pt x="3007628" y="975196"/>
                              <a:pt x="2905954" y="924952"/>
                              <a:pt x="2701011" y="958538"/>
                            </a:cubicBezTo>
                            <a:cubicBezTo>
                              <a:pt x="2496068" y="992124"/>
                              <a:pt x="2177773" y="886048"/>
                              <a:pt x="2000749" y="958538"/>
                            </a:cubicBezTo>
                            <a:cubicBezTo>
                              <a:pt x="1860319" y="988267"/>
                              <a:pt x="1745873" y="924097"/>
                              <a:pt x="1624608" y="958538"/>
                            </a:cubicBezTo>
                            <a:cubicBezTo>
                              <a:pt x="1503343" y="992979"/>
                              <a:pt x="1325866" y="950119"/>
                              <a:pt x="1200450" y="958538"/>
                            </a:cubicBezTo>
                            <a:cubicBezTo>
                              <a:pt x="1075034" y="966957"/>
                              <a:pt x="883346" y="920331"/>
                              <a:pt x="800300" y="958538"/>
                            </a:cubicBezTo>
                            <a:lnTo>
                              <a:pt x="800300" y="958538"/>
                            </a:lnTo>
                            <a:cubicBezTo>
                              <a:pt x="615905" y="1005259"/>
                              <a:pt x="533438" y="919295"/>
                              <a:pt x="392147" y="958538"/>
                            </a:cubicBezTo>
                            <a:cubicBezTo>
                              <a:pt x="250856" y="997781"/>
                              <a:pt x="84286" y="938217"/>
                              <a:pt x="0" y="958538"/>
                            </a:cubicBezTo>
                            <a:cubicBezTo>
                              <a:pt x="-21937" y="818410"/>
                              <a:pt x="29446" y="546301"/>
                              <a:pt x="0" y="399391"/>
                            </a:cubicBezTo>
                            <a:cubicBezTo>
                              <a:pt x="-128568" y="412317"/>
                              <a:pt x="-179033" y="324843"/>
                              <a:pt x="-361911" y="306838"/>
                            </a:cubicBezTo>
                            <a:cubicBezTo>
                              <a:pt x="-199781" y="215547"/>
                              <a:pt x="-70660" y="223947"/>
                              <a:pt x="0" y="159756"/>
                            </a:cubicBezTo>
                            <a:cubicBezTo>
                              <a:pt x="-14972" y="103533"/>
                              <a:pt x="10511" y="33887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>
                <a:extLst>
                  <a:ext uri="{FF2B5EF4-FFF2-40B4-BE49-F238E27FC236}">
                    <a16:creationId xmlns:a16="http://schemas.microsoft.com/office/drawing/2014/main" id="{59E6DD42-68B9-3E1B-993E-F3B8F638C191}"/>
                  </a:ext>
                </a:extLst>
              </p:cNvPr>
              <p:cNvSpPr/>
              <p:nvPr/>
            </p:nvSpPr>
            <p:spPr>
              <a:xfrm>
                <a:off x="2889898" y="2695409"/>
                <a:ext cx="3076371" cy="549191"/>
              </a:xfrm>
              <a:prstGeom prst="cloud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𝐬𝐡𝐚𝐫𝐞</m:t>
                      </m:r>
                      <m:d>
                        <m:dPr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</m:d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48" name="Cloud 47">
                <a:extLst>
                  <a:ext uri="{FF2B5EF4-FFF2-40B4-BE49-F238E27FC236}">
                    <a16:creationId xmlns:a16="http://schemas.microsoft.com/office/drawing/2014/main" id="{59E6DD42-68B9-3E1B-993E-F3B8F638C1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98" y="2695409"/>
                <a:ext cx="3076371" cy="549191"/>
              </a:xfrm>
              <a:prstGeom prst="cloud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A437A20-F003-D201-7FBE-2BFAF7643DAD}"/>
                  </a:ext>
                </a:extLst>
              </p:cNvPr>
              <p:cNvSpPr txBox="1"/>
              <p:nvPr/>
            </p:nvSpPr>
            <p:spPr>
              <a:xfrm>
                <a:off x="2768044" y="1600548"/>
                <a:ext cx="104694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dealer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𝑫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A437A20-F003-D201-7FBE-2BFAF7643D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044" y="1600548"/>
                <a:ext cx="1046948" cy="369332"/>
              </a:xfrm>
              <a:prstGeom prst="rect">
                <a:avLst/>
              </a:prstGeom>
              <a:blipFill>
                <a:blip r:embed="rId20"/>
                <a:stretch>
                  <a:fillRect l="-4651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615C33C-F19D-6DC7-C353-D5D6C7132D59}"/>
                  </a:ext>
                </a:extLst>
              </p:cNvPr>
              <p:cNvSpPr txBox="1"/>
              <p:nvPr/>
            </p:nvSpPr>
            <p:spPr>
              <a:xfrm>
                <a:off x="5684618" y="1291269"/>
                <a:ext cx="248613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pl-PL" dirty="0"/>
                  <a:t> </a:t>
                </a:r>
                <a:r>
                  <a:rPr lang="en-US" dirty="0"/>
                  <a:t>– number of parties</a:t>
                </a:r>
              </a:p>
              <a:p>
                <a14:m>
                  <m:oMath xmlns:m="http://schemas.openxmlformats.org/officeDocument/2006/math">
                    <m:r>
                      <a:rPr lang="pl-PL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r>
                  <a:rPr lang="pl-PL" dirty="0"/>
                  <a:t> </a:t>
                </a:r>
                <a:r>
                  <a:rPr lang="en-US" dirty="0"/>
                  <a:t>– </a:t>
                </a:r>
                <a:r>
                  <a:rPr lang="en-US" noProof="0" dirty="0"/>
                  <a:t>corruption</a:t>
                </a:r>
                <a:r>
                  <a:rPr lang="en-US" dirty="0"/>
                  <a:t> threshold</a:t>
                </a: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615C33C-F19D-6DC7-C353-D5D6C7132D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4618" y="1291269"/>
                <a:ext cx="2486130" cy="646331"/>
              </a:xfrm>
              <a:prstGeom prst="rect">
                <a:avLst/>
              </a:prstGeom>
              <a:blipFill>
                <a:blip r:embed="rId21"/>
                <a:stretch>
                  <a:fillRect t="-5660" r="-172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587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2" grpId="0" animBg="1"/>
      <p:bldP spid="45" grpId="0" animBg="1"/>
      <p:bldP spid="46" grpId="0"/>
      <p:bldP spid="47" grpId="0" animBg="1"/>
      <p:bldP spid="48" grpId="0" animBg="1"/>
      <p:bldP spid="5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FAE0CCDF-643A-B7C9-9C31-60423E010C12}"/>
              </a:ext>
            </a:extLst>
          </p:cNvPr>
          <p:cNvSpPr/>
          <p:nvPr/>
        </p:nvSpPr>
        <p:spPr>
          <a:xfrm>
            <a:off x="3803819" y="1980542"/>
            <a:ext cx="5193522" cy="2302451"/>
          </a:xfrm>
          <a:custGeom>
            <a:avLst/>
            <a:gdLst>
              <a:gd name="csX0" fmla="*/ 0 w 5193522"/>
              <a:gd name="csY0" fmla="*/ 383750 h 2302451"/>
              <a:gd name="csX1" fmla="*/ 383750 w 5193522"/>
              <a:gd name="csY1" fmla="*/ 0 h 2302451"/>
              <a:gd name="csX2" fmla="*/ 912911 w 5193522"/>
              <a:gd name="csY2" fmla="*/ 0 h 2302451"/>
              <a:gd name="csX3" fmla="*/ 1362698 w 5193522"/>
              <a:gd name="csY3" fmla="*/ 0 h 2302451"/>
              <a:gd name="csX4" fmla="*/ 1838943 w 5193522"/>
              <a:gd name="csY4" fmla="*/ 0 h 2302451"/>
              <a:gd name="csX5" fmla="*/ 2341646 w 5193522"/>
              <a:gd name="csY5" fmla="*/ 0 h 2302451"/>
              <a:gd name="csX6" fmla="*/ 3029555 w 5193522"/>
              <a:gd name="csY6" fmla="*/ 0 h 2302451"/>
              <a:gd name="csX7" fmla="*/ 3029555 w 5193522"/>
              <a:gd name="csY7" fmla="*/ 0 h 2302451"/>
              <a:gd name="csX8" fmla="*/ 3449365 w 5193522"/>
              <a:gd name="csY8" fmla="*/ 0 h 2302451"/>
              <a:gd name="csX9" fmla="*/ 3856190 w 5193522"/>
              <a:gd name="csY9" fmla="*/ 0 h 2302451"/>
              <a:gd name="csX10" fmla="*/ 4327935 w 5193522"/>
              <a:gd name="csY10" fmla="*/ 0 h 2302451"/>
              <a:gd name="csX11" fmla="*/ 4809772 w 5193522"/>
              <a:gd name="csY11" fmla="*/ 0 h 2302451"/>
              <a:gd name="csX12" fmla="*/ 5193522 w 5193522"/>
              <a:gd name="csY12" fmla="*/ 383750 h 2302451"/>
              <a:gd name="csX13" fmla="*/ 5193522 w 5193522"/>
              <a:gd name="csY13" fmla="*/ 882610 h 2302451"/>
              <a:gd name="csX14" fmla="*/ 5193522 w 5193522"/>
              <a:gd name="csY14" fmla="*/ 1343096 h 2302451"/>
              <a:gd name="csX15" fmla="*/ 5193522 w 5193522"/>
              <a:gd name="csY15" fmla="*/ 1343096 h 2302451"/>
              <a:gd name="csX16" fmla="*/ 5193522 w 5193522"/>
              <a:gd name="csY16" fmla="*/ 1918709 h 2302451"/>
              <a:gd name="csX17" fmla="*/ 5193522 w 5193522"/>
              <a:gd name="csY17" fmla="*/ 1918701 h 2302451"/>
              <a:gd name="csX18" fmla="*/ 4809772 w 5193522"/>
              <a:gd name="csY18" fmla="*/ 2302451 h 2302451"/>
              <a:gd name="csX19" fmla="*/ 4327935 w 5193522"/>
              <a:gd name="csY19" fmla="*/ 2302451 h 2302451"/>
              <a:gd name="csX20" fmla="*/ 3922823 w 5193522"/>
              <a:gd name="csY20" fmla="*/ 2302451 h 2302451"/>
              <a:gd name="csX21" fmla="*/ 3494054 w 5193522"/>
              <a:gd name="csY21" fmla="*/ 2302451 h 2302451"/>
              <a:gd name="csX22" fmla="*/ 3029555 w 5193522"/>
              <a:gd name="csY22" fmla="*/ 2302451 h 2302451"/>
              <a:gd name="csX23" fmla="*/ 2500394 w 5193522"/>
              <a:gd name="csY23" fmla="*/ 2302451 h 2302451"/>
              <a:gd name="csX24" fmla="*/ 2050607 w 5193522"/>
              <a:gd name="csY24" fmla="*/ 2302451 h 2302451"/>
              <a:gd name="csX25" fmla="*/ 1521446 w 5193522"/>
              <a:gd name="csY25" fmla="*/ 2302451 h 2302451"/>
              <a:gd name="csX26" fmla="*/ 1071659 w 5193522"/>
              <a:gd name="csY26" fmla="*/ 2302451 h 2302451"/>
              <a:gd name="csX27" fmla="*/ 383750 w 5193522"/>
              <a:gd name="csY27" fmla="*/ 2302451 h 2302451"/>
              <a:gd name="csX28" fmla="*/ 0 w 5193522"/>
              <a:gd name="csY28" fmla="*/ 1918701 h 2302451"/>
              <a:gd name="csX29" fmla="*/ 0 w 5193522"/>
              <a:gd name="csY29" fmla="*/ 1918709 h 2302451"/>
              <a:gd name="csX30" fmla="*/ 0 w 5193522"/>
              <a:gd name="csY30" fmla="*/ 1343096 h 2302451"/>
              <a:gd name="csX31" fmla="*/ 0 w 5193522"/>
              <a:gd name="csY31" fmla="*/ 1343096 h 2302451"/>
              <a:gd name="csX32" fmla="*/ 0 w 5193522"/>
              <a:gd name="csY32" fmla="*/ 892203 h 2302451"/>
              <a:gd name="csX33" fmla="*/ 0 w 5193522"/>
              <a:gd name="csY33" fmla="*/ 383750 h 23024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</a:cxnLst>
            <a:rect l="l" t="t" r="r" b="b"/>
            <a:pathLst>
              <a:path w="5193522" h="2302451" fill="none" extrusionOk="0">
                <a:moveTo>
                  <a:pt x="0" y="383750"/>
                </a:moveTo>
                <a:cubicBezTo>
                  <a:pt x="-8006" y="166145"/>
                  <a:pt x="175247" y="-59179"/>
                  <a:pt x="383750" y="0"/>
                </a:cubicBezTo>
                <a:cubicBezTo>
                  <a:pt x="592134" y="-47438"/>
                  <a:pt x="785868" y="56201"/>
                  <a:pt x="912911" y="0"/>
                </a:cubicBezTo>
                <a:cubicBezTo>
                  <a:pt x="1039954" y="-56201"/>
                  <a:pt x="1188595" y="1689"/>
                  <a:pt x="1362698" y="0"/>
                </a:cubicBezTo>
                <a:cubicBezTo>
                  <a:pt x="1536801" y="-1689"/>
                  <a:pt x="1725296" y="42455"/>
                  <a:pt x="1838943" y="0"/>
                </a:cubicBezTo>
                <a:cubicBezTo>
                  <a:pt x="1952590" y="-42455"/>
                  <a:pt x="2196511" y="54690"/>
                  <a:pt x="2341646" y="0"/>
                </a:cubicBezTo>
                <a:cubicBezTo>
                  <a:pt x="2486781" y="-54690"/>
                  <a:pt x="2862148" y="77876"/>
                  <a:pt x="3029555" y="0"/>
                </a:cubicBezTo>
                <a:lnTo>
                  <a:pt x="3029555" y="0"/>
                </a:lnTo>
                <a:cubicBezTo>
                  <a:pt x="3167116" y="-7329"/>
                  <a:pt x="3280385" y="2947"/>
                  <a:pt x="3449365" y="0"/>
                </a:cubicBezTo>
                <a:cubicBezTo>
                  <a:pt x="3618345" y="-2947"/>
                  <a:pt x="3732440" y="19366"/>
                  <a:pt x="3856190" y="0"/>
                </a:cubicBezTo>
                <a:cubicBezTo>
                  <a:pt x="3979941" y="-19366"/>
                  <a:pt x="4119107" y="55320"/>
                  <a:pt x="4327935" y="0"/>
                </a:cubicBezTo>
                <a:cubicBezTo>
                  <a:pt x="4426743" y="-21207"/>
                  <a:pt x="4704600" y="42912"/>
                  <a:pt x="4809772" y="0"/>
                </a:cubicBezTo>
                <a:cubicBezTo>
                  <a:pt x="5041243" y="19193"/>
                  <a:pt x="5164988" y="221928"/>
                  <a:pt x="5193522" y="383750"/>
                </a:cubicBezTo>
                <a:cubicBezTo>
                  <a:pt x="5217889" y="555091"/>
                  <a:pt x="5144837" y="642129"/>
                  <a:pt x="5193522" y="882610"/>
                </a:cubicBezTo>
                <a:cubicBezTo>
                  <a:pt x="5242207" y="1123091"/>
                  <a:pt x="5153668" y="1216782"/>
                  <a:pt x="5193522" y="1343096"/>
                </a:cubicBezTo>
                <a:lnTo>
                  <a:pt x="5193522" y="1343096"/>
                </a:lnTo>
                <a:cubicBezTo>
                  <a:pt x="5230938" y="1554101"/>
                  <a:pt x="5182756" y="1653502"/>
                  <a:pt x="5193522" y="1918709"/>
                </a:cubicBezTo>
                <a:lnTo>
                  <a:pt x="5193522" y="1918701"/>
                </a:lnTo>
                <a:cubicBezTo>
                  <a:pt x="5209363" y="2123682"/>
                  <a:pt x="4962921" y="2299500"/>
                  <a:pt x="4809772" y="2302451"/>
                </a:cubicBezTo>
                <a:cubicBezTo>
                  <a:pt x="4616740" y="2306850"/>
                  <a:pt x="4450310" y="2291943"/>
                  <a:pt x="4327935" y="2302451"/>
                </a:cubicBezTo>
                <a:cubicBezTo>
                  <a:pt x="4192357" y="2310004"/>
                  <a:pt x="4060436" y="2267680"/>
                  <a:pt x="3922823" y="2302451"/>
                </a:cubicBezTo>
                <a:cubicBezTo>
                  <a:pt x="3767833" y="2327449"/>
                  <a:pt x="3581535" y="2299964"/>
                  <a:pt x="3494054" y="2302451"/>
                </a:cubicBezTo>
                <a:cubicBezTo>
                  <a:pt x="3406573" y="2304938"/>
                  <a:pt x="3151773" y="2277704"/>
                  <a:pt x="3029555" y="2302451"/>
                </a:cubicBezTo>
                <a:cubicBezTo>
                  <a:pt x="2894429" y="2312225"/>
                  <a:pt x="2668285" y="2240353"/>
                  <a:pt x="2500394" y="2302451"/>
                </a:cubicBezTo>
                <a:cubicBezTo>
                  <a:pt x="2332503" y="2364549"/>
                  <a:pt x="2192335" y="2299730"/>
                  <a:pt x="2050607" y="2302451"/>
                </a:cubicBezTo>
                <a:cubicBezTo>
                  <a:pt x="1908879" y="2305172"/>
                  <a:pt x="1784161" y="2260840"/>
                  <a:pt x="1521446" y="2302451"/>
                </a:cubicBezTo>
                <a:cubicBezTo>
                  <a:pt x="1258731" y="2344062"/>
                  <a:pt x="1244539" y="2266266"/>
                  <a:pt x="1071659" y="2302451"/>
                </a:cubicBezTo>
                <a:cubicBezTo>
                  <a:pt x="898779" y="2338636"/>
                  <a:pt x="610954" y="2231662"/>
                  <a:pt x="383750" y="2302451"/>
                </a:cubicBezTo>
                <a:cubicBezTo>
                  <a:pt x="120356" y="2266336"/>
                  <a:pt x="-23576" y="2144024"/>
                  <a:pt x="0" y="1918701"/>
                </a:cubicBezTo>
                <a:lnTo>
                  <a:pt x="0" y="1918709"/>
                </a:lnTo>
                <a:cubicBezTo>
                  <a:pt x="-14867" y="1785915"/>
                  <a:pt x="42552" y="1567528"/>
                  <a:pt x="0" y="1343096"/>
                </a:cubicBezTo>
                <a:lnTo>
                  <a:pt x="0" y="1343096"/>
                </a:lnTo>
                <a:cubicBezTo>
                  <a:pt x="-40138" y="1169789"/>
                  <a:pt x="39988" y="986666"/>
                  <a:pt x="0" y="892203"/>
                </a:cubicBezTo>
                <a:cubicBezTo>
                  <a:pt x="-39988" y="797740"/>
                  <a:pt x="36288" y="617619"/>
                  <a:pt x="0" y="383750"/>
                </a:cubicBezTo>
                <a:close/>
              </a:path>
              <a:path w="5193522" h="2302451" stroke="0" extrusionOk="0">
                <a:moveTo>
                  <a:pt x="0" y="383750"/>
                </a:moveTo>
                <a:cubicBezTo>
                  <a:pt x="7020" y="172879"/>
                  <a:pt x="161086" y="-9117"/>
                  <a:pt x="383750" y="0"/>
                </a:cubicBezTo>
                <a:cubicBezTo>
                  <a:pt x="642216" y="-6699"/>
                  <a:pt x="741204" y="22385"/>
                  <a:pt x="965827" y="0"/>
                </a:cubicBezTo>
                <a:cubicBezTo>
                  <a:pt x="1190450" y="-22385"/>
                  <a:pt x="1305073" y="41748"/>
                  <a:pt x="1468530" y="0"/>
                </a:cubicBezTo>
                <a:cubicBezTo>
                  <a:pt x="1631987" y="-41748"/>
                  <a:pt x="1848425" y="20036"/>
                  <a:pt x="1997691" y="0"/>
                </a:cubicBezTo>
                <a:cubicBezTo>
                  <a:pt x="2146957" y="-20036"/>
                  <a:pt x="2306812" y="28078"/>
                  <a:pt x="2500394" y="0"/>
                </a:cubicBezTo>
                <a:cubicBezTo>
                  <a:pt x="2693976" y="-28078"/>
                  <a:pt x="2837378" y="7929"/>
                  <a:pt x="3029555" y="0"/>
                </a:cubicBezTo>
                <a:lnTo>
                  <a:pt x="3029555" y="0"/>
                </a:lnTo>
                <a:cubicBezTo>
                  <a:pt x="3177475" y="-31165"/>
                  <a:pt x="3295078" y="3245"/>
                  <a:pt x="3462348" y="0"/>
                </a:cubicBezTo>
                <a:cubicBezTo>
                  <a:pt x="3629618" y="-3245"/>
                  <a:pt x="3801357" y="45090"/>
                  <a:pt x="3908125" y="0"/>
                </a:cubicBezTo>
                <a:cubicBezTo>
                  <a:pt x="4014893" y="-45090"/>
                  <a:pt x="4121228" y="8132"/>
                  <a:pt x="4327935" y="0"/>
                </a:cubicBezTo>
                <a:cubicBezTo>
                  <a:pt x="4506973" y="-40866"/>
                  <a:pt x="4644610" y="41800"/>
                  <a:pt x="4809772" y="0"/>
                </a:cubicBezTo>
                <a:cubicBezTo>
                  <a:pt x="5041491" y="33933"/>
                  <a:pt x="5182861" y="168412"/>
                  <a:pt x="5193522" y="383750"/>
                </a:cubicBezTo>
                <a:cubicBezTo>
                  <a:pt x="5213370" y="533109"/>
                  <a:pt x="5143542" y="756513"/>
                  <a:pt x="5193522" y="873016"/>
                </a:cubicBezTo>
                <a:cubicBezTo>
                  <a:pt x="5243502" y="989519"/>
                  <a:pt x="5190476" y="1206233"/>
                  <a:pt x="5193522" y="1343096"/>
                </a:cubicBezTo>
                <a:lnTo>
                  <a:pt x="5193522" y="1343096"/>
                </a:lnTo>
                <a:cubicBezTo>
                  <a:pt x="5243059" y="1614576"/>
                  <a:pt x="5183003" y="1770294"/>
                  <a:pt x="5193522" y="1918709"/>
                </a:cubicBezTo>
                <a:lnTo>
                  <a:pt x="5193522" y="1918701"/>
                </a:lnTo>
                <a:cubicBezTo>
                  <a:pt x="5195170" y="2097331"/>
                  <a:pt x="5005333" y="2308687"/>
                  <a:pt x="4809772" y="2302451"/>
                </a:cubicBezTo>
                <a:cubicBezTo>
                  <a:pt x="4626891" y="2328777"/>
                  <a:pt x="4511169" y="2272925"/>
                  <a:pt x="4327935" y="2302451"/>
                </a:cubicBezTo>
                <a:cubicBezTo>
                  <a:pt x="4156755" y="2308007"/>
                  <a:pt x="4021209" y="2255807"/>
                  <a:pt x="3922823" y="2302451"/>
                </a:cubicBezTo>
                <a:cubicBezTo>
                  <a:pt x="3720894" y="2311864"/>
                  <a:pt x="3669495" y="2275609"/>
                  <a:pt x="3458324" y="2302451"/>
                </a:cubicBezTo>
                <a:cubicBezTo>
                  <a:pt x="3247153" y="2329293"/>
                  <a:pt x="3189911" y="2265519"/>
                  <a:pt x="3029555" y="2302451"/>
                </a:cubicBezTo>
                <a:cubicBezTo>
                  <a:pt x="2853404" y="2310409"/>
                  <a:pt x="2698521" y="2250566"/>
                  <a:pt x="2579768" y="2302451"/>
                </a:cubicBezTo>
                <a:cubicBezTo>
                  <a:pt x="2461015" y="2354336"/>
                  <a:pt x="2346456" y="2296537"/>
                  <a:pt x="2129981" y="2302451"/>
                </a:cubicBezTo>
                <a:cubicBezTo>
                  <a:pt x="1913506" y="2308365"/>
                  <a:pt x="1746178" y="2266885"/>
                  <a:pt x="1600820" y="2302451"/>
                </a:cubicBezTo>
                <a:cubicBezTo>
                  <a:pt x="1455462" y="2338017"/>
                  <a:pt x="1365755" y="2293482"/>
                  <a:pt x="1151033" y="2302451"/>
                </a:cubicBezTo>
                <a:cubicBezTo>
                  <a:pt x="936311" y="2311420"/>
                  <a:pt x="652490" y="2233464"/>
                  <a:pt x="383750" y="2302451"/>
                </a:cubicBezTo>
                <a:cubicBezTo>
                  <a:pt x="220239" y="2267314"/>
                  <a:pt x="15173" y="2170193"/>
                  <a:pt x="0" y="1918701"/>
                </a:cubicBezTo>
                <a:lnTo>
                  <a:pt x="0" y="1918709"/>
                </a:lnTo>
                <a:cubicBezTo>
                  <a:pt x="-24136" y="1710722"/>
                  <a:pt x="2631" y="1507909"/>
                  <a:pt x="0" y="1343096"/>
                </a:cubicBezTo>
                <a:lnTo>
                  <a:pt x="0" y="1343096"/>
                </a:lnTo>
                <a:cubicBezTo>
                  <a:pt x="-47096" y="1140873"/>
                  <a:pt x="4370" y="1081132"/>
                  <a:pt x="0" y="844236"/>
                </a:cubicBezTo>
                <a:cubicBezTo>
                  <a:pt x="-4370" y="607340"/>
                  <a:pt x="44796" y="590229"/>
                  <a:pt x="0" y="38375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3274577047">
                  <a:prstGeom prst="wedgeRoundRectCallout">
                    <a:avLst>
                      <a:gd name="adj1" fmla="val 25533"/>
                      <a:gd name="adj2" fmla="val 38224"/>
                      <a:gd name="adj3" fmla="val 16667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DC974ED7-5DCF-255D-D9FB-7E7A5358BF9B}"/>
              </a:ext>
            </a:extLst>
          </p:cNvPr>
          <p:cNvSpPr/>
          <p:nvPr/>
        </p:nvSpPr>
        <p:spPr>
          <a:xfrm>
            <a:off x="5026066" y="2136973"/>
            <a:ext cx="3789321" cy="1906389"/>
          </a:xfrm>
          <a:prstGeom prst="wedgeRoundRectCallout">
            <a:avLst>
              <a:gd name="adj1" fmla="val 16955"/>
              <a:gd name="adj2" fmla="val 81219"/>
              <a:gd name="adj3" fmla="val 16667"/>
            </a:avLst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C56C735-3E83-38C3-1FE7-3DE158D4495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365126"/>
                <a:ext cx="7886700" cy="901699"/>
              </a:xfrm>
            </p:spPr>
            <p:txBody>
              <a:bodyPr/>
              <a:lstStyle/>
              <a:p>
                <a:r>
                  <a:rPr lang="en-US" dirty="0"/>
                  <a:t>Example </a:t>
                </a:r>
                <a14:m>
                  <m:oMath xmlns:m="http://schemas.openxmlformats.org/officeDocument/2006/math">
                    <m:r>
                      <a:rPr lang="pl-PL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US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pl-PL" sz="4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CC56C735-3E83-38C3-1FE7-3DE158D449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365126"/>
                <a:ext cx="7886700" cy="901699"/>
              </a:xfrm>
              <a:blipFill>
                <a:blip r:embed="rId2"/>
                <a:stretch>
                  <a:fillRect l="-3091" t="-10135" b="-209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 cartoon of a deer&#10;&#10;AI-generated content may be incorrect.">
            <a:extLst>
              <a:ext uri="{FF2B5EF4-FFF2-40B4-BE49-F238E27FC236}">
                <a16:creationId xmlns:a16="http://schemas.microsoft.com/office/drawing/2014/main" id="{F08C8367-3697-8D92-DCCB-D7F598618EC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369" y="2265137"/>
            <a:ext cx="1155495" cy="1155495"/>
          </a:xfrm>
          <a:prstGeom prst="rect">
            <a:avLst/>
          </a:prstGeom>
        </p:spPr>
      </p:pic>
      <p:pic>
        <p:nvPicPr>
          <p:cNvPr id="5" name="Picture 4" descr="A cartoon of a horse&#10;&#10;AI-generated content may be incorrect.">
            <a:extLst>
              <a:ext uri="{FF2B5EF4-FFF2-40B4-BE49-F238E27FC236}">
                <a16:creationId xmlns:a16="http://schemas.microsoft.com/office/drawing/2014/main" id="{C7D942C6-6911-007A-CFEE-83D24882980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3819" y="2301373"/>
            <a:ext cx="1109733" cy="1109733"/>
          </a:xfrm>
          <a:prstGeom prst="rect">
            <a:avLst/>
          </a:prstGeom>
        </p:spPr>
      </p:pic>
      <p:pic>
        <p:nvPicPr>
          <p:cNvPr id="6" name="Picture 5" descr="A cartoon of a cow&#10;&#10;AI-generated content may be incorrect.">
            <a:extLst>
              <a:ext uri="{FF2B5EF4-FFF2-40B4-BE49-F238E27FC236}">
                <a16:creationId xmlns:a16="http://schemas.microsoft.com/office/drawing/2014/main" id="{0114FB54-89E9-AEAF-8ECE-F0A662C82D9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0866" y="2215423"/>
            <a:ext cx="1205209" cy="1205209"/>
          </a:xfrm>
          <a:prstGeom prst="rect">
            <a:avLst/>
          </a:prstGeom>
        </p:spPr>
      </p:pic>
      <p:pic>
        <p:nvPicPr>
          <p:cNvPr id="7" name="Picture 6" descr="A cartoon of a mouse&#10;&#10;AI-generated content may be incorrect.">
            <a:extLst>
              <a:ext uri="{FF2B5EF4-FFF2-40B4-BE49-F238E27FC236}">
                <a16:creationId xmlns:a16="http://schemas.microsoft.com/office/drawing/2014/main" id="{DA6FC2C4-5C6D-E514-3D54-E83291C8FBB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5772" y="2245931"/>
            <a:ext cx="1174701" cy="1174701"/>
          </a:xfrm>
          <a:prstGeom prst="rect">
            <a:avLst/>
          </a:prstGeom>
        </p:spPr>
      </p:pic>
      <p:pic>
        <p:nvPicPr>
          <p:cNvPr id="8" name="Picture 7" descr="A cartoon of a pig&#10;&#10;AI-generated content may be incorrect.">
            <a:extLst>
              <a:ext uri="{FF2B5EF4-FFF2-40B4-BE49-F238E27FC236}">
                <a16:creationId xmlns:a16="http://schemas.microsoft.com/office/drawing/2014/main" id="{D25F5681-17CA-9EFA-CC80-4E44EB40FFCE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2206" y="2373685"/>
            <a:ext cx="1111916" cy="1111916"/>
          </a:xfrm>
          <a:prstGeom prst="rect">
            <a:avLst/>
          </a:prstGeom>
        </p:spPr>
      </p:pic>
      <p:pic>
        <p:nvPicPr>
          <p:cNvPr id="9" name="Picture 8" descr="A cartoon of a sheep&#10;&#10;AI-generated content may be incorrect.">
            <a:extLst>
              <a:ext uri="{FF2B5EF4-FFF2-40B4-BE49-F238E27FC236}">
                <a16:creationId xmlns:a16="http://schemas.microsoft.com/office/drawing/2014/main" id="{6546D6D6-23F3-925C-E9AE-C83ABE0045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5561" y="2373684"/>
            <a:ext cx="1046948" cy="1046948"/>
          </a:xfrm>
          <a:prstGeom prst="rect">
            <a:avLst/>
          </a:prstGeom>
        </p:spPr>
      </p:pic>
      <p:pic>
        <p:nvPicPr>
          <p:cNvPr id="10" name="Picture 9" descr="A cartoon of a dog&#10;&#10;AI-generated content may be incorrect.">
            <a:extLst>
              <a:ext uri="{FF2B5EF4-FFF2-40B4-BE49-F238E27FC236}">
                <a16:creationId xmlns:a16="http://schemas.microsoft.com/office/drawing/2014/main" id="{C5569236-A0F3-BBAC-90E4-79402F013E58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33249" y="2245931"/>
            <a:ext cx="1317920" cy="11747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16EE811-FA60-70AE-5D63-51F08C1738F0}"/>
                  </a:ext>
                </a:extLst>
              </p:cNvPr>
              <p:cNvSpPr txBox="1"/>
              <p:nvPr/>
            </p:nvSpPr>
            <p:spPr>
              <a:xfrm>
                <a:off x="724321" y="3421069"/>
                <a:ext cx="490775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16EE811-FA60-70AE-5D63-51F08C1738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321" y="3421069"/>
                <a:ext cx="490775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B715921-6BFD-0CCE-A481-1B6F8D80F81A}"/>
                  </a:ext>
                </a:extLst>
              </p:cNvPr>
              <p:cNvSpPr txBox="1"/>
              <p:nvPr/>
            </p:nvSpPr>
            <p:spPr>
              <a:xfrm>
                <a:off x="3039926" y="3421069"/>
                <a:ext cx="490775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B715921-6BFD-0CCE-A481-1B6F8D80F8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9926" y="3421069"/>
                <a:ext cx="490775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A7A229C-E475-ACFE-6BB4-C955493FCFE4}"/>
                  </a:ext>
                </a:extLst>
              </p:cNvPr>
              <p:cNvSpPr txBox="1"/>
              <p:nvPr/>
            </p:nvSpPr>
            <p:spPr>
              <a:xfrm>
                <a:off x="1912130" y="3421069"/>
                <a:ext cx="490775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A7A229C-E475-ACFE-6BB4-C955493FCF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2130" y="3421069"/>
                <a:ext cx="490775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22B2695-017D-4D3D-F798-3137E7FB7B9C}"/>
                  </a:ext>
                </a:extLst>
              </p:cNvPr>
              <p:cNvSpPr txBox="1"/>
              <p:nvPr/>
            </p:nvSpPr>
            <p:spPr>
              <a:xfrm>
                <a:off x="4167722" y="3421069"/>
                <a:ext cx="490775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22B2695-017D-4D3D-F798-3137E7FB7B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7722" y="3421069"/>
                <a:ext cx="490775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AD31CA3-66BE-79F1-35AE-2C614147EAEC}"/>
                  </a:ext>
                </a:extLst>
              </p:cNvPr>
              <p:cNvSpPr txBox="1"/>
              <p:nvPr/>
            </p:nvSpPr>
            <p:spPr>
              <a:xfrm>
                <a:off x="5362499" y="3420632"/>
                <a:ext cx="490775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AD31CA3-66BE-79F1-35AE-2C614147EA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2499" y="3420632"/>
                <a:ext cx="490775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73B8BE6-308E-8845-8A44-07FE582EEB2C}"/>
                  </a:ext>
                </a:extLst>
              </p:cNvPr>
              <p:cNvSpPr txBox="1"/>
              <p:nvPr/>
            </p:nvSpPr>
            <p:spPr>
              <a:xfrm>
                <a:off x="6663366" y="3421069"/>
                <a:ext cx="490775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73B8BE6-308E-8845-8A44-07FE582EEB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3366" y="3421069"/>
                <a:ext cx="490775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FC8EA7D-DFA1-A621-CAD5-E3611E80C009}"/>
                  </a:ext>
                </a:extLst>
              </p:cNvPr>
              <p:cNvSpPr txBox="1"/>
              <p:nvPr/>
            </p:nvSpPr>
            <p:spPr>
              <a:xfrm>
                <a:off x="7851175" y="3421069"/>
                <a:ext cx="490775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AFC8EA7D-DFA1-A621-CAD5-E3611E80C0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1175" y="3421069"/>
                <a:ext cx="490775" cy="3693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 descr="A cartoon of a fox&#10;&#10;AI-generated content may be incorrect.">
            <a:extLst>
              <a:ext uri="{FF2B5EF4-FFF2-40B4-BE49-F238E27FC236}">
                <a16:creationId xmlns:a16="http://schemas.microsoft.com/office/drawing/2014/main" id="{568F0C25-ADEF-29F6-666A-54F673E1477A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2237" y="4756865"/>
            <a:ext cx="1152588" cy="11525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2583420-CEA7-76B6-F807-F35CA007413B}"/>
                  </a:ext>
                </a:extLst>
              </p:cNvPr>
              <p:cNvSpPr txBox="1"/>
              <p:nvPr/>
            </p:nvSpPr>
            <p:spPr>
              <a:xfrm>
                <a:off x="5026066" y="5091866"/>
                <a:ext cx="180055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doesn’t know </a:t>
                </a:r>
                <a14:m>
                  <m:oMath xmlns:m="http://schemas.openxmlformats.org/officeDocument/2006/math">
                    <m:r>
                      <a:rPr lang="en-US" sz="2000" b="1" i="1" kern="120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𝑺</m:t>
                    </m:r>
                  </m:oMath>
                </a14:m>
                <a:endParaRPr lang="en-US" sz="2000" dirty="0">
                  <a:effectLst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2583420-CEA7-76B6-F807-F35CA00741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6066" y="5091866"/>
                <a:ext cx="1800558" cy="400110"/>
              </a:xfrm>
              <a:prstGeom prst="rect">
                <a:avLst/>
              </a:prstGeom>
              <a:blipFill>
                <a:blip r:embed="rId19"/>
                <a:stretch>
                  <a:fillRect l="-3378" t="-7576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409DCD3-F488-38D9-09A7-60D5F948221B}"/>
                  </a:ext>
                </a:extLst>
              </p:cNvPr>
              <p:cNvSpPr txBox="1"/>
              <p:nvPr/>
            </p:nvSpPr>
            <p:spPr>
              <a:xfrm>
                <a:off x="5763343" y="1420144"/>
                <a:ext cx="975652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know </a:t>
                </a:r>
                <a14:m>
                  <m:oMath xmlns:m="http://schemas.openxmlformats.org/officeDocument/2006/math">
                    <m:r>
                      <a:rPr lang="en-US" sz="2000" b="1" i="1" kern="120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𝑺</m:t>
                    </m:r>
                  </m:oMath>
                </a14:m>
                <a:endParaRPr lang="en-US" sz="2000" dirty="0">
                  <a:effectLst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409DCD3-F488-38D9-09A7-60D5F94822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3343" y="1420144"/>
                <a:ext cx="975652" cy="400110"/>
              </a:xfrm>
              <a:prstGeom prst="rect">
                <a:avLst/>
              </a:prstGeom>
              <a:blipFill>
                <a:blip r:embed="rId20"/>
                <a:stretch>
                  <a:fillRect l="-6250" t="-9091" b="-257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4438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0" grpId="0" animBg="1"/>
      <p:bldP spid="25" grpId="0"/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60650-027B-67AD-5062-0D5F25C79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429" y="45524"/>
            <a:ext cx="7886700" cy="1040223"/>
          </a:xfrm>
        </p:spPr>
        <p:txBody>
          <a:bodyPr/>
          <a:lstStyle/>
          <a:p>
            <a:r>
              <a:rPr lang="en-US" dirty="0"/>
              <a:t>Example of use</a:t>
            </a:r>
          </a:p>
        </p:txBody>
      </p:sp>
      <p:pic>
        <p:nvPicPr>
          <p:cNvPr id="4" name="Picture 3" descr="A cartoon of a deer&#10;&#10;AI-generated content may be incorrect.">
            <a:extLst>
              <a:ext uri="{FF2B5EF4-FFF2-40B4-BE49-F238E27FC236}">
                <a16:creationId xmlns:a16="http://schemas.microsoft.com/office/drawing/2014/main" id="{736A5AB1-8EBA-38D5-D87C-257C845E1D4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429" y="3028783"/>
            <a:ext cx="1155495" cy="1155495"/>
          </a:xfrm>
          <a:prstGeom prst="rect">
            <a:avLst/>
          </a:prstGeom>
        </p:spPr>
      </p:pic>
      <p:pic>
        <p:nvPicPr>
          <p:cNvPr id="5" name="Picture 4" descr="A cartoon of a horse&#10;&#10;AI-generated content may be incorrect.">
            <a:extLst>
              <a:ext uri="{FF2B5EF4-FFF2-40B4-BE49-F238E27FC236}">
                <a16:creationId xmlns:a16="http://schemas.microsoft.com/office/drawing/2014/main" id="{7F70D52A-6B2B-EBC2-5607-A1B0AA3BE05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8879" y="3065019"/>
            <a:ext cx="1109733" cy="1109733"/>
          </a:xfrm>
          <a:prstGeom prst="rect">
            <a:avLst/>
          </a:prstGeom>
        </p:spPr>
      </p:pic>
      <p:pic>
        <p:nvPicPr>
          <p:cNvPr id="6" name="Picture 5" descr="A cartoon of a cow&#10;&#10;AI-generated content may be incorrect.">
            <a:extLst>
              <a:ext uri="{FF2B5EF4-FFF2-40B4-BE49-F238E27FC236}">
                <a16:creationId xmlns:a16="http://schemas.microsoft.com/office/drawing/2014/main" id="{794E42E8-7061-BDE5-FB1F-8B0D9C083E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5926" y="2979069"/>
            <a:ext cx="1205209" cy="1205209"/>
          </a:xfrm>
          <a:prstGeom prst="rect">
            <a:avLst/>
          </a:prstGeom>
        </p:spPr>
      </p:pic>
      <p:pic>
        <p:nvPicPr>
          <p:cNvPr id="7" name="Picture 6" descr="A cartoon of a mouse&#10;&#10;AI-generated content may be incorrect.">
            <a:extLst>
              <a:ext uri="{FF2B5EF4-FFF2-40B4-BE49-F238E27FC236}">
                <a16:creationId xmlns:a16="http://schemas.microsoft.com/office/drawing/2014/main" id="{083A5FC4-75B0-B964-8103-537AAD129F3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0832" y="3009577"/>
            <a:ext cx="1174701" cy="1174701"/>
          </a:xfrm>
          <a:prstGeom prst="rect">
            <a:avLst/>
          </a:prstGeom>
        </p:spPr>
      </p:pic>
      <p:pic>
        <p:nvPicPr>
          <p:cNvPr id="8" name="Picture 7" descr="A cartoon of a pig&#10;&#10;AI-generated content may be incorrect.">
            <a:extLst>
              <a:ext uri="{FF2B5EF4-FFF2-40B4-BE49-F238E27FC236}">
                <a16:creationId xmlns:a16="http://schemas.microsoft.com/office/drawing/2014/main" id="{E87E9EFA-AD37-850F-07B5-749D39B3886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7266" y="3137331"/>
            <a:ext cx="1111916" cy="1111916"/>
          </a:xfrm>
          <a:prstGeom prst="rect">
            <a:avLst/>
          </a:prstGeom>
        </p:spPr>
      </p:pic>
      <p:pic>
        <p:nvPicPr>
          <p:cNvPr id="9" name="Picture 8" descr="A cartoon of a sheep&#10;&#10;AI-generated content may be incorrect.">
            <a:extLst>
              <a:ext uri="{FF2B5EF4-FFF2-40B4-BE49-F238E27FC236}">
                <a16:creationId xmlns:a16="http://schemas.microsoft.com/office/drawing/2014/main" id="{176D2EA2-9252-2293-DE5F-E1B555DF380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0621" y="3137330"/>
            <a:ext cx="1046948" cy="1046948"/>
          </a:xfrm>
          <a:prstGeom prst="rect">
            <a:avLst/>
          </a:prstGeom>
        </p:spPr>
      </p:pic>
      <p:pic>
        <p:nvPicPr>
          <p:cNvPr id="10" name="Picture 9" descr="A cartoon of a dog&#10;&#10;AI-generated content may be incorrect.">
            <a:extLst>
              <a:ext uri="{FF2B5EF4-FFF2-40B4-BE49-F238E27FC236}">
                <a16:creationId xmlns:a16="http://schemas.microsoft.com/office/drawing/2014/main" id="{7351DF69-982C-7561-7E74-CD6DCCB3EBA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8309" y="3009577"/>
            <a:ext cx="1317920" cy="1174701"/>
          </a:xfrm>
          <a:prstGeom prst="rect">
            <a:avLst/>
          </a:prstGeom>
        </p:spPr>
      </p:pic>
      <p:pic>
        <p:nvPicPr>
          <p:cNvPr id="11" name="Picture 10" descr="A cartoon bear in a blue shirt&#10;&#10;AI-generated content may be incorrect.">
            <a:extLst>
              <a:ext uri="{FF2B5EF4-FFF2-40B4-BE49-F238E27FC236}">
                <a16:creationId xmlns:a16="http://schemas.microsoft.com/office/drawing/2014/main" id="{1D332E2E-E4F6-F022-C82C-7E108235699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4958" y="1085747"/>
            <a:ext cx="1237575" cy="1237575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01E23E8-A2B2-CDCA-0217-A9296DBAFD54}"/>
              </a:ext>
            </a:extLst>
          </p:cNvPr>
          <p:cNvCxnSpPr>
            <a:stCxn id="11" idx="2"/>
            <a:endCxn id="4" idx="0"/>
          </p:cNvCxnSpPr>
          <p:nvPr/>
        </p:nvCxnSpPr>
        <p:spPr>
          <a:xfrm flipH="1">
            <a:off x="903177" y="2323322"/>
            <a:ext cx="3350569" cy="705461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79E2DA1-CC19-4B13-5E63-EEFAD29B4819}"/>
              </a:ext>
            </a:extLst>
          </p:cNvPr>
          <p:cNvCxnSpPr>
            <a:cxnSpLocks/>
            <a:stCxn id="11" idx="2"/>
            <a:endCxn id="9" idx="0"/>
          </p:cNvCxnSpPr>
          <p:nvPr/>
        </p:nvCxnSpPr>
        <p:spPr>
          <a:xfrm flipH="1">
            <a:off x="2024095" y="2323322"/>
            <a:ext cx="2229651" cy="814008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FB27173-6865-47D7-1E58-B9A2CC8FA21B}"/>
              </a:ext>
            </a:extLst>
          </p:cNvPr>
          <p:cNvCxnSpPr>
            <a:cxnSpLocks/>
            <a:stCxn id="11" idx="2"/>
            <a:endCxn id="8" idx="0"/>
          </p:cNvCxnSpPr>
          <p:nvPr/>
        </p:nvCxnSpPr>
        <p:spPr>
          <a:xfrm flipH="1">
            <a:off x="3123224" y="2323322"/>
            <a:ext cx="1130522" cy="814009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9069060-91D2-9777-A526-DD11CA043D9C}"/>
              </a:ext>
            </a:extLst>
          </p:cNvPr>
          <p:cNvCxnSpPr>
            <a:cxnSpLocks/>
            <a:stCxn id="11" idx="2"/>
            <a:endCxn id="5" idx="0"/>
          </p:cNvCxnSpPr>
          <p:nvPr/>
        </p:nvCxnSpPr>
        <p:spPr>
          <a:xfrm>
            <a:off x="4253746" y="2323322"/>
            <a:ext cx="0" cy="741697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181879A-D015-020C-5997-B0EF1FCE9426}"/>
              </a:ext>
            </a:extLst>
          </p:cNvPr>
          <p:cNvCxnSpPr>
            <a:cxnSpLocks/>
            <a:stCxn id="11" idx="2"/>
            <a:endCxn id="10" idx="0"/>
          </p:cNvCxnSpPr>
          <p:nvPr/>
        </p:nvCxnSpPr>
        <p:spPr>
          <a:xfrm>
            <a:off x="4253746" y="2323322"/>
            <a:ext cx="1233523" cy="686255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D9B1319-EA9B-0577-3488-B8443F82CE55}"/>
              </a:ext>
            </a:extLst>
          </p:cNvPr>
          <p:cNvCxnSpPr>
            <a:cxnSpLocks/>
            <a:stCxn id="11" idx="2"/>
            <a:endCxn id="6" idx="0"/>
          </p:cNvCxnSpPr>
          <p:nvPr/>
        </p:nvCxnSpPr>
        <p:spPr>
          <a:xfrm>
            <a:off x="4253746" y="2323322"/>
            <a:ext cx="2514785" cy="655747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CB8611B-BE5F-30BC-F046-7D86212F69D0}"/>
              </a:ext>
            </a:extLst>
          </p:cNvPr>
          <p:cNvCxnSpPr>
            <a:cxnSpLocks/>
            <a:stCxn id="11" idx="2"/>
            <a:endCxn id="7" idx="0"/>
          </p:cNvCxnSpPr>
          <p:nvPr/>
        </p:nvCxnSpPr>
        <p:spPr>
          <a:xfrm>
            <a:off x="4253746" y="2323322"/>
            <a:ext cx="3724437" cy="686255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7B1BB48-92AC-CE3A-6D94-2A4F1F99FD75}"/>
                  </a:ext>
                </a:extLst>
              </p:cNvPr>
              <p:cNvSpPr txBox="1"/>
              <p:nvPr/>
            </p:nvSpPr>
            <p:spPr>
              <a:xfrm>
                <a:off x="3787962" y="2003720"/>
                <a:ext cx="949171" cy="369332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dirty="0"/>
                  <a:t>secret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endParaRPr lang="en-US" b="1" i="1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7B1BB48-92AC-CE3A-6D94-2A4F1F99FD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7962" y="2003720"/>
                <a:ext cx="949171" cy="369332"/>
              </a:xfrm>
              <a:prstGeom prst="rect">
                <a:avLst/>
              </a:prstGeom>
              <a:blipFill>
                <a:blip r:embed="rId10"/>
                <a:stretch>
                  <a:fillRect l="-4403" t="-9524" b="-206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ight Brace 43">
            <a:extLst>
              <a:ext uri="{FF2B5EF4-FFF2-40B4-BE49-F238E27FC236}">
                <a16:creationId xmlns:a16="http://schemas.microsoft.com/office/drawing/2014/main" id="{0838FE09-4950-F1A4-61B3-C0A51AF5DD42}"/>
              </a:ext>
            </a:extLst>
          </p:cNvPr>
          <p:cNvSpPr/>
          <p:nvPr/>
        </p:nvSpPr>
        <p:spPr>
          <a:xfrm rot="5400000">
            <a:off x="4096637" y="506195"/>
            <a:ext cx="532541" cy="7820455"/>
          </a:xfrm>
          <a:prstGeom prst="rightBrace">
            <a:avLst>
              <a:gd name="adj1" fmla="val 45000"/>
              <a:gd name="adj2" fmla="val 50379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A2D9208-5327-42B6-A080-67862D81C41B}"/>
                  </a:ext>
                </a:extLst>
              </p:cNvPr>
              <p:cNvSpPr txBox="1"/>
              <p:nvPr/>
            </p:nvSpPr>
            <p:spPr>
              <a:xfrm>
                <a:off x="594642" y="4863188"/>
                <a:ext cx="7970891" cy="11352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/>
                  <a:t>They should reconstruct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US" sz="2400" dirty="0"/>
                  <a:t> only if a </a:t>
                </a:r>
                <a:r>
                  <a:rPr lang="en-US" sz="2400" b="1" dirty="0"/>
                  <a:t>certain event happens</a:t>
                </a:r>
                <a:r>
                  <a:rPr lang="en-US" sz="2400" dirty="0"/>
                  <a:t>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Call an earlier reconstruction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“illegal”</a:t>
                </a:r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A2D9208-5327-42B6-A080-67862D81C4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642" y="4863188"/>
                <a:ext cx="7970891" cy="1135247"/>
              </a:xfrm>
              <a:prstGeom prst="rect">
                <a:avLst/>
              </a:prstGeom>
              <a:blipFill>
                <a:blip r:embed="rId11"/>
                <a:stretch>
                  <a:fillRect l="-1224" b="-11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4261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639D9375-2228-8C26-C0B1-2357A1B6292E}"/>
              </a:ext>
            </a:extLst>
          </p:cNvPr>
          <p:cNvSpPr/>
          <p:nvPr/>
        </p:nvSpPr>
        <p:spPr>
          <a:xfrm>
            <a:off x="592228" y="2790578"/>
            <a:ext cx="7135163" cy="2492096"/>
          </a:xfrm>
          <a:custGeom>
            <a:avLst/>
            <a:gdLst>
              <a:gd name="csX0" fmla="*/ 0 w 7135163"/>
              <a:gd name="csY0" fmla="*/ 0 h 2492096"/>
              <a:gd name="csX1" fmla="*/ 594597 w 7135163"/>
              <a:gd name="csY1" fmla="*/ 0 h 2492096"/>
              <a:gd name="csX2" fmla="*/ 1147572 w 7135163"/>
              <a:gd name="csY2" fmla="*/ 0 h 2492096"/>
              <a:gd name="csX3" fmla="*/ 1783791 w 7135163"/>
              <a:gd name="csY3" fmla="*/ 0 h 2492096"/>
              <a:gd name="csX4" fmla="*/ 2295144 w 7135163"/>
              <a:gd name="csY4" fmla="*/ 0 h 2492096"/>
              <a:gd name="csX5" fmla="*/ 2972984 w 7135163"/>
              <a:gd name="csY5" fmla="*/ 0 h 2492096"/>
              <a:gd name="csX6" fmla="*/ 3525959 w 7135163"/>
              <a:gd name="csY6" fmla="*/ 0 h 2492096"/>
              <a:gd name="csX7" fmla="*/ 4162178 w 7135163"/>
              <a:gd name="csY7" fmla="*/ 0 h 2492096"/>
              <a:gd name="csX8" fmla="*/ 4620274 w 7135163"/>
              <a:gd name="csY8" fmla="*/ -55901 h 2492096"/>
              <a:gd name="csX9" fmla="*/ 5078369 w 7135163"/>
              <a:gd name="csY9" fmla="*/ -111803 h 2492096"/>
              <a:gd name="csX10" fmla="*/ 5672383 w 7135163"/>
              <a:gd name="csY10" fmla="*/ -184290 h 2492096"/>
              <a:gd name="csX11" fmla="*/ 5945969 w 7135163"/>
              <a:gd name="csY11" fmla="*/ 0 h 2492096"/>
              <a:gd name="csX12" fmla="*/ 6516782 w 7135163"/>
              <a:gd name="csY12" fmla="*/ 0 h 2492096"/>
              <a:gd name="csX13" fmla="*/ 7135163 w 7135163"/>
              <a:gd name="csY13" fmla="*/ 0 h 2492096"/>
              <a:gd name="csX14" fmla="*/ 7135163 w 7135163"/>
              <a:gd name="csY14" fmla="*/ 415349 h 2492096"/>
              <a:gd name="csX15" fmla="*/ 7135163 w 7135163"/>
              <a:gd name="csY15" fmla="*/ 415349 h 2492096"/>
              <a:gd name="csX16" fmla="*/ 7135163 w 7135163"/>
              <a:gd name="csY16" fmla="*/ 720631 h 2492096"/>
              <a:gd name="csX17" fmla="*/ 7135163 w 7135163"/>
              <a:gd name="csY17" fmla="*/ 1038373 h 2492096"/>
              <a:gd name="csX18" fmla="*/ 7135163 w 7135163"/>
              <a:gd name="csY18" fmla="*/ 1552022 h 2492096"/>
              <a:gd name="csX19" fmla="*/ 7135163 w 7135163"/>
              <a:gd name="csY19" fmla="*/ 2051133 h 2492096"/>
              <a:gd name="csX20" fmla="*/ 7135163 w 7135163"/>
              <a:gd name="csY20" fmla="*/ 2492096 h 2492096"/>
              <a:gd name="csX21" fmla="*/ 6540566 w 7135163"/>
              <a:gd name="csY21" fmla="*/ 2492096 h 2492096"/>
              <a:gd name="csX22" fmla="*/ 5945969 w 7135163"/>
              <a:gd name="csY22" fmla="*/ 2492096 h 2492096"/>
              <a:gd name="csX23" fmla="*/ 5351372 w 7135163"/>
              <a:gd name="csY23" fmla="*/ 2492096 h 2492096"/>
              <a:gd name="csX24" fmla="*/ 4738937 w 7135163"/>
              <a:gd name="csY24" fmla="*/ 2492096 h 2492096"/>
              <a:gd name="csX25" fmla="*/ 4162178 w 7135163"/>
              <a:gd name="csY25" fmla="*/ 2492096 h 2492096"/>
              <a:gd name="csX26" fmla="*/ 4162178 w 7135163"/>
              <a:gd name="csY26" fmla="*/ 2492096 h 2492096"/>
              <a:gd name="csX27" fmla="*/ 3609203 w 7135163"/>
              <a:gd name="csY27" fmla="*/ 2492096 h 2492096"/>
              <a:gd name="csX28" fmla="*/ 2972984 w 7135163"/>
              <a:gd name="csY28" fmla="*/ 2492096 h 2492096"/>
              <a:gd name="csX29" fmla="*/ 2378387 w 7135163"/>
              <a:gd name="csY29" fmla="*/ 2492096 h 2492096"/>
              <a:gd name="csX30" fmla="*/ 1825412 w 7135163"/>
              <a:gd name="csY30" fmla="*/ 2492096 h 2492096"/>
              <a:gd name="csX31" fmla="*/ 1355681 w 7135163"/>
              <a:gd name="csY31" fmla="*/ 2492096 h 2492096"/>
              <a:gd name="csX32" fmla="*/ 885949 w 7135163"/>
              <a:gd name="csY32" fmla="*/ 2492096 h 2492096"/>
              <a:gd name="csX33" fmla="*/ 0 w 7135163"/>
              <a:gd name="csY33" fmla="*/ 2492096 h 2492096"/>
              <a:gd name="csX34" fmla="*/ 0 w 7135163"/>
              <a:gd name="csY34" fmla="*/ 2051133 h 2492096"/>
              <a:gd name="csX35" fmla="*/ 0 w 7135163"/>
              <a:gd name="csY35" fmla="*/ 1610171 h 2492096"/>
              <a:gd name="csX36" fmla="*/ 0 w 7135163"/>
              <a:gd name="csY36" fmla="*/ 1038373 h 2492096"/>
              <a:gd name="csX37" fmla="*/ 0 w 7135163"/>
              <a:gd name="csY37" fmla="*/ 733091 h 2492096"/>
              <a:gd name="csX38" fmla="*/ 0 w 7135163"/>
              <a:gd name="csY38" fmla="*/ 415349 h 2492096"/>
              <a:gd name="csX39" fmla="*/ 0 w 7135163"/>
              <a:gd name="csY39" fmla="*/ 415349 h 2492096"/>
              <a:gd name="csX40" fmla="*/ 0 w 7135163"/>
              <a:gd name="csY40" fmla="*/ 0 h 249209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7135163" h="2492096" fill="none" extrusionOk="0">
                <a:moveTo>
                  <a:pt x="0" y="0"/>
                </a:moveTo>
                <a:cubicBezTo>
                  <a:pt x="295944" y="-14331"/>
                  <a:pt x="327078" y="50006"/>
                  <a:pt x="594597" y="0"/>
                </a:cubicBezTo>
                <a:cubicBezTo>
                  <a:pt x="862116" y="-50006"/>
                  <a:pt x="888154" y="35649"/>
                  <a:pt x="1147572" y="0"/>
                </a:cubicBezTo>
                <a:cubicBezTo>
                  <a:pt x="1406990" y="-35649"/>
                  <a:pt x="1610831" y="13592"/>
                  <a:pt x="1783791" y="0"/>
                </a:cubicBezTo>
                <a:cubicBezTo>
                  <a:pt x="1956751" y="-13592"/>
                  <a:pt x="2135862" y="45680"/>
                  <a:pt x="2295144" y="0"/>
                </a:cubicBezTo>
                <a:cubicBezTo>
                  <a:pt x="2454426" y="-45680"/>
                  <a:pt x="2646741" y="78379"/>
                  <a:pt x="2972984" y="0"/>
                </a:cubicBezTo>
                <a:cubicBezTo>
                  <a:pt x="3299227" y="-78379"/>
                  <a:pt x="3324002" y="49832"/>
                  <a:pt x="3525959" y="0"/>
                </a:cubicBezTo>
                <a:cubicBezTo>
                  <a:pt x="3727917" y="-49832"/>
                  <a:pt x="3971432" y="1848"/>
                  <a:pt x="4162178" y="0"/>
                </a:cubicBezTo>
                <a:cubicBezTo>
                  <a:pt x="4256520" y="-50483"/>
                  <a:pt x="4428051" y="-23829"/>
                  <a:pt x="4620274" y="-55901"/>
                </a:cubicBezTo>
                <a:cubicBezTo>
                  <a:pt x="4812497" y="-87974"/>
                  <a:pt x="4943977" y="-69883"/>
                  <a:pt x="5078369" y="-111803"/>
                </a:cubicBezTo>
                <a:cubicBezTo>
                  <a:pt x="5212761" y="-153723"/>
                  <a:pt x="5441591" y="-108616"/>
                  <a:pt x="5672383" y="-184290"/>
                </a:cubicBezTo>
                <a:cubicBezTo>
                  <a:pt x="5774257" y="-127838"/>
                  <a:pt x="5857430" y="-46278"/>
                  <a:pt x="5945969" y="0"/>
                </a:cubicBezTo>
                <a:cubicBezTo>
                  <a:pt x="6195075" y="-12245"/>
                  <a:pt x="6365064" y="53037"/>
                  <a:pt x="6516782" y="0"/>
                </a:cubicBezTo>
                <a:cubicBezTo>
                  <a:pt x="6668500" y="-53037"/>
                  <a:pt x="6858941" y="50156"/>
                  <a:pt x="7135163" y="0"/>
                </a:cubicBezTo>
                <a:cubicBezTo>
                  <a:pt x="7183626" y="90608"/>
                  <a:pt x="7134265" y="309157"/>
                  <a:pt x="7135163" y="415349"/>
                </a:cubicBezTo>
                <a:lnTo>
                  <a:pt x="7135163" y="415349"/>
                </a:lnTo>
                <a:cubicBezTo>
                  <a:pt x="7139258" y="497851"/>
                  <a:pt x="7111333" y="630461"/>
                  <a:pt x="7135163" y="720631"/>
                </a:cubicBezTo>
                <a:cubicBezTo>
                  <a:pt x="7158993" y="810801"/>
                  <a:pt x="7099934" y="922245"/>
                  <a:pt x="7135163" y="1038373"/>
                </a:cubicBezTo>
                <a:cubicBezTo>
                  <a:pt x="7149634" y="1178639"/>
                  <a:pt x="7085423" y="1323979"/>
                  <a:pt x="7135163" y="1552022"/>
                </a:cubicBezTo>
                <a:cubicBezTo>
                  <a:pt x="7184903" y="1780065"/>
                  <a:pt x="7120627" y="1886695"/>
                  <a:pt x="7135163" y="2051133"/>
                </a:cubicBezTo>
                <a:cubicBezTo>
                  <a:pt x="7149699" y="2215571"/>
                  <a:pt x="7117060" y="2318759"/>
                  <a:pt x="7135163" y="2492096"/>
                </a:cubicBezTo>
                <a:cubicBezTo>
                  <a:pt x="6912898" y="2533129"/>
                  <a:pt x="6807560" y="2434307"/>
                  <a:pt x="6540566" y="2492096"/>
                </a:cubicBezTo>
                <a:cubicBezTo>
                  <a:pt x="6273572" y="2549885"/>
                  <a:pt x="6099100" y="2423367"/>
                  <a:pt x="5945969" y="2492096"/>
                </a:cubicBezTo>
                <a:cubicBezTo>
                  <a:pt x="5677193" y="2562843"/>
                  <a:pt x="5547349" y="2483638"/>
                  <a:pt x="5351372" y="2492096"/>
                </a:cubicBezTo>
                <a:cubicBezTo>
                  <a:pt x="5155395" y="2500554"/>
                  <a:pt x="4861504" y="2450475"/>
                  <a:pt x="4738937" y="2492096"/>
                </a:cubicBezTo>
                <a:cubicBezTo>
                  <a:pt x="4616370" y="2533717"/>
                  <a:pt x="4444032" y="2470483"/>
                  <a:pt x="4162178" y="2492096"/>
                </a:cubicBezTo>
                <a:lnTo>
                  <a:pt x="4162178" y="2492096"/>
                </a:lnTo>
                <a:cubicBezTo>
                  <a:pt x="3949007" y="2517508"/>
                  <a:pt x="3829241" y="2478403"/>
                  <a:pt x="3609203" y="2492096"/>
                </a:cubicBezTo>
                <a:cubicBezTo>
                  <a:pt x="3389166" y="2505789"/>
                  <a:pt x="3285348" y="2485883"/>
                  <a:pt x="2972984" y="2492096"/>
                </a:cubicBezTo>
                <a:cubicBezTo>
                  <a:pt x="2660620" y="2498309"/>
                  <a:pt x="2590844" y="2468828"/>
                  <a:pt x="2378387" y="2492096"/>
                </a:cubicBezTo>
                <a:cubicBezTo>
                  <a:pt x="2165930" y="2515364"/>
                  <a:pt x="2037384" y="2458959"/>
                  <a:pt x="1825412" y="2492096"/>
                </a:cubicBezTo>
                <a:cubicBezTo>
                  <a:pt x="1613440" y="2525233"/>
                  <a:pt x="1517818" y="2456050"/>
                  <a:pt x="1355681" y="2492096"/>
                </a:cubicBezTo>
                <a:cubicBezTo>
                  <a:pt x="1193544" y="2528142"/>
                  <a:pt x="1009950" y="2459832"/>
                  <a:pt x="885949" y="2492096"/>
                </a:cubicBezTo>
                <a:cubicBezTo>
                  <a:pt x="761948" y="2524360"/>
                  <a:pt x="308327" y="2421876"/>
                  <a:pt x="0" y="2492096"/>
                </a:cubicBezTo>
                <a:cubicBezTo>
                  <a:pt x="-20457" y="2288609"/>
                  <a:pt x="19494" y="2245796"/>
                  <a:pt x="0" y="2051133"/>
                </a:cubicBezTo>
                <a:cubicBezTo>
                  <a:pt x="-19494" y="1856470"/>
                  <a:pt x="6469" y="1721544"/>
                  <a:pt x="0" y="1610171"/>
                </a:cubicBezTo>
                <a:cubicBezTo>
                  <a:pt x="-6469" y="1498798"/>
                  <a:pt x="47393" y="1212052"/>
                  <a:pt x="0" y="1038373"/>
                </a:cubicBezTo>
                <a:cubicBezTo>
                  <a:pt x="-14373" y="888637"/>
                  <a:pt x="30172" y="831512"/>
                  <a:pt x="0" y="733091"/>
                </a:cubicBezTo>
                <a:cubicBezTo>
                  <a:pt x="-30172" y="634670"/>
                  <a:pt x="14303" y="511387"/>
                  <a:pt x="0" y="415349"/>
                </a:cubicBezTo>
                <a:lnTo>
                  <a:pt x="0" y="415349"/>
                </a:lnTo>
                <a:cubicBezTo>
                  <a:pt x="-1754" y="282681"/>
                  <a:pt x="46307" y="103261"/>
                  <a:pt x="0" y="0"/>
                </a:cubicBezTo>
                <a:close/>
              </a:path>
              <a:path w="7135163" h="2492096" stroke="0" extrusionOk="0">
                <a:moveTo>
                  <a:pt x="0" y="0"/>
                </a:moveTo>
                <a:cubicBezTo>
                  <a:pt x="251685" y="-34915"/>
                  <a:pt x="485656" y="63899"/>
                  <a:pt x="636219" y="0"/>
                </a:cubicBezTo>
                <a:cubicBezTo>
                  <a:pt x="786782" y="-63899"/>
                  <a:pt x="909910" y="38950"/>
                  <a:pt x="1147572" y="0"/>
                </a:cubicBezTo>
                <a:cubicBezTo>
                  <a:pt x="1385234" y="-38950"/>
                  <a:pt x="1458791" y="53253"/>
                  <a:pt x="1700547" y="0"/>
                </a:cubicBezTo>
                <a:cubicBezTo>
                  <a:pt x="1942303" y="-53253"/>
                  <a:pt x="2056271" y="68360"/>
                  <a:pt x="2295144" y="0"/>
                </a:cubicBezTo>
                <a:cubicBezTo>
                  <a:pt x="2534017" y="-68360"/>
                  <a:pt x="2566066" y="12364"/>
                  <a:pt x="2806497" y="0"/>
                </a:cubicBezTo>
                <a:cubicBezTo>
                  <a:pt x="3046928" y="-12364"/>
                  <a:pt x="3264809" y="31445"/>
                  <a:pt x="3484338" y="0"/>
                </a:cubicBezTo>
                <a:cubicBezTo>
                  <a:pt x="3703867" y="-31445"/>
                  <a:pt x="3844572" y="2268"/>
                  <a:pt x="4162178" y="0"/>
                </a:cubicBezTo>
                <a:cubicBezTo>
                  <a:pt x="4354159" y="-40225"/>
                  <a:pt x="4530109" y="-40223"/>
                  <a:pt x="4680682" y="-63273"/>
                </a:cubicBezTo>
                <a:cubicBezTo>
                  <a:pt x="4831255" y="-86323"/>
                  <a:pt x="5017659" y="-83193"/>
                  <a:pt x="5138777" y="-119174"/>
                </a:cubicBezTo>
                <a:cubicBezTo>
                  <a:pt x="5259895" y="-155155"/>
                  <a:pt x="5552850" y="-168191"/>
                  <a:pt x="5672383" y="-184290"/>
                </a:cubicBezTo>
                <a:cubicBezTo>
                  <a:pt x="5764640" y="-159060"/>
                  <a:pt x="5826119" y="-42398"/>
                  <a:pt x="5945969" y="0"/>
                </a:cubicBezTo>
                <a:cubicBezTo>
                  <a:pt x="6216400" y="-42621"/>
                  <a:pt x="6305006" y="22627"/>
                  <a:pt x="6504890" y="0"/>
                </a:cubicBezTo>
                <a:cubicBezTo>
                  <a:pt x="6704774" y="-22627"/>
                  <a:pt x="6954801" y="52145"/>
                  <a:pt x="7135163" y="0"/>
                </a:cubicBezTo>
                <a:cubicBezTo>
                  <a:pt x="7135942" y="148065"/>
                  <a:pt x="7098732" y="257185"/>
                  <a:pt x="7135163" y="415349"/>
                </a:cubicBezTo>
                <a:lnTo>
                  <a:pt x="7135163" y="415349"/>
                </a:lnTo>
                <a:cubicBezTo>
                  <a:pt x="7146268" y="553676"/>
                  <a:pt x="7108845" y="590753"/>
                  <a:pt x="7135163" y="714401"/>
                </a:cubicBezTo>
                <a:cubicBezTo>
                  <a:pt x="7161481" y="838049"/>
                  <a:pt x="7105482" y="942599"/>
                  <a:pt x="7135163" y="1038373"/>
                </a:cubicBezTo>
                <a:cubicBezTo>
                  <a:pt x="7153290" y="1229760"/>
                  <a:pt x="7115096" y="1360280"/>
                  <a:pt x="7135163" y="1552022"/>
                </a:cubicBezTo>
                <a:cubicBezTo>
                  <a:pt x="7155230" y="1743764"/>
                  <a:pt x="7088222" y="1800216"/>
                  <a:pt x="7135163" y="2007522"/>
                </a:cubicBezTo>
                <a:cubicBezTo>
                  <a:pt x="7182104" y="2214828"/>
                  <a:pt x="7106303" y="2380483"/>
                  <a:pt x="7135163" y="2492096"/>
                </a:cubicBezTo>
                <a:cubicBezTo>
                  <a:pt x="6858996" y="2499444"/>
                  <a:pt x="6707903" y="2471548"/>
                  <a:pt x="6516782" y="2492096"/>
                </a:cubicBezTo>
                <a:cubicBezTo>
                  <a:pt x="6325661" y="2512644"/>
                  <a:pt x="6061812" y="2462501"/>
                  <a:pt x="5945969" y="2492096"/>
                </a:cubicBezTo>
                <a:cubicBezTo>
                  <a:pt x="5721909" y="2540958"/>
                  <a:pt x="5611629" y="2440682"/>
                  <a:pt x="5315696" y="2492096"/>
                </a:cubicBezTo>
                <a:cubicBezTo>
                  <a:pt x="5019763" y="2543510"/>
                  <a:pt x="4868337" y="2465115"/>
                  <a:pt x="4685423" y="2492096"/>
                </a:cubicBezTo>
                <a:cubicBezTo>
                  <a:pt x="4502509" y="2519077"/>
                  <a:pt x="4394588" y="2473926"/>
                  <a:pt x="4162178" y="2492096"/>
                </a:cubicBezTo>
                <a:lnTo>
                  <a:pt x="4162178" y="2492096"/>
                </a:lnTo>
                <a:cubicBezTo>
                  <a:pt x="3867243" y="2542322"/>
                  <a:pt x="3731775" y="2436998"/>
                  <a:pt x="3484338" y="2492096"/>
                </a:cubicBezTo>
                <a:cubicBezTo>
                  <a:pt x="3236901" y="2547194"/>
                  <a:pt x="3201315" y="2462928"/>
                  <a:pt x="2972984" y="2492096"/>
                </a:cubicBezTo>
                <a:cubicBezTo>
                  <a:pt x="2744653" y="2521264"/>
                  <a:pt x="2657903" y="2470339"/>
                  <a:pt x="2503253" y="2492096"/>
                </a:cubicBezTo>
                <a:cubicBezTo>
                  <a:pt x="2348603" y="2513853"/>
                  <a:pt x="2251228" y="2480646"/>
                  <a:pt x="2033521" y="2492096"/>
                </a:cubicBezTo>
                <a:cubicBezTo>
                  <a:pt x="1815814" y="2503546"/>
                  <a:pt x="1540952" y="2466899"/>
                  <a:pt x="1355681" y="2492096"/>
                </a:cubicBezTo>
                <a:cubicBezTo>
                  <a:pt x="1170410" y="2517293"/>
                  <a:pt x="991024" y="2479498"/>
                  <a:pt x="844328" y="2492096"/>
                </a:cubicBezTo>
                <a:cubicBezTo>
                  <a:pt x="697632" y="2504694"/>
                  <a:pt x="413250" y="2391973"/>
                  <a:pt x="0" y="2492096"/>
                </a:cubicBezTo>
                <a:cubicBezTo>
                  <a:pt x="-50726" y="2347900"/>
                  <a:pt x="47718" y="2150389"/>
                  <a:pt x="0" y="2051133"/>
                </a:cubicBezTo>
                <a:cubicBezTo>
                  <a:pt x="-47718" y="1951877"/>
                  <a:pt x="44993" y="1693940"/>
                  <a:pt x="0" y="1552022"/>
                </a:cubicBezTo>
                <a:cubicBezTo>
                  <a:pt x="-44993" y="1410104"/>
                  <a:pt x="36973" y="1289867"/>
                  <a:pt x="0" y="1038373"/>
                </a:cubicBezTo>
                <a:cubicBezTo>
                  <a:pt x="-24997" y="888574"/>
                  <a:pt x="35709" y="850163"/>
                  <a:pt x="0" y="714401"/>
                </a:cubicBezTo>
                <a:cubicBezTo>
                  <a:pt x="-35709" y="578639"/>
                  <a:pt x="23604" y="543051"/>
                  <a:pt x="0" y="415349"/>
                </a:cubicBezTo>
                <a:lnTo>
                  <a:pt x="0" y="415349"/>
                </a:lnTo>
                <a:cubicBezTo>
                  <a:pt x="-47846" y="210157"/>
                  <a:pt x="2177" y="195429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2801508506">
                  <a:prstGeom prst="wedgeRectCallout">
                    <a:avLst>
                      <a:gd name="adj1" fmla="val 29499"/>
                      <a:gd name="adj2" fmla="val -57395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50740C-634D-3A8D-2A7C-F6F192A3C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369" y="0"/>
            <a:ext cx="7886700" cy="1325563"/>
          </a:xfrm>
        </p:spPr>
        <p:txBody>
          <a:bodyPr/>
          <a:lstStyle/>
          <a:p>
            <a:r>
              <a:rPr lang="en-US" dirty="0"/>
              <a:t>How to implement it?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A21B43-61CD-AC90-3B39-DCA3B94C34C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Suppose </a:t>
                </a:r>
                <a14:m>
                  <m:oMath xmlns:m="http://schemas.openxmlformats.org/officeDocument/2006/math">
                    <m:r>
                      <a:rPr lang="en-US" b="1" i="1" kern="120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US" b="1" i="1" kern="120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1" i="1" kern="1200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b="1" i="1" kern="1200" smtClean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0" kern="1200" smtClean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𝟎</m:t>
                            </m:r>
                            <m:r>
                              <a:rPr lang="en-US" b="1" i="0" kern="1200" smtClean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1" i="0" kern="1200" smtClean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</m:d>
                      </m:e>
                      <m:sup>
                        <m:r>
                          <a:rPr lang="en-US" b="1" i="1" kern="1200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𝒎</m:t>
                        </m:r>
                      </m:sup>
                    </m:sSup>
                  </m:oMath>
                </a14:m>
                <a:endParaRPr lang="en-US" b="1" dirty="0">
                  <a:effectLst/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b="1" dirty="0"/>
                  <a:t>-out-of-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b="1" dirty="0">
                    <a:solidFill>
                      <a:srgbClr val="FF0000"/>
                    </a:solidFill>
                  </a:rPr>
                  <a:t> </a:t>
                </a:r>
                <a:r>
                  <a:rPr lang="en-US" b="1" dirty="0"/>
                  <a:t>secret sharing: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𝐬𝐡𝐚𝐫𝐞</m:t>
                      </m:r>
                      <m:d>
                        <m:d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</m:d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≔</m:t>
                      </m:r>
                      <m:d>
                        <m:d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b="1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are random such that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⊕…⊕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𝑺</m:t>
                      </m:r>
                    </m:oMath>
                  </m:oMathPara>
                </a14:m>
                <a:endParaRPr lang="en-US" b="1" dirty="0"/>
              </a:p>
              <a:p>
                <a:pPr marL="0" indent="0">
                  <a:buNone/>
                </a:pPr>
                <a:r>
                  <a:rPr lang="en-US" dirty="0"/>
                  <a:t>To reconstruct just </a:t>
                </a:r>
                <a:r>
                  <a:rPr lang="en-US" dirty="0" err="1"/>
                  <a:t>xor</a:t>
                </a:r>
                <a:r>
                  <a:rPr lang="en-US" dirty="0"/>
                  <a:t>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dirty="0"/>
                  <a:t>‘s.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pl-PL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𝒕</m:t>
                    </m:r>
                    <m:r>
                      <a:rPr lang="pl-PL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pl-PL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pl-PL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1" dirty="0"/>
                  <a:t>-out-of-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b="1" dirty="0">
                    <a:solidFill>
                      <a:srgbClr val="FF0000"/>
                    </a:solidFill>
                  </a:rPr>
                  <a:t> </a:t>
                </a:r>
                <a:r>
                  <a:rPr lang="en-US" b="1" dirty="0"/>
                  <a:t>secret sharing</a:t>
                </a:r>
                <a:r>
                  <a:rPr lang="en-US" dirty="0"/>
                  <a:t>: see </a:t>
                </a:r>
                <a:r>
                  <a:rPr lang="en-US" b="1" dirty="0">
                    <a:solidFill>
                      <a:srgbClr val="00B050"/>
                    </a:solidFill>
                  </a:rPr>
                  <a:t>[Shamir’79]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CA21B43-61CD-AC90-3B39-DCA3B94C34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6" t="-2381" r="-1391" b="-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Speech Bubble: Rectangle 3">
                <a:extLst>
                  <a:ext uri="{FF2B5EF4-FFF2-40B4-BE49-F238E27FC236}">
                    <a16:creationId xmlns:a16="http://schemas.microsoft.com/office/drawing/2014/main" id="{31457B52-260A-C93A-F6CE-E2B3CE52EB91}"/>
                  </a:ext>
                </a:extLst>
              </p:cNvPr>
              <p:cNvSpPr/>
              <p:nvPr/>
            </p:nvSpPr>
            <p:spPr>
              <a:xfrm>
                <a:off x="1467072" y="1067224"/>
                <a:ext cx="3305175" cy="463093"/>
              </a:xfrm>
              <a:prstGeom prst="wedgeRectCallout">
                <a:avLst>
                  <a:gd name="adj1" fmla="val 12922"/>
                  <a:gd name="adj2" fmla="val 111948"/>
                </a:avLst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– some parameter</a:t>
                </a:r>
              </a:p>
            </p:txBody>
          </p:sp>
        </mc:Choice>
        <mc:Fallback xmlns="">
          <p:sp>
            <p:nvSpPr>
              <p:cNvPr id="4" name="Speech Bubble: Rectangle 3">
                <a:extLst>
                  <a:ext uri="{FF2B5EF4-FFF2-40B4-BE49-F238E27FC236}">
                    <a16:creationId xmlns:a16="http://schemas.microsoft.com/office/drawing/2014/main" id="{31457B52-260A-C93A-F6CE-E2B3CE52EB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7072" y="1067224"/>
                <a:ext cx="3305175" cy="463093"/>
              </a:xfrm>
              <a:prstGeom prst="wedgeRectCallout">
                <a:avLst>
                  <a:gd name="adj1" fmla="val 12922"/>
                  <a:gd name="adj2" fmla="val 111948"/>
                </a:avLst>
              </a:prstGeom>
              <a:blipFill>
                <a:blip r:embed="rId3"/>
                <a:stretch>
                  <a:fillRect t="-11111" r="-2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Speech Bubble: Rectangle 4">
                <a:extLst>
                  <a:ext uri="{FF2B5EF4-FFF2-40B4-BE49-F238E27FC236}">
                    <a16:creationId xmlns:a16="http://schemas.microsoft.com/office/drawing/2014/main" id="{EBE84DD9-B7E5-D770-7C24-BCC4C315CE30}"/>
                  </a:ext>
                </a:extLst>
              </p:cNvPr>
              <p:cNvSpPr/>
              <p:nvPr/>
            </p:nvSpPr>
            <p:spPr>
              <a:xfrm>
                <a:off x="6477454" y="3377045"/>
                <a:ext cx="2572717" cy="1711378"/>
              </a:xfrm>
              <a:prstGeom prst="wedgeRectCallout">
                <a:avLst>
                  <a:gd name="adj1" fmla="val -61202"/>
                  <a:gd name="adj2" fmla="val 11976"/>
                </a:avLst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/>
                  <a:t>string </a:t>
                </a:r>
                <a:r>
                  <a:rPr lang="en-US" sz="2800" dirty="0" err="1"/>
                  <a:t>xor</a:t>
                </a:r>
                <a:r>
                  <a:rPr lang="en-US" sz="2800" dirty="0"/>
                  <a:t> operation</a:t>
                </a:r>
                <a:endParaRPr lang="pl-PL" sz="2800" dirty="0"/>
              </a:p>
              <a:p>
                <a:pPr algn="ctr"/>
                <a:r>
                  <a:rPr lang="pl-PL" sz="2800" dirty="0"/>
                  <a:t>(</a:t>
                </a:r>
                <a:r>
                  <a:rPr lang="en-US" sz="2800" dirty="0"/>
                  <a:t>vector addition modulo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US" sz="2800" dirty="0"/>
                  <a:t>)</a:t>
                </a:r>
              </a:p>
            </p:txBody>
          </p:sp>
        </mc:Choice>
        <mc:Fallback xmlns="">
          <p:sp>
            <p:nvSpPr>
              <p:cNvPr id="5" name="Speech Bubble: Rectangle 4">
                <a:extLst>
                  <a:ext uri="{FF2B5EF4-FFF2-40B4-BE49-F238E27FC236}">
                    <a16:creationId xmlns:a16="http://schemas.microsoft.com/office/drawing/2014/main" id="{EBE84DD9-B7E5-D770-7C24-BCC4C315CE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454" y="3377045"/>
                <a:ext cx="2572717" cy="1711378"/>
              </a:xfrm>
              <a:prstGeom prst="wedgeRectCallout">
                <a:avLst>
                  <a:gd name="adj1" fmla="val -61202"/>
                  <a:gd name="adj2" fmla="val 11976"/>
                </a:avLst>
              </a:prstGeom>
              <a:blipFill>
                <a:blip r:embed="rId4"/>
                <a:stretch>
                  <a:fillRect t="-6007" r="-5920" b="-120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4DDD0BA6-0485-1DC3-11EE-13BE78B0BB7B}"/>
              </a:ext>
            </a:extLst>
          </p:cNvPr>
          <p:cNvSpPr txBox="1"/>
          <p:nvPr/>
        </p:nvSpPr>
        <p:spPr>
          <a:xfrm>
            <a:off x="4587287" y="1950427"/>
            <a:ext cx="37416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call it “</a:t>
            </a:r>
            <a:r>
              <a:rPr lang="pl-PL" sz="2400" b="1" dirty="0" err="1">
                <a:solidFill>
                  <a:srgbClr val="7030A0"/>
                </a:solidFill>
              </a:rPr>
              <a:t>xor</a:t>
            </a:r>
            <a:r>
              <a:rPr lang="en-US" sz="2400" b="1" dirty="0">
                <a:solidFill>
                  <a:srgbClr val="7030A0"/>
                </a:solidFill>
              </a:rPr>
              <a:t> secret sharing</a:t>
            </a:r>
            <a:r>
              <a:rPr lang="en-US" sz="24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1221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  <p:bldP spid="5" grpId="0" animBg="1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A cartoon of a lion&#10;&#10;AI-generated content may be incorrect.">
            <a:extLst>
              <a:ext uri="{FF2B5EF4-FFF2-40B4-BE49-F238E27FC236}">
                <a16:creationId xmlns:a16="http://schemas.microsoft.com/office/drawing/2014/main" id="{D0077B7A-2F62-7E04-0F55-DAED02B5813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6000" contras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8555" y="3166808"/>
            <a:ext cx="1071454" cy="1071454"/>
          </a:xfrm>
          <a:prstGeom prst="rect">
            <a:avLst/>
          </a:prstGeom>
        </p:spPr>
      </p:pic>
      <p:pic>
        <p:nvPicPr>
          <p:cNvPr id="31" name="Picture 30" descr="A cartoon of a fox&#10;&#10;AI-generated content may be incorrect.">
            <a:extLst>
              <a:ext uri="{FF2B5EF4-FFF2-40B4-BE49-F238E27FC236}">
                <a16:creationId xmlns:a16="http://schemas.microsoft.com/office/drawing/2014/main" id="{C8C7D6EF-951B-4F7B-661C-31B381E2B26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  <a14:imgEffect>
                      <a14:brightnessContrast bright="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2984" y="3206678"/>
            <a:ext cx="1076964" cy="1076964"/>
          </a:xfrm>
          <a:prstGeom prst="rect">
            <a:avLst/>
          </a:prstGeom>
        </p:spPr>
      </p:pic>
      <p:pic>
        <p:nvPicPr>
          <p:cNvPr id="32" name="Picture 31" descr="A cartoon of a tiger&#10;&#10;AI-generated content may be incorrect.">
            <a:extLst>
              <a:ext uri="{FF2B5EF4-FFF2-40B4-BE49-F238E27FC236}">
                <a16:creationId xmlns:a16="http://schemas.microsoft.com/office/drawing/2014/main" id="{D8C2D327-C498-94B4-6255-7FAD6B69E7B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  <a14:imgEffect>
                      <a14:brightnessContrast bright="41000" contrast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270" y="3227554"/>
            <a:ext cx="1071455" cy="10714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DB0A4B-B1CB-A907-94ED-3D4F968E8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00" y="175043"/>
            <a:ext cx="8942200" cy="788306"/>
          </a:xfrm>
        </p:spPr>
        <p:txBody>
          <a:bodyPr/>
          <a:lstStyle/>
          <a:p>
            <a:r>
              <a:rPr lang="en-US" dirty="0"/>
              <a:t>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798CC-274F-2151-9917-DFB1844CF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539" y="6197854"/>
            <a:ext cx="4630913" cy="53995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Preventing this looks impossible…</a:t>
            </a: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3F4A658B-26C7-5D0F-37D8-96396F9830F1}"/>
              </a:ext>
            </a:extLst>
          </p:cNvPr>
          <p:cNvSpPr/>
          <p:nvPr/>
        </p:nvSpPr>
        <p:spPr>
          <a:xfrm>
            <a:off x="4886892" y="1710301"/>
            <a:ext cx="1351381" cy="1320052"/>
          </a:xfrm>
          <a:prstGeom prst="wedgeRoundRectCallout">
            <a:avLst>
              <a:gd name="adj1" fmla="val -28222"/>
              <a:gd name="adj2" fmla="val 71106"/>
              <a:gd name="adj3" fmla="val 1666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01B0CEF4-98E7-4EF6-F2A6-E30AB559F504}"/>
              </a:ext>
            </a:extLst>
          </p:cNvPr>
          <p:cNvSpPr/>
          <p:nvPr/>
        </p:nvSpPr>
        <p:spPr>
          <a:xfrm>
            <a:off x="2705048" y="1706790"/>
            <a:ext cx="2120490" cy="1320052"/>
          </a:xfrm>
          <a:prstGeom prst="wedgeRoundRectCallout">
            <a:avLst>
              <a:gd name="adj1" fmla="val -12699"/>
              <a:gd name="adj2" fmla="val 75181"/>
              <a:gd name="adj3" fmla="val 16667"/>
            </a:avLst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647E9D33-5ACA-E7D6-E44A-7D93D5BC9FDB}"/>
              </a:ext>
            </a:extLst>
          </p:cNvPr>
          <p:cNvSpPr/>
          <p:nvPr/>
        </p:nvSpPr>
        <p:spPr>
          <a:xfrm>
            <a:off x="316841" y="1706790"/>
            <a:ext cx="2303075" cy="1320052"/>
          </a:xfrm>
          <a:prstGeom prst="wedgeRoundRectCallout">
            <a:avLst>
              <a:gd name="adj1" fmla="val -12699"/>
              <a:gd name="adj2" fmla="val 75181"/>
              <a:gd name="adj3" fmla="val 16667"/>
            </a:avLst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4E146BDD-3263-0171-8E5A-1005AFB498FF}"/>
              </a:ext>
            </a:extLst>
          </p:cNvPr>
          <p:cNvSpPr/>
          <p:nvPr/>
        </p:nvSpPr>
        <p:spPr>
          <a:xfrm>
            <a:off x="6315585" y="1741361"/>
            <a:ext cx="2397414" cy="1320052"/>
          </a:xfrm>
          <a:prstGeom prst="wedgeRoundRectCallout">
            <a:avLst>
              <a:gd name="adj1" fmla="val 22093"/>
              <a:gd name="adj2" fmla="val 74400"/>
              <a:gd name="adj3" fmla="val 16667"/>
            </a:avLst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cartoon of a deer&#10;&#10;AI-generated content may be incorrect.">
            <a:extLst>
              <a:ext uri="{FF2B5EF4-FFF2-40B4-BE49-F238E27FC236}">
                <a16:creationId xmlns:a16="http://schemas.microsoft.com/office/drawing/2014/main" id="{4657067D-E7FD-4561-AE66-A0E4E002927D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776" y="1818095"/>
            <a:ext cx="1155495" cy="1155495"/>
          </a:xfrm>
          <a:prstGeom prst="rect">
            <a:avLst/>
          </a:prstGeom>
        </p:spPr>
      </p:pic>
      <p:pic>
        <p:nvPicPr>
          <p:cNvPr id="9" name="Picture 8" descr="A cartoon of a horse&#10;&#10;AI-generated content may be incorrect.">
            <a:extLst>
              <a:ext uri="{FF2B5EF4-FFF2-40B4-BE49-F238E27FC236}">
                <a16:creationId xmlns:a16="http://schemas.microsoft.com/office/drawing/2014/main" id="{829E24F5-E68E-D781-1A39-C14FC11CE3F8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1226" y="1863857"/>
            <a:ext cx="1109733" cy="1109733"/>
          </a:xfrm>
          <a:prstGeom prst="rect">
            <a:avLst/>
          </a:prstGeom>
        </p:spPr>
      </p:pic>
      <p:pic>
        <p:nvPicPr>
          <p:cNvPr id="10" name="Picture 9" descr="A cartoon of a cow&#10;&#10;AI-generated content may be incorrect.">
            <a:extLst>
              <a:ext uri="{FF2B5EF4-FFF2-40B4-BE49-F238E27FC236}">
                <a16:creationId xmlns:a16="http://schemas.microsoft.com/office/drawing/2014/main" id="{E1EE5B19-85E5-FD00-8F3F-DB329B598FA5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8273" y="1768381"/>
            <a:ext cx="1205209" cy="1205209"/>
          </a:xfrm>
          <a:prstGeom prst="rect">
            <a:avLst/>
          </a:prstGeom>
        </p:spPr>
      </p:pic>
      <p:pic>
        <p:nvPicPr>
          <p:cNvPr id="11" name="Picture 10" descr="A cartoon of a mouse&#10;&#10;AI-generated content may be incorrect.">
            <a:extLst>
              <a:ext uri="{FF2B5EF4-FFF2-40B4-BE49-F238E27FC236}">
                <a16:creationId xmlns:a16="http://schemas.microsoft.com/office/drawing/2014/main" id="{47A53D08-0D9C-E04F-DCEB-B3A0AA59737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3179" y="1798889"/>
            <a:ext cx="1174701" cy="1174701"/>
          </a:xfrm>
          <a:prstGeom prst="rect">
            <a:avLst/>
          </a:prstGeom>
        </p:spPr>
      </p:pic>
      <p:pic>
        <p:nvPicPr>
          <p:cNvPr id="12" name="Picture 11" descr="A cartoon of a pig&#10;&#10;AI-generated content may be incorrect.">
            <a:extLst>
              <a:ext uri="{FF2B5EF4-FFF2-40B4-BE49-F238E27FC236}">
                <a16:creationId xmlns:a16="http://schemas.microsoft.com/office/drawing/2014/main" id="{93B95DE9-1059-4296-6C7E-4DC180907717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2565" y="1918153"/>
            <a:ext cx="1111916" cy="1111916"/>
          </a:xfrm>
          <a:prstGeom prst="rect">
            <a:avLst/>
          </a:prstGeom>
        </p:spPr>
      </p:pic>
      <p:pic>
        <p:nvPicPr>
          <p:cNvPr id="13" name="Picture 12" descr="A cartoon of a sheep&#10;&#10;AI-generated content may be incorrect.">
            <a:extLst>
              <a:ext uri="{FF2B5EF4-FFF2-40B4-BE49-F238E27FC236}">
                <a16:creationId xmlns:a16="http://schemas.microsoft.com/office/drawing/2014/main" id="{C26D8BD6-E6A0-AF06-98CE-CEC7BEEA6F26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5023" y="1895249"/>
            <a:ext cx="1046948" cy="1046948"/>
          </a:xfrm>
          <a:prstGeom prst="rect">
            <a:avLst/>
          </a:prstGeom>
        </p:spPr>
      </p:pic>
      <p:pic>
        <p:nvPicPr>
          <p:cNvPr id="14" name="Picture 13" descr="A cartoon of a dog&#10;&#10;AI-generated content may be incorrect.">
            <a:extLst>
              <a:ext uri="{FF2B5EF4-FFF2-40B4-BE49-F238E27FC236}">
                <a16:creationId xmlns:a16="http://schemas.microsoft.com/office/drawing/2014/main" id="{5EE94431-4E4D-0FDE-54FA-C39CC52BB34E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00656" y="1798889"/>
            <a:ext cx="1317920" cy="1174701"/>
          </a:xfrm>
          <a:prstGeom prst="rect">
            <a:avLst/>
          </a:prstGeom>
        </p:spPr>
      </p:pic>
      <p:pic>
        <p:nvPicPr>
          <p:cNvPr id="18" name="Picture 17" descr="A cartoon of an eagle&#10;&#10;AI-generated content may be incorrect.">
            <a:extLst>
              <a:ext uri="{FF2B5EF4-FFF2-40B4-BE49-F238E27FC236}">
                <a16:creationId xmlns:a16="http://schemas.microsoft.com/office/drawing/2014/main" id="{EB6AC3F5-B8F6-668E-3F87-4FDF62A1DBAF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duotone>
              <a:prstClr val="black"/>
              <a:srgbClr val="FFC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rightnessContrast bright="38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8700" y="3227554"/>
            <a:ext cx="1071454" cy="1071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6901E39-878A-3C45-1239-F4079191FE3B}"/>
                  </a:ext>
                </a:extLst>
              </p:cNvPr>
              <p:cNvSpPr txBox="1"/>
              <p:nvPr/>
            </p:nvSpPr>
            <p:spPr>
              <a:xfrm>
                <a:off x="666951" y="2499252"/>
                <a:ext cx="490775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6901E39-878A-3C45-1239-F4079191FE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951" y="2499252"/>
                <a:ext cx="490775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EDD5670-4096-8BFF-A7F4-F23BB70437F8}"/>
                  </a:ext>
                </a:extLst>
              </p:cNvPr>
              <p:cNvSpPr txBox="1"/>
              <p:nvPr/>
            </p:nvSpPr>
            <p:spPr>
              <a:xfrm>
                <a:off x="2982556" y="2499252"/>
                <a:ext cx="490775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EDD5670-4096-8BFF-A7F4-F23BB70437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2556" y="2499252"/>
                <a:ext cx="490775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D4EFB1E-A603-1524-2C31-A0C0EDDA6A7D}"/>
                  </a:ext>
                </a:extLst>
              </p:cNvPr>
              <p:cNvSpPr txBox="1"/>
              <p:nvPr/>
            </p:nvSpPr>
            <p:spPr>
              <a:xfrm>
                <a:off x="1854760" y="2499252"/>
                <a:ext cx="490775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D4EFB1E-A603-1524-2C31-A0C0EDDA6A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4760" y="2499252"/>
                <a:ext cx="490775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5419D91-365B-E068-C726-EB6FBD4DD1AA}"/>
                  </a:ext>
                </a:extLst>
              </p:cNvPr>
              <p:cNvSpPr txBox="1"/>
              <p:nvPr/>
            </p:nvSpPr>
            <p:spPr>
              <a:xfrm>
                <a:off x="4110352" y="2499252"/>
                <a:ext cx="490775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5419D91-365B-E068-C726-EB6FBD4DD1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352" y="2499252"/>
                <a:ext cx="490775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4352761-7E64-5420-56A4-302BB1E87C7E}"/>
                  </a:ext>
                </a:extLst>
              </p:cNvPr>
              <p:cNvSpPr txBox="1"/>
              <p:nvPr/>
            </p:nvSpPr>
            <p:spPr>
              <a:xfrm>
                <a:off x="5305129" y="2498815"/>
                <a:ext cx="490775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4352761-7E64-5420-56A4-302BB1E87C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5129" y="2498815"/>
                <a:ext cx="490775" cy="369332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E104E89-02CB-7067-388E-12F2F06CEEDA}"/>
                  </a:ext>
                </a:extLst>
              </p:cNvPr>
              <p:cNvSpPr txBox="1"/>
              <p:nvPr/>
            </p:nvSpPr>
            <p:spPr>
              <a:xfrm>
                <a:off x="6605996" y="2499252"/>
                <a:ext cx="490775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E104E89-02CB-7067-388E-12F2F06CEE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5996" y="2499252"/>
                <a:ext cx="490775" cy="369332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6CC96D5-4CE7-5B94-6CD9-8D529F9A559E}"/>
                  </a:ext>
                </a:extLst>
              </p:cNvPr>
              <p:cNvSpPr txBox="1"/>
              <p:nvPr/>
            </p:nvSpPr>
            <p:spPr>
              <a:xfrm>
                <a:off x="7793805" y="2499252"/>
                <a:ext cx="490775" cy="369332"/>
              </a:xfrm>
              <a:prstGeom prst="rect">
                <a:avLst/>
              </a:prstGeom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6CC96D5-4CE7-5B94-6CD9-8D529F9A55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3805" y="2499252"/>
                <a:ext cx="490775" cy="3693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92F4D987-0EBD-7543-E31D-4B7984986D79}"/>
                  </a:ext>
                </a:extLst>
              </p:cNvPr>
              <p:cNvSpPr/>
              <p:nvPr/>
            </p:nvSpPr>
            <p:spPr>
              <a:xfrm>
                <a:off x="1134347" y="4007195"/>
                <a:ext cx="1152588" cy="716192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knows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92F4D987-0EBD-7543-E31D-4B7984986D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4347" y="4007195"/>
                <a:ext cx="1152588" cy="716192"/>
              </a:xfrm>
              <a:prstGeom prst="round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FC48501B-FB44-34CC-FB39-3E19E9F3D1B0}"/>
                  </a:ext>
                </a:extLst>
              </p:cNvPr>
              <p:cNvSpPr/>
              <p:nvPr/>
            </p:nvSpPr>
            <p:spPr>
              <a:xfrm>
                <a:off x="3148133" y="4007195"/>
                <a:ext cx="1152588" cy="716192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knows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FC48501B-FB44-34CC-FB39-3E19E9F3D1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8133" y="4007195"/>
                <a:ext cx="1152588" cy="716192"/>
              </a:xfrm>
              <a:prstGeom prst="round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7375C0E3-39E8-8FC3-8792-AE4F65B85D35}"/>
                  </a:ext>
                </a:extLst>
              </p:cNvPr>
              <p:cNvSpPr/>
              <p:nvPr/>
            </p:nvSpPr>
            <p:spPr>
              <a:xfrm>
                <a:off x="5014082" y="4007195"/>
                <a:ext cx="1152588" cy="716192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knows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7375C0E3-39E8-8FC3-8792-AE4F65B85D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4082" y="4007195"/>
                <a:ext cx="1152588" cy="716192"/>
              </a:xfrm>
              <a:prstGeom prst="round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189AE8AC-CDA1-2D2F-1CA6-37F6E75F26D5}"/>
                  </a:ext>
                </a:extLst>
              </p:cNvPr>
              <p:cNvSpPr/>
              <p:nvPr/>
            </p:nvSpPr>
            <p:spPr>
              <a:xfrm>
                <a:off x="7054649" y="4040963"/>
                <a:ext cx="1152588" cy="716192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knows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Rectangle: Rounded Corners 28">
                <a:extLst>
                  <a:ext uri="{FF2B5EF4-FFF2-40B4-BE49-F238E27FC236}">
                    <a16:creationId xmlns:a16="http://schemas.microsoft.com/office/drawing/2014/main" id="{189AE8AC-CDA1-2D2F-1CA6-37F6E75F26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4649" y="4040963"/>
                <a:ext cx="1152588" cy="716192"/>
              </a:xfrm>
              <a:prstGeom prst="round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92AE60AD-76DE-06D6-9EC0-A739A57EAA1D}"/>
                  </a:ext>
                </a:extLst>
              </p:cNvPr>
              <p:cNvSpPr/>
              <p:nvPr/>
            </p:nvSpPr>
            <p:spPr>
              <a:xfrm>
                <a:off x="2934146" y="5297192"/>
                <a:ext cx="3540879" cy="716192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together they can compute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≔</m:t>
                          </m:r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⊕⋯⊕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92AE60AD-76DE-06D6-9EC0-A739A57EAA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4146" y="5297192"/>
                <a:ext cx="3540879" cy="716192"/>
              </a:xfrm>
              <a:prstGeom prst="round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2FA763C6-21EC-F42C-4283-86D5E8D369DA}"/>
              </a:ext>
            </a:extLst>
          </p:cNvPr>
          <p:cNvCxnSpPr>
            <a:cxnSpLocks/>
            <a:stCxn id="26" idx="2"/>
            <a:endCxn id="30" idx="1"/>
          </p:cNvCxnSpPr>
          <p:nvPr/>
        </p:nvCxnSpPr>
        <p:spPr>
          <a:xfrm>
            <a:off x="1710641" y="4723387"/>
            <a:ext cx="1223505" cy="931901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A8A2F9E-AC9D-1EAE-CA24-AE31D9CA4831}"/>
              </a:ext>
            </a:extLst>
          </p:cNvPr>
          <p:cNvCxnSpPr>
            <a:cxnSpLocks/>
            <a:stCxn id="27" idx="2"/>
          </p:cNvCxnSpPr>
          <p:nvPr/>
        </p:nvCxnSpPr>
        <p:spPr>
          <a:xfrm>
            <a:off x="3724427" y="4723387"/>
            <a:ext cx="303819" cy="539234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9CC6B43-00A3-9D65-FB7D-167952E03D4B}"/>
              </a:ext>
            </a:extLst>
          </p:cNvPr>
          <p:cNvCxnSpPr>
            <a:cxnSpLocks/>
            <a:stCxn id="28" idx="2"/>
          </p:cNvCxnSpPr>
          <p:nvPr/>
        </p:nvCxnSpPr>
        <p:spPr>
          <a:xfrm flipH="1">
            <a:off x="5370152" y="4723387"/>
            <a:ext cx="220224" cy="552463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FC555454-E5D7-B3DB-C6E1-3F7D9534DA0E}"/>
              </a:ext>
            </a:extLst>
          </p:cNvPr>
          <p:cNvCxnSpPr>
            <a:cxnSpLocks/>
            <a:stCxn id="29" idx="2"/>
            <a:endCxn id="30" idx="3"/>
          </p:cNvCxnSpPr>
          <p:nvPr/>
        </p:nvCxnSpPr>
        <p:spPr>
          <a:xfrm flipH="1">
            <a:off x="6475025" y="4757155"/>
            <a:ext cx="1155918" cy="898133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Content Placeholder 2">
            <a:extLst>
              <a:ext uri="{FF2B5EF4-FFF2-40B4-BE49-F238E27FC236}">
                <a16:creationId xmlns:a16="http://schemas.microsoft.com/office/drawing/2014/main" id="{C7AA487F-9C33-8E42-C600-695B4C646B82}"/>
              </a:ext>
            </a:extLst>
          </p:cNvPr>
          <p:cNvSpPr txBox="1">
            <a:spLocks/>
          </p:cNvSpPr>
          <p:nvPr/>
        </p:nvSpPr>
        <p:spPr>
          <a:xfrm>
            <a:off x="163829" y="983891"/>
            <a:ext cx="7886700" cy="71361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Learning a secret is a “passive attack” and can be done entirely “</a:t>
            </a:r>
            <a:r>
              <a:rPr lang="en-US" b="1" dirty="0">
                <a:solidFill>
                  <a:srgbClr val="FF0000"/>
                </a:solidFill>
              </a:rPr>
              <a:t>outside the protocol</a:t>
            </a:r>
            <a:r>
              <a:rPr lang="en-US" dirty="0"/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374565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  <p:bldP spid="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5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77BB1-A0D8-318A-9DF6-C25C13C5A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B0036-2F97-2DA7-AE7E-981C2F0E5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381" y="1758157"/>
            <a:ext cx="8478496" cy="3511286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3000"/>
              </a:spcBef>
              <a:buNone/>
            </a:pPr>
            <a:r>
              <a:rPr lang="en-US" dirty="0"/>
              <a:t>Since illegal reconstruction cannot be prevented, at least make it </a:t>
            </a:r>
            <a:r>
              <a:rPr lang="en-US" b="1" dirty="0">
                <a:solidFill>
                  <a:srgbClr val="FF0000"/>
                </a:solidFill>
              </a:rPr>
              <a:t>provable</a:t>
            </a:r>
            <a:r>
              <a:rPr lang="en-US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punishable</a:t>
            </a:r>
            <a:r>
              <a:rPr lang="en-US" dirty="0"/>
              <a:t>.</a:t>
            </a:r>
            <a:endParaRPr lang="pl-PL" dirty="0"/>
          </a:p>
          <a:p>
            <a:pPr marL="0" indent="0">
              <a:spcBef>
                <a:spcPts val="3000"/>
              </a:spcBef>
              <a:buNone/>
            </a:pPr>
            <a:r>
              <a:rPr lang="en-US" dirty="0"/>
              <a:t>In other words, create a mechanism for </a:t>
            </a:r>
            <a:r>
              <a:rPr lang="en-US" b="1" dirty="0">
                <a:solidFill>
                  <a:srgbClr val="0070C0"/>
                </a:solidFill>
              </a:rPr>
              <a:t>economically disincentivizing illegal reconstruction</a:t>
            </a:r>
            <a:r>
              <a:rPr lang="en-US" dirty="0"/>
              <a:t>. </a:t>
            </a:r>
          </a:p>
          <a:p>
            <a:pPr marL="0" indent="0">
              <a:spcBef>
                <a:spcPts val="3000"/>
              </a:spcBef>
              <a:buNone/>
            </a:pPr>
            <a:r>
              <a:rPr lang="en-US" dirty="0"/>
              <a:t>Recall that the </a:t>
            </a:r>
            <a:r>
              <a:rPr lang="en-US" b="1" dirty="0">
                <a:solidFill>
                  <a:srgbClr val="7030A0"/>
                </a:solidFill>
              </a:rPr>
              <a:t>adversaries are competing</a:t>
            </a:r>
            <a:r>
              <a:rPr lang="en-US" dirty="0"/>
              <a:t>.</a:t>
            </a:r>
          </a:p>
          <a:p>
            <a:pPr marL="0" indent="0">
              <a:spcBef>
                <a:spcPts val="3000"/>
              </a:spcBef>
              <a:buNone/>
            </a:pPr>
            <a:r>
              <a:rPr lang="en-US" dirty="0"/>
              <a:t>So: create a system for </a:t>
            </a:r>
            <a:r>
              <a:rPr lang="en-US" b="1" dirty="0">
                <a:solidFill>
                  <a:srgbClr val="FF0000"/>
                </a:solidFill>
              </a:rPr>
              <a:t>reporting “illegal reconstruction” to some judge</a:t>
            </a:r>
            <a:r>
              <a:rPr lang="en-US" dirty="0"/>
              <a:t>.</a:t>
            </a:r>
          </a:p>
        </p:txBody>
      </p:sp>
      <p:pic>
        <p:nvPicPr>
          <p:cNvPr id="5" name="Picture 4" descr="A cartoon monkey pointing at a light bulb&#10;&#10;AI-generated content may be incorrect.">
            <a:extLst>
              <a:ext uri="{FF2B5EF4-FFF2-40B4-BE49-F238E27FC236}">
                <a16:creationId xmlns:a16="http://schemas.microsoft.com/office/drawing/2014/main" id="{360556E9-B26A-A315-E054-E701195D02A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7487" y="0"/>
            <a:ext cx="1581860" cy="1581860"/>
          </a:xfrm>
          <a:prstGeom prst="rect">
            <a:avLst/>
          </a:prstGeom>
        </p:spPr>
      </p:pic>
      <p:pic>
        <p:nvPicPr>
          <p:cNvPr id="6" name="Picture 5" descr="An owl wearing a judge garment&#10;&#10;AI-generated content may be incorrect.">
            <a:extLst>
              <a:ext uri="{FF2B5EF4-FFF2-40B4-BE49-F238E27FC236}">
                <a16:creationId xmlns:a16="http://schemas.microsoft.com/office/drawing/2014/main" id="{89AB05E1-C735-A666-0AFF-6CC3E2A249E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4725" y="5336911"/>
            <a:ext cx="1274549" cy="1274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40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1D5C5-39C0-7F99-02C9-02AD6B7F2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66179"/>
          </a:xfrm>
        </p:spPr>
        <p:txBody>
          <a:bodyPr/>
          <a:lstStyle/>
          <a:p>
            <a:r>
              <a:rPr lang="pl-PL" dirty="0"/>
              <a:t>The </a:t>
            </a:r>
            <a:r>
              <a:rPr lang="en-US" dirty="0"/>
              <a:t>judge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D6B9B4-AA78-FA61-6040-94DB4452F3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00885" y="1590573"/>
                <a:ext cx="6278880" cy="27479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An entity to whom the parties can </a:t>
                </a:r>
                <a:r>
                  <a:rPr lang="en-US" b="1" dirty="0">
                    <a:solidFill>
                      <a:srgbClr val="FF0000"/>
                    </a:solidFill>
                  </a:rPr>
                  <a:t>snitch</a:t>
                </a:r>
                <a:r>
                  <a:rPr lang="en-US" b="1" dirty="0"/>
                  <a:t> </a:t>
                </a:r>
                <a:r>
                  <a:rPr lang="en-US" dirty="0"/>
                  <a:t>if someone collaborates with them to illegally reconstruct</a:t>
                </a:r>
                <a:r>
                  <a:rPr lang="pl-PL" dirty="0"/>
                  <a:t> </a:t>
                </a:r>
                <a14:m>
                  <m:oMath xmlns:m="http://schemas.openxmlformats.org/officeDocument/2006/math">
                    <m:r>
                      <a:rPr lang="pl-PL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US" dirty="0"/>
                  <a:t>.</a:t>
                </a:r>
                <a:endParaRPr lang="pl-PL" dirty="0"/>
              </a:p>
              <a:p>
                <a:pPr marL="0" indent="0">
                  <a:buNone/>
                </a:pPr>
                <a:endParaRPr lang="pl-PL" dirty="0"/>
              </a:p>
              <a:p>
                <a:pPr marL="0" indent="0">
                  <a:buNone/>
                </a:pPr>
                <a:r>
                  <a:rPr lang="en-US" b="1" dirty="0"/>
                  <a:t>Practical example</a:t>
                </a:r>
                <a:r>
                  <a:rPr lang="en-US" dirty="0"/>
                  <a:t>: </a:t>
                </a:r>
                <a:r>
                  <a:rPr lang="en-US" b="1" dirty="0">
                    <a:solidFill>
                      <a:srgbClr val="00B050"/>
                    </a:solidFill>
                  </a:rPr>
                  <a:t>smart contracts</a:t>
                </a:r>
              </a:p>
              <a:p>
                <a:pPr marL="0" indent="0">
                  <a:buNone/>
                </a:pPr>
                <a:endParaRPr lang="en-US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D6B9B4-AA78-FA61-6040-94DB4452F3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00885" y="1590573"/>
                <a:ext cx="6278880" cy="2747963"/>
              </a:xfrm>
              <a:blipFill>
                <a:blip r:embed="rId2"/>
                <a:stretch>
                  <a:fillRect l="-2039" t="-3991" r="-14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n owl wearing a judge garment&#10;&#10;AI-generated content may be incorrect.">
            <a:extLst>
              <a:ext uri="{FF2B5EF4-FFF2-40B4-BE49-F238E27FC236}">
                <a16:creationId xmlns:a16="http://schemas.microsoft.com/office/drawing/2014/main" id="{2881ED74-8483-9FD4-B87F-3C8CC3CD4E6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983" y="1835154"/>
            <a:ext cx="1527516" cy="1527516"/>
          </a:xfrm>
          <a:prstGeom prst="rect">
            <a:avLst/>
          </a:prstGeom>
        </p:spPr>
      </p:pic>
      <p:sp>
        <p:nvSpPr>
          <p:cNvPr id="5" name="Speech Bubble: Rectangle 4">
            <a:extLst>
              <a:ext uri="{FF2B5EF4-FFF2-40B4-BE49-F238E27FC236}">
                <a16:creationId xmlns:a16="http://schemas.microsoft.com/office/drawing/2014/main" id="{EAA61030-89EE-7FB5-6AD2-81DF66FB447A}"/>
              </a:ext>
            </a:extLst>
          </p:cNvPr>
          <p:cNvSpPr/>
          <p:nvPr/>
        </p:nvSpPr>
        <p:spPr>
          <a:xfrm>
            <a:off x="2860430" y="4338536"/>
            <a:ext cx="5819335" cy="2061245"/>
          </a:xfrm>
          <a:prstGeom prst="wedgeRectCallout">
            <a:avLst>
              <a:gd name="adj1" fmla="val 23036"/>
              <a:gd name="adj2" fmla="val -7895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Agreements on</a:t>
            </a:r>
            <a:r>
              <a:rPr lang="pl-PL" sz="2400" dirty="0"/>
              <a:t> a</a:t>
            </a:r>
            <a:r>
              <a:rPr lang="en-US" sz="2400" dirty="0"/>
              <a:t> blockchain that are: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enforceable</a:t>
            </a:r>
            <a:r>
              <a:rPr lang="en-US" sz="2400" dirty="0"/>
              <a:t> by the blockchain mechanics,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public-state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can </a:t>
            </a:r>
            <a:r>
              <a:rPr lang="en-US" sz="2400" b="1" dirty="0"/>
              <a:t>own coins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30D244-7969-3552-48C1-3946B60AFAD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102" y="4338536"/>
            <a:ext cx="1053870" cy="10538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64964C-730D-57EE-CB5B-20C2306843FD}"/>
              </a:ext>
            </a:extLst>
          </p:cNvPr>
          <p:cNvSpPr txBox="1"/>
          <p:nvPr/>
        </p:nvSpPr>
        <p:spPr>
          <a:xfrm>
            <a:off x="417876" y="5589126"/>
            <a:ext cx="1752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available, e.g., on Ethereum</a:t>
            </a:r>
          </a:p>
        </p:txBody>
      </p:sp>
    </p:spTree>
    <p:extLst>
      <p:ext uri="{BB962C8B-B14F-4D97-AF65-F5344CB8AC3E}">
        <p14:creationId xmlns:p14="http://schemas.microsoft.com/office/powerpoint/2010/main" val="143878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08307FD1-7968-0E66-CB65-5EE96F97DA6C}"/>
              </a:ext>
            </a:extLst>
          </p:cNvPr>
          <p:cNvSpPr/>
          <p:nvPr/>
        </p:nvSpPr>
        <p:spPr>
          <a:xfrm>
            <a:off x="3637019" y="1999897"/>
            <a:ext cx="1547992" cy="1822220"/>
          </a:xfrm>
          <a:prstGeom prst="wedgeRoundRectCallout">
            <a:avLst>
              <a:gd name="adj1" fmla="val -9552"/>
              <a:gd name="adj2" fmla="val -60975"/>
              <a:gd name="adj3" fmla="val 16667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2ADE0B27-F5DF-E0DE-4DFF-1DCE3D7BF8B3}"/>
              </a:ext>
            </a:extLst>
          </p:cNvPr>
          <p:cNvSpPr/>
          <p:nvPr/>
        </p:nvSpPr>
        <p:spPr>
          <a:xfrm>
            <a:off x="710005" y="3221965"/>
            <a:ext cx="1347626" cy="1713430"/>
          </a:xfrm>
          <a:prstGeom prst="wedgeRoundRectCallout">
            <a:avLst>
              <a:gd name="adj1" fmla="val 21476"/>
              <a:gd name="adj2" fmla="val -63867"/>
              <a:gd name="adj3" fmla="val 16667"/>
            </a:avLst>
          </a:prstGeom>
          <a:gradFill flip="none" rotWithShape="1">
            <a:gsLst>
              <a:gs pos="0">
                <a:srgbClr val="7030A0">
                  <a:tint val="66000"/>
                  <a:satMod val="160000"/>
                </a:srgbClr>
              </a:gs>
              <a:gs pos="50000">
                <a:srgbClr val="7030A0">
                  <a:tint val="44500"/>
                  <a:satMod val="160000"/>
                </a:srgbClr>
              </a:gs>
              <a:gs pos="100000">
                <a:srgbClr val="7030A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0E804D93-5D3E-8478-3C0D-99DFCE06549A}"/>
              </a:ext>
            </a:extLst>
          </p:cNvPr>
          <p:cNvSpPr/>
          <p:nvPr/>
        </p:nvSpPr>
        <p:spPr>
          <a:xfrm>
            <a:off x="6794685" y="3006662"/>
            <a:ext cx="1461809" cy="1713429"/>
          </a:xfrm>
          <a:prstGeom prst="wedgeRoundRectCallout">
            <a:avLst>
              <a:gd name="adj1" fmla="val 21397"/>
              <a:gd name="adj2" fmla="val -67411"/>
              <a:gd name="adj3" fmla="val 16667"/>
            </a:avLst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Arrow: Right 51">
            <a:extLst>
              <a:ext uri="{FF2B5EF4-FFF2-40B4-BE49-F238E27FC236}">
                <a16:creationId xmlns:a16="http://schemas.microsoft.com/office/drawing/2014/main" id="{EBFE4B03-4B89-62F1-B4BE-3DFEF8CE2ECF}"/>
              </a:ext>
            </a:extLst>
          </p:cNvPr>
          <p:cNvSpPr/>
          <p:nvPr/>
        </p:nvSpPr>
        <p:spPr>
          <a:xfrm rot="20158320" flipH="1">
            <a:off x="4892697" y="4367741"/>
            <a:ext cx="1878527" cy="451067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AF09B00E-DAAB-5D7B-F203-EF8D2B1BC038}"/>
              </a:ext>
            </a:extLst>
          </p:cNvPr>
          <p:cNvSpPr/>
          <p:nvPr/>
        </p:nvSpPr>
        <p:spPr>
          <a:xfrm rot="1237479">
            <a:off x="2087669" y="4432964"/>
            <a:ext cx="1772292" cy="451067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D1D5D7-A5A7-C1A3-2D75-DF8FD525396D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331866" y="178531"/>
                <a:ext cx="8609744" cy="542242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dirty="0"/>
                  <a:t>Consider </a:t>
                </a:r>
                <a14:m>
                  <m:oMath xmlns:m="http://schemas.openxmlformats.org/officeDocument/2006/math">
                    <m:r>
                      <a:rPr lang="en-US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US" dirty="0"/>
                  <a:t>-out-of-</a:t>
                </a:r>
                <a14:m>
                  <m:oMath xmlns:m="http://schemas.openxmlformats.org/officeDocument/2006/math">
                    <m:r>
                      <a:rPr lang="en-US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secret sharing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D1D5D7-A5A7-C1A3-2D75-DF8FD525396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31866" y="178531"/>
                <a:ext cx="8609744" cy="542242"/>
              </a:xfrm>
              <a:blipFill>
                <a:blip r:embed="rId2"/>
                <a:stretch>
                  <a:fillRect l="-2477" t="-40449" b="-57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9DC56D7C-A2B8-CE73-2021-85889A903B6E}"/>
              </a:ext>
            </a:extLst>
          </p:cNvPr>
          <p:cNvSpPr txBox="1"/>
          <p:nvPr/>
        </p:nvSpPr>
        <p:spPr>
          <a:xfrm>
            <a:off x="3844277" y="3352591"/>
            <a:ext cx="1188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dealer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1E2CCDC-246E-9A74-2695-037CB34FBBCB}"/>
              </a:ext>
            </a:extLst>
          </p:cNvPr>
          <p:cNvSpPr txBox="1"/>
          <p:nvPr/>
        </p:nvSpPr>
        <p:spPr>
          <a:xfrm>
            <a:off x="1030148" y="4532822"/>
            <a:ext cx="678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Alice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0E2F7D0-2BBC-BE43-2400-138F30743EAF}"/>
              </a:ext>
            </a:extLst>
          </p:cNvPr>
          <p:cNvSpPr txBox="1"/>
          <p:nvPr/>
        </p:nvSpPr>
        <p:spPr>
          <a:xfrm>
            <a:off x="7247867" y="4331077"/>
            <a:ext cx="58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Bob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D9147D1-3B45-DD45-D925-8C7484A3C3BC}"/>
              </a:ext>
            </a:extLst>
          </p:cNvPr>
          <p:cNvSpPr txBox="1"/>
          <p:nvPr/>
        </p:nvSpPr>
        <p:spPr>
          <a:xfrm>
            <a:off x="3911895" y="5364432"/>
            <a:ext cx="11309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judge </a:t>
            </a: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2A873E14-2918-22B3-9153-E255EBB1A5A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9023" y="4515743"/>
            <a:ext cx="499518" cy="49951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C6F8351-F5FD-9CB1-B5F1-EF23ACCCF06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3760" y="4477515"/>
            <a:ext cx="451067" cy="451067"/>
          </a:xfrm>
          <a:prstGeom prst="rect">
            <a:avLst/>
          </a:prstGeom>
        </p:spPr>
      </p:pic>
      <p:sp>
        <p:nvSpPr>
          <p:cNvPr id="48" name="Speech Bubble: Rectangle 47">
            <a:extLst>
              <a:ext uri="{FF2B5EF4-FFF2-40B4-BE49-F238E27FC236}">
                <a16:creationId xmlns:a16="http://schemas.microsoft.com/office/drawing/2014/main" id="{A2F1A8E2-56A7-4C97-5421-1F6EF1E7B705}"/>
              </a:ext>
            </a:extLst>
          </p:cNvPr>
          <p:cNvSpPr/>
          <p:nvPr/>
        </p:nvSpPr>
        <p:spPr>
          <a:xfrm>
            <a:off x="400692" y="5364432"/>
            <a:ext cx="2909024" cy="1207356"/>
          </a:xfrm>
          <a:prstGeom prst="wedgeRectCallout">
            <a:avLst>
              <a:gd name="adj1" fmla="val 38789"/>
              <a:gd name="adj2" fmla="val -75751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can be confiscated and shared between the other participants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24A497B2-26D1-2AB3-0F8A-4FF290652E2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6008" y="4498825"/>
            <a:ext cx="558229" cy="558229"/>
          </a:xfrm>
          <a:prstGeom prst="rect">
            <a:avLst/>
          </a:prstGeom>
        </p:spPr>
      </p:pic>
      <p:pic>
        <p:nvPicPr>
          <p:cNvPr id="4" name="Picture 3" descr="An owl wearing a judge garment&#10;&#10;AI-generated content may be incorrect.">
            <a:extLst>
              <a:ext uri="{FF2B5EF4-FFF2-40B4-BE49-F238E27FC236}">
                <a16:creationId xmlns:a16="http://schemas.microsoft.com/office/drawing/2014/main" id="{1A906BF2-79BD-7C80-19D9-342876A093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4252" y="4258138"/>
            <a:ext cx="1131201" cy="1131201"/>
          </a:xfrm>
          <a:prstGeom prst="rect">
            <a:avLst/>
          </a:prstGeom>
        </p:spPr>
      </p:pic>
      <p:pic>
        <p:nvPicPr>
          <p:cNvPr id="5" name="Picture 4" descr="A cartoon of a sheep&#10;&#10;AI-generated content may be incorrect.">
            <a:extLst>
              <a:ext uri="{FF2B5EF4-FFF2-40B4-BE49-F238E27FC236}">
                <a16:creationId xmlns:a16="http://schemas.microsoft.com/office/drawing/2014/main" id="{03BF9C32-7148-63AC-5B79-59B12A4645C4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414" y="3348413"/>
            <a:ext cx="1207507" cy="1207507"/>
          </a:xfrm>
          <a:prstGeom prst="rect">
            <a:avLst/>
          </a:prstGeom>
        </p:spPr>
      </p:pic>
      <p:pic>
        <p:nvPicPr>
          <p:cNvPr id="3" name="Picture 2" descr="A cartoon of a dog&#10;&#10;AI-generated content may be incorrect.">
            <a:extLst>
              <a:ext uri="{FF2B5EF4-FFF2-40B4-BE49-F238E27FC236}">
                <a16:creationId xmlns:a16="http://schemas.microsoft.com/office/drawing/2014/main" id="{821F1F80-30B4-DE82-DC5C-E94C4DA1CED7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9045" y="3139691"/>
            <a:ext cx="1398253" cy="1398253"/>
          </a:xfrm>
          <a:prstGeom prst="rect">
            <a:avLst/>
          </a:prstGeom>
        </p:spPr>
      </p:pic>
      <p:pic>
        <p:nvPicPr>
          <p:cNvPr id="8" name="Picture 7" descr="A cartoon bear in a blue shirt&#10;&#10;AI-generated content may be incorrect.">
            <a:extLst>
              <a:ext uri="{FF2B5EF4-FFF2-40B4-BE49-F238E27FC236}">
                <a16:creationId xmlns:a16="http://schemas.microsoft.com/office/drawing/2014/main" id="{E1E3F7A4-8E69-128C-614A-291EE06A673D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2306" y="2192758"/>
            <a:ext cx="1207507" cy="1207507"/>
          </a:xfrm>
          <a:prstGeom prst="rect">
            <a:avLst/>
          </a:prstGeom>
        </p:spPr>
      </p:pic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76398A6B-017C-A472-9757-1BB69642A337}"/>
              </a:ext>
            </a:extLst>
          </p:cNvPr>
          <p:cNvSpPr/>
          <p:nvPr/>
        </p:nvSpPr>
        <p:spPr>
          <a:xfrm>
            <a:off x="5916706" y="5350665"/>
            <a:ext cx="2926080" cy="1221123"/>
          </a:xfrm>
          <a:prstGeom prst="wedgeRectCallout">
            <a:avLst>
              <a:gd name="adj1" fmla="val -81262"/>
              <a:gd name="adj2" fmla="val -32501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trusted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public-state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can </a:t>
            </a:r>
            <a:r>
              <a:rPr lang="en-US" sz="2400" b="1" dirty="0"/>
              <a:t>own coins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1F8DE73-A13F-0ACF-9741-864073D40894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2000"/>
                    </a14:imgEffect>
                    <a14:imgEffect>
                      <a14:saturation sat="133000"/>
                    </a14:imgEffect>
                    <a14:imgEffect>
                      <a14:brightnessContrast bright="20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7448" y="3112233"/>
            <a:ext cx="1469046" cy="1469046"/>
          </a:xfrm>
          <a:prstGeom prst="rect">
            <a:avLst/>
          </a:prstGeom>
        </p:spPr>
      </p:pic>
      <p:pic>
        <p:nvPicPr>
          <p:cNvPr id="12" name="Picture 11" descr="A cartoon of a fox&#10;&#10;AI-generated content may be incorrect.">
            <a:extLst>
              <a:ext uri="{FF2B5EF4-FFF2-40B4-BE49-F238E27FC236}">
                <a16:creationId xmlns:a16="http://schemas.microsoft.com/office/drawing/2014/main" id="{84CEB3BB-48FC-E862-204C-68C15442B946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aturation sat="200000"/>
                    </a14:imgEffect>
                    <a14:imgEffect>
                      <a14:brightnessContrast bright="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7570" y="1531124"/>
            <a:ext cx="1461809" cy="1461809"/>
          </a:xfrm>
          <a:prstGeom prst="rect">
            <a:avLst/>
          </a:prstGeom>
        </p:spPr>
      </p:pic>
      <p:pic>
        <p:nvPicPr>
          <p:cNvPr id="13" name="Picture 12" descr="A cartoon of a sheep&#10;&#10;AI-generated content may be incorrect.">
            <a:extLst>
              <a:ext uri="{FF2B5EF4-FFF2-40B4-BE49-F238E27FC236}">
                <a16:creationId xmlns:a16="http://schemas.microsoft.com/office/drawing/2014/main" id="{B87E44BB-012E-BD0A-106B-C78E314FB74F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677" y="3363004"/>
            <a:ext cx="1215998" cy="1215998"/>
          </a:xfrm>
          <a:prstGeom prst="rect">
            <a:avLst/>
          </a:prstGeom>
        </p:spPr>
      </p:pic>
      <p:pic>
        <p:nvPicPr>
          <p:cNvPr id="15" name="Picture 14" descr="A cartoon of a tiger&#10;&#10;AI-generated content may be incorrect.">
            <a:extLst>
              <a:ext uri="{FF2B5EF4-FFF2-40B4-BE49-F238E27FC236}">
                <a16:creationId xmlns:a16="http://schemas.microsoft.com/office/drawing/2014/main" id="{A52C7E5D-66C0-AD9E-E4BD-095F5DC79CED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colorTemperature colorTemp="11200"/>
                    </a14:imgEffect>
                    <a14:imgEffect>
                      <a14:brightnessContrast bright="41000" contrast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400" y="1816011"/>
            <a:ext cx="1364278" cy="1364278"/>
          </a:xfrm>
          <a:prstGeom prst="rect">
            <a:avLst/>
          </a:prstGeom>
        </p:spPr>
      </p:pic>
      <p:pic>
        <p:nvPicPr>
          <p:cNvPr id="6" name="Picture 5" descr="A cartoon bear with a sad face&#10;&#10;AI-generated content may be incorrect.">
            <a:extLst>
              <a:ext uri="{FF2B5EF4-FFF2-40B4-BE49-F238E27FC236}">
                <a16:creationId xmlns:a16="http://schemas.microsoft.com/office/drawing/2014/main" id="{7A64B940-138D-F61F-0325-D20F8D359DCC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2379" y="2192758"/>
            <a:ext cx="1251942" cy="1251942"/>
          </a:xfrm>
          <a:prstGeom prst="rect">
            <a:avLst/>
          </a:prstGeom>
        </p:spPr>
      </p:pic>
      <p:pic>
        <p:nvPicPr>
          <p:cNvPr id="7" name="Picture 6" descr="A cartoon of a lion&#10;&#10;AI-generated content may be incorrect.">
            <a:extLst>
              <a:ext uri="{FF2B5EF4-FFF2-40B4-BE49-F238E27FC236}">
                <a16:creationId xmlns:a16="http://schemas.microsoft.com/office/drawing/2014/main" id="{9736FD3B-2C08-E111-49EE-7020E986D14F}"/>
              </a:ext>
            </a:extLst>
          </p:cNvPr>
          <p:cNvPicPr>
            <a:picLocks noChangeAspect="1"/>
          </p:cNvPicPr>
          <p:nvPr/>
        </p:nvPicPr>
        <p:blipFill>
          <a:blip r:embed="rId20" cstate="hq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0"/>
                    </a14:imgEffect>
                    <a14:imgEffect>
                      <a14:brightnessContrast bright="16000" contras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9519" y="739636"/>
            <a:ext cx="1207507" cy="120750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6C1122F-CDC4-EC05-DD6C-F65E3A6C1035}"/>
              </a:ext>
            </a:extLst>
          </p:cNvPr>
          <p:cNvSpPr txBox="1"/>
          <p:nvPr/>
        </p:nvSpPr>
        <p:spPr>
          <a:xfrm>
            <a:off x="4967026" y="1090084"/>
            <a:ext cx="4348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Each party (except </a:t>
            </a:r>
            <a:r>
              <a:rPr lang="pl-PL" sz="2400" dirty="0"/>
              <a:t>for</a:t>
            </a:r>
            <a:r>
              <a:rPr lang="en-US" sz="2400" dirty="0"/>
              <a:t> the judge) can be “selfish”</a:t>
            </a:r>
          </a:p>
        </p:txBody>
      </p:sp>
    </p:spTree>
    <p:extLst>
      <p:ext uri="{BB962C8B-B14F-4D97-AF65-F5344CB8AC3E}">
        <p14:creationId xmlns:p14="http://schemas.microsoft.com/office/powerpoint/2010/main" val="3531501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4" grpId="0" animBg="1"/>
      <p:bldP spid="14" grpId="1" animBg="1"/>
      <p:bldP spid="11" grpId="0" animBg="1"/>
      <p:bldP spid="11" grpId="1" animBg="1"/>
      <p:bldP spid="52" grpId="0" animBg="1"/>
      <p:bldP spid="47" grpId="0" animBg="1"/>
      <p:bldP spid="36" grpId="0"/>
      <p:bldP spid="37" grpId="0"/>
      <p:bldP spid="38" grpId="0"/>
      <p:bldP spid="43" grpId="0"/>
      <p:bldP spid="48" grpId="0" animBg="1"/>
      <p:bldP spid="9" grpId="0" animBg="1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BA8F7CE-0EA5-5838-1200-2A2322C517AF}"/>
              </a:ext>
            </a:extLst>
          </p:cNvPr>
          <p:cNvSpPr/>
          <p:nvPr/>
        </p:nvSpPr>
        <p:spPr>
          <a:xfrm>
            <a:off x="2123218" y="1073649"/>
            <a:ext cx="4765604" cy="5594279"/>
          </a:xfrm>
          <a:custGeom>
            <a:avLst/>
            <a:gdLst>
              <a:gd name="csX0" fmla="*/ 0 w 4765604"/>
              <a:gd name="csY0" fmla="*/ 794283 h 5594279"/>
              <a:gd name="csX1" fmla="*/ 794283 w 4765604"/>
              <a:gd name="csY1" fmla="*/ 0 h 5594279"/>
              <a:gd name="csX2" fmla="*/ 1292019 w 4765604"/>
              <a:gd name="csY2" fmla="*/ 0 h 5594279"/>
              <a:gd name="csX3" fmla="*/ 1726214 w 4765604"/>
              <a:gd name="csY3" fmla="*/ 0 h 5594279"/>
              <a:gd name="csX4" fmla="*/ 2160409 w 4765604"/>
              <a:gd name="csY4" fmla="*/ 0 h 5594279"/>
              <a:gd name="csX5" fmla="*/ 2594605 w 4765604"/>
              <a:gd name="csY5" fmla="*/ 0 h 5594279"/>
              <a:gd name="csX6" fmla="*/ 3028800 w 4765604"/>
              <a:gd name="csY6" fmla="*/ 0 h 5594279"/>
              <a:gd name="csX7" fmla="*/ 3462995 w 4765604"/>
              <a:gd name="csY7" fmla="*/ 0 h 5594279"/>
              <a:gd name="csX8" fmla="*/ 3971321 w 4765604"/>
              <a:gd name="csY8" fmla="*/ 0 h 5594279"/>
              <a:gd name="csX9" fmla="*/ 4765604 w 4765604"/>
              <a:gd name="csY9" fmla="*/ 794283 h 5594279"/>
              <a:gd name="csX10" fmla="*/ 4765604 w 4765604"/>
              <a:gd name="csY10" fmla="*/ 1246356 h 5594279"/>
              <a:gd name="csX11" fmla="*/ 4765604 w 4765604"/>
              <a:gd name="csY11" fmla="*/ 1778544 h 5594279"/>
              <a:gd name="csX12" fmla="*/ 4765604 w 4765604"/>
              <a:gd name="csY12" fmla="*/ 2230617 h 5594279"/>
              <a:gd name="csX13" fmla="*/ 4765604 w 4765604"/>
              <a:gd name="csY13" fmla="*/ 2722748 h 5594279"/>
              <a:gd name="csX14" fmla="*/ 4765604 w 4765604"/>
              <a:gd name="csY14" fmla="*/ 3375107 h 5594279"/>
              <a:gd name="csX15" fmla="*/ 4765604 w 4765604"/>
              <a:gd name="csY15" fmla="*/ 3987409 h 5594279"/>
              <a:gd name="csX16" fmla="*/ 4765604 w 4765604"/>
              <a:gd name="csY16" fmla="*/ 4799996 h 5594279"/>
              <a:gd name="csX17" fmla="*/ 3971321 w 4765604"/>
              <a:gd name="csY17" fmla="*/ 5594279 h 5594279"/>
              <a:gd name="csX18" fmla="*/ 3473585 w 4765604"/>
              <a:gd name="csY18" fmla="*/ 5594279 h 5594279"/>
              <a:gd name="csX19" fmla="*/ 2880538 w 4765604"/>
              <a:gd name="csY19" fmla="*/ 5594279 h 5594279"/>
              <a:gd name="csX20" fmla="*/ 2414572 w 4765604"/>
              <a:gd name="csY20" fmla="*/ 5594279 h 5594279"/>
              <a:gd name="csX21" fmla="*/ 1821525 w 4765604"/>
              <a:gd name="csY21" fmla="*/ 5594279 h 5594279"/>
              <a:gd name="csX22" fmla="*/ 1292019 w 4765604"/>
              <a:gd name="csY22" fmla="*/ 5594279 h 5594279"/>
              <a:gd name="csX23" fmla="*/ 794283 w 4765604"/>
              <a:gd name="csY23" fmla="*/ 5594279 h 5594279"/>
              <a:gd name="csX24" fmla="*/ 0 w 4765604"/>
              <a:gd name="csY24" fmla="*/ 4799996 h 5594279"/>
              <a:gd name="csX25" fmla="*/ 0 w 4765604"/>
              <a:gd name="csY25" fmla="*/ 4227751 h 5594279"/>
              <a:gd name="csX26" fmla="*/ 0 w 4765604"/>
              <a:gd name="csY26" fmla="*/ 3615449 h 5594279"/>
              <a:gd name="csX27" fmla="*/ 0 w 4765604"/>
              <a:gd name="csY27" fmla="*/ 3083262 h 5594279"/>
              <a:gd name="csX28" fmla="*/ 0 w 4765604"/>
              <a:gd name="csY28" fmla="*/ 2591131 h 5594279"/>
              <a:gd name="csX29" fmla="*/ 0 w 4765604"/>
              <a:gd name="csY29" fmla="*/ 2139058 h 5594279"/>
              <a:gd name="csX30" fmla="*/ 0 w 4765604"/>
              <a:gd name="csY30" fmla="*/ 1566813 h 5594279"/>
              <a:gd name="csX31" fmla="*/ 0 w 4765604"/>
              <a:gd name="csY31" fmla="*/ 794283 h 55942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4765604" h="5594279" extrusionOk="0">
                <a:moveTo>
                  <a:pt x="0" y="794283"/>
                </a:moveTo>
                <a:cubicBezTo>
                  <a:pt x="-39938" y="232039"/>
                  <a:pt x="333876" y="-29615"/>
                  <a:pt x="794283" y="0"/>
                </a:cubicBezTo>
                <a:cubicBezTo>
                  <a:pt x="1025540" y="-48494"/>
                  <a:pt x="1169496" y="55249"/>
                  <a:pt x="1292019" y="0"/>
                </a:cubicBezTo>
                <a:cubicBezTo>
                  <a:pt x="1414542" y="-55249"/>
                  <a:pt x="1630762" y="46771"/>
                  <a:pt x="1726214" y="0"/>
                </a:cubicBezTo>
                <a:cubicBezTo>
                  <a:pt x="1821667" y="-46771"/>
                  <a:pt x="1965995" y="49294"/>
                  <a:pt x="2160409" y="0"/>
                </a:cubicBezTo>
                <a:cubicBezTo>
                  <a:pt x="2354823" y="-49294"/>
                  <a:pt x="2409602" y="36033"/>
                  <a:pt x="2594605" y="0"/>
                </a:cubicBezTo>
                <a:cubicBezTo>
                  <a:pt x="2779608" y="-36033"/>
                  <a:pt x="2885443" y="4582"/>
                  <a:pt x="3028800" y="0"/>
                </a:cubicBezTo>
                <a:cubicBezTo>
                  <a:pt x="3172158" y="-4582"/>
                  <a:pt x="3368408" y="26613"/>
                  <a:pt x="3462995" y="0"/>
                </a:cubicBezTo>
                <a:cubicBezTo>
                  <a:pt x="3557583" y="-26613"/>
                  <a:pt x="3841287" y="56073"/>
                  <a:pt x="3971321" y="0"/>
                </a:cubicBezTo>
                <a:cubicBezTo>
                  <a:pt x="4369510" y="-21115"/>
                  <a:pt x="4766565" y="346056"/>
                  <a:pt x="4765604" y="794283"/>
                </a:cubicBezTo>
                <a:cubicBezTo>
                  <a:pt x="4784965" y="928152"/>
                  <a:pt x="4737028" y="1055534"/>
                  <a:pt x="4765604" y="1246356"/>
                </a:cubicBezTo>
                <a:cubicBezTo>
                  <a:pt x="4794180" y="1437178"/>
                  <a:pt x="4731439" y="1527123"/>
                  <a:pt x="4765604" y="1778544"/>
                </a:cubicBezTo>
                <a:cubicBezTo>
                  <a:pt x="4799769" y="2029965"/>
                  <a:pt x="4730012" y="2026068"/>
                  <a:pt x="4765604" y="2230617"/>
                </a:cubicBezTo>
                <a:cubicBezTo>
                  <a:pt x="4801196" y="2435166"/>
                  <a:pt x="4711360" y="2521184"/>
                  <a:pt x="4765604" y="2722748"/>
                </a:cubicBezTo>
                <a:cubicBezTo>
                  <a:pt x="4819848" y="2924312"/>
                  <a:pt x="4698034" y="3197815"/>
                  <a:pt x="4765604" y="3375107"/>
                </a:cubicBezTo>
                <a:cubicBezTo>
                  <a:pt x="4833174" y="3552399"/>
                  <a:pt x="4702850" y="3730345"/>
                  <a:pt x="4765604" y="3987409"/>
                </a:cubicBezTo>
                <a:cubicBezTo>
                  <a:pt x="4828358" y="4244473"/>
                  <a:pt x="4757488" y="4523722"/>
                  <a:pt x="4765604" y="4799996"/>
                </a:cubicBezTo>
                <a:cubicBezTo>
                  <a:pt x="4774848" y="5248890"/>
                  <a:pt x="4414771" y="5583700"/>
                  <a:pt x="3971321" y="5594279"/>
                </a:cubicBezTo>
                <a:cubicBezTo>
                  <a:pt x="3829546" y="5606627"/>
                  <a:pt x="3621158" y="5589862"/>
                  <a:pt x="3473585" y="5594279"/>
                </a:cubicBezTo>
                <a:cubicBezTo>
                  <a:pt x="3326012" y="5598696"/>
                  <a:pt x="3035948" y="5528549"/>
                  <a:pt x="2880538" y="5594279"/>
                </a:cubicBezTo>
                <a:cubicBezTo>
                  <a:pt x="2725128" y="5660009"/>
                  <a:pt x="2631609" y="5558398"/>
                  <a:pt x="2414572" y="5594279"/>
                </a:cubicBezTo>
                <a:cubicBezTo>
                  <a:pt x="2197535" y="5630160"/>
                  <a:pt x="1974068" y="5563406"/>
                  <a:pt x="1821525" y="5594279"/>
                </a:cubicBezTo>
                <a:cubicBezTo>
                  <a:pt x="1668982" y="5625152"/>
                  <a:pt x="1508511" y="5549541"/>
                  <a:pt x="1292019" y="5594279"/>
                </a:cubicBezTo>
                <a:cubicBezTo>
                  <a:pt x="1075527" y="5639017"/>
                  <a:pt x="1022440" y="5584906"/>
                  <a:pt x="794283" y="5594279"/>
                </a:cubicBezTo>
                <a:cubicBezTo>
                  <a:pt x="410790" y="5569281"/>
                  <a:pt x="-64119" y="5321790"/>
                  <a:pt x="0" y="4799996"/>
                </a:cubicBezTo>
                <a:cubicBezTo>
                  <a:pt x="-68615" y="4567722"/>
                  <a:pt x="10187" y="4458806"/>
                  <a:pt x="0" y="4227751"/>
                </a:cubicBezTo>
                <a:cubicBezTo>
                  <a:pt x="-10187" y="3996696"/>
                  <a:pt x="51204" y="3805146"/>
                  <a:pt x="0" y="3615449"/>
                </a:cubicBezTo>
                <a:cubicBezTo>
                  <a:pt x="-51204" y="3425752"/>
                  <a:pt x="22776" y="3321744"/>
                  <a:pt x="0" y="3083262"/>
                </a:cubicBezTo>
                <a:cubicBezTo>
                  <a:pt x="-22776" y="2844780"/>
                  <a:pt x="17371" y="2803510"/>
                  <a:pt x="0" y="2591131"/>
                </a:cubicBezTo>
                <a:cubicBezTo>
                  <a:pt x="-17371" y="2378752"/>
                  <a:pt x="21711" y="2235936"/>
                  <a:pt x="0" y="2139058"/>
                </a:cubicBezTo>
                <a:cubicBezTo>
                  <a:pt x="-21711" y="2042180"/>
                  <a:pt x="30647" y="1762512"/>
                  <a:pt x="0" y="1566813"/>
                </a:cubicBezTo>
                <a:cubicBezTo>
                  <a:pt x="-30647" y="1371115"/>
                  <a:pt x="15778" y="1104841"/>
                  <a:pt x="0" y="794283"/>
                </a:cubicBezTo>
                <a:close/>
              </a:path>
            </a:pathLst>
          </a:custGeom>
          <a:noFill/>
          <a:ln>
            <a:extLst>
              <a:ext uri="{C807C97D-BFC1-408E-A445-0C87EB9F89A2}">
                <ask:lineSketchStyleProps xmlns:ask="http://schemas.microsoft.com/office/drawing/2018/sketchyshapes" sd="3549020613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tar: 10 Points 8">
            <a:extLst>
              <a:ext uri="{FF2B5EF4-FFF2-40B4-BE49-F238E27FC236}">
                <a16:creationId xmlns:a16="http://schemas.microsoft.com/office/drawing/2014/main" id="{292D76FA-E3A7-5DC3-8CDB-D75635483D14}"/>
              </a:ext>
            </a:extLst>
          </p:cNvPr>
          <p:cNvSpPr/>
          <p:nvPr/>
        </p:nvSpPr>
        <p:spPr>
          <a:xfrm>
            <a:off x="2362747" y="2539946"/>
            <a:ext cx="4155514" cy="2691828"/>
          </a:xfrm>
          <a:prstGeom prst="star10">
            <a:avLst>
              <a:gd name="adj" fmla="val 43408"/>
              <a:gd name="hf" fmla="val 105146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share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1D5D7-A5A7-C1A3-2D75-DF8FD5253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625" y="298530"/>
            <a:ext cx="7886700" cy="475494"/>
          </a:xfrm>
        </p:spPr>
        <p:txBody>
          <a:bodyPr>
            <a:normAutofit fontScale="90000"/>
          </a:bodyPr>
          <a:lstStyle/>
          <a:p>
            <a:r>
              <a:rPr lang="en-US" dirty="0"/>
              <a:t>Sharing and reconstructing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E334F44-D83D-3E02-1826-8E97980FE1B2}"/>
                  </a:ext>
                </a:extLst>
              </p:cNvPr>
              <p:cNvSpPr txBox="1"/>
              <p:nvPr/>
            </p:nvSpPr>
            <p:spPr>
              <a:xfrm>
                <a:off x="3310599" y="1262544"/>
                <a:ext cx="2259805" cy="461665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en-US" sz="2400" b="1" dirty="0"/>
                  <a:t>in</a:t>
                </a:r>
                <a:r>
                  <a:rPr lang="pl-PL" sz="2400" dirty="0"/>
                  <a:t>: </a:t>
                </a:r>
                <a:r>
                  <a:rPr lang="en-US" sz="2400" dirty="0"/>
                  <a:t>secret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E334F44-D83D-3E02-1826-8E97980FE1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0599" y="1262544"/>
                <a:ext cx="2259805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E5442F7-ACCC-AA3C-3EEA-44C558AE134F}"/>
                  </a:ext>
                </a:extLst>
              </p:cNvPr>
              <p:cNvSpPr txBox="1"/>
              <p:nvPr/>
            </p:nvSpPr>
            <p:spPr>
              <a:xfrm>
                <a:off x="327099" y="4010444"/>
                <a:ext cx="1665087" cy="400110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en-US" sz="2000" dirty="0"/>
                  <a:t>share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sub>
                    </m:sSub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E5442F7-ACCC-AA3C-3EEA-44C558AE13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099" y="4010444"/>
                <a:ext cx="1665087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E6938FC-4800-3043-3DB8-323E635527C1}"/>
                  </a:ext>
                </a:extLst>
              </p:cNvPr>
              <p:cNvSpPr txBox="1"/>
              <p:nvPr/>
            </p:nvSpPr>
            <p:spPr>
              <a:xfrm>
                <a:off x="7188727" y="4010444"/>
                <a:ext cx="1266855" cy="400110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en-US" sz="2000" dirty="0"/>
                  <a:t>share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sub>
                    </m:sSub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E6938FC-4800-3043-3DB8-323E635527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8727" y="4010444"/>
                <a:ext cx="126685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0B2AD44-3A59-16A5-EEEB-6040B3172B77}"/>
                  </a:ext>
                </a:extLst>
              </p:cNvPr>
              <p:cNvSpPr txBox="1"/>
              <p:nvPr/>
            </p:nvSpPr>
            <p:spPr>
              <a:xfrm>
                <a:off x="2794504" y="5719018"/>
                <a:ext cx="3646960" cy="461665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punishment information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𝒁</m:t>
                    </m:r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0B2AD44-3A59-16A5-EEEB-6040B3172B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4504" y="5719018"/>
                <a:ext cx="364696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17A0A726-C179-6AD3-16A6-764A600E13AF}"/>
              </a:ext>
            </a:extLst>
          </p:cNvPr>
          <p:cNvSpPr txBox="1"/>
          <p:nvPr/>
        </p:nvSpPr>
        <p:spPr>
          <a:xfrm>
            <a:off x="6344372" y="801283"/>
            <a:ext cx="27405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/>
              <a:t>not needed for the reconstruction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962E8E3E-B0A2-B19C-2FED-B13DD682A80C}"/>
              </a:ext>
            </a:extLst>
          </p:cNvPr>
          <p:cNvSpPr/>
          <p:nvPr/>
        </p:nvSpPr>
        <p:spPr>
          <a:xfrm>
            <a:off x="185331" y="2354121"/>
            <a:ext cx="8773337" cy="2454186"/>
          </a:xfrm>
          <a:custGeom>
            <a:avLst/>
            <a:gdLst>
              <a:gd name="csX0" fmla="*/ 0 w 8773337"/>
              <a:gd name="csY0" fmla="*/ 409039 h 2454186"/>
              <a:gd name="csX1" fmla="*/ 409039 w 8773337"/>
              <a:gd name="csY1" fmla="*/ 0 h 2454186"/>
              <a:gd name="csX2" fmla="*/ 897719 w 8773337"/>
              <a:gd name="csY2" fmla="*/ 0 h 2454186"/>
              <a:gd name="csX3" fmla="*/ 1227294 w 8773337"/>
              <a:gd name="csY3" fmla="*/ 0 h 2454186"/>
              <a:gd name="csX4" fmla="*/ 1556869 w 8773337"/>
              <a:gd name="csY4" fmla="*/ 0 h 2454186"/>
              <a:gd name="csX5" fmla="*/ 1886444 w 8773337"/>
              <a:gd name="csY5" fmla="*/ 0 h 2454186"/>
              <a:gd name="csX6" fmla="*/ 2216019 w 8773337"/>
              <a:gd name="csY6" fmla="*/ 0 h 2454186"/>
              <a:gd name="csX7" fmla="*/ 2545594 w 8773337"/>
              <a:gd name="csY7" fmla="*/ 0 h 2454186"/>
              <a:gd name="csX8" fmla="*/ 3272932 w 8773337"/>
              <a:gd name="csY8" fmla="*/ 0 h 2454186"/>
              <a:gd name="csX9" fmla="*/ 3682060 w 8773337"/>
              <a:gd name="csY9" fmla="*/ 0 h 2454186"/>
              <a:gd name="csX10" fmla="*/ 4091187 w 8773337"/>
              <a:gd name="csY10" fmla="*/ 0 h 2454186"/>
              <a:gd name="csX11" fmla="*/ 4818525 w 8773337"/>
              <a:gd name="csY11" fmla="*/ 0 h 2454186"/>
              <a:gd name="csX12" fmla="*/ 5307206 w 8773337"/>
              <a:gd name="csY12" fmla="*/ 0 h 2454186"/>
              <a:gd name="csX13" fmla="*/ 5636781 w 8773337"/>
              <a:gd name="csY13" fmla="*/ 0 h 2454186"/>
              <a:gd name="csX14" fmla="*/ 6045908 w 8773337"/>
              <a:gd name="csY14" fmla="*/ 0 h 2454186"/>
              <a:gd name="csX15" fmla="*/ 6773246 w 8773337"/>
              <a:gd name="csY15" fmla="*/ 0 h 2454186"/>
              <a:gd name="csX16" fmla="*/ 7421032 w 8773337"/>
              <a:gd name="csY16" fmla="*/ 0 h 2454186"/>
              <a:gd name="csX17" fmla="*/ 8364298 w 8773337"/>
              <a:gd name="csY17" fmla="*/ 0 h 2454186"/>
              <a:gd name="csX18" fmla="*/ 8773337 w 8773337"/>
              <a:gd name="csY18" fmla="*/ 409039 h 2454186"/>
              <a:gd name="csX19" fmla="*/ 8773337 w 8773337"/>
              <a:gd name="csY19" fmla="*/ 938047 h 2454186"/>
              <a:gd name="csX20" fmla="*/ 8773337 w 8773337"/>
              <a:gd name="csY20" fmla="*/ 1516139 h 2454186"/>
              <a:gd name="csX21" fmla="*/ 8773337 w 8773337"/>
              <a:gd name="csY21" fmla="*/ 2045147 h 2454186"/>
              <a:gd name="csX22" fmla="*/ 8364298 w 8773337"/>
              <a:gd name="csY22" fmla="*/ 2454186 h 2454186"/>
              <a:gd name="csX23" fmla="*/ 7796065 w 8773337"/>
              <a:gd name="csY23" fmla="*/ 2454186 h 2454186"/>
              <a:gd name="csX24" fmla="*/ 7148280 w 8773337"/>
              <a:gd name="csY24" fmla="*/ 2454186 h 2454186"/>
              <a:gd name="csX25" fmla="*/ 6420942 w 8773337"/>
              <a:gd name="csY25" fmla="*/ 2454186 h 2454186"/>
              <a:gd name="csX26" fmla="*/ 5693604 w 8773337"/>
              <a:gd name="csY26" fmla="*/ 2454186 h 2454186"/>
              <a:gd name="csX27" fmla="*/ 5045819 w 8773337"/>
              <a:gd name="csY27" fmla="*/ 2454186 h 2454186"/>
              <a:gd name="csX28" fmla="*/ 4557138 w 8773337"/>
              <a:gd name="csY28" fmla="*/ 2454186 h 2454186"/>
              <a:gd name="csX29" fmla="*/ 4148011 w 8773337"/>
              <a:gd name="csY29" fmla="*/ 2454186 h 2454186"/>
              <a:gd name="csX30" fmla="*/ 3818436 w 8773337"/>
              <a:gd name="csY30" fmla="*/ 2454186 h 2454186"/>
              <a:gd name="csX31" fmla="*/ 3250203 w 8773337"/>
              <a:gd name="csY31" fmla="*/ 2454186 h 2454186"/>
              <a:gd name="csX32" fmla="*/ 2841075 w 8773337"/>
              <a:gd name="csY32" fmla="*/ 2454186 h 2454186"/>
              <a:gd name="csX33" fmla="*/ 2431948 w 8773337"/>
              <a:gd name="csY33" fmla="*/ 2454186 h 2454186"/>
              <a:gd name="csX34" fmla="*/ 1704610 w 8773337"/>
              <a:gd name="csY34" fmla="*/ 2454186 h 2454186"/>
              <a:gd name="csX35" fmla="*/ 977272 w 8773337"/>
              <a:gd name="csY35" fmla="*/ 2454186 h 2454186"/>
              <a:gd name="csX36" fmla="*/ 409039 w 8773337"/>
              <a:gd name="csY36" fmla="*/ 2454186 h 2454186"/>
              <a:gd name="csX37" fmla="*/ 0 w 8773337"/>
              <a:gd name="csY37" fmla="*/ 2045147 h 2454186"/>
              <a:gd name="csX38" fmla="*/ 0 w 8773337"/>
              <a:gd name="csY38" fmla="*/ 1483417 h 2454186"/>
              <a:gd name="csX39" fmla="*/ 0 w 8773337"/>
              <a:gd name="csY39" fmla="*/ 954408 h 2454186"/>
              <a:gd name="csX40" fmla="*/ 0 w 8773337"/>
              <a:gd name="csY40" fmla="*/ 409039 h 24541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</a:cxnLst>
            <a:rect l="l" t="t" r="r" b="b"/>
            <a:pathLst>
              <a:path w="8773337" h="2454186" extrusionOk="0">
                <a:moveTo>
                  <a:pt x="0" y="409039"/>
                </a:moveTo>
                <a:cubicBezTo>
                  <a:pt x="-6252" y="163790"/>
                  <a:pt x="149902" y="-45274"/>
                  <a:pt x="409039" y="0"/>
                </a:cubicBezTo>
                <a:cubicBezTo>
                  <a:pt x="533756" y="-11004"/>
                  <a:pt x="755784" y="52039"/>
                  <a:pt x="897719" y="0"/>
                </a:cubicBezTo>
                <a:cubicBezTo>
                  <a:pt x="1039654" y="-52039"/>
                  <a:pt x="1110785" y="4419"/>
                  <a:pt x="1227294" y="0"/>
                </a:cubicBezTo>
                <a:cubicBezTo>
                  <a:pt x="1343803" y="-4419"/>
                  <a:pt x="1401842" y="20149"/>
                  <a:pt x="1556869" y="0"/>
                </a:cubicBezTo>
                <a:cubicBezTo>
                  <a:pt x="1711897" y="-20149"/>
                  <a:pt x="1793689" y="35837"/>
                  <a:pt x="1886444" y="0"/>
                </a:cubicBezTo>
                <a:cubicBezTo>
                  <a:pt x="1979199" y="-35837"/>
                  <a:pt x="2067399" y="21371"/>
                  <a:pt x="2216019" y="0"/>
                </a:cubicBezTo>
                <a:cubicBezTo>
                  <a:pt x="2364639" y="-21371"/>
                  <a:pt x="2408964" y="18152"/>
                  <a:pt x="2545594" y="0"/>
                </a:cubicBezTo>
                <a:cubicBezTo>
                  <a:pt x="2682225" y="-18152"/>
                  <a:pt x="2913669" y="44445"/>
                  <a:pt x="3272932" y="0"/>
                </a:cubicBezTo>
                <a:cubicBezTo>
                  <a:pt x="3632195" y="-44445"/>
                  <a:pt x="3563244" y="30077"/>
                  <a:pt x="3682060" y="0"/>
                </a:cubicBezTo>
                <a:cubicBezTo>
                  <a:pt x="3800876" y="-30077"/>
                  <a:pt x="3968768" y="6278"/>
                  <a:pt x="4091187" y="0"/>
                </a:cubicBezTo>
                <a:cubicBezTo>
                  <a:pt x="4213606" y="-6278"/>
                  <a:pt x="4601857" y="45171"/>
                  <a:pt x="4818525" y="0"/>
                </a:cubicBezTo>
                <a:cubicBezTo>
                  <a:pt x="5035193" y="-45171"/>
                  <a:pt x="5094798" y="6110"/>
                  <a:pt x="5307206" y="0"/>
                </a:cubicBezTo>
                <a:cubicBezTo>
                  <a:pt x="5519614" y="-6110"/>
                  <a:pt x="5546481" y="127"/>
                  <a:pt x="5636781" y="0"/>
                </a:cubicBezTo>
                <a:cubicBezTo>
                  <a:pt x="5727081" y="-127"/>
                  <a:pt x="5857512" y="15874"/>
                  <a:pt x="6045908" y="0"/>
                </a:cubicBezTo>
                <a:cubicBezTo>
                  <a:pt x="6234304" y="-15874"/>
                  <a:pt x="6469902" y="58794"/>
                  <a:pt x="6773246" y="0"/>
                </a:cubicBezTo>
                <a:cubicBezTo>
                  <a:pt x="7076590" y="-58794"/>
                  <a:pt x="7140533" y="54664"/>
                  <a:pt x="7421032" y="0"/>
                </a:cubicBezTo>
                <a:cubicBezTo>
                  <a:pt x="7701531" y="-54664"/>
                  <a:pt x="8161972" y="112477"/>
                  <a:pt x="8364298" y="0"/>
                </a:cubicBezTo>
                <a:cubicBezTo>
                  <a:pt x="8622981" y="36252"/>
                  <a:pt x="8782117" y="163701"/>
                  <a:pt x="8773337" y="409039"/>
                </a:cubicBezTo>
                <a:cubicBezTo>
                  <a:pt x="8797026" y="667672"/>
                  <a:pt x="8736661" y="734864"/>
                  <a:pt x="8773337" y="938047"/>
                </a:cubicBezTo>
                <a:cubicBezTo>
                  <a:pt x="8810013" y="1141230"/>
                  <a:pt x="8720571" y="1264240"/>
                  <a:pt x="8773337" y="1516139"/>
                </a:cubicBezTo>
                <a:cubicBezTo>
                  <a:pt x="8826103" y="1768038"/>
                  <a:pt x="8725011" y="1864882"/>
                  <a:pt x="8773337" y="2045147"/>
                </a:cubicBezTo>
                <a:cubicBezTo>
                  <a:pt x="8747974" y="2298813"/>
                  <a:pt x="8593913" y="2447648"/>
                  <a:pt x="8364298" y="2454186"/>
                </a:cubicBezTo>
                <a:cubicBezTo>
                  <a:pt x="8140043" y="2491591"/>
                  <a:pt x="7922981" y="2443664"/>
                  <a:pt x="7796065" y="2454186"/>
                </a:cubicBezTo>
                <a:cubicBezTo>
                  <a:pt x="7669149" y="2464708"/>
                  <a:pt x="7351310" y="2390073"/>
                  <a:pt x="7148280" y="2454186"/>
                </a:cubicBezTo>
                <a:cubicBezTo>
                  <a:pt x="6945251" y="2518299"/>
                  <a:pt x="6679162" y="2427307"/>
                  <a:pt x="6420942" y="2454186"/>
                </a:cubicBezTo>
                <a:cubicBezTo>
                  <a:pt x="6162722" y="2481065"/>
                  <a:pt x="5839754" y="2440606"/>
                  <a:pt x="5693604" y="2454186"/>
                </a:cubicBezTo>
                <a:cubicBezTo>
                  <a:pt x="5547454" y="2467766"/>
                  <a:pt x="5358947" y="2386493"/>
                  <a:pt x="5045819" y="2454186"/>
                </a:cubicBezTo>
                <a:cubicBezTo>
                  <a:pt x="4732692" y="2521879"/>
                  <a:pt x="4661400" y="2424754"/>
                  <a:pt x="4557138" y="2454186"/>
                </a:cubicBezTo>
                <a:cubicBezTo>
                  <a:pt x="4452876" y="2483618"/>
                  <a:pt x="4288614" y="2416687"/>
                  <a:pt x="4148011" y="2454186"/>
                </a:cubicBezTo>
                <a:cubicBezTo>
                  <a:pt x="4007408" y="2491685"/>
                  <a:pt x="3902588" y="2432209"/>
                  <a:pt x="3818436" y="2454186"/>
                </a:cubicBezTo>
                <a:cubicBezTo>
                  <a:pt x="3734285" y="2476163"/>
                  <a:pt x="3521019" y="2446747"/>
                  <a:pt x="3250203" y="2454186"/>
                </a:cubicBezTo>
                <a:cubicBezTo>
                  <a:pt x="2979387" y="2461625"/>
                  <a:pt x="2971625" y="2449823"/>
                  <a:pt x="2841075" y="2454186"/>
                </a:cubicBezTo>
                <a:cubicBezTo>
                  <a:pt x="2710525" y="2458549"/>
                  <a:pt x="2620199" y="2414299"/>
                  <a:pt x="2431948" y="2454186"/>
                </a:cubicBezTo>
                <a:cubicBezTo>
                  <a:pt x="2243697" y="2494073"/>
                  <a:pt x="2016170" y="2409055"/>
                  <a:pt x="1704610" y="2454186"/>
                </a:cubicBezTo>
                <a:cubicBezTo>
                  <a:pt x="1393050" y="2499317"/>
                  <a:pt x="1212112" y="2393314"/>
                  <a:pt x="977272" y="2454186"/>
                </a:cubicBezTo>
                <a:cubicBezTo>
                  <a:pt x="742432" y="2515058"/>
                  <a:pt x="532108" y="2437303"/>
                  <a:pt x="409039" y="2454186"/>
                </a:cubicBezTo>
                <a:cubicBezTo>
                  <a:pt x="203469" y="2390753"/>
                  <a:pt x="-48765" y="2251435"/>
                  <a:pt x="0" y="2045147"/>
                </a:cubicBezTo>
                <a:cubicBezTo>
                  <a:pt x="-9778" y="1895573"/>
                  <a:pt x="49837" y="1661102"/>
                  <a:pt x="0" y="1483417"/>
                </a:cubicBezTo>
                <a:cubicBezTo>
                  <a:pt x="-49837" y="1305732"/>
                  <a:pt x="49472" y="1180162"/>
                  <a:pt x="0" y="954408"/>
                </a:cubicBezTo>
                <a:cubicBezTo>
                  <a:pt x="-49472" y="728654"/>
                  <a:pt x="42655" y="519394"/>
                  <a:pt x="0" y="409039"/>
                </a:cubicBezTo>
                <a:close/>
              </a:path>
            </a:pathLst>
          </a:custGeom>
          <a:noFill/>
          <a:ln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3549020613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6A0C00-EEAE-959A-428B-D89E6E4001EA}"/>
              </a:ext>
            </a:extLst>
          </p:cNvPr>
          <p:cNvSpPr txBox="1"/>
          <p:nvPr/>
        </p:nvSpPr>
        <p:spPr>
          <a:xfrm>
            <a:off x="107569" y="2508833"/>
            <a:ext cx="2015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>
                <a:solidFill>
                  <a:srgbClr val="FF0000"/>
                </a:solidFill>
              </a:rPr>
              <a:t>reconstruction</a:t>
            </a:r>
          </a:p>
        </p:txBody>
      </p:sp>
      <p:sp>
        <p:nvSpPr>
          <p:cNvPr id="25" name="Arrow: Notched Right 24">
            <a:extLst>
              <a:ext uri="{FF2B5EF4-FFF2-40B4-BE49-F238E27FC236}">
                <a16:creationId xmlns:a16="http://schemas.microsoft.com/office/drawing/2014/main" id="{8AE9766F-C352-682C-58FC-1CE1040D0F67}"/>
              </a:ext>
            </a:extLst>
          </p:cNvPr>
          <p:cNvSpPr/>
          <p:nvPr/>
        </p:nvSpPr>
        <p:spPr>
          <a:xfrm rot="5400000">
            <a:off x="613911" y="4856315"/>
            <a:ext cx="1026939" cy="479220"/>
          </a:xfrm>
          <a:prstGeom prst="notched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A417E26-D0DF-6295-2CEE-B3851BC3C783}"/>
                  </a:ext>
                </a:extLst>
              </p:cNvPr>
              <p:cNvSpPr txBox="1"/>
              <p:nvPr/>
            </p:nvSpPr>
            <p:spPr>
              <a:xfrm>
                <a:off x="714994" y="5678975"/>
                <a:ext cx="80079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𝑺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A417E26-D0DF-6295-2CEE-B3851BC3C7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994" y="5678975"/>
                <a:ext cx="800797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row: Notched Right 28">
            <a:extLst>
              <a:ext uri="{FF2B5EF4-FFF2-40B4-BE49-F238E27FC236}">
                <a16:creationId xmlns:a16="http://schemas.microsoft.com/office/drawing/2014/main" id="{5EFB3FAE-8C16-DA49-F773-6915D3EC0EC4}"/>
              </a:ext>
            </a:extLst>
          </p:cNvPr>
          <p:cNvSpPr/>
          <p:nvPr/>
        </p:nvSpPr>
        <p:spPr>
          <a:xfrm rot="5400000">
            <a:off x="7371189" y="4870630"/>
            <a:ext cx="1026939" cy="479220"/>
          </a:xfrm>
          <a:prstGeom prst="notched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B98EC42-76EA-6577-A23B-ABCA4D6241EB}"/>
                  </a:ext>
                </a:extLst>
              </p:cNvPr>
              <p:cNvSpPr txBox="1"/>
              <p:nvPr/>
            </p:nvSpPr>
            <p:spPr>
              <a:xfrm>
                <a:off x="7484259" y="5684172"/>
                <a:ext cx="800797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𝑺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B98EC42-76EA-6577-A23B-ABCA4D6241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4259" y="5684172"/>
                <a:ext cx="800797" cy="46166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A cartoon of a sheep&#10;&#10;AI-generated content may be incorrect.">
            <a:extLst>
              <a:ext uri="{FF2B5EF4-FFF2-40B4-BE49-F238E27FC236}">
                <a16:creationId xmlns:a16="http://schemas.microsoft.com/office/drawing/2014/main" id="{9CE2CC82-6077-1D3A-6200-4D381183A4DC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597" y="2805012"/>
            <a:ext cx="1207507" cy="1207507"/>
          </a:xfrm>
          <a:prstGeom prst="rect">
            <a:avLst/>
          </a:prstGeom>
        </p:spPr>
      </p:pic>
      <p:pic>
        <p:nvPicPr>
          <p:cNvPr id="16" name="Picture 15" descr="A cartoon of a dog&#10;&#10;AI-generated content may be incorrect.">
            <a:extLst>
              <a:ext uri="{FF2B5EF4-FFF2-40B4-BE49-F238E27FC236}">
                <a16:creationId xmlns:a16="http://schemas.microsoft.com/office/drawing/2014/main" id="{7E32B890-792C-B09E-E8F0-8839AB929140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0072" y="2775050"/>
            <a:ext cx="1398253" cy="1398253"/>
          </a:xfrm>
          <a:prstGeom prst="rect">
            <a:avLst/>
          </a:prstGeom>
        </p:spPr>
      </p:pic>
      <p:pic>
        <p:nvPicPr>
          <p:cNvPr id="22" name="Picture 21" descr="A cartoon bear in a blue shirt&#10;&#10;AI-generated content may be incorrect.">
            <a:extLst>
              <a:ext uri="{FF2B5EF4-FFF2-40B4-BE49-F238E27FC236}">
                <a16:creationId xmlns:a16="http://schemas.microsoft.com/office/drawing/2014/main" id="{3EADBE82-95EA-DD50-B168-557AEF00A52A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8458" y="1724209"/>
            <a:ext cx="1207507" cy="1207507"/>
          </a:xfrm>
          <a:prstGeom prst="rect">
            <a:avLst/>
          </a:prstGeom>
        </p:spPr>
      </p:pic>
      <p:pic>
        <p:nvPicPr>
          <p:cNvPr id="23" name="Picture 22" descr="An owl wearing a judge garment&#10;&#10;AI-generated content may be incorrect.">
            <a:extLst>
              <a:ext uri="{FF2B5EF4-FFF2-40B4-BE49-F238E27FC236}">
                <a16:creationId xmlns:a16="http://schemas.microsoft.com/office/drawing/2014/main" id="{8BAD95D2-01DF-9DF7-EE55-0B8525642E1D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0699" y="4530324"/>
            <a:ext cx="1131201" cy="113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102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2" grpId="0" animBg="1"/>
      <p:bldP spid="3" grpId="0" animBg="1"/>
      <p:bldP spid="3" grpId="1" animBg="1"/>
      <p:bldP spid="19" grpId="0"/>
      <p:bldP spid="19" grpId="1"/>
      <p:bldP spid="20" grpId="0" animBg="1"/>
      <p:bldP spid="21" grpId="0"/>
      <p:bldP spid="25" grpId="0" animBg="1"/>
      <p:bldP spid="28" grpId="0"/>
      <p:bldP spid="29" grpId="0" animBg="1"/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24150-D1A9-0013-E992-E2E8BA437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057" y="296911"/>
            <a:ext cx="7886700" cy="646878"/>
          </a:xfrm>
        </p:spPr>
        <p:txBody>
          <a:bodyPr>
            <a:normAutofit fontScale="90000"/>
          </a:bodyPr>
          <a:lstStyle/>
          <a:p>
            <a:r>
              <a:rPr lang="en-US" dirty="0"/>
              <a:t>Snitching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Arrow: Right 11">
                <a:extLst>
                  <a:ext uri="{FF2B5EF4-FFF2-40B4-BE49-F238E27FC236}">
                    <a16:creationId xmlns:a16="http://schemas.microsoft.com/office/drawing/2014/main" id="{95C677AC-0C89-32C6-1BAA-E9B03C89DCD4}"/>
                  </a:ext>
                </a:extLst>
              </p:cNvPr>
              <p:cNvSpPr/>
              <p:nvPr/>
            </p:nvSpPr>
            <p:spPr>
              <a:xfrm>
                <a:off x="298174" y="3341129"/>
                <a:ext cx="3836723" cy="696191"/>
              </a:xfrm>
              <a:prstGeom prst="rightArrow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/>
                  <a:t>snitch by providing a proof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1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2" name="Arrow: Right 11">
                <a:extLst>
                  <a:ext uri="{FF2B5EF4-FFF2-40B4-BE49-F238E27FC236}">
                    <a16:creationId xmlns:a16="http://schemas.microsoft.com/office/drawing/2014/main" id="{95C677AC-0C89-32C6-1BAA-E9B03C89DC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174" y="3341129"/>
                <a:ext cx="3836723" cy="696191"/>
              </a:xfrm>
              <a:prstGeom prst="rightArrow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Arrow: Right 12">
            <a:extLst>
              <a:ext uri="{FF2B5EF4-FFF2-40B4-BE49-F238E27FC236}">
                <a16:creationId xmlns:a16="http://schemas.microsoft.com/office/drawing/2014/main" id="{E79E8B06-2B43-EEDD-A388-362256801E90}"/>
              </a:ext>
            </a:extLst>
          </p:cNvPr>
          <p:cNvSpPr/>
          <p:nvPr/>
        </p:nvSpPr>
        <p:spPr>
          <a:xfrm flipH="1">
            <a:off x="285410" y="4274609"/>
            <a:ext cx="3804327" cy="696191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punish Alice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Arrow: Right 13">
                <a:extLst>
                  <a:ext uri="{FF2B5EF4-FFF2-40B4-BE49-F238E27FC236}">
                    <a16:creationId xmlns:a16="http://schemas.microsoft.com/office/drawing/2014/main" id="{260B9C52-BF56-0771-999D-A1AA992EDB26}"/>
                  </a:ext>
                </a:extLst>
              </p:cNvPr>
              <p:cNvSpPr/>
              <p:nvPr/>
            </p:nvSpPr>
            <p:spPr>
              <a:xfrm flipH="1">
                <a:off x="5127280" y="3341128"/>
                <a:ext cx="3771553" cy="696191"/>
              </a:xfrm>
              <a:prstGeom prst="rightArrow">
                <a:avLst/>
              </a:prstGeom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/>
                  <a:t>snitch by providing a proof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 b="0" i="1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4" name="Arrow: Right 13">
                <a:extLst>
                  <a:ext uri="{FF2B5EF4-FFF2-40B4-BE49-F238E27FC236}">
                    <a16:creationId xmlns:a16="http://schemas.microsoft.com/office/drawing/2014/main" id="{260B9C52-BF56-0771-999D-A1AA992EDB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127280" y="3341128"/>
                <a:ext cx="3771553" cy="696191"/>
              </a:xfrm>
              <a:prstGeom prst="rightArrow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row: Right 14">
            <a:extLst>
              <a:ext uri="{FF2B5EF4-FFF2-40B4-BE49-F238E27FC236}">
                <a16:creationId xmlns:a16="http://schemas.microsoft.com/office/drawing/2014/main" id="{59401E8D-189F-C734-83D4-7E9F914859C1}"/>
              </a:ext>
            </a:extLst>
          </p:cNvPr>
          <p:cNvSpPr/>
          <p:nvPr/>
        </p:nvSpPr>
        <p:spPr>
          <a:xfrm>
            <a:off x="5205123" y="4300911"/>
            <a:ext cx="3615865" cy="696191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punish Bob</a:t>
            </a:r>
          </a:p>
        </p:txBody>
      </p:sp>
      <p:sp>
        <p:nvSpPr>
          <p:cNvPr id="16" name="Speech Bubble: Rectangle 15">
            <a:extLst>
              <a:ext uri="{FF2B5EF4-FFF2-40B4-BE49-F238E27FC236}">
                <a16:creationId xmlns:a16="http://schemas.microsoft.com/office/drawing/2014/main" id="{F80E00CC-8ACC-919E-CA10-A35135073979}"/>
              </a:ext>
            </a:extLst>
          </p:cNvPr>
          <p:cNvSpPr/>
          <p:nvPr/>
        </p:nvSpPr>
        <p:spPr>
          <a:xfrm>
            <a:off x="3476995" y="5316163"/>
            <a:ext cx="5267739" cy="1080052"/>
          </a:xfrm>
          <a:prstGeom prst="wedgeRectCallout">
            <a:avLst>
              <a:gd name="adj1" fmla="val -2468"/>
              <a:gd name="adj2" fmla="val -79831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can be </a:t>
            </a:r>
            <a:r>
              <a:rPr lang="en-US" sz="2000" b="1" dirty="0"/>
              <a:t>incentivized</a:t>
            </a:r>
            <a:r>
              <a:rPr lang="en-US" sz="2000" dirty="0"/>
              <a:t> to snitch by getting part of Alice’s deposit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E9A50F0-4694-2A14-F37D-5D1F375F1AC1}"/>
                  </a:ext>
                </a:extLst>
              </p:cNvPr>
              <p:cNvSpPr txBox="1"/>
              <p:nvPr/>
            </p:nvSpPr>
            <p:spPr>
              <a:xfrm>
                <a:off x="1682855" y="2716602"/>
                <a:ext cx="1564783" cy="400110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en-US" sz="2000" dirty="0"/>
                  <a:t>share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sub>
                    </m:sSub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E9A50F0-4694-2A14-F37D-5D1F375F1A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2855" y="2716602"/>
                <a:ext cx="1564783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210B9CA-9010-FFF7-9161-5BBF4FB45CA7}"/>
                  </a:ext>
                </a:extLst>
              </p:cNvPr>
              <p:cNvSpPr txBox="1"/>
              <p:nvPr/>
            </p:nvSpPr>
            <p:spPr>
              <a:xfrm>
                <a:off x="6010407" y="2712873"/>
                <a:ext cx="1564783" cy="400110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en-US" sz="2000" dirty="0"/>
                  <a:t>share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sub>
                    </m:sSub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210B9CA-9010-FFF7-9161-5BBF4FB45C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0407" y="2712873"/>
                <a:ext cx="1564783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9801BC1-7BB5-1893-D9D1-87C15058C586}"/>
                  </a:ext>
                </a:extLst>
              </p:cNvPr>
              <p:cNvSpPr txBox="1"/>
              <p:nvPr/>
            </p:nvSpPr>
            <p:spPr>
              <a:xfrm>
                <a:off x="4450769" y="4391871"/>
                <a:ext cx="441146" cy="461665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𝒁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9801BC1-7BB5-1893-D9D1-87C15058C5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0769" y="4391871"/>
                <a:ext cx="441146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76864CD4-2D2D-F7B7-B6CF-3F3560ECC565}"/>
              </a:ext>
            </a:extLst>
          </p:cNvPr>
          <p:cNvSpPr txBox="1"/>
          <p:nvPr/>
        </p:nvSpPr>
        <p:spPr>
          <a:xfrm>
            <a:off x="392057" y="1014384"/>
            <a:ext cx="8833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Suppose </a:t>
            </a:r>
            <a:r>
              <a:rPr lang="en-US" sz="2800" b="1" dirty="0"/>
              <a:t>Alice</a:t>
            </a:r>
            <a:r>
              <a:rPr lang="en-US" sz="2800" dirty="0"/>
              <a:t> and </a:t>
            </a:r>
            <a:r>
              <a:rPr lang="en-US" sz="2800" b="1" dirty="0"/>
              <a:t>Bob</a:t>
            </a:r>
            <a:r>
              <a:rPr lang="en-US" sz="2800" dirty="0"/>
              <a:t> illegally </a:t>
            </a:r>
            <a:r>
              <a:rPr lang="en-US" sz="2800" b="1" dirty="0">
                <a:solidFill>
                  <a:srgbClr val="FF0000"/>
                </a:solidFill>
              </a:rPr>
              <a:t>reconstruct</a:t>
            </a:r>
            <a:r>
              <a:rPr lang="en-US" sz="2800" dirty="0"/>
              <a:t> the secret.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BC145D5-64F5-CBA0-1E11-0A2119BCAEB7}"/>
              </a:ext>
            </a:extLst>
          </p:cNvPr>
          <p:cNvSpPr txBox="1"/>
          <p:nvPr/>
        </p:nvSpPr>
        <p:spPr>
          <a:xfrm>
            <a:off x="792241" y="1911732"/>
            <a:ext cx="1182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malicious </a:t>
            </a:r>
            <a:r>
              <a:rPr lang="en-US" b="1" dirty="0"/>
              <a:t>Alice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472B663-3D25-9FAA-DFE4-F2B1A124317A}"/>
              </a:ext>
            </a:extLst>
          </p:cNvPr>
          <p:cNvSpPr txBox="1"/>
          <p:nvPr/>
        </p:nvSpPr>
        <p:spPr>
          <a:xfrm>
            <a:off x="7346475" y="1820701"/>
            <a:ext cx="1182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malicious </a:t>
            </a:r>
            <a:r>
              <a:rPr lang="en-US" b="1" dirty="0"/>
              <a:t>Bob</a:t>
            </a:r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2DA9C92-921D-F378-4FB6-A0CA2E7F8BCC}"/>
              </a:ext>
            </a:extLst>
          </p:cNvPr>
          <p:cNvGrpSpPr/>
          <p:nvPr/>
        </p:nvGrpSpPr>
        <p:grpSpPr>
          <a:xfrm>
            <a:off x="3473652" y="1864359"/>
            <a:ext cx="2224831" cy="984256"/>
            <a:chOff x="2976182" y="3813924"/>
            <a:chExt cx="2224831" cy="984256"/>
          </a:xfrm>
        </p:grpSpPr>
        <p:sp>
          <p:nvSpPr>
            <p:cNvPr id="25" name="Arrow: Right 24">
              <a:extLst>
                <a:ext uri="{FF2B5EF4-FFF2-40B4-BE49-F238E27FC236}">
                  <a16:creationId xmlns:a16="http://schemas.microsoft.com/office/drawing/2014/main" id="{E28F9618-5FCD-D250-82C3-18D70109D4CC}"/>
                </a:ext>
              </a:extLst>
            </p:cNvPr>
            <p:cNvSpPr/>
            <p:nvPr/>
          </p:nvSpPr>
          <p:spPr>
            <a:xfrm>
              <a:off x="2976182" y="3813924"/>
              <a:ext cx="2224831" cy="288841"/>
            </a:xfrm>
            <a:custGeom>
              <a:avLst/>
              <a:gdLst>
                <a:gd name="csX0" fmla="*/ 0 w 2224831"/>
                <a:gd name="csY0" fmla="*/ 72210 h 288841"/>
                <a:gd name="csX1" fmla="*/ 735079 w 2224831"/>
                <a:gd name="csY1" fmla="*/ 72210 h 288841"/>
                <a:gd name="csX2" fmla="*/ 1366137 w 2224831"/>
                <a:gd name="csY2" fmla="*/ 72210 h 288841"/>
                <a:gd name="csX3" fmla="*/ 2080411 w 2224831"/>
                <a:gd name="csY3" fmla="*/ 72210 h 288841"/>
                <a:gd name="csX4" fmla="*/ 2080411 w 2224831"/>
                <a:gd name="csY4" fmla="*/ 0 h 288841"/>
                <a:gd name="csX5" fmla="*/ 2224831 w 2224831"/>
                <a:gd name="csY5" fmla="*/ 144421 h 288841"/>
                <a:gd name="csX6" fmla="*/ 2080411 w 2224831"/>
                <a:gd name="csY6" fmla="*/ 288841 h 288841"/>
                <a:gd name="csX7" fmla="*/ 2080411 w 2224831"/>
                <a:gd name="csY7" fmla="*/ 216631 h 288841"/>
                <a:gd name="csX8" fmla="*/ 1386941 w 2224831"/>
                <a:gd name="csY8" fmla="*/ 216631 h 288841"/>
                <a:gd name="csX9" fmla="*/ 755883 w 2224831"/>
                <a:gd name="csY9" fmla="*/ 216631 h 288841"/>
                <a:gd name="csX10" fmla="*/ 0 w 2224831"/>
                <a:gd name="csY10" fmla="*/ 216631 h 288841"/>
                <a:gd name="csX11" fmla="*/ 0 w 2224831"/>
                <a:gd name="csY11" fmla="*/ 72210 h 2888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224831" h="288841" fill="none" extrusionOk="0">
                  <a:moveTo>
                    <a:pt x="0" y="72210"/>
                  </a:moveTo>
                  <a:cubicBezTo>
                    <a:pt x="242783" y="70779"/>
                    <a:pt x="373405" y="45066"/>
                    <a:pt x="735079" y="72210"/>
                  </a:cubicBezTo>
                  <a:cubicBezTo>
                    <a:pt x="1096753" y="99354"/>
                    <a:pt x="1218536" y="65107"/>
                    <a:pt x="1366137" y="72210"/>
                  </a:cubicBezTo>
                  <a:cubicBezTo>
                    <a:pt x="1513738" y="79313"/>
                    <a:pt x="1927432" y="46745"/>
                    <a:pt x="2080411" y="72210"/>
                  </a:cubicBezTo>
                  <a:cubicBezTo>
                    <a:pt x="2079407" y="41139"/>
                    <a:pt x="2078087" y="35682"/>
                    <a:pt x="2080411" y="0"/>
                  </a:cubicBezTo>
                  <a:cubicBezTo>
                    <a:pt x="2135187" y="44078"/>
                    <a:pt x="2181558" y="113844"/>
                    <a:pt x="2224831" y="144421"/>
                  </a:cubicBezTo>
                  <a:cubicBezTo>
                    <a:pt x="2195769" y="173364"/>
                    <a:pt x="2113675" y="258829"/>
                    <a:pt x="2080411" y="288841"/>
                  </a:cubicBezTo>
                  <a:cubicBezTo>
                    <a:pt x="2077191" y="262966"/>
                    <a:pt x="2077936" y="238672"/>
                    <a:pt x="2080411" y="216631"/>
                  </a:cubicBezTo>
                  <a:cubicBezTo>
                    <a:pt x="1806693" y="191668"/>
                    <a:pt x="1569745" y="199786"/>
                    <a:pt x="1386941" y="216631"/>
                  </a:cubicBezTo>
                  <a:cubicBezTo>
                    <a:pt x="1204137" y="233477"/>
                    <a:pt x="999822" y="201438"/>
                    <a:pt x="755883" y="216631"/>
                  </a:cubicBezTo>
                  <a:cubicBezTo>
                    <a:pt x="511944" y="231824"/>
                    <a:pt x="205861" y="216366"/>
                    <a:pt x="0" y="216631"/>
                  </a:cubicBezTo>
                  <a:cubicBezTo>
                    <a:pt x="-3805" y="185860"/>
                    <a:pt x="5764" y="124192"/>
                    <a:pt x="0" y="72210"/>
                  </a:cubicBezTo>
                  <a:close/>
                </a:path>
                <a:path w="2224831" h="288841" stroke="0" extrusionOk="0">
                  <a:moveTo>
                    <a:pt x="0" y="72210"/>
                  </a:moveTo>
                  <a:cubicBezTo>
                    <a:pt x="197493" y="90541"/>
                    <a:pt x="387808" y="82773"/>
                    <a:pt x="672666" y="72210"/>
                  </a:cubicBezTo>
                  <a:cubicBezTo>
                    <a:pt x="957524" y="61647"/>
                    <a:pt x="1127625" y="60930"/>
                    <a:pt x="1303724" y="72210"/>
                  </a:cubicBezTo>
                  <a:cubicBezTo>
                    <a:pt x="1479823" y="83490"/>
                    <a:pt x="1834932" y="46136"/>
                    <a:pt x="2080411" y="72210"/>
                  </a:cubicBezTo>
                  <a:cubicBezTo>
                    <a:pt x="2078164" y="45549"/>
                    <a:pt x="2078604" y="23142"/>
                    <a:pt x="2080411" y="0"/>
                  </a:cubicBezTo>
                  <a:cubicBezTo>
                    <a:pt x="2135442" y="65612"/>
                    <a:pt x="2164177" y="92019"/>
                    <a:pt x="2224831" y="144421"/>
                  </a:cubicBezTo>
                  <a:cubicBezTo>
                    <a:pt x="2196380" y="179551"/>
                    <a:pt x="2120804" y="239189"/>
                    <a:pt x="2080411" y="288841"/>
                  </a:cubicBezTo>
                  <a:cubicBezTo>
                    <a:pt x="2082266" y="262793"/>
                    <a:pt x="2081571" y="244816"/>
                    <a:pt x="2080411" y="216631"/>
                  </a:cubicBezTo>
                  <a:cubicBezTo>
                    <a:pt x="1764556" y="181180"/>
                    <a:pt x="1659847" y="231111"/>
                    <a:pt x="1366137" y="216631"/>
                  </a:cubicBezTo>
                  <a:cubicBezTo>
                    <a:pt x="1072427" y="202151"/>
                    <a:pt x="940027" y="240072"/>
                    <a:pt x="693470" y="216631"/>
                  </a:cubicBezTo>
                  <a:cubicBezTo>
                    <a:pt x="446913" y="193190"/>
                    <a:pt x="342984" y="242941"/>
                    <a:pt x="0" y="216631"/>
                  </a:cubicBezTo>
                  <a:cubicBezTo>
                    <a:pt x="-5471" y="151994"/>
                    <a:pt x="6286" y="141047"/>
                    <a:pt x="0" y="72210"/>
                  </a:cubicBezTo>
                  <a:close/>
                </a:path>
              </a:pathLst>
            </a:custGeom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3349533181">
                    <a:prstGeom prst="rightArrow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Arrow: Right 25">
              <a:extLst>
                <a:ext uri="{FF2B5EF4-FFF2-40B4-BE49-F238E27FC236}">
                  <a16:creationId xmlns:a16="http://schemas.microsoft.com/office/drawing/2014/main" id="{3C6873FC-D919-B3F4-286A-B3E46DAEE4E8}"/>
                </a:ext>
              </a:extLst>
            </p:cNvPr>
            <p:cNvSpPr/>
            <p:nvPr/>
          </p:nvSpPr>
          <p:spPr>
            <a:xfrm flipH="1">
              <a:off x="2976182" y="4148387"/>
              <a:ext cx="2224831" cy="288841"/>
            </a:xfrm>
            <a:custGeom>
              <a:avLst/>
              <a:gdLst>
                <a:gd name="csX0" fmla="*/ 0 w 2224831"/>
                <a:gd name="csY0" fmla="*/ 72210 h 288841"/>
                <a:gd name="csX1" fmla="*/ 672666 w 2224831"/>
                <a:gd name="csY1" fmla="*/ 72210 h 288841"/>
                <a:gd name="csX2" fmla="*/ 1303724 w 2224831"/>
                <a:gd name="csY2" fmla="*/ 72210 h 288841"/>
                <a:gd name="csX3" fmla="*/ 2080411 w 2224831"/>
                <a:gd name="csY3" fmla="*/ 72210 h 288841"/>
                <a:gd name="csX4" fmla="*/ 2080411 w 2224831"/>
                <a:gd name="csY4" fmla="*/ 0 h 288841"/>
                <a:gd name="csX5" fmla="*/ 2224831 w 2224831"/>
                <a:gd name="csY5" fmla="*/ 144421 h 288841"/>
                <a:gd name="csX6" fmla="*/ 2080411 w 2224831"/>
                <a:gd name="csY6" fmla="*/ 288841 h 288841"/>
                <a:gd name="csX7" fmla="*/ 2080411 w 2224831"/>
                <a:gd name="csY7" fmla="*/ 216631 h 288841"/>
                <a:gd name="csX8" fmla="*/ 1345332 w 2224831"/>
                <a:gd name="csY8" fmla="*/ 216631 h 288841"/>
                <a:gd name="csX9" fmla="*/ 672666 w 2224831"/>
                <a:gd name="csY9" fmla="*/ 216631 h 288841"/>
                <a:gd name="csX10" fmla="*/ 0 w 2224831"/>
                <a:gd name="csY10" fmla="*/ 216631 h 288841"/>
                <a:gd name="csX11" fmla="*/ 0 w 2224831"/>
                <a:gd name="csY11" fmla="*/ 72210 h 2888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224831" h="288841" fill="none" extrusionOk="0">
                  <a:moveTo>
                    <a:pt x="0" y="72210"/>
                  </a:moveTo>
                  <a:cubicBezTo>
                    <a:pt x="166631" y="72988"/>
                    <a:pt x="441076" y="94126"/>
                    <a:pt x="672666" y="72210"/>
                  </a:cubicBezTo>
                  <a:cubicBezTo>
                    <a:pt x="904256" y="50294"/>
                    <a:pt x="995476" y="88839"/>
                    <a:pt x="1303724" y="72210"/>
                  </a:cubicBezTo>
                  <a:cubicBezTo>
                    <a:pt x="1611972" y="55581"/>
                    <a:pt x="1862549" y="99876"/>
                    <a:pt x="2080411" y="72210"/>
                  </a:cubicBezTo>
                  <a:cubicBezTo>
                    <a:pt x="2082776" y="44808"/>
                    <a:pt x="2078821" y="25834"/>
                    <a:pt x="2080411" y="0"/>
                  </a:cubicBezTo>
                  <a:cubicBezTo>
                    <a:pt x="2144149" y="69675"/>
                    <a:pt x="2168978" y="97959"/>
                    <a:pt x="2224831" y="144421"/>
                  </a:cubicBezTo>
                  <a:cubicBezTo>
                    <a:pt x="2178568" y="192157"/>
                    <a:pt x="2111195" y="256364"/>
                    <a:pt x="2080411" y="288841"/>
                  </a:cubicBezTo>
                  <a:cubicBezTo>
                    <a:pt x="2079398" y="270407"/>
                    <a:pt x="2078678" y="252343"/>
                    <a:pt x="2080411" y="216631"/>
                  </a:cubicBezTo>
                  <a:cubicBezTo>
                    <a:pt x="1871431" y="229291"/>
                    <a:pt x="1706988" y="184927"/>
                    <a:pt x="1345332" y="216631"/>
                  </a:cubicBezTo>
                  <a:cubicBezTo>
                    <a:pt x="983676" y="248335"/>
                    <a:pt x="830254" y="224454"/>
                    <a:pt x="672666" y="216631"/>
                  </a:cubicBezTo>
                  <a:cubicBezTo>
                    <a:pt x="515078" y="208808"/>
                    <a:pt x="145222" y="228140"/>
                    <a:pt x="0" y="216631"/>
                  </a:cubicBezTo>
                  <a:cubicBezTo>
                    <a:pt x="-1465" y="186081"/>
                    <a:pt x="-2127" y="118475"/>
                    <a:pt x="0" y="72210"/>
                  </a:cubicBezTo>
                  <a:close/>
                </a:path>
                <a:path w="2224831" h="288841" stroke="0" extrusionOk="0">
                  <a:moveTo>
                    <a:pt x="0" y="72210"/>
                  </a:moveTo>
                  <a:cubicBezTo>
                    <a:pt x="248585" y="92078"/>
                    <a:pt x="389587" y="63002"/>
                    <a:pt x="693470" y="72210"/>
                  </a:cubicBezTo>
                  <a:cubicBezTo>
                    <a:pt x="997353" y="81419"/>
                    <a:pt x="1166552" y="41264"/>
                    <a:pt x="1407745" y="72210"/>
                  </a:cubicBezTo>
                  <a:cubicBezTo>
                    <a:pt x="1648939" y="103156"/>
                    <a:pt x="1746511" y="64734"/>
                    <a:pt x="2080411" y="72210"/>
                  </a:cubicBezTo>
                  <a:cubicBezTo>
                    <a:pt x="2083193" y="42668"/>
                    <a:pt x="2082654" y="22982"/>
                    <a:pt x="2080411" y="0"/>
                  </a:cubicBezTo>
                  <a:cubicBezTo>
                    <a:pt x="2152495" y="70992"/>
                    <a:pt x="2161460" y="73848"/>
                    <a:pt x="2224831" y="144421"/>
                  </a:cubicBezTo>
                  <a:cubicBezTo>
                    <a:pt x="2163940" y="216112"/>
                    <a:pt x="2136181" y="245171"/>
                    <a:pt x="2080411" y="288841"/>
                  </a:cubicBezTo>
                  <a:cubicBezTo>
                    <a:pt x="2077794" y="264538"/>
                    <a:pt x="2077450" y="251731"/>
                    <a:pt x="2080411" y="216631"/>
                  </a:cubicBezTo>
                  <a:cubicBezTo>
                    <a:pt x="1772543" y="203430"/>
                    <a:pt x="1695741" y="251112"/>
                    <a:pt x="1366137" y="216631"/>
                  </a:cubicBezTo>
                  <a:cubicBezTo>
                    <a:pt x="1036533" y="182150"/>
                    <a:pt x="944627" y="237998"/>
                    <a:pt x="672666" y="216631"/>
                  </a:cubicBezTo>
                  <a:cubicBezTo>
                    <a:pt x="400705" y="195264"/>
                    <a:pt x="243089" y="183449"/>
                    <a:pt x="0" y="216631"/>
                  </a:cubicBezTo>
                  <a:cubicBezTo>
                    <a:pt x="1967" y="158363"/>
                    <a:pt x="-4448" y="121797"/>
                    <a:pt x="0" y="72210"/>
                  </a:cubicBezTo>
                  <a:close/>
                </a:path>
              </a:pathLst>
            </a:custGeom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866784853">
                    <a:prstGeom prst="rightArrow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Arrow: Right 26">
              <a:extLst>
                <a:ext uri="{FF2B5EF4-FFF2-40B4-BE49-F238E27FC236}">
                  <a16:creationId xmlns:a16="http://schemas.microsoft.com/office/drawing/2014/main" id="{BB7EEE61-57F4-AFC8-8522-72EC949892BA}"/>
                </a:ext>
              </a:extLst>
            </p:cNvPr>
            <p:cNvSpPr/>
            <p:nvPr/>
          </p:nvSpPr>
          <p:spPr>
            <a:xfrm>
              <a:off x="2976182" y="4509339"/>
              <a:ext cx="2224831" cy="288841"/>
            </a:xfrm>
            <a:custGeom>
              <a:avLst/>
              <a:gdLst>
                <a:gd name="csX0" fmla="*/ 0 w 2224831"/>
                <a:gd name="csY0" fmla="*/ 72210 h 288841"/>
                <a:gd name="csX1" fmla="*/ 672666 w 2224831"/>
                <a:gd name="csY1" fmla="*/ 72210 h 288841"/>
                <a:gd name="csX2" fmla="*/ 1303724 w 2224831"/>
                <a:gd name="csY2" fmla="*/ 72210 h 288841"/>
                <a:gd name="csX3" fmla="*/ 2080411 w 2224831"/>
                <a:gd name="csY3" fmla="*/ 72210 h 288841"/>
                <a:gd name="csX4" fmla="*/ 2080411 w 2224831"/>
                <a:gd name="csY4" fmla="*/ 0 h 288841"/>
                <a:gd name="csX5" fmla="*/ 2224831 w 2224831"/>
                <a:gd name="csY5" fmla="*/ 144421 h 288841"/>
                <a:gd name="csX6" fmla="*/ 2080411 w 2224831"/>
                <a:gd name="csY6" fmla="*/ 288841 h 288841"/>
                <a:gd name="csX7" fmla="*/ 2080411 w 2224831"/>
                <a:gd name="csY7" fmla="*/ 216631 h 288841"/>
                <a:gd name="csX8" fmla="*/ 1366137 w 2224831"/>
                <a:gd name="csY8" fmla="*/ 216631 h 288841"/>
                <a:gd name="csX9" fmla="*/ 672666 w 2224831"/>
                <a:gd name="csY9" fmla="*/ 216631 h 288841"/>
                <a:gd name="csX10" fmla="*/ 0 w 2224831"/>
                <a:gd name="csY10" fmla="*/ 216631 h 288841"/>
                <a:gd name="csX11" fmla="*/ 0 w 2224831"/>
                <a:gd name="csY11" fmla="*/ 72210 h 2888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224831" h="288841" fill="none" extrusionOk="0">
                  <a:moveTo>
                    <a:pt x="0" y="72210"/>
                  </a:moveTo>
                  <a:cubicBezTo>
                    <a:pt x="291893" y="41077"/>
                    <a:pt x="400608" y="59425"/>
                    <a:pt x="672666" y="72210"/>
                  </a:cubicBezTo>
                  <a:cubicBezTo>
                    <a:pt x="944724" y="84995"/>
                    <a:pt x="1139549" y="92693"/>
                    <a:pt x="1303724" y="72210"/>
                  </a:cubicBezTo>
                  <a:cubicBezTo>
                    <a:pt x="1467899" y="51727"/>
                    <a:pt x="1886453" y="36158"/>
                    <a:pt x="2080411" y="72210"/>
                  </a:cubicBezTo>
                  <a:cubicBezTo>
                    <a:pt x="2083043" y="45400"/>
                    <a:pt x="2083594" y="28382"/>
                    <a:pt x="2080411" y="0"/>
                  </a:cubicBezTo>
                  <a:cubicBezTo>
                    <a:pt x="2140076" y="48901"/>
                    <a:pt x="2153596" y="86987"/>
                    <a:pt x="2224831" y="144421"/>
                  </a:cubicBezTo>
                  <a:cubicBezTo>
                    <a:pt x="2159752" y="197041"/>
                    <a:pt x="2142664" y="217405"/>
                    <a:pt x="2080411" y="288841"/>
                  </a:cubicBezTo>
                  <a:cubicBezTo>
                    <a:pt x="2079788" y="254201"/>
                    <a:pt x="2077113" y="243945"/>
                    <a:pt x="2080411" y="216631"/>
                  </a:cubicBezTo>
                  <a:cubicBezTo>
                    <a:pt x="1837877" y="195092"/>
                    <a:pt x="1563489" y="221364"/>
                    <a:pt x="1366137" y="216631"/>
                  </a:cubicBezTo>
                  <a:cubicBezTo>
                    <a:pt x="1168785" y="211898"/>
                    <a:pt x="896441" y="250170"/>
                    <a:pt x="672666" y="216631"/>
                  </a:cubicBezTo>
                  <a:cubicBezTo>
                    <a:pt x="448891" y="183092"/>
                    <a:pt x="279167" y="192780"/>
                    <a:pt x="0" y="216631"/>
                  </a:cubicBezTo>
                  <a:cubicBezTo>
                    <a:pt x="4405" y="144730"/>
                    <a:pt x="4471" y="134087"/>
                    <a:pt x="0" y="72210"/>
                  </a:cubicBezTo>
                  <a:close/>
                </a:path>
                <a:path w="2224831" h="288841" stroke="0" extrusionOk="0">
                  <a:moveTo>
                    <a:pt x="0" y="72210"/>
                  </a:moveTo>
                  <a:cubicBezTo>
                    <a:pt x="282363" y="84674"/>
                    <a:pt x="499604" y="93727"/>
                    <a:pt x="693470" y="72210"/>
                  </a:cubicBezTo>
                  <a:cubicBezTo>
                    <a:pt x="887336" y="50694"/>
                    <a:pt x="1230108" y="102017"/>
                    <a:pt x="1386941" y="72210"/>
                  </a:cubicBezTo>
                  <a:cubicBezTo>
                    <a:pt x="1543774" y="42403"/>
                    <a:pt x="1742553" y="63875"/>
                    <a:pt x="2080411" y="72210"/>
                  </a:cubicBezTo>
                  <a:cubicBezTo>
                    <a:pt x="2081863" y="49218"/>
                    <a:pt x="2082220" y="18350"/>
                    <a:pt x="2080411" y="0"/>
                  </a:cubicBezTo>
                  <a:cubicBezTo>
                    <a:pt x="2139841" y="53441"/>
                    <a:pt x="2164391" y="97641"/>
                    <a:pt x="2224831" y="144421"/>
                  </a:cubicBezTo>
                  <a:cubicBezTo>
                    <a:pt x="2158359" y="199049"/>
                    <a:pt x="2110095" y="252165"/>
                    <a:pt x="2080411" y="288841"/>
                  </a:cubicBezTo>
                  <a:cubicBezTo>
                    <a:pt x="2078059" y="259924"/>
                    <a:pt x="2080413" y="238061"/>
                    <a:pt x="2080411" y="216631"/>
                  </a:cubicBezTo>
                  <a:cubicBezTo>
                    <a:pt x="1771294" y="251368"/>
                    <a:pt x="1668261" y="209841"/>
                    <a:pt x="1345332" y="216631"/>
                  </a:cubicBezTo>
                  <a:cubicBezTo>
                    <a:pt x="1022403" y="223421"/>
                    <a:pt x="893340" y="218219"/>
                    <a:pt x="693470" y="216631"/>
                  </a:cubicBezTo>
                  <a:cubicBezTo>
                    <a:pt x="493600" y="215043"/>
                    <a:pt x="240268" y="223455"/>
                    <a:pt x="0" y="216631"/>
                  </a:cubicBezTo>
                  <a:cubicBezTo>
                    <a:pt x="853" y="150637"/>
                    <a:pt x="-3961" y="104937"/>
                    <a:pt x="0" y="72210"/>
                  </a:cubicBezTo>
                  <a:close/>
                </a:path>
              </a:pathLst>
            </a:custGeom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73051881">
                    <a:prstGeom prst="rightArrow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B6E5CFA2-8D3F-C87E-7B2A-8B015E936F65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000"/>
                    </a14:imgEffect>
                    <a14:imgEffect>
                      <a14:saturation sat="133000"/>
                    </a14:imgEffect>
                    <a14:imgEffect>
                      <a14:brightnessContrast bright="20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1250" y="1398473"/>
            <a:ext cx="1643940" cy="1643940"/>
          </a:xfrm>
          <a:prstGeom prst="rect">
            <a:avLst/>
          </a:prstGeom>
        </p:spPr>
      </p:pic>
      <p:pic>
        <p:nvPicPr>
          <p:cNvPr id="11" name="Picture 10" descr="A cartoon of a sheep&#10;&#10;AI-generated content may be incorrect.">
            <a:extLst>
              <a:ext uri="{FF2B5EF4-FFF2-40B4-BE49-F238E27FC236}">
                <a16:creationId xmlns:a16="http://schemas.microsoft.com/office/drawing/2014/main" id="{913C746C-1172-F2F3-093C-1C7A73FB847B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9003" y="1576329"/>
            <a:ext cx="1288228" cy="1288228"/>
          </a:xfrm>
          <a:prstGeom prst="rect">
            <a:avLst/>
          </a:prstGeom>
        </p:spPr>
      </p:pic>
      <p:pic>
        <p:nvPicPr>
          <p:cNvPr id="4" name="Picture 3" descr="An owl wearing a judge garment&#10;&#10;AI-generated content may be incorrect.">
            <a:extLst>
              <a:ext uri="{FF2B5EF4-FFF2-40B4-BE49-F238E27FC236}">
                <a16:creationId xmlns:a16="http://schemas.microsoft.com/office/drawing/2014/main" id="{034C94CE-497C-ED54-795C-C194FA130923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5741" y="3130855"/>
            <a:ext cx="1131201" cy="113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58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4" grpId="0" animBg="1"/>
      <p:bldP spid="15" grpId="0" animBg="1"/>
      <p:bldP spid="15" grpId="1" animBg="1"/>
      <p:bldP spid="16" grpId="0" animBg="1"/>
      <p:bldP spid="3" grpId="0" animBg="1"/>
      <p:bldP spid="8" grpId="0" animBg="1"/>
      <p:bldP spid="9" grpId="0" animBg="1"/>
      <p:bldP spid="21" grpId="0"/>
      <p:bldP spid="2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E8E50-4A47-221E-3430-CC468CF28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68E50-72F8-F861-D8A5-18E5B8297B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80535"/>
            <a:ext cx="8096007" cy="1744612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dirty="0"/>
              <a:t>We are interested in deterring “</a:t>
            </a:r>
            <a:r>
              <a:rPr lang="en-US" b="1" dirty="0"/>
              <a:t>illegal reconstruction</a:t>
            </a:r>
            <a:r>
              <a:rPr lang="en-US" dirty="0"/>
              <a:t>”. 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en-US" dirty="0"/>
              <a:t>So, if they can </a:t>
            </a:r>
            <a:r>
              <a:rPr lang="en-US" b="1" dirty="0"/>
              <a:t>both</a:t>
            </a:r>
            <a:r>
              <a:rPr lang="en-US" dirty="0"/>
              <a:t> snitch on each other, it’s even better</a:t>
            </a:r>
            <a:r>
              <a:rPr lang="pl-PL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7343891B-3E5E-C2AB-EA97-C4A1E77DF8EE}"/>
              </a:ext>
            </a:extLst>
          </p:cNvPr>
          <p:cNvSpPr/>
          <p:nvPr/>
        </p:nvSpPr>
        <p:spPr>
          <a:xfrm>
            <a:off x="849421" y="3705299"/>
            <a:ext cx="2417194" cy="615485"/>
          </a:xfrm>
          <a:prstGeom prst="wedgeRectCallout">
            <a:avLst>
              <a:gd name="adj1" fmla="val 44153"/>
              <a:gd name="adj2" fmla="val 8142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I can snitch on you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9A5A4CEA-9BA5-8D82-490D-5578930E7990}"/>
              </a:ext>
            </a:extLst>
          </p:cNvPr>
          <p:cNvSpPr/>
          <p:nvPr/>
        </p:nvSpPr>
        <p:spPr>
          <a:xfrm>
            <a:off x="6305380" y="3657708"/>
            <a:ext cx="2417194" cy="615485"/>
          </a:xfrm>
          <a:prstGeom prst="wedgeRectCallout">
            <a:avLst>
              <a:gd name="adj1" fmla="val -40161"/>
              <a:gd name="adj2" fmla="val 98459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I can snitch on you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4445EE3-A461-2BFB-4079-5470A288FD0B}"/>
              </a:ext>
            </a:extLst>
          </p:cNvPr>
          <p:cNvGrpSpPr/>
          <p:nvPr/>
        </p:nvGrpSpPr>
        <p:grpSpPr>
          <a:xfrm>
            <a:off x="3768374" y="4757173"/>
            <a:ext cx="1613290" cy="984256"/>
            <a:chOff x="2976182" y="3813924"/>
            <a:chExt cx="2224831" cy="984256"/>
          </a:xfrm>
        </p:grpSpPr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4BC446BA-483E-25E3-9FBF-20E88411CF58}"/>
                </a:ext>
              </a:extLst>
            </p:cNvPr>
            <p:cNvSpPr/>
            <p:nvPr/>
          </p:nvSpPr>
          <p:spPr>
            <a:xfrm>
              <a:off x="2976182" y="3813924"/>
              <a:ext cx="2224831" cy="288841"/>
            </a:xfrm>
            <a:custGeom>
              <a:avLst/>
              <a:gdLst>
                <a:gd name="csX0" fmla="*/ 0 w 2224831"/>
                <a:gd name="csY0" fmla="*/ 72210 h 288841"/>
                <a:gd name="csX1" fmla="*/ 735079 w 2224831"/>
                <a:gd name="csY1" fmla="*/ 72210 h 288841"/>
                <a:gd name="csX2" fmla="*/ 1366137 w 2224831"/>
                <a:gd name="csY2" fmla="*/ 72210 h 288841"/>
                <a:gd name="csX3" fmla="*/ 2080411 w 2224831"/>
                <a:gd name="csY3" fmla="*/ 72210 h 288841"/>
                <a:gd name="csX4" fmla="*/ 2080411 w 2224831"/>
                <a:gd name="csY4" fmla="*/ 0 h 288841"/>
                <a:gd name="csX5" fmla="*/ 2224831 w 2224831"/>
                <a:gd name="csY5" fmla="*/ 144421 h 288841"/>
                <a:gd name="csX6" fmla="*/ 2080411 w 2224831"/>
                <a:gd name="csY6" fmla="*/ 288841 h 288841"/>
                <a:gd name="csX7" fmla="*/ 2080411 w 2224831"/>
                <a:gd name="csY7" fmla="*/ 216631 h 288841"/>
                <a:gd name="csX8" fmla="*/ 1386941 w 2224831"/>
                <a:gd name="csY8" fmla="*/ 216631 h 288841"/>
                <a:gd name="csX9" fmla="*/ 755883 w 2224831"/>
                <a:gd name="csY9" fmla="*/ 216631 h 288841"/>
                <a:gd name="csX10" fmla="*/ 0 w 2224831"/>
                <a:gd name="csY10" fmla="*/ 216631 h 288841"/>
                <a:gd name="csX11" fmla="*/ 0 w 2224831"/>
                <a:gd name="csY11" fmla="*/ 72210 h 2888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224831" h="288841" fill="none" extrusionOk="0">
                  <a:moveTo>
                    <a:pt x="0" y="72210"/>
                  </a:moveTo>
                  <a:cubicBezTo>
                    <a:pt x="242783" y="70779"/>
                    <a:pt x="373405" y="45066"/>
                    <a:pt x="735079" y="72210"/>
                  </a:cubicBezTo>
                  <a:cubicBezTo>
                    <a:pt x="1096753" y="99354"/>
                    <a:pt x="1218536" y="65107"/>
                    <a:pt x="1366137" y="72210"/>
                  </a:cubicBezTo>
                  <a:cubicBezTo>
                    <a:pt x="1513738" y="79313"/>
                    <a:pt x="1927432" y="46745"/>
                    <a:pt x="2080411" y="72210"/>
                  </a:cubicBezTo>
                  <a:cubicBezTo>
                    <a:pt x="2079407" y="41139"/>
                    <a:pt x="2078087" y="35682"/>
                    <a:pt x="2080411" y="0"/>
                  </a:cubicBezTo>
                  <a:cubicBezTo>
                    <a:pt x="2135187" y="44078"/>
                    <a:pt x="2181558" y="113844"/>
                    <a:pt x="2224831" y="144421"/>
                  </a:cubicBezTo>
                  <a:cubicBezTo>
                    <a:pt x="2195769" y="173364"/>
                    <a:pt x="2113675" y="258829"/>
                    <a:pt x="2080411" y="288841"/>
                  </a:cubicBezTo>
                  <a:cubicBezTo>
                    <a:pt x="2077191" y="262966"/>
                    <a:pt x="2077936" y="238672"/>
                    <a:pt x="2080411" y="216631"/>
                  </a:cubicBezTo>
                  <a:cubicBezTo>
                    <a:pt x="1806693" y="191668"/>
                    <a:pt x="1569745" y="199786"/>
                    <a:pt x="1386941" y="216631"/>
                  </a:cubicBezTo>
                  <a:cubicBezTo>
                    <a:pt x="1204137" y="233477"/>
                    <a:pt x="999822" y="201438"/>
                    <a:pt x="755883" y="216631"/>
                  </a:cubicBezTo>
                  <a:cubicBezTo>
                    <a:pt x="511944" y="231824"/>
                    <a:pt x="205861" y="216366"/>
                    <a:pt x="0" y="216631"/>
                  </a:cubicBezTo>
                  <a:cubicBezTo>
                    <a:pt x="-3805" y="185860"/>
                    <a:pt x="5764" y="124192"/>
                    <a:pt x="0" y="72210"/>
                  </a:cubicBezTo>
                  <a:close/>
                </a:path>
                <a:path w="2224831" h="288841" stroke="0" extrusionOk="0">
                  <a:moveTo>
                    <a:pt x="0" y="72210"/>
                  </a:moveTo>
                  <a:cubicBezTo>
                    <a:pt x="197493" y="90541"/>
                    <a:pt x="387808" y="82773"/>
                    <a:pt x="672666" y="72210"/>
                  </a:cubicBezTo>
                  <a:cubicBezTo>
                    <a:pt x="957524" y="61647"/>
                    <a:pt x="1127625" y="60930"/>
                    <a:pt x="1303724" y="72210"/>
                  </a:cubicBezTo>
                  <a:cubicBezTo>
                    <a:pt x="1479823" y="83490"/>
                    <a:pt x="1834932" y="46136"/>
                    <a:pt x="2080411" y="72210"/>
                  </a:cubicBezTo>
                  <a:cubicBezTo>
                    <a:pt x="2078164" y="45549"/>
                    <a:pt x="2078604" y="23142"/>
                    <a:pt x="2080411" y="0"/>
                  </a:cubicBezTo>
                  <a:cubicBezTo>
                    <a:pt x="2135442" y="65612"/>
                    <a:pt x="2164177" y="92019"/>
                    <a:pt x="2224831" y="144421"/>
                  </a:cubicBezTo>
                  <a:cubicBezTo>
                    <a:pt x="2196380" y="179551"/>
                    <a:pt x="2120804" y="239189"/>
                    <a:pt x="2080411" y="288841"/>
                  </a:cubicBezTo>
                  <a:cubicBezTo>
                    <a:pt x="2082266" y="262793"/>
                    <a:pt x="2081571" y="244816"/>
                    <a:pt x="2080411" y="216631"/>
                  </a:cubicBezTo>
                  <a:cubicBezTo>
                    <a:pt x="1764556" y="181180"/>
                    <a:pt x="1659847" y="231111"/>
                    <a:pt x="1366137" y="216631"/>
                  </a:cubicBezTo>
                  <a:cubicBezTo>
                    <a:pt x="1072427" y="202151"/>
                    <a:pt x="940027" y="240072"/>
                    <a:pt x="693470" y="216631"/>
                  </a:cubicBezTo>
                  <a:cubicBezTo>
                    <a:pt x="446913" y="193190"/>
                    <a:pt x="342984" y="242941"/>
                    <a:pt x="0" y="216631"/>
                  </a:cubicBezTo>
                  <a:cubicBezTo>
                    <a:pt x="-5471" y="151994"/>
                    <a:pt x="6286" y="141047"/>
                    <a:pt x="0" y="72210"/>
                  </a:cubicBezTo>
                  <a:close/>
                </a:path>
              </a:pathLst>
            </a:custGeom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3349533181">
                    <a:prstGeom prst="rightArrow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Arrow: Right 13">
              <a:extLst>
                <a:ext uri="{FF2B5EF4-FFF2-40B4-BE49-F238E27FC236}">
                  <a16:creationId xmlns:a16="http://schemas.microsoft.com/office/drawing/2014/main" id="{55D44C49-A94D-66CB-6279-D0118BF5DAD1}"/>
                </a:ext>
              </a:extLst>
            </p:cNvPr>
            <p:cNvSpPr/>
            <p:nvPr/>
          </p:nvSpPr>
          <p:spPr>
            <a:xfrm flipH="1">
              <a:off x="2976182" y="4148387"/>
              <a:ext cx="2224831" cy="288841"/>
            </a:xfrm>
            <a:custGeom>
              <a:avLst/>
              <a:gdLst>
                <a:gd name="csX0" fmla="*/ 0 w 2224831"/>
                <a:gd name="csY0" fmla="*/ 72210 h 288841"/>
                <a:gd name="csX1" fmla="*/ 672666 w 2224831"/>
                <a:gd name="csY1" fmla="*/ 72210 h 288841"/>
                <a:gd name="csX2" fmla="*/ 1303724 w 2224831"/>
                <a:gd name="csY2" fmla="*/ 72210 h 288841"/>
                <a:gd name="csX3" fmla="*/ 2080411 w 2224831"/>
                <a:gd name="csY3" fmla="*/ 72210 h 288841"/>
                <a:gd name="csX4" fmla="*/ 2080411 w 2224831"/>
                <a:gd name="csY4" fmla="*/ 0 h 288841"/>
                <a:gd name="csX5" fmla="*/ 2224831 w 2224831"/>
                <a:gd name="csY5" fmla="*/ 144421 h 288841"/>
                <a:gd name="csX6" fmla="*/ 2080411 w 2224831"/>
                <a:gd name="csY6" fmla="*/ 288841 h 288841"/>
                <a:gd name="csX7" fmla="*/ 2080411 w 2224831"/>
                <a:gd name="csY7" fmla="*/ 216631 h 288841"/>
                <a:gd name="csX8" fmla="*/ 1345332 w 2224831"/>
                <a:gd name="csY8" fmla="*/ 216631 h 288841"/>
                <a:gd name="csX9" fmla="*/ 672666 w 2224831"/>
                <a:gd name="csY9" fmla="*/ 216631 h 288841"/>
                <a:gd name="csX10" fmla="*/ 0 w 2224831"/>
                <a:gd name="csY10" fmla="*/ 216631 h 288841"/>
                <a:gd name="csX11" fmla="*/ 0 w 2224831"/>
                <a:gd name="csY11" fmla="*/ 72210 h 2888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224831" h="288841" fill="none" extrusionOk="0">
                  <a:moveTo>
                    <a:pt x="0" y="72210"/>
                  </a:moveTo>
                  <a:cubicBezTo>
                    <a:pt x="166631" y="72988"/>
                    <a:pt x="441076" y="94126"/>
                    <a:pt x="672666" y="72210"/>
                  </a:cubicBezTo>
                  <a:cubicBezTo>
                    <a:pt x="904256" y="50294"/>
                    <a:pt x="995476" y="88839"/>
                    <a:pt x="1303724" y="72210"/>
                  </a:cubicBezTo>
                  <a:cubicBezTo>
                    <a:pt x="1611972" y="55581"/>
                    <a:pt x="1862549" y="99876"/>
                    <a:pt x="2080411" y="72210"/>
                  </a:cubicBezTo>
                  <a:cubicBezTo>
                    <a:pt x="2082776" y="44808"/>
                    <a:pt x="2078821" y="25834"/>
                    <a:pt x="2080411" y="0"/>
                  </a:cubicBezTo>
                  <a:cubicBezTo>
                    <a:pt x="2144149" y="69675"/>
                    <a:pt x="2168978" y="97959"/>
                    <a:pt x="2224831" y="144421"/>
                  </a:cubicBezTo>
                  <a:cubicBezTo>
                    <a:pt x="2178568" y="192157"/>
                    <a:pt x="2111195" y="256364"/>
                    <a:pt x="2080411" y="288841"/>
                  </a:cubicBezTo>
                  <a:cubicBezTo>
                    <a:pt x="2079398" y="270407"/>
                    <a:pt x="2078678" y="252343"/>
                    <a:pt x="2080411" y="216631"/>
                  </a:cubicBezTo>
                  <a:cubicBezTo>
                    <a:pt x="1871431" y="229291"/>
                    <a:pt x="1706988" y="184927"/>
                    <a:pt x="1345332" y="216631"/>
                  </a:cubicBezTo>
                  <a:cubicBezTo>
                    <a:pt x="983676" y="248335"/>
                    <a:pt x="830254" y="224454"/>
                    <a:pt x="672666" y="216631"/>
                  </a:cubicBezTo>
                  <a:cubicBezTo>
                    <a:pt x="515078" y="208808"/>
                    <a:pt x="145222" y="228140"/>
                    <a:pt x="0" y="216631"/>
                  </a:cubicBezTo>
                  <a:cubicBezTo>
                    <a:pt x="-1465" y="186081"/>
                    <a:pt x="-2127" y="118475"/>
                    <a:pt x="0" y="72210"/>
                  </a:cubicBezTo>
                  <a:close/>
                </a:path>
                <a:path w="2224831" h="288841" stroke="0" extrusionOk="0">
                  <a:moveTo>
                    <a:pt x="0" y="72210"/>
                  </a:moveTo>
                  <a:cubicBezTo>
                    <a:pt x="248585" y="92078"/>
                    <a:pt x="389587" y="63002"/>
                    <a:pt x="693470" y="72210"/>
                  </a:cubicBezTo>
                  <a:cubicBezTo>
                    <a:pt x="997353" y="81419"/>
                    <a:pt x="1166552" y="41264"/>
                    <a:pt x="1407745" y="72210"/>
                  </a:cubicBezTo>
                  <a:cubicBezTo>
                    <a:pt x="1648939" y="103156"/>
                    <a:pt x="1746511" y="64734"/>
                    <a:pt x="2080411" y="72210"/>
                  </a:cubicBezTo>
                  <a:cubicBezTo>
                    <a:pt x="2083193" y="42668"/>
                    <a:pt x="2082654" y="22982"/>
                    <a:pt x="2080411" y="0"/>
                  </a:cubicBezTo>
                  <a:cubicBezTo>
                    <a:pt x="2152495" y="70992"/>
                    <a:pt x="2161460" y="73848"/>
                    <a:pt x="2224831" y="144421"/>
                  </a:cubicBezTo>
                  <a:cubicBezTo>
                    <a:pt x="2163940" y="216112"/>
                    <a:pt x="2136181" y="245171"/>
                    <a:pt x="2080411" y="288841"/>
                  </a:cubicBezTo>
                  <a:cubicBezTo>
                    <a:pt x="2077794" y="264538"/>
                    <a:pt x="2077450" y="251731"/>
                    <a:pt x="2080411" y="216631"/>
                  </a:cubicBezTo>
                  <a:cubicBezTo>
                    <a:pt x="1772543" y="203430"/>
                    <a:pt x="1695741" y="251112"/>
                    <a:pt x="1366137" y="216631"/>
                  </a:cubicBezTo>
                  <a:cubicBezTo>
                    <a:pt x="1036533" y="182150"/>
                    <a:pt x="944627" y="237998"/>
                    <a:pt x="672666" y="216631"/>
                  </a:cubicBezTo>
                  <a:cubicBezTo>
                    <a:pt x="400705" y="195264"/>
                    <a:pt x="243089" y="183449"/>
                    <a:pt x="0" y="216631"/>
                  </a:cubicBezTo>
                  <a:cubicBezTo>
                    <a:pt x="1967" y="158363"/>
                    <a:pt x="-4448" y="121797"/>
                    <a:pt x="0" y="72210"/>
                  </a:cubicBezTo>
                  <a:close/>
                </a:path>
              </a:pathLst>
            </a:custGeom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866784853">
                    <a:prstGeom prst="rightArrow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Arrow: Right 14">
              <a:extLst>
                <a:ext uri="{FF2B5EF4-FFF2-40B4-BE49-F238E27FC236}">
                  <a16:creationId xmlns:a16="http://schemas.microsoft.com/office/drawing/2014/main" id="{AB01C6EB-978A-7346-C9DD-B44E46905463}"/>
                </a:ext>
              </a:extLst>
            </p:cNvPr>
            <p:cNvSpPr/>
            <p:nvPr/>
          </p:nvSpPr>
          <p:spPr>
            <a:xfrm>
              <a:off x="2976182" y="4509339"/>
              <a:ext cx="2224831" cy="288841"/>
            </a:xfrm>
            <a:custGeom>
              <a:avLst/>
              <a:gdLst>
                <a:gd name="csX0" fmla="*/ 0 w 2224831"/>
                <a:gd name="csY0" fmla="*/ 72210 h 288841"/>
                <a:gd name="csX1" fmla="*/ 672666 w 2224831"/>
                <a:gd name="csY1" fmla="*/ 72210 h 288841"/>
                <a:gd name="csX2" fmla="*/ 1303724 w 2224831"/>
                <a:gd name="csY2" fmla="*/ 72210 h 288841"/>
                <a:gd name="csX3" fmla="*/ 2080411 w 2224831"/>
                <a:gd name="csY3" fmla="*/ 72210 h 288841"/>
                <a:gd name="csX4" fmla="*/ 2080411 w 2224831"/>
                <a:gd name="csY4" fmla="*/ 0 h 288841"/>
                <a:gd name="csX5" fmla="*/ 2224831 w 2224831"/>
                <a:gd name="csY5" fmla="*/ 144421 h 288841"/>
                <a:gd name="csX6" fmla="*/ 2080411 w 2224831"/>
                <a:gd name="csY6" fmla="*/ 288841 h 288841"/>
                <a:gd name="csX7" fmla="*/ 2080411 w 2224831"/>
                <a:gd name="csY7" fmla="*/ 216631 h 288841"/>
                <a:gd name="csX8" fmla="*/ 1366137 w 2224831"/>
                <a:gd name="csY8" fmla="*/ 216631 h 288841"/>
                <a:gd name="csX9" fmla="*/ 672666 w 2224831"/>
                <a:gd name="csY9" fmla="*/ 216631 h 288841"/>
                <a:gd name="csX10" fmla="*/ 0 w 2224831"/>
                <a:gd name="csY10" fmla="*/ 216631 h 288841"/>
                <a:gd name="csX11" fmla="*/ 0 w 2224831"/>
                <a:gd name="csY11" fmla="*/ 72210 h 2888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224831" h="288841" fill="none" extrusionOk="0">
                  <a:moveTo>
                    <a:pt x="0" y="72210"/>
                  </a:moveTo>
                  <a:cubicBezTo>
                    <a:pt x="291893" y="41077"/>
                    <a:pt x="400608" y="59425"/>
                    <a:pt x="672666" y="72210"/>
                  </a:cubicBezTo>
                  <a:cubicBezTo>
                    <a:pt x="944724" y="84995"/>
                    <a:pt x="1139549" y="92693"/>
                    <a:pt x="1303724" y="72210"/>
                  </a:cubicBezTo>
                  <a:cubicBezTo>
                    <a:pt x="1467899" y="51727"/>
                    <a:pt x="1886453" y="36158"/>
                    <a:pt x="2080411" y="72210"/>
                  </a:cubicBezTo>
                  <a:cubicBezTo>
                    <a:pt x="2083043" y="45400"/>
                    <a:pt x="2083594" y="28382"/>
                    <a:pt x="2080411" y="0"/>
                  </a:cubicBezTo>
                  <a:cubicBezTo>
                    <a:pt x="2140076" y="48901"/>
                    <a:pt x="2153596" y="86987"/>
                    <a:pt x="2224831" y="144421"/>
                  </a:cubicBezTo>
                  <a:cubicBezTo>
                    <a:pt x="2159752" y="197041"/>
                    <a:pt x="2142664" y="217405"/>
                    <a:pt x="2080411" y="288841"/>
                  </a:cubicBezTo>
                  <a:cubicBezTo>
                    <a:pt x="2079788" y="254201"/>
                    <a:pt x="2077113" y="243945"/>
                    <a:pt x="2080411" y="216631"/>
                  </a:cubicBezTo>
                  <a:cubicBezTo>
                    <a:pt x="1837877" y="195092"/>
                    <a:pt x="1563489" y="221364"/>
                    <a:pt x="1366137" y="216631"/>
                  </a:cubicBezTo>
                  <a:cubicBezTo>
                    <a:pt x="1168785" y="211898"/>
                    <a:pt x="896441" y="250170"/>
                    <a:pt x="672666" y="216631"/>
                  </a:cubicBezTo>
                  <a:cubicBezTo>
                    <a:pt x="448891" y="183092"/>
                    <a:pt x="279167" y="192780"/>
                    <a:pt x="0" y="216631"/>
                  </a:cubicBezTo>
                  <a:cubicBezTo>
                    <a:pt x="4405" y="144730"/>
                    <a:pt x="4471" y="134087"/>
                    <a:pt x="0" y="72210"/>
                  </a:cubicBezTo>
                  <a:close/>
                </a:path>
                <a:path w="2224831" h="288841" stroke="0" extrusionOk="0">
                  <a:moveTo>
                    <a:pt x="0" y="72210"/>
                  </a:moveTo>
                  <a:cubicBezTo>
                    <a:pt x="282363" y="84674"/>
                    <a:pt x="499604" y="93727"/>
                    <a:pt x="693470" y="72210"/>
                  </a:cubicBezTo>
                  <a:cubicBezTo>
                    <a:pt x="887336" y="50694"/>
                    <a:pt x="1230108" y="102017"/>
                    <a:pt x="1386941" y="72210"/>
                  </a:cubicBezTo>
                  <a:cubicBezTo>
                    <a:pt x="1543774" y="42403"/>
                    <a:pt x="1742553" y="63875"/>
                    <a:pt x="2080411" y="72210"/>
                  </a:cubicBezTo>
                  <a:cubicBezTo>
                    <a:pt x="2081863" y="49218"/>
                    <a:pt x="2082220" y="18350"/>
                    <a:pt x="2080411" y="0"/>
                  </a:cubicBezTo>
                  <a:cubicBezTo>
                    <a:pt x="2139841" y="53441"/>
                    <a:pt x="2164391" y="97641"/>
                    <a:pt x="2224831" y="144421"/>
                  </a:cubicBezTo>
                  <a:cubicBezTo>
                    <a:pt x="2158359" y="199049"/>
                    <a:pt x="2110095" y="252165"/>
                    <a:pt x="2080411" y="288841"/>
                  </a:cubicBezTo>
                  <a:cubicBezTo>
                    <a:pt x="2078059" y="259924"/>
                    <a:pt x="2080413" y="238061"/>
                    <a:pt x="2080411" y="216631"/>
                  </a:cubicBezTo>
                  <a:cubicBezTo>
                    <a:pt x="1771294" y="251368"/>
                    <a:pt x="1668261" y="209841"/>
                    <a:pt x="1345332" y="216631"/>
                  </a:cubicBezTo>
                  <a:cubicBezTo>
                    <a:pt x="1022403" y="223421"/>
                    <a:pt x="893340" y="218219"/>
                    <a:pt x="693470" y="216631"/>
                  </a:cubicBezTo>
                  <a:cubicBezTo>
                    <a:pt x="493600" y="215043"/>
                    <a:pt x="240268" y="223455"/>
                    <a:pt x="0" y="216631"/>
                  </a:cubicBezTo>
                  <a:cubicBezTo>
                    <a:pt x="853" y="150637"/>
                    <a:pt x="-3961" y="104937"/>
                    <a:pt x="0" y="72210"/>
                  </a:cubicBezTo>
                  <a:close/>
                </a:path>
              </a:pathLst>
            </a:custGeom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73051881">
                    <a:prstGeom prst="rightArrow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A79C817-05FF-340D-FC6F-BE1DFB38D6D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"/>
                    </a14:imgEffect>
                    <a14:imgEffect>
                      <a14:saturation sat="133000"/>
                    </a14:imgEffect>
                    <a14:imgEffect>
                      <a14:brightnessContrast bright="20000"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1664" y="4477641"/>
            <a:ext cx="1643940" cy="1643940"/>
          </a:xfrm>
          <a:prstGeom prst="rect">
            <a:avLst/>
          </a:prstGeom>
        </p:spPr>
      </p:pic>
      <p:pic>
        <p:nvPicPr>
          <p:cNvPr id="6" name="Picture 5" descr="A cartoon of a sheep&#10;&#10;AI-generated content may be incorrect.">
            <a:extLst>
              <a:ext uri="{FF2B5EF4-FFF2-40B4-BE49-F238E27FC236}">
                <a16:creationId xmlns:a16="http://schemas.microsoft.com/office/drawing/2014/main" id="{D5A09EE8-802A-921B-A097-00357B1C555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2768" y="4528942"/>
            <a:ext cx="1288228" cy="128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872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A1E75-16F8-0229-2E97-89107A5EF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Construction?</a:t>
            </a:r>
          </a:p>
        </p:txBody>
      </p:sp>
    </p:spTree>
    <p:extLst>
      <p:ext uri="{BB962C8B-B14F-4D97-AF65-F5344CB8AC3E}">
        <p14:creationId xmlns:p14="http://schemas.microsoft.com/office/powerpoint/2010/main" val="17343478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65063-5581-7EBF-A426-4E24EF269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142" y="93179"/>
            <a:ext cx="8084208" cy="1325563"/>
          </a:xfrm>
        </p:spPr>
        <p:txBody>
          <a:bodyPr/>
          <a:lstStyle/>
          <a:p>
            <a:r>
              <a:rPr lang="en-US" dirty="0"/>
              <a:t>Secret Sharing </a:t>
            </a:r>
            <a:r>
              <a:rPr lang="en-US" b="1" dirty="0"/>
              <a:t>without</a:t>
            </a:r>
            <a:r>
              <a:rPr lang="en-US" dirty="0"/>
              <a:t> Snitching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4FFF51F-904E-AAF4-ACEA-6D398B9BE104}"/>
                  </a:ext>
                </a:extLst>
              </p:cNvPr>
              <p:cNvSpPr txBox="1"/>
              <p:nvPr/>
            </p:nvSpPr>
            <p:spPr>
              <a:xfrm>
                <a:off x="3225188" y="2265590"/>
                <a:ext cx="1902510" cy="830997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/>
                  <a:t>secret</a:t>
                </a:r>
                <a:br>
                  <a:rPr lang="en-US" sz="24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𝑺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4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24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b="1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</m:e>
                        <m:sup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sup>
                      </m:sSup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4FFF51F-904E-AAF4-ACEA-6D398B9BE1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5188" y="2265590"/>
                <a:ext cx="1902510" cy="830997"/>
              </a:xfrm>
              <a:prstGeom prst="rect">
                <a:avLst/>
              </a:prstGeom>
              <a:blipFill>
                <a:blip r:embed="rId2"/>
                <a:stretch>
                  <a:fillRect t="-50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EDC878E-0133-7A57-56E5-8421A3588C2E}"/>
              </a:ext>
            </a:extLst>
          </p:cNvPr>
          <p:cNvCxnSpPr>
            <a:cxnSpLocks/>
          </p:cNvCxnSpPr>
          <p:nvPr/>
        </p:nvCxnSpPr>
        <p:spPr>
          <a:xfrm flipH="1">
            <a:off x="1345951" y="3098831"/>
            <a:ext cx="2830492" cy="4975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EABB6BC-1F99-ED12-2F88-9053582B2B0B}"/>
              </a:ext>
            </a:extLst>
          </p:cNvPr>
          <p:cNvCxnSpPr>
            <a:cxnSpLocks/>
          </p:cNvCxnSpPr>
          <p:nvPr/>
        </p:nvCxnSpPr>
        <p:spPr>
          <a:xfrm>
            <a:off x="4176443" y="3098831"/>
            <a:ext cx="3502351" cy="4997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4FD86B9-FEF8-E19C-91FF-7C59A3AC5CEF}"/>
                  </a:ext>
                </a:extLst>
              </p:cNvPr>
              <p:cNvSpPr txBox="1"/>
              <p:nvPr/>
            </p:nvSpPr>
            <p:spPr>
              <a:xfrm>
                <a:off x="2200262" y="3147551"/>
                <a:ext cx="535146" cy="400110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pl-PL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4FD86B9-FEF8-E19C-91FF-7C59A3AC5C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0262" y="3147551"/>
                <a:ext cx="535146" cy="400110"/>
              </a:xfrm>
              <a:prstGeom prst="rect">
                <a:avLst/>
              </a:prstGeom>
              <a:blipFill>
                <a:blip r:embed="rId3"/>
                <a:stretch>
                  <a:fillRect b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13CBE10-5E2B-7AD6-6C6B-3990560415E3}"/>
                  </a:ext>
                </a:extLst>
              </p:cNvPr>
              <p:cNvSpPr txBox="1"/>
              <p:nvPr/>
            </p:nvSpPr>
            <p:spPr>
              <a:xfrm>
                <a:off x="5840719" y="3156909"/>
                <a:ext cx="546368" cy="400110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13CBE10-5E2B-7AD6-6C6B-3990560415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0719" y="3156909"/>
                <a:ext cx="546368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A cartoon of a sheep&#10;&#10;AI-generated content may be incorrect.">
            <a:extLst>
              <a:ext uri="{FF2B5EF4-FFF2-40B4-BE49-F238E27FC236}">
                <a16:creationId xmlns:a16="http://schemas.microsoft.com/office/drawing/2014/main" id="{8D2559AA-B5C4-C2FD-6F00-E29A582BD1C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996" y="3562207"/>
            <a:ext cx="1207507" cy="12075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AC1ED62-436D-427A-E730-AF745C6C1BFB}"/>
                  </a:ext>
                </a:extLst>
              </p:cNvPr>
              <p:cNvSpPr txBox="1"/>
              <p:nvPr/>
            </p:nvSpPr>
            <p:spPr>
              <a:xfrm>
                <a:off x="3204515" y="4510509"/>
                <a:ext cx="2522570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pl-PL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sub>
                    </m:sSub>
                  </m:oMath>
                </a14:m>
                <a:r>
                  <a:rPr lang="en-US" sz="2400" dirty="0"/>
                  <a:t> are random such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pl-PL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sub>
                    </m:sSub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⊕</m:t>
                    </m:r>
                    <m:sSub>
                      <m:sSub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sub>
                    </m:sSub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US" sz="2400" dirty="0"/>
                  <a:t> 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AC1ED62-436D-427A-E730-AF745C6C1B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4515" y="4510509"/>
                <a:ext cx="2522570" cy="1200329"/>
              </a:xfrm>
              <a:prstGeom prst="rect">
                <a:avLst/>
              </a:prstGeom>
              <a:blipFill>
                <a:blip r:embed="rId8"/>
                <a:stretch>
                  <a:fillRect l="-726" t="-4061" r="-3632" b="-35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4D0318D3-E030-CE9A-0939-A27FAA238A3A}"/>
              </a:ext>
            </a:extLst>
          </p:cNvPr>
          <p:cNvSpPr txBox="1"/>
          <p:nvPr/>
        </p:nvSpPr>
        <p:spPr>
          <a:xfrm>
            <a:off x="606996" y="1740832"/>
            <a:ext cx="986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Recall:</a:t>
            </a:r>
          </a:p>
        </p:txBody>
      </p:sp>
      <p:pic>
        <p:nvPicPr>
          <p:cNvPr id="9" name="Picture 8" descr="A cartoon of a dog&#10;&#10;AI-generated content may be incorrect.">
            <a:extLst>
              <a:ext uri="{FF2B5EF4-FFF2-40B4-BE49-F238E27FC236}">
                <a16:creationId xmlns:a16="http://schemas.microsoft.com/office/drawing/2014/main" id="{8A315A4E-323F-3EB9-57E9-8F4B47B2BEE7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4052" y="3509042"/>
            <a:ext cx="1398253" cy="139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73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artoon bear in a blue shirt&#10;&#10;AI-generated content may be incorrect.">
            <a:extLst>
              <a:ext uri="{FF2B5EF4-FFF2-40B4-BE49-F238E27FC236}">
                <a16:creationId xmlns:a16="http://schemas.microsoft.com/office/drawing/2014/main" id="{B872B9EB-9EF8-252B-86B7-4C8397B49A8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753" y="1388739"/>
            <a:ext cx="1376050" cy="13760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11BA4B-78E1-6C85-07F7-0AB4837A8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734" y="255526"/>
            <a:ext cx="7886700" cy="658326"/>
          </a:xfrm>
        </p:spPr>
        <p:txBody>
          <a:bodyPr>
            <a:normAutofit fontScale="90000"/>
          </a:bodyPr>
          <a:lstStyle/>
          <a:p>
            <a:r>
              <a:rPr lang="en-US" dirty="0"/>
              <a:t>A straw-man proposal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E3815E41-400E-6867-137A-7E1AF79841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734" y="991726"/>
            <a:ext cx="4091734" cy="38159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Use standard secret sharing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124B0CA-7B21-BF1D-2D59-FC000CC2280B}"/>
              </a:ext>
            </a:extLst>
          </p:cNvPr>
          <p:cNvCxnSpPr>
            <a:cxnSpLocks/>
            <a:stCxn id="25" idx="1"/>
            <a:endCxn id="3" idx="0"/>
          </p:cNvCxnSpPr>
          <p:nvPr/>
        </p:nvCxnSpPr>
        <p:spPr>
          <a:xfrm flipH="1">
            <a:off x="1544222" y="2685067"/>
            <a:ext cx="2208632" cy="27181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6F59B79-7A89-41CD-045C-2608DA76E049}"/>
              </a:ext>
            </a:extLst>
          </p:cNvPr>
          <p:cNvCxnSpPr>
            <a:cxnSpLocks/>
            <a:stCxn id="25" idx="3"/>
          </p:cNvCxnSpPr>
          <p:nvPr/>
        </p:nvCxnSpPr>
        <p:spPr>
          <a:xfrm>
            <a:off x="4822017" y="2685067"/>
            <a:ext cx="2891160" cy="2952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Arrow: Right 43">
                <a:extLst>
                  <a:ext uri="{FF2B5EF4-FFF2-40B4-BE49-F238E27FC236}">
                    <a16:creationId xmlns:a16="http://schemas.microsoft.com/office/drawing/2014/main" id="{4B29929D-6908-0C23-B1F5-2C05C6842E86}"/>
                  </a:ext>
                </a:extLst>
              </p:cNvPr>
              <p:cNvSpPr/>
              <p:nvPr/>
            </p:nvSpPr>
            <p:spPr>
              <a:xfrm>
                <a:off x="2576805" y="3566799"/>
                <a:ext cx="4412098" cy="740440"/>
              </a:xfrm>
              <a:prstGeom prst="rightArrow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pl-PL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Arrow: Right 43">
                <a:extLst>
                  <a:ext uri="{FF2B5EF4-FFF2-40B4-BE49-F238E27FC236}">
                    <a16:creationId xmlns:a16="http://schemas.microsoft.com/office/drawing/2014/main" id="{4B29929D-6908-0C23-B1F5-2C05C6842E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6805" y="3566799"/>
                <a:ext cx="4412098" cy="740440"/>
              </a:xfrm>
              <a:prstGeom prst="rightArrow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>
            <a:extLst>
              <a:ext uri="{FF2B5EF4-FFF2-40B4-BE49-F238E27FC236}">
                <a16:creationId xmlns:a16="http://schemas.microsoft.com/office/drawing/2014/main" id="{34263C11-5528-317C-8F04-B9A29E2561D5}"/>
              </a:ext>
            </a:extLst>
          </p:cNvPr>
          <p:cNvSpPr txBox="1"/>
          <p:nvPr/>
        </p:nvSpPr>
        <p:spPr>
          <a:xfrm>
            <a:off x="2905421" y="3013998"/>
            <a:ext cx="36731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Assumption</a:t>
            </a:r>
            <a:r>
              <a:rPr lang="en-US" dirty="0"/>
              <a:t>: illegal reconstruction is done by sending shares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Arrow: Right 47">
                <a:extLst>
                  <a:ext uri="{FF2B5EF4-FFF2-40B4-BE49-F238E27FC236}">
                    <a16:creationId xmlns:a16="http://schemas.microsoft.com/office/drawing/2014/main" id="{C8920252-EB5A-8C3D-6575-4D1754658EF9}"/>
                  </a:ext>
                </a:extLst>
              </p:cNvPr>
              <p:cNvSpPr/>
              <p:nvPr/>
            </p:nvSpPr>
            <p:spPr>
              <a:xfrm flipH="1">
                <a:off x="4934239" y="4763639"/>
                <a:ext cx="2947818" cy="740440"/>
              </a:xfrm>
              <a:prstGeom prst="rightArrow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800" dirty="0">
                    <a:solidFill>
                      <a:schemeClr val="tx1"/>
                    </a:solidFill>
                  </a:rPr>
                  <a:t>snitch by sending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pl-PL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8" name="Arrow: Right 47">
                <a:extLst>
                  <a:ext uri="{FF2B5EF4-FFF2-40B4-BE49-F238E27FC236}">
                    <a16:creationId xmlns:a16="http://schemas.microsoft.com/office/drawing/2014/main" id="{C8920252-EB5A-8C3D-6575-4D1754658E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934239" y="4763639"/>
                <a:ext cx="2947818" cy="740440"/>
              </a:xfrm>
              <a:prstGeom prst="rightArrow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Speech Bubble: Rectangle 48">
                <a:extLst>
                  <a:ext uri="{FF2B5EF4-FFF2-40B4-BE49-F238E27FC236}">
                    <a16:creationId xmlns:a16="http://schemas.microsoft.com/office/drawing/2014/main" id="{B904A22D-FD44-F87D-91FB-372F5FE83E1C}"/>
                  </a:ext>
                </a:extLst>
              </p:cNvPr>
              <p:cNvSpPr/>
              <p:nvPr/>
            </p:nvSpPr>
            <p:spPr>
              <a:xfrm>
                <a:off x="486035" y="5119951"/>
                <a:ext cx="2801056" cy="1406885"/>
              </a:xfrm>
              <a:custGeom>
                <a:avLst/>
                <a:gdLst>
                  <a:gd name="csX0" fmla="*/ 0 w 2801056"/>
                  <a:gd name="csY0" fmla="*/ 0 h 1406885"/>
                  <a:gd name="csX1" fmla="*/ 560989 w 2801056"/>
                  <a:gd name="csY1" fmla="*/ 0 h 1406885"/>
                  <a:gd name="csX2" fmla="*/ 1105639 w 2801056"/>
                  <a:gd name="csY2" fmla="*/ 0 h 1406885"/>
                  <a:gd name="csX3" fmla="*/ 1633949 w 2801056"/>
                  <a:gd name="csY3" fmla="*/ 0 h 1406885"/>
                  <a:gd name="csX4" fmla="*/ 1633949 w 2801056"/>
                  <a:gd name="csY4" fmla="*/ 0 h 1406885"/>
                  <a:gd name="csX5" fmla="*/ 1963073 w 2801056"/>
                  <a:gd name="csY5" fmla="*/ 0 h 1406885"/>
                  <a:gd name="csX6" fmla="*/ 2334213 w 2801056"/>
                  <a:gd name="csY6" fmla="*/ 0 h 1406885"/>
                  <a:gd name="csX7" fmla="*/ 2801056 w 2801056"/>
                  <a:gd name="csY7" fmla="*/ 0 h 1406885"/>
                  <a:gd name="csX8" fmla="*/ 2801056 w 2801056"/>
                  <a:gd name="csY8" fmla="*/ 234481 h 1406885"/>
                  <a:gd name="csX9" fmla="*/ 3111945 w 2801056"/>
                  <a:gd name="csY9" fmla="*/ 268031 h 1406885"/>
                  <a:gd name="csX10" fmla="*/ 3422834 w 2801056"/>
                  <a:gd name="csY10" fmla="*/ 301580 h 1406885"/>
                  <a:gd name="csX11" fmla="*/ 3105727 w 2801056"/>
                  <a:gd name="csY11" fmla="*/ 446737 h 1406885"/>
                  <a:gd name="csX12" fmla="*/ 2801056 w 2801056"/>
                  <a:gd name="csY12" fmla="*/ 586202 h 1406885"/>
                  <a:gd name="csX13" fmla="*/ 2801056 w 2801056"/>
                  <a:gd name="csY13" fmla="*/ 971923 h 1406885"/>
                  <a:gd name="csX14" fmla="*/ 2801056 w 2801056"/>
                  <a:gd name="csY14" fmla="*/ 1406885 h 1406885"/>
                  <a:gd name="csX15" fmla="*/ 2334213 w 2801056"/>
                  <a:gd name="csY15" fmla="*/ 1406885 h 1406885"/>
                  <a:gd name="csX16" fmla="*/ 1998086 w 2801056"/>
                  <a:gd name="csY16" fmla="*/ 1406885 h 1406885"/>
                  <a:gd name="csX17" fmla="*/ 1633949 w 2801056"/>
                  <a:gd name="csY17" fmla="*/ 1406885 h 1406885"/>
                  <a:gd name="csX18" fmla="*/ 1633949 w 2801056"/>
                  <a:gd name="csY18" fmla="*/ 1406885 h 1406885"/>
                  <a:gd name="csX19" fmla="*/ 1105639 w 2801056"/>
                  <a:gd name="csY19" fmla="*/ 1406885 h 1406885"/>
                  <a:gd name="csX20" fmla="*/ 593668 w 2801056"/>
                  <a:gd name="csY20" fmla="*/ 1406885 h 1406885"/>
                  <a:gd name="csX21" fmla="*/ 0 w 2801056"/>
                  <a:gd name="csY21" fmla="*/ 1406885 h 1406885"/>
                  <a:gd name="csX22" fmla="*/ 0 w 2801056"/>
                  <a:gd name="csY22" fmla="*/ 980130 h 1406885"/>
                  <a:gd name="csX23" fmla="*/ 0 w 2801056"/>
                  <a:gd name="csY23" fmla="*/ 586202 h 1406885"/>
                  <a:gd name="csX24" fmla="*/ 0 w 2801056"/>
                  <a:gd name="csY24" fmla="*/ 234481 h 1406885"/>
                  <a:gd name="csX25" fmla="*/ 0 w 2801056"/>
                  <a:gd name="csY25" fmla="*/ 234481 h 1406885"/>
                  <a:gd name="csX26" fmla="*/ 0 w 2801056"/>
                  <a:gd name="csY26" fmla="*/ 0 h 14068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</a:cxnLst>
                <a:rect l="l" t="t" r="r" b="b"/>
                <a:pathLst>
                  <a:path w="2801056" h="1406885" fill="none" extrusionOk="0">
                    <a:moveTo>
                      <a:pt x="0" y="0"/>
                    </a:moveTo>
                    <a:cubicBezTo>
                      <a:pt x="262411" y="-29498"/>
                      <a:pt x="298524" y="12374"/>
                      <a:pt x="560989" y="0"/>
                    </a:cubicBezTo>
                    <a:cubicBezTo>
                      <a:pt x="823454" y="-12374"/>
                      <a:pt x="864942" y="43592"/>
                      <a:pt x="1105639" y="0"/>
                    </a:cubicBezTo>
                    <a:cubicBezTo>
                      <a:pt x="1346336" y="-43592"/>
                      <a:pt x="1386045" y="52052"/>
                      <a:pt x="1633949" y="0"/>
                    </a:cubicBezTo>
                    <a:lnTo>
                      <a:pt x="1633949" y="0"/>
                    </a:lnTo>
                    <a:cubicBezTo>
                      <a:pt x="1726675" y="-8370"/>
                      <a:pt x="1861926" y="18953"/>
                      <a:pt x="1963073" y="0"/>
                    </a:cubicBezTo>
                    <a:cubicBezTo>
                      <a:pt x="2064220" y="-18953"/>
                      <a:pt x="2248914" y="4891"/>
                      <a:pt x="2334213" y="0"/>
                    </a:cubicBezTo>
                    <a:cubicBezTo>
                      <a:pt x="2520735" y="-5076"/>
                      <a:pt x="2674108" y="29944"/>
                      <a:pt x="2801056" y="0"/>
                    </a:cubicBezTo>
                    <a:cubicBezTo>
                      <a:pt x="2813567" y="78915"/>
                      <a:pt x="2781823" y="182330"/>
                      <a:pt x="2801056" y="234481"/>
                    </a:cubicBezTo>
                    <a:cubicBezTo>
                      <a:pt x="2903741" y="219720"/>
                      <a:pt x="3040070" y="280391"/>
                      <a:pt x="3111945" y="268031"/>
                    </a:cubicBezTo>
                    <a:cubicBezTo>
                      <a:pt x="3183820" y="255671"/>
                      <a:pt x="3295998" y="291524"/>
                      <a:pt x="3422834" y="301580"/>
                    </a:cubicBezTo>
                    <a:cubicBezTo>
                      <a:pt x="3311439" y="354545"/>
                      <a:pt x="3169245" y="409263"/>
                      <a:pt x="3105727" y="446737"/>
                    </a:cubicBezTo>
                    <a:cubicBezTo>
                      <a:pt x="3042209" y="484211"/>
                      <a:pt x="2924376" y="499771"/>
                      <a:pt x="2801056" y="586202"/>
                    </a:cubicBezTo>
                    <a:cubicBezTo>
                      <a:pt x="2808344" y="748063"/>
                      <a:pt x="2778367" y="812925"/>
                      <a:pt x="2801056" y="971923"/>
                    </a:cubicBezTo>
                    <a:cubicBezTo>
                      <a:pt x="2823745" y="1130921"/>
                      <a:pt x="2761840" y="1225578"/>
                      <a:pt x="2801056" y="1406885"/>
                    </a:cubicBezTo>
                    <a:cubicBezTo>
                      <a:pt x="2652355" y="1457021"/>
                      <a:pt x="2448141" y="1401591"/>
                      <a:pt x="2334213" y="1406885"/>
                    </a:cubicBezTo>
                    <a:cubicBezTo>
                      <a:pt x="2218492" y="1437906"/>
                      <a:pt x="2163898" y="1369012"/>
                      <a:pt x="1998086" y="1406885"/>
                    </a:cubicBezTo>
                    <a:cubicBezTo>
                      <a:pt x="1832274" y="1444758"/>
                      <a:pt x="1728026" y="1369266"/>
                      <a:pt x="1633949" y="1406885"/>
                    </a:cubicBezTo>
                    <a:lnTo>
                      <a:pt x="1633949" y="1406885"/>
                    </a:lnTo>
                    <a:cubicBezTo>
                      <a:pt x="1414986" y="1419968"/>
                      <a:pt x="1220708" y="1388933"/>
                      <a:pt x="1105639" y="1406885"/>
                    </a:cubicBezTo>
                    <a:cubicBezTo>
                      <a:pt x="990570" y="1424837"/>
                      <a:pt x="699847" y="1374302"/>
                      <a:pt x="593668" y="1406885"/>
                    </a:cubicBezTo>
                    <a:cubicBezTo>
                      <a:pt x="487489" y="1439468"/>
                      <a:pt x="270702" y="1338257"/>
                      <a:pt x="0" y="1406885"/>
                    </a:cubicBezTo>
                    <a:cubicBezTo>
                      <a:pt x="-13016" y="1259783"/>
                      <a:pt x="32901" y="1182181"/>
                      <a:pt x="0" y="980130"/>
                    </a:cubicBezTo>
                    <a:cubicBezTo>
                      <a:pt x="-32901" y="778079"/>
                      <a:pt x="11470" y="696383"/>
                      <a:pt x="0" y="586202"/>
                    </a:cubicBezTo>
                    <a:cubicBezTo>
                      <a:pt x="-22806" y="475919"/>
                      <a:pt x="17613" y="406961"/>
                      <a:pt x="0" y="234481"/>
                    </a:cubicBezTo>
                    <a:lnTo>
                      <a:pt x="0" y="234481"/>
                    </a:lnTo>
                    <a:cubicBezTo>
                      <a:pt x="-18305" y="168361"/>
                      <a:pt x="5738" y="105248"/>
                      <a:pt x="0" y="0"/>
                    </a:cubicBezTo>
                    <a:close/>
                  </a:path>
                  <a:path w="2801056" h="1406885" stroke="0" extrusionOk="0">
                    <a:moveTo>
                      <a:pt x="0" y="0"/>
                    </a:moveTo>
                    <a:cubicBezTo>
                      <a:pt x="227412" y="-55674"/>
                      <a:pt x="417969" y="55751"/>
                      <a:pt x="577329" y="0"/>
                    </a:cubicBezTo>
                    <a:cubicBezTo>
                      <a:pt x="736689" y="-55751"/>
                      <a:pt x="950345" y="64711"/>
                      <a:pt x="1154657" y="0"/>
                    </a:cubicBezTo>
                    <a:cubicBezTo>
                      <a:pt x="1358969" y="-64711"/>
                      <a:pt x="1395896" y="46120"/>
                      <a:pt x="1633949" y="0"/>
                    </a:cubicBezTo>
                    <a:lnTo>
                      <a:pt x="1633949" y="0"/>
                    </a:lnTo>
                    <a:cubicBezTo>
                      <a:pt x="1748744" y="-21048"/>
                      <a:pt x="1856349" y="31652"/>
                      <a:pt x="1963073" y="0"/>
                    </a:cubicBezTo>
                    <a:cubicBezTo>
                      <a:pt x="2069797" y="-31652"/>
                      <a:pt x="2259203" y="14594"/>
                      <a:pt x="2334213" y="0"/>
                    </a:cubicBezTo>
                    <a:cubicBezTo>
                      <a:pt x="2529228" y="-49406"/>
                      <a:pt x="2658656" y="29408"/>
                      <a:pt x="2801056" y="0"/>
                    </a:cubicBezTo>
                    <a:cubicBezTo>
                      <a:pt x="2807503" y="82628"/>
                      <a:pt x="2773252" y="138094"/>
                      <a:pt x="2801056" y="234481"/>
                    </a:cubicBezTo>
                    <a:cubicBezTo>
                      <a:pt x="2949252" y="223614"/>
                      <a:pt x="3035093" y="260815"/>
                      <a:pt x="3124381" y="269372"/>
                    </a:cubicBezTo>
                    <a:cubicBezTo>
                      <a:pt x="3213669" y="277929"/>
                      <a:pt x="3342739" y="317024"/>
                      <a:pt x="3422834" y="301580"/>
                    </a:cubicBezTo>
                    <a:cubicBezTo>
                      <a:pt x="3353438" y="363464"/>
                      <a:pt x="3183245" y="372267"/>
                      <a:pt x="3105727" y="446737"/>
                    </a:cubicBezTo>
                    <a:cubicBezTo>
                      <a:pt x="3028209" y="521207"/>
                      <a:pt x="2911326" y="528473"/>
                      <a:pt x="2801056" y="586202"/>
                    </a:cubicBezTo>
                    <a:cubicBezTo>
                      <a:pt x="2820193" y="778721"/>
                      <a:pt x="2786179" y="881484"/>
                      <a:pt x="2801056" y="1004750"/>
                    </a:cubicBezTo>
                    <a:cubicBezTo>
                      <a:pt x="2815933" y="1128016"/>
                      <a:pt x="2790274" y="1220229"/>
                      <a:pt x="2801056" y="1406885"/>
                    </a:cubicBezTo>
                    <a:cubicBezTo>
                      <a:pt x="2623644" y="1447527"/>
                      <a:pt x="2444286" y="1367600"/>
                      <a:pt x="2334213" y="1406885"/>
                    </a:cubicBezTo>
                    <a:cubicBezTo>
                      <a:pt x="2185817" y="1439985"/>
                      <a:pt x="2080077" y="1376281"/>
                      <a:pt x="1970076" y="1406885"/>
                    </a:cubicBezTo>
                    <a:cubicBezTo>
                      <a:pt x="1860075" y="1437489"/>
                      <a:pt x="1703494" y="1404751"/>
                      <a:pt x="1633949" y="1406885"/>
                    </a:cubicBezTo>
                    <a:lnTo>
                      <a:pt x="1633949" y="1406885"/>
                    </a:lnTo>
                    <a:cubicBezTo>
                      <a:pt x="1400625" y="1473835"/>
                      <a:pt x="1195065" y="1341801"/>
                      <a:pt x="1072960" y="1406885"/>
                    </a:cubicBezTo>
                    <a:cubicBezTo>
                      <a:pt x="950855" y="1471969"/>
                      <a:pt x="770472" y="1401195"/>
                      <a:pt x="577329" y="1406885"/>
                    </a:cubicBezTo>
                    <a:cubicBezTo>
                      <a:pt x="384186" y="1412575"/>
                      <a:pt x="251204" y="1370215"/>
                      <a:pt x="0" y="1406885"/>
                    </a:cubicBezTo>
                    <a:cubicBezTo>
                      <a:pt x="-15957" y="1257388"/>
                      <a:pt x="40951" y="1102890"/>
                      <a:pt x="0" y="1012957"/>
                    </a:cubicBezTo>
                    <a:cubicBezTo>
                      <a:pt x="-40951" y="923024"/>
                      <a:pt x="17064" y="703515"/>
                      <a:pt x="0" y="586202"/>
                    </a:cubicBezTo>
                    <a:cubicBezTo>
                      <a:pt x="-11123" y="431286"/>
                      <a:pt x="33580" y="313679"/>
                      <a:pt x="0" y="234481"/>
                    </a:cubicBezTo>
                    <a:lnTo>
                      <a:pt x="0" y="234481"/>
                    </a:lnTo>
                    <a:cubicBezTo>
                      <a:pt x="-5002" y="158975"/>
                      <a:pt x="25112" y="79930"/>
                      <a:pt x="0" y="0"/>
                    </a:cubicBezTo>
                    <a:close/>
                  </a:path>
                </a:pathLst>
              </a:custGeom>
              <a:ln>
                <a:extLst>
                  <a:ext uri="{C807C97D-BFC1-408E-A445-0C87EB9F89A2}">
                    <ask:lineSketchStyleProps xmlns:ask="http://schemas.microsoft.com/office/drawing/2018/sketchyshapes" sd="883302784">
                      <a:prstGeom prst="wedgeRectCallout">
                        <a:avLst>
                          <a:gd name="adj1" fmla="val 72198"/>
                          <a:gd name="adj2" fmla="val -28564"/>
                        </a:avLst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rgbClr val="0070C0"/>
                    </a:solidFill>
                  </a:rPr>
                  <a:t>Problem</a:t>
                </a:r>
                <a:r>
                  <a:rPr lang="en-US" sz="2000" dirty="0"/>
                  <a:t>:</a:t>
                </a:r>
              </a:p>
              <a:p>
                <a:pPr algn="ctr"/>
                <a:r>
                  <a:rPr lang="en-US" sz="2000" dirty="0"/>
                  <a:t>The dealer knows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pl-PL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sub>
                    </m:sSub>
                  </m:oMath>
                </a14:m>
                <a:r>
                  <a:rPr lang="en-US" sz="2000" dirty="0"/>
                  <a:t> so he can </a:t>
                </a:r>
                <a:r>
                  <a:rPr lang="en-US" sz="2000" b="1" dirty="0">
                    <a:solidFill>
                      <a:srgbClr val="7030A0"/>
                    </a:solidFill>
                  </a:rPr>
                  <a:t>frame </a:t>
                </a:r>
                <a:r>
                  <a:rPr lang="en-US" sz="2000" dirty="0">
                    <a:solidFill>
                      <a:schemeClr val="tx1"/>
                    </a:solidFill>
                  </a:rPr>
                  <a:t>Alice</a:t>
                </a:r>
                <a:r>
                  <a:rPr lang="en-US" sz="2000" dirty="0"/>
                  <a:t> or Bob.</a:t>
                </a:r>
              </a:p>
            </p:txBody>
          </p:sp>
        </mc:Choice>
        <mc:Fallback xmlns="">
          <p:sp>
            <p:nvSpPr>
              <p:cNvPr id="49" name="Speech Bubble: Rectangle 48">
                <a:extLst>
                  <a:ext uri="{FF2B5EF4-FFF2-40B4-BE49-F238E27FC236}">
                    <a16:creationId xmlns:a16="http://schemas.microsoft.com/office/drawing/2014/main" id="{B904A22D-FD44-F87D-91FB-372F5FE83E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35" y="5119951"/>
                <a:ext cx="2801056" cy="1406885"/>
              </a:xfrm>
              <a:prstGeom prst="wedgeRectCallout">
                <a:avLst>
                  <a:gd name="adj1" fmla="val 72198"/>
                  <a:gd name="adj2" fmla="val -28564"/>
                </a:avLst>
              </a:prstGeom>
              <a:blipFill>
                <a:blip r:embed="rId5"/>
                <a:stretch>
                  <a:fillRect b="-1667"/>
                </a:stretch>
              </a:blipFill>
              <a:ln>
                <a:extLst>
                  <a:ext uri="{C807C97D-BFC1-408E-A445-0C87EB9F89A2}">
                    <ask:lineSketchStyleProps xmlns:ask="http://schemas.microsoft.com/office/drawing/2018/sketchyshapes" sd="883302784">
                      <a:custGeom>
                        <a:avLst/>
                        <a:gdLst>
                          <a:gd name="connsiteX0" fmla="*/ 0 w 2801056"/>
                          <a:gd name="connsiteY0" fmla="*/ 0 h 1406885"/>
                          <a:gd name="connsiteX1" fmla="*/ 560989 w 2801056"/>
                          <a:gd name="connsiteY1" fmla="*/ 0 h 1406885"/>
                          <a:gd name="connsiteX2" fmla="*/ 1105639 w 2801056"/>
                          <a:gd name="connsiteY2" fmla="*/ 0 h 1406885"/>
                          <a:gd name="connsiteX3" fmla="*/ 1633949 w 2801056"/>
                          <a:gd name="connsiteY3" fmla="*/ 0 h 1406885"/>
                          <a:gd name="connsiteX4" fmla="*/ 1633949 w 2801056"/>
                          <a:gd name="connsiteY4" fmla="*/ 0 h 1406885"/>
                          <a:gd name="connsiteX5" fmla="*/ 1963073 w 2801056"/>
                          <a:gd name="connsiteY5" fmla="*/ 0 h 1406885"/>
                          <a:gd name="connsiteX6" fmla="*/ 2334213 w 2801056"/>
                          <a:gd name="connsiteY6" fmla="*/ 0 h 1406885"/>
                          <a:gd name="connsiteX7" fmla="*/ 2801056 w 2801056"/>
                          <a:gd name="connsiteY7" fmla="*/ 0 h 1406885"/>
                          <a:gd name="connsiteX8" fmla="*/ 2801056 w 2801056"/>
                          <a:gd name="connsiteY8" fmla="*/ 234481 h 1406885"/>
                          <a:gd name="connsiteX9" fmla="*/ 3111945 w 2801056"/>
                          <a:gd name="connsiteY9" fmla="*/ 268031 h 1406885"/>
                          <a:gd name="connsiteX10" fmla="*/ 3422834 w 2801056"/>
                          <a:gd name="connsiteY10" fmla="*/ 301580 h 1406885"/>
                          <a:gd name="connsiteX11" fmla="*/ 3105727 w 2801056"/>
                          <a:gd name="connsiteY11" fmla="*/ 446737 h 1406885"/>
                          <a:gd name="connsiteX12" fmla="*/ 2801056 w 2801056"/>
                          <a:gd name="connsiteY12" fmla="*/ 586202 h 1406885"/>
                          <a:gd name="connsiteX13" fmla="*/ 2801056 w 2801056"/>
                          <a:gd name="connsiteY13" fmla="*/ 971923 h 1406885"/>
                          <a:gd name="connsiteX14" fmla="*/ 2801056 w 2801056"/>
                          <a:gd name="connsiteY14" fmla="*/ 1406885 h 1406885"/>
                          <a:gd name="connsiteX15" fmla="*/ 2334213 w 2801056"/>
                          <a:gd name="connsiteY15" fmla="*/ 1406885 h 1406885"/>
                          <a:gd name="connsiteX16" fmla="*/ 1998086 w 2801056"/>
                          <a:gd name="connsiteY16" fmla="*/ 1406885 h 1406885"/>
                          <a:gd name="connsiteX17" fmla="*/ 1633949 w 2801056"/>
                          <a:gd name="connsiteY17" fmla="*/ 1406885 h 1406885"/>
                          <a:gd name="connsiteX18" fmla="*/ 1633949 w 2801056"/>
                          <a:gd name="connsiteY18" fmla="*/ 1406885 h 1406885"/>
                          <a:gd name="connsiteX19" fmla="*/ 1105639 w 2801056"/>
                          <a:gd name="connsiteY19" fmla="*/ 1406885 h 1406885"/>
                          <a:gd name="connsiteX20" fmla="*/ 593668 w 2801056"/>
                          <a:gd name="connsiteY20" fmla="*/ 1406885 h 1406885"/>
                          <a:gd name="connsiteX21" fmla="*/ 0 w 2801056"/>
                          <a:gd name="connsiteY21" fmla="*/ 1406885 h 1406885"/>
                          <a:gd name="connsiteX22" fmla="*/ 0 w 2801056"/>
                          <a:gd name="connsiteY22" fmla="*/ 980130 h 1406885"/>
                          <a:gd name="connsiteX23" fmla="*/ 0 w 2801056"/>
                          <a:gd name="connsiteY23" fmla="*/ 586202 h 1406885"/>
                          <a:gd name="connsiteX24" fmla="*/ 0 w 2801056"/>
                          <a:gd name="connsiteY24" fmla="*/ 234481 h 1406885"/>
                          <a:gd name="connsiteX25" fmla="*/ 0 w 2801056"/>
                          <a:gd name="connsiteY25" fmla="*/ 234481 h 1406885"/>
                          <a:gd name="connsiteX26" fmla="*/ 0 w 2801056"/>
                          <a:gd name="connsiteY26" fmla="*/ 0 h 14068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</a:cxnLst>
                        <a:rect l="l" t="t" r="r" b="b"/>
                        <a:pathLst>
                          <a:path w="2801056" h="1406885" fill="none" extrusionOk="0">
                            <a:moveTo>
                              <a:pt x="0" y="0"/>
                            </a:moveTo>
                            <a:cubicBezTo>
                              <a:pt x="262411" y="-29498"/>
                              <a:pt x="298524" y="12374"/>
                              <a:pt x="560989" y="0"/>
                            </a:cubicBezTo>
                            <a:cubicBezTo>
                              <a:pt x="823454" y="-12374"/>
                              <a:pt x="864942" y="43592"/>
                              <a:pt x="1105639" y="0"/>
                            </a:cubicBezTo>
                            <a:cubicBezTo>
                              <a:pt x="1346336" y="-43592"/>
                              <a:pt x="1386045" y="52052"/>
                              <a:pt x="1633949" y="0"/>
                            </a:cubicBezTo>
                            <a:lnTo>
                              <a:pt x="1633949" y="0"/>
                            </a:lnTo>
                            <a:cubicBezTo>
                              <a:pt x="1726675" y="-8370"/>
                              <a:pt x="1861926" y="18953"/>
                              <a:pt x="1963073" y="0"/>
                            </a:cubicBezTo>
                            <a:cubicBezTo>
                              <a:pt x="2064220" y="-18953"/>
                              <a:pt x="2248914" y="4891"/>
                              <a:pt x="2334213" y="0"/>
                            </a:cubicBezTo>
                            <a:cubicBezTo>
                              <a:pt x="2520735" y="-5076"/>
                              <a:pt x="2674108" y="29944"/>
                              <a:pt x="2801056" y="0"/>
                            </a:cubicBezTo>
                            <a:cubicBezTo>
                              <a:pt x="2813567" y="78915"/>
                              <a:pt x="2781823" y="182330"/>
                              <a:pt x="2801056" y="234481"/>
                            </a:cubicBezTo>
                            <a:cubicBezTo>
                              <a:pt x="2903741" y="219720"/>
                              <a:pt x="3040070" y="280391"/>
                              <a:pt x="3111945" y="268031"/>
                            </a:cubicBezTo>
                            <a:cubicBezTo>
                              <a:pt x="3183820" y="255671"/>
                              <a:pt x="3295998" y="291524"/>
                              <a:pt x="3422834" y="301580"/>
                            </a:cubicBezTo>
                            <a:cubicBezTo>
                              <a:pt x="3311439" y="354545"/>
                              <a:pt x="3169245" y="409263"/>
                              <a:pt x="3105727" y="446737"/>
                            </a:cubicBezTo>
                            <a:cubicBezTo>
                              <a:pt x="3042209" y="484211"/>
                              <a:pt x="2924376" y="499771"/>
                              <a:pt x="2801056" y="586202"/>
                            </a:cubicBezTo>
                            <a:cubicBezTo>
                              <a:pt x="2808344" y="748063"/>
                              <a:pt x="2778367" y="812925"/>
                              <a:pt x="2801056" y="971923"/>
                            </a:cubicBezTo>
                            <a:cubicBezTo>
                              <a:pt x="2823745" y="1130921"/>
                              <a:pt x="2761840" y="1225578"/>
                              <a:pt x="2801056" y="1406885"/>
                            </a:cubicBezTo>
                            <a:cubicBezTo>
                              <a:pt x="2652355" y="1457021"/>
                              <a:pt x="2448141" y="1401591"/>
                              <a:pt x="2334213" y="1406885"/>
                            </a:cubicBezTo>
                            <a:cubicBezTo>
                              <a:pt x="2218492" y="1437906"/>
                              <a:pt x="2163898" y="1369012"/>
                              <a:pt x="1998086" y="1406885"/>
                            </a:cubicBezTo>
                            <a:cubicBezTo>
                              <a:pt x="1832274" y="1444758"/>
                              <a:pt x="1728026" y="1369266"/>
                              <a:pt x="1633949" y="1406885"/>
                            </a:cubicBezTo>
                            <a:lnTo>
                              <a:pt x="1633949" y="1406885"/>
                            </a:lnTo>
                            <a:cubicBezTo>
                              <a:pt x="1414986" y="1419968"/>
                              <a:pt x="1220708" y="1388933"/>
                              <a:pt x="1105639" y="1406885"/>
                            </a:cubicBezTo>
                            <a:cubicBezTo>
                              <a:pt x="990570" y="1424837"/>
                              <a:pt x="699847" y="1374302"/>
                              <a:pt x="593668" y="1406885"/>
                            </a:cubicBezTo>
                            <a:cubicBezTo>
                              <a:pt x="487489" y="1439468"/>
                              <a:pt x="270702" y="1338257"/>
                              <a:pt x="0" y="1406885"/>
                            </a:cubicBezTo>
                            <a:cubicBezTo>
                              <a:pt x="-13016" y="1259783"/>
                              <a:pt x="32901" y="1182181"/>
                              <a:pt x="0" y="980130"/>
                            </a:cubicBezTo>
                            <a:cubicBezTo>
                              <a:pt x="-32901" y="778079"/>
                              <a:pt x="11470" y="696383"/>
                              <a:pt x="0" y="586202"/>
                            </a:cubicBezTo>
                            <a:cubicBezTo>
                              <a:pt x="-22806" y="475919"/>
                              <a:pt x="17613" y="406961"/>
                              <a:pt x="0" y="234481"/>
                            </a:cubicBezTo>
                            <a:lnTo>
                              <a:pt x="0" y="234481"/>
                            </a:lnTo>
                            <a:cubicBezTo>
                              <a:pt x="-18305" y="168361"/>
                              <a:pt x="5738" y="105248"/>
                              <a:pt x="0" y="0"/>
                            </a:cubicBezTo>
                            <a:close/>
                          </a:path>
                          <a:path w="2801056" h="1406885" stroke="0" extrusionOk="0">
                            <a:moveTo>
                              <a:pt x="0" y="0"/>
                            </a:moveTo>
                            <a:cubicBezTo>
                              <a:pt x="227412" y="-55674"/>
                              <a:pt x="417969" y="55751"/>
                              <a:pt x="577329" y="0"/>
                            </a:cubicBezTo>
                            <a:cubicBezTo>
                              <a:pt x="736689" y="-55751"/>
                              <a:pt x="950345" y="64711"/>
                              <a:pt x="1154657" y="0"/>
                            </a:cubicBezTo>
                            <a:cubicBezTo>
                              <a:pt x="1358969" y="-64711"/>
                              <a:pt x="1395896" y="46120"/>
                              <a:pt x="1633949" y="0"/>
                            </a:cubicBezTo>
                            <a:lnTo>
                              <a:pt x="1633949" y="0"/>
                            </a:lnTo>
                            <a:cubicBezTo>
                              <a:pt x="1748744" y="-21048"/>
                              <a:pt x="1856349" y="31652"/>
                              <a:pt x="1963073" y="0"/>
                            </a:cubicBezTo>
                            <a:cubicBezTo>
                              <a:pt x="2069797" y="-31652"/>
                              <a:pt x="2259203" y="14594"/>
                              <a:pt x="2334213" y="0"/>
                            </a:cubicBezTo>
                            <a:cubicBezTo>
                              <a:pt x="2529228" y="-49406"/>
                              <a:pt x="2658656" y="29408"/>
                              <a:pt x="2801056" y="0"/>
                            </a:cubicBezTo>
                            <a:cubicBezTo>
                              <a:pt x="2807503" y="82628"/>
                              <a:pt x="2773252" y="138094"/>
                              <a:pt x="2801056" y="234481"/>
                            </a:cubicBezTo>
                            <a:cubicBezTo>
                              <a:pt x="2949252" y="223614"/>
                              <a:pt x="3035093" y="260815"/>
                              <a:pt x="3124381" y="269372"/>
                            </a:cubicBezTo>
                            <a:cubicBezTo>
                              <a:pt x="3213669" y="277929"/>
                              <a:pt x="3342739" y="317024"/>
                              <a:pt x="3422834" y="301580"/>
                            </a:cubicBezTo>
                            <a:cubicBezTo>
                              <a:pt x="3353438" y="363464"/>
                              <a:pt x="3183245" y="372267"/>
                              <a:pt x="3105727" y="446737"/>
                            </a:cubicBezTo>
                            <a:cubicBezTo>
                              <a:pt x="3028209" y="521207"/>
                              <a:pt x="2911326" y="528473"/>
                              <a:pt x="2801056" y="586202"/>
                            </a:cubicBezTo>
                            <a:cubicBezTo>
                              <a:pt x="2820193" y="778721"/>
                              <a:pt x="2786179" y="881484"/>
                              <a:pt x="2801056" y="1004750"/>
                            </a:cubicBezTo>
                            <a:cubicBezTo>
                              <a:pt x="2815933" y="1128016"/>
                              <a:pt x="2790274" y="1220229"/>
                              <a:pt x="2801056" y="1406885"/>
                            </a:cubicBezTo>
                            <a:cubicBezTo>
                              <a:pt x="2623644" y="1447527"/>
                              <a:pt x="2444286" y="1367600"/>
                              <a:pt x="2334213" y="1406885"/>
                            </a:cubicBezTo>
                            <a:cubicBezTo>
                              <a:pt x="2185817" y="1439985"/>
                              <a:pt x="2080077" y="1376281"/>
                              <a:pt x="1970076" y="1406885"/>
                            </a:cubicBezTo>
                            <a:cubicBezTo>
                              <a:pt x="1860075" y="1437489"/>
                              <a:pt x="1703494" y="1404751"/>
                              <a:pt x="1633949" y="1406885"/>
                            </a:cubicBezTo>
                            <a:lnTo>
                              <a:pt x="1633949" y="1406885"/>
                            </a:lnTo>
                            <a:cubicBezTo>
                              <a:pt x="1400625" y="1473835"/>
                              <a:pt x="1195065" y="1341801"/>
                              <a:pt x="1072960" y="1406885"/>
                            </a:cubicBezTo>
                            <a:cubicBezTo>
                              <a:pt x="950855" y="1471969"/>
                              <a:pt x="770472" y="1401195"/>
                              <a:pt x="577329" y="1406885"/>
                            </a:cubicBezTo>
                            <a:cubicBezTo>
                              <a:pt x="384186" y="1412575"/>
                              <a:pt x="251204" y="1370215"/>
                              <a:pt x="0" y="1406885"/>
                            </a:cubicBezTo>
                            <a:cubicBezTo>
                              <a:pt x="-15957" y="1257388"/>
                              <a:pt x="40951" y="1102890"/>
                              <a:pt x="0" y="1012957"/>
                            </a:cubicBezTo>
                            <a:cubicBezTo>
                              <a:pt x="-40951" y="923024"/>
                              <a:pt x="17064" y="703515"/>
                              <a:pt x="0" y="586202"/>
                            </a:cubicBezTo>
                            <a:cubicBezTo>
                              <a:pt x="-11123" y="431286"/>
                              <a:pt x="33580" y="313679"/>
                              <a:pt x="0" y="234481"/>
                            </a:cubicBezTo>
                            <a:lnTo>
                              <a:pt x="0" y="234481"/>
                            </a:lnTo>
                            <a:cubicBezTo>
                              <a:pt x="-5002" y="158975"/>
                              <a:pt x="25112" y="79930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>
            <a:extLst>
              <a:ext uri="{FF2B5EF4-FFF2-40B4-BE49-F238E27FC236}">
                <a16:creationId xmlns:a16="http://schemas.microsoft.com/office/drawing/2014/main" id="{1A1958FE-9D7A-F46E-C7AD-ED6BC7A8E1AE}"/>
              </a:ext>
            </a:extLst>
          </p:cNvPr>
          <p:cNvSpPr txBox="1"/>
          <p:nvPr/>
        </p:nvSpPr>
        <p:spPr>
          <a:xfrm>
            <a:off x="3308190" y="5896750"/>
            <a:ext cx="5480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Note</a:t>
            </a:r>
            <a:r>
              <a:rPr lang="en-US" sz="2000" dirty="0"/>
              <a:t>: adding signatures to the shares does </a:t>
            </a:r>
            <a:r>
              <a:rPr lang="en-US" sz="2000" b="1" dirty="0">
                <a:solidFill>
                  <a:srgbClr val="FF0000"/>
                </a:solidFill>
              </a:rPr>
              <a:t>not</a:t>
            </a:r>
            <a:r>
              <a:rPr lang="en-US" sz="2000" dirty="0"/>
              <a:t> help, since they can always be stripped off.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283095B-148C-B777-91A1-8A03B25A9F05}"/>
                  </a:ext>
                </a:extLst>
              </p:cNvPr>
              <p:cNvSpPr txBox="1"/>
              <p:nvPr/>
            </p:nvSpPr>
            <p:spPr>
              <a:xfrm>
                <a:off x="886404" y="4379517"/>
                <a:ext cx="1182314" cy="369332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en-US" dirty="0"/>
                  <a:t>share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pl-PL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283095B-148C-B777-91A1-8A03B25A9F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404" y="4379517"/>
                <a:ext cx="1182314" cy="369332"/>
              </a:xfrm>
              <a:prstGeom prst="rect">
                <a:avLst/>
              </a:prstGeom>
              <a:blipFill>
                <a:blip r:embed="rId6"/>
                <a:stretch>
                  <a:fillRect t="-6349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C40D8BD-4DE8-C7B7-1B11-B03C18D16784}"/>
                  </a:ext>
                </a:extLst>
              </p:cNvPr>
              <p:cNvSpPr txBox="1"/>
              <p:nvPr/>
            </p:nvSpPr>
            <p:spPr>
              <a:xfrm>
                <a:off x="7217424" y="4307239"/>
                <a:ext cx="1256388" cy="369332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en-US" dirty="0"/>
                  <a:t>share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pl-PL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C40D8BD-4DE8-C7B7-1B11-B03C18D167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7424" y="4307239"/>
                <a:ext cx="1256388" cy="369332"/>
              </a:xfrm>
              <a:prstGeom prst="rect">
                <a:avLst/>
              </a:prstGeom>
              <a:blipFill>
                <a:blip r:embed="rId7"/>
                <a:stretch>
                  <a:fillRect t="-8065" b="-2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A cartoon of a sheep&#10;&#10;AI-generated content may be incorrect.">
            <a:extLst>
              <a:ext uri="{FF2B5EF4-FFF2-40B4-BE49-F238E27FC236}">
                <a16:creationId xmlns:a16="http://schemas.microsoft.com/office/drawing/2014/main" id="{AC17089C-9DE2-C623-F97E-FB6B6BCE4080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779" y="2928458"/>
            <a:ext cx="1406885" cy="1406885"/>
          </a:xfrm>
          <a:prstGeom prst="rect">
            <a:avLst/>
          </a:prstGeom>
        </p:spPr>
      </p:pic>
      <p:pic>
        <p:nvPicPr>
          <p:cNvPr id="9" name="Picture 8" descr="A cartoon of a dog&#10;&#10;AI-generated content may be incorrect.">
            <a:extLst>
              <a:ext uri="{FF2B5EF4-FFF2-40B4-BE49-F238E27FC236}">
                <a16:creationId xmlns:a16="http://schemas.microsoft.com/office/drawing/2014/main" id="{5E92338F-8464-4A62-C024-2E0EF88639A3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9139" y="2844210"/>
            <a:ext cx="1672958" cy="1672958"/>
          </a:xfrm>
          <a:prstGeom prst="rect">
            <a:avLst/>
          </a:prstGeom>
        </p:spPr>
      </p:pic>
      <p:pic>
        <p:nvPicPr>
          <p:cNvPr id="11" name="Picture 10" descr="An owl wearing a judge garment&#10;&#10;AI-generated content may be incorrect.">
            <a:extLst>
              <a:ext uri="{FF2B5EF4-FFF2-40B4-BE49-F238E27FC236}">
                <a16:creationId xmlns:a16="http://schemas.microsoft.com/office/drawing/2014/main" id="{CBDF58DE-19EC-AB60-DF54-3F9E0A869C7F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45109" y="4612198"/>
            <a:ext cx="1131201" cy="11312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7C2727-8A7C-D1FE-9635-7EDB519A4B73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8903" y="2837413"/>
            <a:ext cx="1713430" cy="1713430"/>
          </a:xfrm>
          <a:prstGeom prst="rect">
            <a:avLst/>
          </a:prstGeom>
        </p:spPr>
      </p:pic>
      <p:pic>
        <p:nvPicPr>
          <p:cNvPr id="3" name="Picture 2" descr="A cartoon of a sheep&#10;&#10;AI-generated content may be incorrect.">
            <a:extLst>
              <a:ext uri="{FF2B5EF4-FFF2-40B4-BE49-F238E27FC236}">
                <a16:creationId xmlns:a16="http://schemas.microsoft.com/office/drawing/2014/main" id="{7FEB2286-6456-D714-D8B0-94697B93B4EC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779" y="2956886"/>
            <a:ext cx="1406885" cy="1406885"/>
          </a:xfrm>
          <a:prstGeom prst="rect">
            <a:avLst/>
          </a:prstGeom>
        </p:spPr>
      </p:pic>
      <p:pic>
        <p:nvPicPr>
          <p:cNvPr id="10" name="Picture 9" descr="A cartoon bear with a sad face&#10;&#10;AI-generated content may be incorrect.">
            <a:extLst>
              <a:ext uri="{FF2B5EF4-FFF2-40B4-BE49-F238E27FC236}">
                <a16:creationId xmlns:a16="http://schemas.microsoft.com/office/drawing/2014/main" id="{FADCC69F-5815-626B-CE44-6DEE2BB58FCE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0753" y="1387129"/>
            <a:ext cx="1376050" cy="13760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26073A4-65B6-92AF-E86C-14759701AF5B}"/>
                  </a:ext>
                </a:extLst>
              </p:cNvPr>
              <p:cNvSpPr txBox="1"/>
              <p:nvPr/>
            </p:nvSpPr>
            <p:spPr>
              <a:xfrm>
                <a:off x="3752854" y="2500401"/>
                <a:ext cx="1069163" cy="369332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en-US" dirty="0"/>
                  <a:t>secret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26073A4-65B6-92AF-E86C-14759701AF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2854" y="2500401"/>
                <a:ext cx="1069163" cy="369332"/>
              </a:xfrm>
              <a:prstGeom prst="rect">
                <a:avLst/>
              </a:prstGeom>
              <a:blipFill>
                <a:blip r:embed="rId16"/>
                <a:stretch>
                  <a:fillRect t="-6349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078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/>
      <p:bldP spid="48" grpId="0" animBg="1"/>
      <p:bldP spid="49" grpId="0" animBg="1"/>
      <p:bldP spid="5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2609C-90A6-5C0F-2F9B-D5DA7611C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849" y="447999"/>
            <a:ext cx="7886700" cy="707553"/>
          </a:xfrm>
        </p:spPr>
        <p:txBody>
          <a:bodyPr/>
          <a:lstStyle/>
          <a:p>
            <a:r>
              <a:rPr lang="en-US" dirty="0"/>
              <a:t>A better idea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88F136C-281F-DC1A-58AF-BD006F3A79C0}"/>
                  </a:ext>
                </a:extLst>
              </p:cNvPr>
              <p:cNvSpPr txBox="1"/>
              <p:nvPr/>
            </p:nvSpPr>
            <p:spPr>
              <a:xfrm>
                <a:off x="3964964" y="1922422"/>
                <a:ext cx="1197868" cy="430887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en-US" sz="2200" dirty="0"/>
                  <a:t>secret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88F136C-281F-DC1A-58AF-BD006F3A79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4964" y="1922422"/>
                <a:ext cx="1197868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81152AB-F78B-F4A7-F358-F5802FEEED85}"/>
                  </a:ext>
                </a:extLst>
              </p:cNvPr>
              <p:cNvSpPr txBox="1"/>
              <p:nvPr/>
            </p:nvSpPr>
            <p:spPr>
              <a:xfrm>
                <a:off x="624009" y="4082915"/>
                <a:ext cx="1358491" cy="378758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en-US" dirty="0"/>
                  <a:t>share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</m:acc>
                      </m:e>
                      <m:sub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sub>
                    </m:sSub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81152AB-F78B-F4A7-F358-F5802FEEED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009" y="4082915"/>
                <a:ext cx="1358491" cy="37875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E0BF2C8-E9EE-FD91-D3AE-476DB80D8D6E}"/>
                  </a:ext>
                </a:extLst>
              </p:cNvPr>
              <p:cNvSpPr txBox="1"/>
              <p:nvPr/>
            </p:nvSpPr>
            <p:spPr>
              <a:xfrm>
                <a:off x="7124735" y="4083043"/>
                <a:ext cx="1358491" cy="378630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en-US" dirty="0"/>
                  <a:t>share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</m:acc>
                      </m:e>
                      <m:sub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E0BF2C8-E9EE-FD91-D3AE-476DB80D8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4735" y="4083043"/>
                <a:ext cx="1358491" cy="378630"/>
              </a:xfrm>
              <a:prstGeom prst="rect">
                <a:avLst/>
              </a:prstGeom>
              <a:blipFill>
                <a:blip r:embed="rId9"/>
                <a:stretch>
                  <a:fillRect t="-4688" r="-2667" b="-234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68CC52B-9750-B7F1-3059-880DAB9FBC64}"/>
                  </a:ext>
                </a:extLst>
              </p:cNvPr>
              <p:cNvSpPr txBox="1"/>
              <p:nvPr/>
            </p:nvSpPr>
            <p:spPr>
              <a:xfrm>
                <a:off x="3243054" y="5845777"/>
                <a:ext cx="3049764" cy="707886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/>
                  <a:t>punishment information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𝒁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≔</m:t>
                    </m:r>
                    <m:r>
                      <a:rPr lang="pl-PL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𝒇</m:t>
                    </m:r>
                    <m:r>
                      <a:rPr lang="pl-PL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pl-PL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𝒀</m:t>
                    </m:r>
                    <m:r>
                      <a:rPr lang="pl-PL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68CC52B-9750-B7F1-3059-880DAB9FBC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3054" y="5845777"/>
                <a:ext cx="3049764" cy="70788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5F81A75-4B0E-3073-982C-ECBCA37E3013}"/>
                  </a:ext>
                </a:extLst>
              </p:cNvPr>
              <p:cNvSpPr txBox="1"/>
              <p:nvPr/>
            </p:nvSpPr>
            <p:spPr>
              <a:xfrm>
                <a:off x="400650" y="1220410"/>
                <a:ext cx="2906950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𝒇</m:t>
                    </m:r>
                  </m:oMath>
                </a14:m>
                <a:r>
                  <a:rPr lang="en-US" sz="2200" dirty="0"/>
                  <a:t> – a one-way function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5F81A75-4B0E-3073-982C-ECBCA37E30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650" y="1220410"/>
                <a:ext cx="2906950" cy="430887"/>
              </a:xfrm>
              <a:prstGeom prst="rect">
                <a:avLst/>
              </a:prstGeom>
              <a:blipFill>
                <a:blip r:embed="rId11"/>
                <a:stretch>
                  <a:fillRect l="-1468" t="-8451" r="-1887" b="-295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A37F118-3F6B-44EF-5D83-D96F8D3A4EA0}"/>
                  </a:ext>
                </a:extLst>
              </p:cNvPr>
              <p:cNvSpPr txBox="1"/>
              <p:nvPr/>
            </p:nvSpPr>
            <p:spPr>
              <a:xfrm>
                <a:off x="1478042" y="4750215"/>
                <a:ext cx="1677254" cy="3786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err="1"/>
                  <a:t>xor</a:t>
                </a:r>
                <a:r>
                  <a:rPr lang="en-US" dirty="0"/>
                  <a:t> shares of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acc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A37F118-3F6B-44EF-5D83-D96F8D3A4E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8042" y="4750215"/>
                <a:ext cx="1677254" cy="378630"/>
              </a:xfrm>
              <a:prstGeom prst="rect">
                <a:avLst/>
              </a:prstGeom>
              <a:blipFill>
                <a:blip r:embed="rId12"/>
                <a:stretch>
                  <a:fillRect l="-2899" t="-4839" r="-16667" b="-25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DF644F84-15C2-540E-9CF4-CAB239311AFF}"/>
              </a:ext>
            </a:extLst>
          </p:cNvPr>
          <p:cNvCxnSpPr>
            <a:stCxn id="21" idx="0"/>
            <a:endCxn id="7" idx="2"/>
          </p:cNvCxnSpPr>
          <p:nvPr/>
        </p:nvCxnSpPr>
        <p:spPr>
          <a:xfrm rot="16200000" flipV="1">
            <a:off x="1665691" y="4099237"/>
            <a:ext cx="288542" cy="1013414"/>
          </a:xfrm>
          <a:prstGeom prst="curvedConnector3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55821A9F-26A2-AE0A-2F91-DE87A1CE7108}"/>
              </a:ext>
            </a:extLst>
          </p:cNvPr>
          <p:cNvCxnSpPr>
            <a:cxnSpLocks/>
            <a:stCxn id="21" idx="3"/>
            <a:endCxn id="8" idx="2"/>
          </p:cNvCxnSpPr>
          <p:nvPr/>
        </p:nvCxnSpPr>
        <p:spPr>
          <a:xfrm flipV="1">
            <a:off x="3155296" y="4461673"/>
            <a:ext cx="4648685" cy="477857"/>
          </a:xfrm>
          <a:prstGeom prst="curvedConnector2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E7CE1908-E40D-FC3B-C466-C9B5279887FC}"/>
                  </a:ext>
                </a:extLst>
              </p:cNvPr>
              <p:cNvSpPr/>
              <p:nvPr/>
            </p:nvSpPr>
            <p:spPr>
              <a:xfrm>
                <a:off x="2239749" y="2342811"/>
                <a:ext cx="4826518" cy="2172378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200" b="1" dirty="0"/>
                  <a:t>Compute in MPC</a:t>
                </a:r>
                <a:r>
                  <a:rPr lang="en-US" sz="2200" dirty="0"/>
                  <a:t>: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2200" dirty="0">
                    <a:solidFill>
                      <a:schemeClr val="tx1"/>
                    </a:solidFill>
                  </a:rPr>
                  <a:t>sample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𝒀</m:t>
                    </m:r>
                  </m:oMath>
                </a14:m>
                <a:r>
                  <a:rPr lang="en-US" sz="2200" dirty="0"/>
                  <a:t> – a random string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2200" dirty="0"/>
                  <a:t>let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acc>
                    <m:r>
                      <a:rPr lang="en-US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≔(</m:t>
                    </m:r>
                    <m:r>
                      <a:rPr lang="en-US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US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𝒀</m:t>
                    </m:r>
                    <m:r>
                      <a:rPr lang="en-US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200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2200" dirty="0"/>
                  <a:t>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</m:acc>
                      </m:e>
                      <m:sub>
                        <m:r>
                          <a:rPr lang="en-US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sub>
                    </m:sSub>
                    <m:r>
                      <a:rPr lang="en-US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2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2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</m:acc>
                      </m:e>
                      <m:sub>
                        <m:r>
                          <a:rPr lang="en-US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sub>
                    </m:sSub>
                  </m:oMath>
                </a14:m>
                <a:r>
                  <a:rPr lang="en-US" sz="2200" dirty="0"/>
                  <a:t> – </a:t>
                </a:r>
                <a:r>
                  <a:rPr lang="en-US" sz="2200" dirty="0" err="1"/>
                  <a:t>xor</a:t>
                </a:r>
                <a:r>
                  <a:rPr lang="en-US" sz="2200" dirty="0"/>
                  <a:t> sharing of 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acc>
                  </m:oMath>
                </a14:m>
                <a:endParaRPr lang="en-US" sz="2200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2200" dirty="0"/>
                  <a:t>compute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𝒁</m:t>
                    </m:r>
                    <m:r>
                      <a:rPr lang="en-US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≔</m:t>
                    </m:r>
                    <m:r>
                      <a:rPr lang="pl-PL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pl-PL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l-PL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𝒀</m:t>
                        </m:r>
                      </m:e>
                    </m:d>
                  </m:oMath>
                </a14:m>
                <a:endParaRPr lang="en-US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E7CE1908-E40D-FC3B-C466-C9B5279887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9749" y="2342811"/>
                <a:ext cx="4826518" cy="2172378"/>
              </a:xfrm>
              <a:prstGeom prst="roundRect">
                <a:avLst/>
              </a:prstGeom>
              <a:blipFill>
                <a:blip r:embed="rId13"/>
                <a:stretch>
                  <a:fillRect r="-54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 cartoon of a sheep&#10;&#10;AI-generated content may be incorrect.">
            <a:extLst>
              <a:ext uri="{FF2B5EF4-FFF2-40B4-BE49-F238E27FC236}">
                <a16:creationId xmlns:a16="http://schemas.microsoft.com/office/drawing/2014/main" id="{22A6178C-F00B-566D-337F-F86993A2E942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500" y="2839728"/>
            <a:ext cx="1207507" cy="1207507"/>
          </a:xfrm>
          <a:prstGeom prst="rect">
            <a:avLst/>
          </a:prstGeom>
        </p:spPr>
      </p:pic>
      <p:pic>
        <p:nvPicPr>
          <p:cNvPr id="5" name="Picture 4" descr="A cartoon of a dog&#10;&#10;AI-generated content may be incorrect.">
            <a:extLst>
              <a:ext uri="{FF2B5EF4-FFF2-40B4-BE49-F238E27FC236}">
                <a16:creationId xmlns:a16="http://schemas.microsoft.com/office/drawing/2014/main" id="{7D2E204A-62F4-A9CA-D628-B5BBFABDA469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4973" y="2839728"/>
            <a:ext cx="1398253" cy="1398253"/>
          </a:xfrm>
          <a:prstGeom prst="rect">
            <a:avLst/>
          </a:prstGeom>
        </p:spPr>
      </p:pic>
      <p:pic>
        <p:nvPicPr>
          <p:cNvPr id="10" name="Picture 9" descr="An owl wearing a judge garment&#10;&#10;AI-generated content may be incorrect.">
            <a:extLst>
              <a:ext uri="{FF2B5EF4-FFF2-40B4-BE49-F238E27FC236}">
                <a16:creationId xmlns:a16="http://schemas.microsoft.com/office/drawing/2014/main" id="{9E6D38E7-6BBA-DD06-2F4A-DFDF8CC4C792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1631" y="4563244"/>
            <a:ext cx="1131201" cy="1131201"/>
          </a:xfrm>
          <a:prstGeom prst="rect">
            <a:avLst/>
          </a:prstGeom>
        </p:spPr>
      </p:pic>
      <p:pic>
        <p:nvPicPr>
          <p:cNvPr id="12" name="Picture 11" descr="A cartoon bear in a blue shirt&#10;&#10;AI-generated content may be incorrect.">
            <a:extLst>
              <a:ext uri="{FF2B5EF4-FFF2-40B4-BE49-F238E27FC236}">
                <a16:creationId xmlns:a16="http://schemas.microsoft.com/office/drawing/2014/main" id="{8EAD25C9-ECA4-0B70-A267-82B589163259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3477" y="714915"/>
            <a:ext cx="1207507" cy="120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2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20" grpId="0"/>
      <p:bldP spid="21" grpId="0"/>
      <p:bldP spid="3" grpId="0" uiExpand="1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8E8B7-2AEF-A1DE-3577-2E8801032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877" y="60987"/>
            <a:ext cx="7886700" cy="1325563"/>
          </a:xfrm>
        </p:spPr>
        <p:txBody>
          <a:bodyPr/>
          <a:lstStyle/>
          <a:p>
            <a:r>
              <a:rPr lang="en-US" dirty="0"/>
              <a:t>Snitching and punishment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03A3355-9A92-7994-2085-F1B8A94136C9}"/>
                  </a:ext>
                </a:extLst>
              </p:cNvPr>
              <p:cNvSpPr txBox="1"/>
              <p:nvPr/>
            </p:nvSpPr>
            <p:spPr>
              <a:xfrm>
                <a:off x="3861293" y="1551483"/>
                <a:ext cx="1197868" cy="430887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en-US" sz="2200" dirty="0"/>
                  <a:t>secret </a:t>
                </a:r>
                <a14:m>
                  <m:oMath xmlns:m="http://schemas.openxmlformats.org/officeDocument/2006/math">
                    <m:r>
                      <a:rPr lang="en-US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03A3355-9A92-7994-2085-F1B8A9413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1293" y="1551483"/>
                <a:ext cx="1197868" cy="430887"/>
              </a:xfrm>
              <a:prstGeom prst="rect">
                <a:avLst/>
              </a:prstGeom>
              <a:blipFill>
                <a:blip r:embed="rId2"/>
                <a:stretch>
                  <a:fillRect l="-5076" t="-8571" b="-3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7C2E50C-66F6-38BE-2041-3AC9696408CC}"/>
                  </a:ext>
                </a:extLst>
              </p:cNvPr>
              <p:cNvSpPr txBox="1"/>
              <p:nvPr/>
            </p:nvSpPr>
            <p:spPr>
              <a:xfrm>
                <a:off x="2894690" y="5453584"/>
                <a:ext cx="3781915" cy="369332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punishment information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𝒁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≔ </m:t>
                    </m:r>
                    <m:r>
                      <a:rPr lang="pl-PL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𝒇</m:t>
                    </m:r>
                    <m:r>
                      <a:rPr lang="pl-PL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pl-PL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𝒀</m:t>
                    </m:r>
                    <m:r>
                      <a:rPr lang="pl-PL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7C2E50C-66F6-38BE-2041-3AC9696408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4690" y="5453584"/>
                <a:ext cx="3781915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605C9AD-A17A-A0ED-0C0D-F7EC37B39843}"/>
                  </a:ext>
                </a:extLst>
              </p:cNvPr>
              <p:cNvSpPr txBox="1"/>
              <p:nvPr/>
            </p:nvSpPr>
            <p:spPr>
              <a:xfrm>
                <a:off x="3653788" y="2265434"/>
                <a:ext cx="1818930" cy="44230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</m:acc>
                      <m:r>
                        <a:rPr lang="en-US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≔(</m:t>
                      </m:r>
                      <m:r>
                        <a:rPr lang="en-US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𝑺</m:t>
                      </m:r>
                      <m:r>
                        <a:rPr lang="en-US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||</m:t>
                      </m:r>
                      <m:r>
                        <a:rPr lang="en-US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𝒀</m:t>
                      </m:r>
                      <m:r>
                        <a:rPr lang="en-US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2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605C9AD-A17A-A0ED-0C0D-F7EC37B398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3788" y="2265434"/>
                <a:ext cx="1818930" cy="442301"/>
              </a:xfrm>
              <a:prstGeom prst="rect">
                <a:avLst/>
              </a:prstGeom>
              <a:blipFill>
                <a:blip r:embed="rId5"/>
                <a:stretch>
                  <a:fillRect t="-6944" b="-1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3251CE-9C5C-BDBA-5356-AD62E5C9074F}"/>
                  </a:ext>
                </a:extLst>
              </p:cNvPr>
              <p:cNvSpPr txBox="1"/>
              <p:nvPr/>
            </p:nvSpPr>
            <p:spPr>
              <a:xfrm>
                <a:off x="5472718" y="1551483"/>
                <a:ext cx="3171625" cy="430887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𝒀</m:t>
                    </m:r>
                  </m:oMath>
                </a14:m>
                <a:r>
                  <a:rPr lang="en-US" sz="2200" dirty="0"/>
                  <a:t> – a random string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C3251CE-9C5C-BDBA-5356-AD62E5C907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2718" y="1551483"/>
                <a:ext cx="3171625" cy="430887"/>
              </a:xfrm>
              <a:prstGeom prst="rect">
                <a:avLst/>
              </a:prstGeom>
              <a:blipFill>
                <a:blip r:embed="rId6"/>
                <a:stretch>
                  <a:fillRect t="-8571" b="-3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673B0A3-48E3-6299-1828-01283E165CF9}"/>
                  </a:ext>
                </a:extLst>
              </p:cNvPr>
              <p:cNvSpPr txBox="1"/>
              <p:nvPr/>
            </p:nvSpPr>
            <p:spPr>
              <a:xfrm>
                <a:off x="495057" y="1551483"/>
                <a:ext cx="2906950" cy="430887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𝒇</m:t>
                    </m:r>
                  </m:oMath>
                </a14:m>
                <a:r>
                  <a:rPr lang="en-US" sz="2200" dirty="0"/>
                  <a:t> – a one-way function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673B0A3-48E3-6299-1828-01283E165C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057" y="1551483"/>
                <a:ext cx="2906950" cy="430887"/>
              </a:xfrm>
              <a:prstGeom prst="rect">
                <a:avLst/>
              </a:prstGeom>
              <a:blipFill>
                <a:blip r:embed="rId7"/>
                <a:stretch>
                  <a:fillRect l="-1258" t="-8571" r="-1887" b="-3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0AEBDFF3-A847-149C-4D34-A8E4E091AA46}"/>
              </a:ext>
            </a:extLst>
          </p:cNvPr>
          <p:cNvGrpSpPr/>
          <p:nvPr/>
        </p:nvGrpSpPr>
        <p:grpSpPr>
          <a:xfrm>
            <a:off x="2702491" y="3179986"/>
            <a:ext cx="3781915" cy="984256"/>
            <a:chOff x="2976182" y="3813924"/>
            <a:chExt cx="2224831" cy="984256"/>
          </a:xfrm>
        </p:grpSpPr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204B8696-F9FB-E55B-29C6-BEF46EF2F2C1}"/>
                </a:ext>
              </a:extLst>
            </p:cNvPr>
            <p:cNvSpPr/>
            <p:nvPr/>
          </p:nvSpPr>
          <p:spPr>
            <a:xfrm>
              <a:off x="2976182" y="3813924"/>
              <a:ext cx="2224831" cy="288841"/>
            </a:xfrm>
            <a:custGeom>
              <a:avLst/>
              <a:gdLst>
                <a:gd name="csX0" fmla="*/ 0 w 2224831"/>
                <a:gd name="csY0" fmla="*/ 72210 h 288841"/>
                <a:gd name="csX1" fmla="*/ 735079 w 2224831"/>
                <a:gd name="csY1" fmla="*/ 72210 h 288841"/>
                <a:gd name="csX2" fmla="*/ 1366137 w 2224831"/>
                <a:gd name="csY2" fmla="*/ 72210 h 288841"/>
                <a:gd name="csX3" fmla="*/ 2080411 w 2224831"/>
                <a:gd name="csY3" fmla="*/ 72210 h 288841"/>
                <a:gd name="csX4" fmla="*/ 2080411 w 2224831"/>
                <a:gd name="csY4" fmla="*/ 0 h 288841"/>
                <a:gd name="csX5" fmla="*/ 2224831 w 2224831"/>
                <a:gd name="csY5" fmla="*/ 144421 h 288841"/>
                <a:gd name="csX6" fmla="*/ 2080411 w 2224831"/>
                <a:gd name="csY6" fmla="*/ 288841 h 288841"/>
                <a:gd name="csX7" fmla="*/ 2080411 w 2224831"/>
                <a:gd name="csY7" fmla="*/ 216631 h 288841"/>
                <a:gd name="csX8" fmla="*/ 1386941 w 2224831"/>
                <a:gd name="csY8" fmla="*/ 216631 h 288841"/>
                <a:gd name="csX9" fmla="*/ 755883 w 2224831"/>
                <a:gd name="csY9" fmla="*/ 216631 h 288841"/>
                <a:gd name="csX10" fmla="*/ 0 w 2224831"/>
                <a:gd name="csY10" fmla="*/ 216631 h 288841"/>
                <a:gd name="csX11" fmla="*/ 0 w 2224831"/>
                <a:gd name="csY11" fmla="*/ 72210 h 2888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224831" h="288841" fill="none" extrusionOk="0">
                  <a:moveTo>
                    <a:pt x="0" y="72210"/>
                  </a:moveTo>
                  <a:cubicBezTo>
                    <a:pt x="242783" y="70779"/>
                    <a:pt x="373405" y="45066"/>
                    <a:pt x="735079" y="72210"/>
                  </a:cubicBezTo>
                  <a:cubicBezTo>
                    <a:pt x="1096753" y="99354"/>
                    <a:pt x="1218536" y="65107"/>
                    <a:pt x="1366137" y="72210"/>
                  </a:cubicBezTo>
                  <a:cubicBezTo>
                    <a:pt x="1513738" y="79313"/>
                    <a:pt x="1927432" y="46745"/>
                    <a:pt x="2080411" y="72210"/>
                  </a:cubicBezTo>
                  <a:cubicBezTo>
                    <a:pt x="2079407" y="41139"/>
                    <a:pt x="2078087" y="35682"/>
                    <a:pt x="2080411" y="0"/>
                  </a:cubicBezTo>
                  <a:cubicBezTo>
                    <a:pt x="2135187" y="44078"/>
                    <a:pt x="2181558" y="113844"/>
                    <a:pt x="2224831" y="144421"/>
                  </a:cubicBezTo>
                  <a:cubicBezTo>
                    <a:pt x="2195769" y="173364"/>
                    <a:pt x="2113675" y="258829"/>
                    <a:pt x="2080411" y="288841"/>
                  </a:cubicBezTo>
                  <a:cubicBezTo>
                    <a:pt x="2077191" y="262966"/>
                    <a:pt x="2077936" y="238672"/>
                    <a:pt x="2080411" y="216631"/>
                  </a:cubicBezTo>
                  <a:cubicBezTo>
                    <a:pt x="1806693" y="191668"/>
                    <a:pt x="1569745" y="199786"/>
                    <a:pt x="1386941" y="216631"/>
                  </a:cubicBezTo>
                  <a:cubicBezTo>
                    <a:pt x="1204137" y="233477"/>
                    <a:pt x="999822" y="201438"/>
                    <a:pt x="755883" y="216631"/>
                  </a:cubicBezTo>
                  <a:cubicBezTo>
                    <a:pt x="511944" y="231824"/>
                    <a:pt x="205861" y="216366"/>
                    <a:pt x="0" y="216631"/>
                  </a:cubicBezTo>
                  <a:cubicBezTo>
                    <a:pt x="-3805" y="185860"/>
                    <a:pt x="5764" y="124192"/>
                    <a:pt x="0" y="72210"/>
                  </a:cubicBezTo>
                  <a:close/>
                </a:path>
                <a:path w="2224831" h="288841" stroke="0" extrusionOk="0">
                  <a:moveTo>
                    <a:pt x="0" y="72210"/>
                  </a:moveTo>
                  <a:cubicBezTo>
                    <a:pt x="197493" y="90541"/>
                    <a:pt x="387808" y="82773"/>
                    <a:pt x="672666" y="72210"/>
                  </a:cubicBezTo>
                  <a:cubicBezTo>
                    <a:pt x="957524" y="61647"/>
                    <a:pt x="1127625" y="60930"/>
                    <a:pt x="1303724" y="72210"/>
                  </a:cubicBezTo>
                  <a:cubicBezTo>
                    <a:pt x="1479823" y="83490"/>
                    <a:pt x="1834932" y="46136"/>
                    <a:pt x="2080411" y="72210"/>
                  </a:cubicBezTo>
                  <a:cubicBezTo>
                    <a:pt x="2078164" y="45549"/>
                    <a:pt x="2078604" y="23142"/>
                    <a:pt x="2080411" y="0"/>
                  </a:cubicBezTo>
                  <a:cubicBezTo>
                    <a:pt x="2135442" y="65612"/>
                    <a:pt x="2164177" y="92019"/>
                    <a:pt x="2224831" y="144421"/>
                  </a:cubicBezTo>
                  <a:cubicBezTo>
                    <a:pt x="2196380" y="179551"/>
                    <a:pt x="2120804" y="239189"/>
                    <a:pt x="2080411" y="288841"/>
                  </a:cubicBezTo>
                  <a:cubicBezTo>
                    <a:pt x="2082266" y="262793"/>
                    <a:pt x="2081571" y="244816"/>
                    <a:pt x="2080411" y="216631"/>
                  </a:cubicBezTo>
                  <a:cubicBezTo>
                    <a:pt x="1764556" y="181180"/>
                    <a:pt x="1659847" y="231111"/>
                    <a:pt x="1366137" y="216631"/>
                  </a:cubicBezTo>
                  <a:cubicBezTo>
                    <a:pt x="1072427" y="202151"/>
                    <a:pt x="940027" y="240072"/>
                    <a:pt x="693470" y="216631"/>
                  </a:cubicBezTo>
                  <a:cubicBezTo>
                    <a:pt x="446913" y="193190"/>
                    <a:pt x="342984" y="242941"/>
                    <a:pt x="0" y="216631"/>
                  </a:cubicBezTo>
                  <a:cubicBezTo>
                    <a:pt x="-5471" y="151994"/>
                    <a:pt x="6286" y="141047"/>
                    <a:pt x="0" y="72210"/>
                  </a:cubicBezTo>
                  <a:close/>
                </a:path>
              </a:pathLst>
            </a:custGeom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3349533181">
                    <a:prstGeom prst="rightArrow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7D324474-A62C-5A93-415A-F1F49F2C41BD}"/>
                </a:ext>
              </a:extLst>
            </p:cNvPr>
            <p:cNvSpPr/>
            <p:nvPr/>
          </p:nvSpPr>
          <p:spPr>
            <a:xfrm flipH="1">
              <a:off x="2976182" y="4148387"/>
              <a:ext cx="2224831" cy="288841"/>
            </a:xfrm>
            <a:custGeom>
              <a:avLst/>
              <a:gdLst>
                <a:gd name="csX0" fmla="*/ 0 w 2224831"/>
                <a:gd name="csY0" fmla="*/ 72210 h 288841"/>
                <a:gd name="csX1" fmla="*/ 672666 w 2224831"/>
                <a:gd name="csY1" fmla="*/ 72210 h 288841"/>
                <a:gd name="csX2" fmla="*/ 1303724 w 2224831"/>
                <a:gd name="csY2" fmla="*/ 72210 h 288841"/>
                <a:gd name="csX3" fmla="*/ 2080411 w 2224831"/>
                <a:gd name="csY3" fmla="*/ 72210 h 288841"/>
                <a:gd name="csX4" fmla="*/ 2080411 w 2224831"/>
                <a:gd name="csY4" fmla="*/ 0 h 288841"/>
                <a:gd name="csX5" fmla="*/ 2224831 w 2224831"/>
                <a:gd name="csY5" fmla="*/ 144421 h 288841"/>
                <a:gd name="csX6" fmla="*/ 2080411 w 2224831"/>
                <a:gd name="csY6" fmla="*/ 288841 h 288841"/>
                <a:gd name="csX7" fmla="*/ 2080411 w 2224831"/>
                <a:gd name="csY7" fmla="*/ 216631 h 288841"/>
                <a:gd name="csX8" fmla="*/ 1345332 w 2224831"/>
                <a:gd name="csY8" fmla="*/ 216631 h 288841"/>
                <a:gd name="csX9" fmla="*/ 672666 w 2224831"/>
                <a:gd name="csY9" fmla="*/ 216631 h 288841"/>
                <a:gd name="csX10" fmla="*/ 0 w 2224831"/>
                <a:gd name="csY10" fmla="*/ 216631 h 288841"/>
                <a:gd name="csX11" fmla="*/ 0 w 2224831"/>
                <a:gd name="csY11" fmla="*/ 72210 h 2888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224831" h="288841" fill="none" extrusionOk="0">
                  <a:moveTo>
                    <a:pt x="0" y="72210"/>
                  </a:moveTo>
                  <a:cubicBezTo>
                    <a:pt x="166631" y="72988"/>
                    <a:pt x="441076" y="94126"/>
                    <a:pt x="672666" y="72210"/>
                  </a:cubicBezTo>
                  <a:cubicBezTo>
                    <a:pt x="904256" y="50294"/>
                    <a:pt x="995476" y="88839"/>
                    <a:pt x="1303724" y="72210"/>
                  </a:cubicBezTo>
                  <a:cubicBezTo>
                    <a:pt x="1611972" y="55581"/>
                    <a:pt x="1862549" y="99876"/>
                    <a:pt x="2080411" y="72210"/>
                  </a:cubicBezTo>
                  <a:cubicBezTo>
                    <a:pt x="2082776" y="44808"/>
                    <a:pt x="2078821" y="25834"/>
                    <a:pt x="2080411" y="0"/>
                  </a:cubicBezTo>
                  <a:cubicBezTo>
                    <a:pt x="2144149" y="69675"/>
                    <a:pt x="2168978" y="97959"/>
                    <a:pt x="2224831" y="144421"/>
                  </a:cubicBezTo>
                  <a:cubicBezTo>
                    <a:pt x="2178568" y="192157"/>
                    <a:pt x="2111195" y="256364"/>
                    <a:pt x="2080411" y="288841"/>
                  </a:cubicBezTo>
                  <a:cubicBezTo>
                    <a:pt x="2079398" y="270407"/>
                    <a:pt x="2078678" y="252343"/>
                    <a:pt x="2080411" y="216631"/>
                  </a:cubicBezTo>
                  <a:cubicBezTo>
                    <a:pt x="1871431" y="229291"/>
                    <a:pt x="1706988" y="184927"/>
                    <a:pt x="1345332" y="216631"/>
                  </a:cubicBezTo>
                  <a:cubicBezTo>
                    <a:pt x="983676" y="248335"/>
                    <a:pt x="830254" y="224454"/>
                    <a:pt x="672666" y="216631"/>
                  </a:cubicBezTo>
                  <a:cubicBezTo>
                    <a:pt x="515078" y="208808"/>
                    <a:pt x="145222" y="228140"/>
                    <a:pt x="0" y="216631"/>
                  </a:cubicBezTo>
                  <a:cubicBezTo>
                    <a:pt x="-1465" y="186081"/>
                    <a:pt x="-2127" y="118475"/>
                    <a:pt x="0" y="72210"/>
                  </a:cubicBezTo>
                  <a:close/>
                </a:path>
                <a:path w="2224831" h="288841" stroke="0" extrusionOk="0">
                  <a:moveTo>
                    <a:pt x="0" y="72210"/>
                  </a:moveTo>
                  <a:cubicBezTo>
                    <a:pt x="248585" y="92078"/>
                    <a:pt x="389587" y="63002"/>
                    <a:pt x="693470" y="72210"/>
                  </a:cubicBezTo>
                  <a:cubicBezTo>
                    <a:pt x="997353" y="81419"/>
                    <a:pt x="1166552" y="41264"/>
                    <a:pt x="1407745" y="72210"/>
                  </a:cubicBezTo>
                  <a:cubicBezTo>
                    <a:pt x="1648939" y="103156"/>
                    <a:pt x="1746511" y="64734"/>
                    <a:pt x="2080411" y="72210"/>
                  </a:cubicBezTo>
                  <a:cubicBezTo>
                    <a:pt x="2083193" y="42668"/>
                    <a:pt x="2082654" y="22982"/>
                    <a:pt x="2080411" y="0"/>
                  </a:cubicBezTo>
                  <a:cubicBezTo>
                    <a:pt x="2152495" y="70992"/>
                    <a:pt x="2161460" y="73848"/>
                    <a:pt x="2224831" y="144421"/>
                  </a:cubicBezTo>
                  <a:cubicBezTo>
                    <a:pt x="2163940" y="216112"/>
                    <a:pt x="2136181" y="245171"/>
                    <a:pt x="2080411" y="288841"/>
                  </a:cubicBezTo>
                  <a:cubicBezTo>
                    <a:pt x="2077794" y="264538"/>
                    <a:pt x="2077450" y="251731"/>
                    <a:pt x="2080411" y="216631"/>
                  </a:cubicBezTo>
                  <a:cubicBezTo>
                    <a:pt x="1772543" y="203430"/>
                    <a:pt x="1695741" y="251112"/>
                    <a:pt x="1366137" y="216631"/>
                  </a:cubicBezTo>
                  <a:cubicBezTo>
                    <a:pt x="1036533" y="182150"/>
                    <a:pt x="944627" y="237998"/>
                    <a:pt x="672666" y="216631"/>
                  </a:cubicBezTo>
                  <a:cubicBezTo>
                    <a:pt x="400705" y="195264"/>
                    <a:pt x="243089" y="183449"/>
                    <a:pt x="0" y="216631"/>
                  </a:cubicBezTo>
                  <a:cubicBezTo>
                    <a:pt x="1967" y="158363"/>
                    <a:pt x="-4448" y="121797"/>
                    <a:pt x="0" y="72210"/>
                  </a:cubicBezTo>
                  <a:close/>
                </a:path>
              </a:pathLst>
            </a:custGeom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866784853">
                    <a:prstGeom prst="rightArrow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0C78F4C0-5F30-9C73-AECD-D5FA87ECA711}"/>
                </a:ext>
              </a:extLst>
            </p:cNvPr>
            <p:cNvSpPr/>
            <p:nvPr/>
          </p:nvSpPr>
          <p:spPr>
            <a:xfrm>
              <a:off x="2976182" y="4509339"/>
              <a:ext cx="2224831" cy="288841"/>
            </a:xfrm>
            <a:custGeom>
              <a:avLst/>
              <a:gdLst>
                <a:gd name="csX0" fmla="*/ 0 w 2224831"/>
                <a:gd name="csY0" fmla="*/ 72210 h 288841"/>
                <a:gd name="csX1" fmla="*/ 672666 w 2224831"/>
                <a:gd name="csY1" fmla="*/ 72210 h 288841"/>
                <a:gd name="csX2" fmla="*/ 1303724 w 2224831"/>
                <a:gd name="csY2" fmla="*/ 72210 h 288841"/>
                <a:gd name="csX3" fmla="*/ 2080411 w 2224831"/>
                <a:gd name="csY3" fmla="*/ 72210 h 288841"/>
                <a:gd name="csX4" fmla="*/ 2080411 w 2224831"/>
                <a:gd name="csY4" fmla="*/ 0 h 288841"/>
                <a:gd name="csX5" fmla="*/ 2224831 w 2224831"/>
                <a:gd name="csY5" fmla="*/ 144421 h 288841"/>
                <a:gd name="csX6" fmla="*/ 2080411 w 2224831"/>
                <a:gd name="csY6" fmla="*/ 288841 h 288841"/>
                <a:gd name="csX7" fmla="*/ 2080411 w 2224831"/>
                <a:gd name="csY7" fmla="*/ 216631 h 288841"/>
                <a:gd name="csX8" fmla="*/ 1366137 w 2224831"/>
                <a:gd name="csY8" fmla="*/ 216631 h 288841"/>
                <a:gd name="csX9" fmla="*/ 672666 w 2224831"/>
                <a:gd name="csY9" fmla="*/ 216631 h 288841"/>
                <a:gd name="csX10" fmla="*/ 0 w 2224831"/>
                <a:gd name="csY10" fmla="*/ 216631 h 288841"/>
                <a:gd name="csX11" fmla="*/ 0 w 2224831"/>
                <a:gd name="csY11" fmla="*/ 72210 h 2888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224831" h="288841" fill="none" extrusionOk="0">
                  <a:moveTo>
                    <a:pt x="0" y="72210"/>
                  </a:moveTo>
                  <a:cubicBezTo>
                    <a:pt x="291893" y="41077"/>
                    <a:pt x="400608" y="59425"/>
                    <a:pt x="672666" y="72210"/>
                  </a:cubicBezTo>
                  <a:cubicBezTo>
                    <a:pt x="944724" y="84995"/>
                    <a:pt x="1139549" y="92693"/>
                    <a:pt x="1303724" y="72210"/>
                  </a:cubicBezTo>
                  <a:cubicBezTo>
                    <a:pt x="1467899" y="51727"/>
                    <a:pt x="1886453" y="36158"/>
                    <a:pt x="2080411" y="72210"/>
                  </a:cubicBezTo>
                  <a:cubicBezTo>
                    <a:pt x="2083043" y="45400"/>
                    <a:pt x="2083594" y="28382"/>
                    <a:pt x="2080411" y="0"/>
                  </a:cubicBezTo>
                  <a:cubicBezTo>
                    <a:pt x="2140076" y="48901"/>
                    <a:pt x="2153596" y="86987"/>
                    <a:pt x="2224831" y="144421"/>
                  </a:cubicBezTo>
                  <a:cubicBezTo>
                    <a:pt x="2159752" y="197041"/>
                    <a:pt x="2142664" y="217405"/>
                    <a:pt x="2080411" y="288841"/>
                  </a:cubicBezTo>
                  <a:cubicBezTo>
                    <a:pt x="2079788" y="254201"/>
                    <a:pt x="2077113" y="243945"/>
                    <a:pt x="2080411" y="216631"/>
                  </a:cubicBezTo>
                  <a:cubicBezTo>
                    <a:pt x="1837877" y="195092"/>
                    <a:pt x="1563489" y="221364"/>
                    <a:pt x="1366137" y="216631"/>
                  </a:cubicBezTo>
                  <a:cubicBezTo>
                    <a:pt x="1168785" y="211898"/>
                    <a:pt x="896441" y="250170"/>
                    <a:pt x="672666" y="216631"/>
                  </a:cubicBezTo>
                  <a:cubicBezTo>
                    <a:pt x="448891" y="183092"/>
                    <a:pt x="279167" y="192780"/>
                    <a:pt x="0" y="216631"/>
                  </a:cubicBezTo>
                  <a:cubicBezTo>
                    <a:pt x="4405" y="144730"/>
                    <a:pt x="4471" y="134087"/>
                    <a:pt x="0" y="72210"/>
                  </a:cubicBezTo>
                  <a:close/>
                </a:path>
                <a:path w="2224831" h="288841" stroke="0" extrusionOk="0">
                  <a:moveTo>
                    <a:pt x="0" y="72210"/>
                  </a:moveTo>
                  <a:cubicBezTo>
                    <a:pt x="282363" y="84674"/>
                    <a:pt x="499604" y="93727"/>
                    <a:pt x="693470" y="72210"/>
                  </a:cubicBezTo>
                  <a:cubicBezTo>
                    <a:pt x="887336" y="50694"/>
                    <a:pt x="1230108" y="102017"/>
                    <a:pt x="1386941" y="72210"/>
                  </a:cubicBezTo>
                  <a:cubicBezTo>
                    <a:pt x="1543774" y="42403"/>
                    <a:pt x="1742553" y="63875"/>
                    <a:pt x="2080411" y="72210"/>
                  </a:cubicBezTo>
                  <a:cubicBezTo>
                    <a:pt x="2081863" y="49218"/>
                    <a:pt x="2082220" y="18350"/>
                    <a:pt x="2080411" y="0"/>
                  </a:cubicBezTo>
                  <a:cubicBezTo>
                    <a:pt x="2139841" y="53441"/>
                    <a:pt x="2164391" y="97641"/>
                    <a:pt x="2224831" y="144421"/>
                  </a:cubicBezTo>
                  <a:cubicBezTo>
                    <a:pt x="2158359" y="199049"/>
                    <a:pt x="2110095" y="252165"/>
                    <a:pt x="2080411" y="288841"/>
                  </a:cubicBezTo>
                  <a:cubicBezTo>
                    <a:pt x="2078059" y="259924"/>
                    <a:pt x="2080413" y="238061"/>
                    <a:pt x="2080411" y="216631"/>
                  </a:cubicBezTo>
                  <a:cubicBezTo>
                    <a:pt x="1771294" y="251368"/>
                    <a:pt x="1668261" y="209841"/>
                    <a:pt x="1345332" y="216631"/>
                  </a:cubicBezTo>
                  <a:cubicBezTo>
                    <a:pt x="1022403" y="223421"/>
                    <a:pt x="893340" y="218219"/>
                    <a:pt x="693470" y="216631"/>
                  </a:cubicBezTo>
                  <a:cubicBezTo>
                    <a:pt x="493600" y="215043"/>
                    <a:pt x="240268" y="223455"/>
                    <a:pt x="0" y="216631"/>
                  </a:cubicBezTo>
                  <a:cubicBezTo>
                    <a:pt x="853" y="150637"/>
                    <a:pt x="-3961" y="104937"/>
                    <a:pt x="0" y="72210"/>
                  </a:cubicBezTo>
                  <a:close/>
                </a:path>
              </a:pathLst>
            </a:custGeom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73051881">
                    <a:prstGeom prst="rightArrow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2F6DF3CD-A46C-68E2-1E37-C554357CF003}"/>
                  </a:ext>
                </a:extLst>
              </p:cNvPr>
              <p:cNvSpPr/>
              <p:nvPr/>
            </p:nvSpPr>
            <p:spPr>
              <a:xfrm>
                <a:off x="3676136" y="3299303"/>
                <a:ext cx="1834624" cy="762971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reconstruct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acc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2F6DF3CD-A46C-68E2-1E37-C554357CF0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6136" y="3299303"/>
                <a:ext cx="1834624" cy="762971"/>
              </a:xfrm>
              <a:prstGeom prst="roundRect">
                <a:avLst/>
              </a:prstGeom>
              <a:blipFill>
                <a:blip r:embed="rId8"/>
                <a:stretch>
                  <a:fillRect r="-9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6285266-9D16-6053-D1C7-A7BE7C560648}"/>
                  </a:ext>
                </a:extLst>
              </p:cNvPr>
              <p:cNvSpPr txBox="1"/>
              <p:nvPr/>
            </p:nvSpPr>
            <p:spPr>
              <a:xfrm>
                <a:off x="331979" y="4202202"/>
                <a:ext cx="2428693" cy="3786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/>
                  <a:t>parse</a:t>
                </a:r>
                <a:r>
                  <a:rPr lang="pl-PL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acc>
                  </m:oMath>
                </a14:m>
                <a:r>
                  <a:rPr lang="pl-PL" sz="1800" dirty="0"/>
                  <a:t> as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𝒀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6285266-9D16-6053-D1C7-A7BE7C5606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979" y="4202202"/>
                <a:ext cx="2428693" cy="378630"/>
              </a:xfrm>
              <a:prstGeom prst="rect">
                <a:avLst/>
              </a:prstGeom>
              <a:blipFill>
                <a:blip r:embed="rId9"/>
                <a:stretch>
                  <a:fillRect t="-3226" b="-27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Arrow: Right 25">
                <a:extLst>
                  <a:ext uri="{FF2B5EF4-FFF2-40B4-BE49-F238E27FC236}">
                    <a16:creationId xmlns:a16="http://schemas.microsoft.com/office/drawing/2014/main" id="{183E277A-4705-D81A-C0BB-FBD1694B1137}"/>
                  </a:ext>
                </a:extLst>
              </p:cNvPr>
              <p:cNvSpPr/>
              <p:nvPr/>
            </p:nvSpPr>
            <p:spPr>
              <a:xfrm>
                <a:off x="1394426" y="4574898"/>
                <a:ext cx="2476289" cy="740440"/>
              </a:xfrm>
              <a:prstGeom prst="rightArrow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800" dirty="0">
                    <a:solidFill>
                      <a:schemeClr val="tx1"/>
                    </a:solidFill>
                  </a:rPr>
                  <a:t>snitch by sending </a:t>
                </a:r>
                <a14:m>
                  <m:oMath xmlns:m="http://schemas.openxmlformats.org/officeDocument/2006/math">
                    <m:r>
                      <a:rPr lang="pl-PL" sz="1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𝒀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6" name="Arrow: Right 25">
                <a:extLst>
                  <a:ext uri="{FF2B5EF4-FFF2-40B4-BE49-F238E27FC236}">
                    <a16:creationId xmlns:a16="http://schemas.microsoft.com/office/drawing/2014/main" id="{183E277A-4705-D81A-C0BB-FBD1694B11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4426" y="4574898"/>
                <a:ext cx="2476289" cy="740440"/>
              </a:xfrm>
              <a:prstGeom prst="rightArrow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Arrow: Right 28">
                <a:extLst>
                  <a:ext uri="{FF2B5EF4-FFF2-40B4-BE49-F238E27FC236}">
                    <a16:creationId xmlns:a16="http://schemas.microsoft.com/office/drawing/2014/main" id="{90EE9D60-7ECD-A123-3FF8-7A6280DA3FDC}"/>
                  </a:ext>
                </a:extLst>
              </p:cNvPr>
              <p:cNvSpPr/>
              <p:nvPr/>
            </p:nvSpPr>
            <p:spPr>
              <a:xfrm>
                <a:off x="4686072" y="5826741"/>
                <a:ext cx="3432868" cy="740440"/>
              </a:xfrm>
              <a:prstGeom prst="rightArrow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𝒁</m:t>
                    </m:r>
                    <m:r>
                      <a:rPr lang="pl-PL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pl-PL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𝒇</m:t>
                    </m:r>
                    <m:r>
                      <a:rPr lang="pl-PL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pl-PL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𝒀</m:t>
                    </m:r>
                    <m:r>
                      <a:rPr lang="pl-PL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>
                    <a:solidFill>
                      <a:schemeClr val="tx1"/>
                    </a:solidFill>
                  </a:rPr>
                  <a:t> then punish Bob</a:t>
                </a:r>
                <a:endParaRPr lang="en-US" dirty="0"/>
              </a:p>
            </p:txBody>
          </p:sp>
        </mc:Choice>
        <mc:Fallback xmlns="">
          <p:sp>
            <p:nvSpPr>
              <p:cNvPr id="29" name="Arrow: Right 28">
                <a:extLst>
                  <a:ext uri="{FF2B5EF4-FFF2-40B4-BE49-F238E27FC236}">
                    <a16:creationId xmlns:a16="http://schemas.microsoft.com/office/drawing/2014/main" id="{90EE9D60-7ECD-A123-3FF8-7A6280DA3F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6072" y="5826741"/>
                <a:ext cx="3432868" cy="740440"/>
              </a:xfrm>
              <a:prstGeom prst="rightArrow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F306EF4-9F92-F5CF-4D34-5C2162F185D2}"/>
                  </a:ext>
                </a:extLst>
              </p:cNvPr>
              <p:cNvSpPr/>
              <p:nvPr/>
            </p:nvSpPr>
            <p:spPr>
              <a:xfrm>
                <a:off x="2098333" y="3803290"/>
                <a:ext cx="379418" cy="369166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F306EF4-9F92-F5CF-4D34-5C2162F185D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8333" y="3803290"/>
                <a:ext cx="379418" cy="36916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199CDE0F-1BC5-4694-2A25-98FE4896C238}"/>
                  </a:ext>
                </a:extLst>
              </p:cNvPr>
              <p:cNvSpPr/>
              <p:nvPr/>
            </p:nvSpPr>
            <p:spPr>
              <a:xfrm>
                <a:off x="6627943" y="3786845"/>
                <a:ext cx="379418" cy="36916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199CDE0F-1BC5-4694-2A25-98FE4896C2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7943" y="3786845"/>
                <a:ext cx="379418" cy="36916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A cartoon of a sheep&#10;&#10;AI-generated content may be incorrect.">
            <a:extLst>
              <a:ext uri="{FF2B5EF4-FFF2-40B4-BE49-F238E27FC236}">
                <a16:creationId xmlns:a16="http://schemas.microsoft.com/office/drawing/2014/main" id="{05187590-B0A9-716D-A1BB-40AEB47012D5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719" y="3027287"/>
            <a:ext cx="1207507" cy="120750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E373723-3EC2-CF99-6F9E-561FDB100994}"/>
                  </a:ext>
                </a:extLst>
              </p:cNvPr>
              <p:cNvSpPr/>
              <p:nvPr/>
            </p:nvSpPr>
            <p:spPr>
              <a:xfrm>
                <a:off x="678087" y="2140310"/>
                <a:ext cx="1586312" cy="914400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punishment information</a:t>
                </a:r>
                <a:endParaRPr lang="pl-PL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𝒁</m:t>
                      </m:r>
                      <m:r>
                        <a:rPr lang="pl-PL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l-PL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pl-PL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l-PL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𝒀</m:t>
                      </m:r>
                      <m:r>
                        <a:rPr lang="pl-PL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E373723-3EC2-CF99-6F9E-561FDB1009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087" y="2140310"/>
                <a:ext cx="1586312" cy="914400"/>
              </a:xfrm>
              <a:prstGeom prst="rect">
                <a:avLst/>
              </a:prstGeom>
              <a:blipFill>
                <a:blip r:embed="rId15"/>
                <a:stretch>
                  <a:fillRect t="-2632" b="-59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A966EBD-53BE-B2F4-22D7-145BA524018F}"/>
                  </a:ext>
                </a:extLst>
              </p:cNvPr>
              <p:cNvSpPr/>
              <p:nvPr/>
            </p:nvSpPr>
            <p:spPr>
              <a:xfrm>
                <a:off x="6817265" y="2065837"/>
                <a:ext cx="1586312" cy="914400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punishment information</a:t>
                </a:r>
                <a:endParaRPr lang="pl-PL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𝒁</m:t>
                      </m:r>
                      <m:r>
                        <a:rPr lang="pl-PL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l-PL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pl-PL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l-PL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𝒀</m:t>
                      </m:r>
                      <m:r>
                        <a:rPr lang="pl-PL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A966EBD-53BE-B2F4-22D7-145BA52401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265" y="2065837"/>
                <a:ext cx="1586312" cy="914400"/>
              </a:xfrm>
              <a:prstGeom prst="rect">
                <a:avLst/>
              </a:prstGeom>
              <a:blipFill>
                <a:blip r:embed="rId16"/>
                <a:stretch>
                  <a:fillRect t="-3289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A cartoon of a dog&#10;&#10;AI-generated content may be incorrect.">
            <a:extLst>
              <a:ext uri="{FF2B5EF4-FFF2-40B4-BE49-F238E27FC236}">
                <a16:creationId xmlns:a16="http://schemas.microsoft.com/office/drawing/2014/main" id="{D2CEA730-7389-0FA9-3896-94B7C199D0D3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3664" y="3043863"/>
            <a:ext cx="1398253" cy="1398253"/>
          </a:xfrm>
          <a:prstGeom prst="rect">
            <a:avLst/>
          </a:prstGeom>
        </p:spPr>
      </p:pic>
      <p:pic>
        <p:nvPicPr>
          <p:cNvPr id="10" name="Picture 9" descr="An owl wearing a judge garment&#10;&#10;AI-generated content may be incorrect.">
            <a:extLst>
              <a:ext uri="{FF2B5EF4-FFF2-40B4-BE49-F238E27FC236}">
                <a16:creationId xmlns:a16="http://schemas.microsoft.com/office/drawing/2014/main" id="{BD2A0222-4726-31F5-8AF3-B25B1CFFBDF4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7652" y="4322383"/>
            <a:ext cx="1131201" cy="113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425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1" grpId="0" animBg="1"/>
      <p:bldP spid="25" grpId="0"/>
      <p:bldP spid="26" grpId="0" animBg="1"/>
      <p:bldP spid="29" grpId="0" animBg="1"/>
      <p:bldP spid="30" grpId="0" animBg="1"/>
      <p:bldP spid="31" grpId="0" animBg="1"/>
      <p:bldP spid="4" grpId="0" animBg="1"/>
      <p:bldP spid="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A1132D31-DF1A-A1FA-DBD0-E4870F795271}"/>
              </a:ext>
            </a:extLst>
          </p:cNvPr>
          <p:cNvSpPr/>
          <p:nvPr/>
        </p:nvSpPr>
        <p:spPr>
          <a:xfrm>
            <a:off x="206784" y="4040911"/>
            <a:ext cx="8603405" cy="1905998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DBCB4CA4-26B9-A7BF-BBCC-62A8CF6775CF}"/>
              </a:ext>
            </a:extLst>
          </p:cNvPr>
          <p:cNvSpPr/>
          <p:nvPr/>
        </p:nvSpPr>
        <p:spPr>
          <a:xfrm>
            <a:off x="124723" y="1618333"/>
            <a:ext cx="8603405" cy="1906543"/>
          </a:xfrm>
          <a:prstGeom prst="round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1707BB-E0EE-918C-A3BE-06BCB4F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867" y="180322"/>
            <a:ext cx="7886700" cy="820126"/>
          </a:xfrm>
        </p:spPr>
        <p:txBody>
          <a:bodyPr/>
          <a:lstStyle/>
          <a:p>
            <a:r>
              <a:rPr lang="en-US" dirty="0"/>
              <a:t>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D60B2E-D0AD-04B6-6A02-CDCE70CA1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093" y="1049115"/>
            <a:ext cx="7886700" cy="3528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/>
              <a:t>Instead of doing this: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C2128BA-924E-A090-CF7B-688E0EF7CA36}"/>
              </a:ext>
            </a:extLst>
          </p:cNvPr>
          <p:cNvGrpSpPr/>
          <p:nvPr/>
        </p:nvGrpSpPr>
        <p:grpSpPr>
          <a:xfrm>
            <a:off x="2495235" y="2124030"/>
            <a:ext cx="3781915" cy="984256"/>
            <a:chOff x="2976182" y="3813924"/>
            <a:chExt cx="2224831" cy="984256"/>
          </a:xfrm>
        </p:grpSpPr>
        <p:sp>
          <p:nvSpPr>
            <p:cNvPr id="7" name="Arrow: Right 6">
              <a:extLst>
                <a:ext uri="{FF2B5EF4-FFF2-40B4-BE49-F238E27FC236}">
                  <a16:creationId xmlns:a16="http://schemas.microsoft.com/office/drawing/2014/main" id="{5E90830C-4370-87AB-DC4E-A68946E78837}"/>
                </a:ext>
              </a:extLst>
            </p:cNvPr>
            <p:cNvSpPr/>
            <p:nvPr/>
          </p:nvSpPr>
          <p:spPr>
            <a:xfrm>
              <a:off x="2976182" y="3813924"/>
              <a:ext cx="2224831" cy="288841"/>
            </a:xfrm>
            <a:custGeom>
              <a:avLst/>
              <a:gdLst>
                <a:gd name="csX0" fmla="*/ 0 w 2224831"/>
                <a:gd name="csY0" fmla="*/ 72210 h 288841"/>
                <a:gd name="csX1" fmla="*/ 735079 w 2224831"/>
                <a:gd name="csY1" fmla="*/ 72210 h 288841"/>
                <a:gd name="csX2" fmla="*/ 1366137 w 2224831"/>
                <a:gd name="csY2" fmla="*/ 72210 h 288841"/>
                <a:gd name="csX3" fmla="*/ 2080411 w 2224831"/>
                <a:gd name="csY3" fmla="*/ 72210 h 288841"/>
                <a:gd name="csX4" fmla="*/ 2080411 w 2224831"/>
                <a:gd name="csY4" fmla="*/ 0 h 288841"/>
                <a:gd name="csX5" fmla="*/ 2224831 w 2224831"/>
                <a:gd name="csY5" fmla="*/ 144421 h 288841"/>
                <a:gd name="csX6" fmla="*/ 2080411 w 2224831"/>
                <a:gd name="csY6" fmla="*/ 288841 h 288841"/>
                <a:gd name="csX7" fmla="*/ 2080411 w 2224831"/>
                <a:gd name="csY7" fmla="*/ 216631 h 288841"/>
                <a:gd name="csX8" fmla="*/ 1386941 w 2224831"/>
                <a:gd name="csY8" fmla="*/ 216631 h 288841"/>
                <a:gd name="csX9" fmla="*/ 755883 w 2224831"/>
                <a:gd name="csY9" fmla="*/ 216631 h 288841"/>
                <a:gd name="csX10" fmla="*/ 0 w 2224831"/>
                <a:gd name="csY10" fmla="*/ 216631 h 288841"/>
                <a:gd name="csX11" fmla="*/ 0 w 2224831"/>
                <a:gd name="csY11" fmla="*/ 72210 h 2888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224831" h="288841" fill="none" extrusionOk="0">
                  <a:moveTo>
                    <a:pt x="0" y="72210"/>
                  </a:moveTo>
                  <a:cubicBezTo>
                    <a:pt x="242783" y="70779"/>
                    <a:pt x="373405" y="45066"/>
                    <a:pt x="735079" y="72210"/>
                  </a:cubicBezTo>
                  <a:cubicBezTo>
                    <a:pt x="1096753" y="99354"/>
                    <a:pt x="1218536" y="65107"/>
                    <a:pt x="1366137" y="72210"/>
                  </a:cubicBezTo>
                  <a:cubicBezTo>
                    <a:pt x="1513738" y="79313"/>
                    <a:pt x="1927432" y="46745"/>
                    <a:pt x="2080411" y="72210"/>
                  </a:cubicBezTo>
                  <a:cubicBezTo>
                    <a:pt x="2079407" y="41139"/>
                    <a:pt x="2078087" y="35682"/>
                    <a:pt x="2080411" y="0"/>
                  </a:cubicBezTo>
                  <a:cubicBezTo>
                    <a:pt x="2135187" y="44078"/>
                    <a:pt x="2181558" y="113844"/>
                    <a:pt x="2224831" y="144421"/>
                  </a:cubicBezTo>
                  <a:cubicBezTo>
                    <a:pt x="2195769" y="173364"/>
                    <a:pt x="2113675" y="258829"/>
                    <a:pt x="2080411" y="288841"/>
                  </a:cubicBezTo>
                  <a:cubicBezTo>
                    <a:pt x="2077191" y="262966"/>
                    <a:pt x="2077936" y="238672"/>
                    <a:pt x="2080411" y="216631"/>
                  </a:cubicBezTo>
                  <a:cubicBezTo>
                    <a:pt x="1806693" y="191668"/>
                    <a:pt x="1569745" y="199786"/>
                    <a:pt x="1386941" y="216631"/>
                  </a:cubicBezTo>
                  <a:cubicBezTo>
                    <a:pt x="1204137" y="233477"/>
                    <a:pt x="999822" y="201438"/>
                    <a:pt x="755883" y="216631"/>
                  </a:cubicBezTo>
                  <a:cubicBezTo>
                    <a:pt x="511944" y="231824"/>
                    <a:pt x="205861" y="216366"/>
                    <a:pt x="0" y="216631"/>
                  </a:cubicBezTo>
                  <a:cubicBezTo>
                    <a:pt x="-3805" y="185860"/>
                    <a:pt x="5764" y="124192"/>
                    <a:pt x="0" y="72210"/>
                  </a:cubicBezTo>
                  <a:close/>
                </a:path>
                <a:path w="2224831" h="288841" stroke="0" extrusionOk="0">
                  <a:moveTo>
                    <a:pt x="0" y="72210"/>
                  </a:moveTo>
                  <a:cubicBezTo>
                    <a:pt x="197493" y="90541"/>
                    <a:pt x="387808" y="82773"/>
                    <a:pt x="672666" y="72210"/>
                  </a:cubicBezTo>
                  <a:cubicBezTo>
                    <a:pt x="957524" y="61647"/>
                    <a:pt x="1127625" y="60930"/>
                    <a:pt x="1303724" y="72210"/>
                  </a:cubicBezTo>
                  <a:cubicBezTo>
                    <a:pt x="1479823" y="83490"/>
                    <a:pt x="1834932" y="46136"/>
                    <a:pt x="2080411" y="72210"/>
                  </a:cubicBezTo>
                  <a:cubicBezTo>
                    <a:pt x="2078164" y="45549"/>
                    <a:pt x="2078604" y="23142"/>
                    <a:pt x="2080411" y="0"/>
                  </a:cubicBezTo>
                  <a:cubicBezTo>
                    <a:pt x="2135442" y="65612"/>
                    <a:pt x="2164177" y="92019"/>
                    <a:pt x="2224831" y="144421"/>
                  </a:cubicBezTo>
                  <a:cubicBezTo>
                    <a:pt x="2196380" y="179551"/>
                    <a:pt x="2120804" y="239189"/>
                    <a:pt x="2080411" y="288841"/>
                  </a:cubicBezTo>
                  <a:cubicBezTo>
                    <a:pt x="2082266" y="262793"/>
                    <a:pt x="2081571" y="244816"/>
                    <a:pt x="2080411" y="216631"/>
                  </a:cubicBezTo>
                  <a:cubicBezTo>
                    <a:pt x="1764556" y="181180"/>
                    <a:pt x="1659847" y="231111"/>
                    <a:pt x="1366137" y="216631"/>
                  </a:cubicBezTo>
                  <a:cubicBezTo>
                    <a:pt x="1072427" y="202151"/>
                    <a:pt x="940027" y="240072"/>
                    <a:pt x="693470" y="216631"/>
                  </a:cubicBezTo>
                  <a:cubicBezTo>
                    <a:pt x="446913" y="193190"/>
                    <a:pt x="342984" y="242941"/>
                    <a:pt x="0" y="216631"/>
                  </a:cubicBezTo>
                  <a:cubicBezTo>
                    <a:pt x="-5471" y="151994"/>
                    <a:pt x="6286" y="141047"/>
                    <a:pt x="0" y="72210"/>
                  </a:cubicBezTo>
                  <a:close/>
                </a:path>
              </a:pathLst>
            </a:custGeom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3349533181">
                    <a:prstGeom prst="rightArrow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Arrow: Right 7">
              <a:extLst>
                <a:ext uri="{FF2B5EF4-FFF2-40B4-BE49-F238E27FC236}">
                  <a16:creationId xmlns:a16="http://schemas.microsoft.com/office/drawing/2014/main" id="{84144313-EFF3-C606-0854-4E4764CA0881}"/>
                </a:ext>
              </a:extLst>
            </p:cNvPr>
            <p:cNvSpPr/>
            <p:nvPr/>
          </p:nvSpPr>
          <p:spPr>
            <a:xfrm flipH="1">
              <a:off x="2976182" y="4148387"/>
              <a:ext cx="2224831" cy="288841"/>
            </a:xfrm>
            <a:custGeom>
              <a:avLst/>
              <a:gdLst>
                <a:gd name="csX0" fmla="*/ 0 w 2224831"/>
                <a:gd name="csY0" fmla="*/ 72210 h 288841"/>
                <a:gd name="csX1" fmla="*/ 672666 w 2224831"/>
                <a:gd name="csY1" fmla="*/ 72210 h 288841"/>
                <a:gd name="csX2" fmla="*/ 1303724 w 2224831"/>
                <a:gd name="csY2" fmla="*/ 72210 h 288841"/>
                <a:gd name="csX3" fmla="*/ 2080411 w 2224831"/>
                <a:gd name="csY3" fmla="*/ 72210 h 288841"/>
                <a:gd name="csX4" fmla="*/ 2080411 w 2224831"/>
                <a:gd name="csY4" fmla="*/ 0 h 288841"/>
                <a:gd name="csX5" fmla="*/ 2224831 w 2224831"/>
                <a:gd name="csY5" fmla="*/ 144421 h 288841"/>
                <a:gd name="csX6" fmla="*/ 2080411 w 2224831"/>
                <a:gd name="csY6" fmla="*/ 288841 h 288841"/>
                <a:gd name="csX7" fmla="*/ 2080411 w 2224831"/>
                <a:gd name="csY7" fmla="*/ 216631 h 288841"/>
                <a:gd name="csX8" fmla="*/ 1345332 w 2224831"/>
                <a:gd name="csY8" fmla="*/ 216631 h 288841"/>
                <a:gd name="csX9" fmla="*/ 672666 w 2224831"/>
                <a:gd name="csY9" fmla="*/ 216631 h 288841"/>
                <a:gd name="csX10" fmla="*/ 0 w 2224831"/>
                <a:gd name="csY10" fmla="*/ 216631 h 288841"/>
                <a:gd name="csX11" fmla="*/ 0 w 2224831"/>
                <a:gd name="csY11" fmla="*/ 72210 h 2888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224831" h="288841" fill="none" extrusionOk="0">
                  <a:moveTo>
                    <a:pt x="0" y="72210"/>
                  </a:moveTo>
                  <a:cubicBezTo>
                    <a:pt x="166631" y="72988"/>
                    <a:pt x="441076" y="94126"/>
                    <a:pt x="672666" y="72210"/>
                  </a:cubicBezTo>
                  <a:cubicBezTo>
                    <a:pt x="904256" y="50294"/>
                    <a:pt x="995476" y="88839"/>
                    <a:pt x="1303724" y="72210"/>
                  </a:cubicBezTo>
                  <a:cubicBezTo>
                    <a:pt x="1611972" y="55581"/>
                    <a:pt x="1862549" y="99876"/>
                    <a:pt x="2080411" y="72210"/>
                  </a:cubicBezTo>
                  <a:cubicBezTo>
                    <a:pt x="2082776" y="44808"/>
                    <a:pt x="2078821" y="25834"/>
                    <a:pt x="2080411" y="0"/>
                  </a:cubicBezTo>
                  <a:cubicBezTo>
                    <a:pt x="2144149" y="69675"/>
                    <a:pt x="2168978" y="97959"/>
                    <a:pt x="2224831" y="144421"/>
                  </a:cubicBezTo>
                  <a:cubicBezTo>
                    <a:pt x="2178568" y="192157"/>
                    <a:pt x="2111195" y="256364"/>
                    <a:pt x="2080411" y="288841"/>
                  </a:cubicBezTo>
                  <a:cubicBezTo>
                    <a:pt x="2079398" y="270407"/>
                    <a:pt x="2078678" y="252343"/>
                    <a:pt x="2080411" y="216631"/>
                  </a:cubicBezTo>
                  <a:cubicBezTo>
                    <a:pt x="1871431" y="229291"/>
                    <a:pt x="1706988" y="184927"/>
                    <a:pt x="1345332" y="216631"/>
                  </a:cubicBezTo>
                  <a:cubicBezTo>
                    <a:pt x="983676" y="248335"/>
                    <a:pt x="830254" y="224454"/>
                    <a:pt x="672666" y="216631"/>
                  </a:cubicBezTo>
                  <a:cubicBezTo>
                    <a:pt x="515078" y="208808"/>
                    <a:pt x="145222" y="228140"/>
                    <a:pt x="0" y="216631"/>
                  </a:cubicBezTo>
                  <a:cubicBezTo>
                    <a:pt x="-1465" y="186081"/>
                    <a:pt x="-2127" y="118475"/>
                    <a:pt x="0" y="72210"/>
                  </a:cubicBezTo>
                  <a:close/>
                </a:path>
                <a:path w="2224831" h="288841" stroke="0" extrusionOk="0">
                  <a:moveTo>
                    <a:pt x="0" y="72210"/>
                  </a:moveTo>
                  <a:cubicBezTo>
                    <a:pt x="248585" y="92078"/>
                    <a:pt x="389587" y="63002"/>
                    <a:pt x="693470" y="72210"/>
                  </a:cubicBezTo>
                  <a:cubicBezTo>
                    <a:pt x="997353" y="81419"/>
                    <a:pt x="1166552" y="41264"/>
                    <a:pt x="1407745" y="72210"/>
                  </a:cubicBezTo>
                  <a:cubicBezTo>
                    <a:pt x="1648939" y="103156"/>
                    <a:pt x="1746511" y="64734"/>
                    <a:pt x="2080411" y="72210"/>
                  </a:cubicBezTo>
                  <a:cubicBezTo>
                    <a:pt x="2083193" y="42668"/>
                    <a:pt x="2082654" y="22982"/>
                    <a:pt x="2080411" y="0"/>
                  </a:cubicBezTo>
                  <a:cubicBezTo>
                    <a:pt x="2152495" y="70992"/>
                    <a:pt x="2161460" y="73848"/>
                    <a:pt x="2224831" y="144421"/>
                  </a:cubicBezTo>
                  <a:cubicBezTo>
                    <a:pt x="2163940" y="216112"/>
                    <a:pt x="2136181" y="245171"/>
                    <a:pt x="2080411" y="288841"/>
                  </a:cubicBezTo>
                  <a:cubicBezTo>
                    <a:pt x="2077794" y="264538"/>
                    <a:pt x="2077450" y="251731"/>
                    <a:pt x="2080411" y="216631"/>
                  </a:cubicBezTo>
                  <a:cubicBezTo>
                    <a:pt x="1772543" y="203430"/>
                    <a:pt x="1695741" y="251112"/>
                    <a:pt x="1366137" y="216631"/>
                  </a:cubicBezTo>
                  <a:cubicBezTo>
                    <a:pt x="1036533" y="182150"/>
                    <a:pt x="944627" y="237998"/>
                    <a:pt x="672666" y="216631"/>
                  </a:cubicBezTo>
                  <a:cubicBezTo>
                    <a:pt x="400705" y="195264"/>
                    <a:pt x="243089" y="183449"/>
                    <a:pt x="0" y="216631"/>
                  </a:cubicBezTo>
                  <a:cubicBezTo>
                    <a:pt x="1967" y="158363"/>
                    <a:pt x="-4448" y="121797"/>
                    <a:pt x="0" y="72210"/>
                  </a:cubicBezTo>
                  <a:close/>
                </a:path>
              </a:pathLst>
            </a:custGeom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866784853">
                    <a:prstGeom prst="rightArrow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16B0F99F-5377-6B10-EF89-61518C9E73C8}"/>
                </a:ext>
              </a:extLst>
            </p:cNvPr>
            <p:cNvSpPr/>
            <p:nvPr/>
          </p:nvSpPr>
          <p:spPr>
            <a:xfrm>
              <a:off x="2976182" y="4509339"/>
              <a:ext cx="2224831" cy="288841"/>
            </a:xfrm>
            <a:custGeom>
              <a:avLst/>
              <a:gdLst>
                <a:gd name="csX0" fmla="*/ 0 w 2224831"/>
                <a:gd name="csY0" fmla="*/ 72210 h 288841"/>
                <a:gd name="csX1" fmla="*/ 672666 w 2224831"/>
                <a:gd name="csY1" fmla="*/ 72210 h 288841"/>
                <a:gd name="csX2" fmla="*/ 1303724 w 2224831"/>
                <a:gd name="csY2" fmla="*/ 72210 h 288841"/>
                <a:gd name="csX3" fmla="*/ 2080411 w 2224831"/>
                <a:gd name="csY3" fmla="*/ 72210 h 288841"/>
                <a:gd name="csX4" fmla="*/ 2080411 w 2224831"/>
                <a:gd name="csY4" fmla="*/ 0 h 288841"/>
                <a:gd name="csX5" fmla="*/ 2224831 w 2224831"/>
                <a:gd name="csY5" fmla="*/ 144421 h 288841"/>
                <a:gd name="csX6" fmla="*/ 2080411 w 2224831"/>
                <a:gd name="csY6" fmla="*/ 288841 h 288841"/>
                <a:gd name="csX7" fmla="*/ 2080411 w 2224831"/>
                <a:gd name="csY7" fmla="*/ 216631 h 288841"/>
                <a:gd name="csX8" fmla="*/ 1366137 w 2224831"/>
                <a:gd name="csY8" fmla="*/ 216631 h 288841"/>
                <a:gd name="csX9" fmla="*/ 672666 w 2224831"/>
                <a:gd name="csY9" fmla="*/ 216631 h 288841"/>
                <a:gd name="csX10" fmla="*/ 0 w 2224831"/>
                <a:gd name="csY10" fmla="*/ 216631 h 288841"/>
                <a:gd name="csX11" fmla="*/ 0 w 2224831"/>
                <a:gd name="csY11" fmla="*/ 72210 h 2888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224831" h="288841" fill="none" extrusionOk="0">
                  <a:moveTo>
                    <a:pt x="0" y="72210"/>
                  </a:moveTo>
                  <a:cubicBezTo>
                    <a:pt x="291893" y="41077"/>
                    <a:pt x="400608" y="59425"/>
                    <a:pt x="672666" y="72210"/>
                  </a:cubicBezTo>
                  <a:cubicBezTo>
                    <a:pt x="944724" y="84995"/>
                    <a:pt x="1139549" y="92693"/>
                    <a:pt x="1303724" y="72210"/>
                  </a:cubicBezTo>
                  <a:cubicBezTo>
                    <a:pt x="1467899" y="51727"/>
                    <a:pt x="1886453" y="36158"/>
                    <a:pt x="2080411" y="72210"/>
                  </a:cubicBezTo>
                  <a:cubicBezTo>
                    <a:pt x="2083043" y="45400"/>
                    <a:pt x="2083594" y="28382"/>
                    <a:pt x="2080411" y="0"/>
                  </a:cubicBezTo>
                  <a:cubicBezTo>
                    <a:pt x="2140076" y="48901"/>
                    <a:pt x="2153596" y="86987"/>
                    <a:pt x="2224831" y="144421"/>
                  </a:cubicBezTo>
                  <a:cubicBezTo>
                    <a:pt x="2159752" y="197041"/>
                    <a:pt x="2142664" y="217405"/>
                    <a:pt x="2080411" y="288841"/>
                  </a:cubicBezTo>
                  <a:cubicBezTo>
                    <a:pt x="2079788" y="254201"/>
                    <a:pt x="2077113" y="243945"/>
                    <a:pt x="2080411" y="216631"/>
                  </a:cubicBezTo>
                  <a:cubicBezTo>
                    <a:pt x="1837877" y="195092"/>
                    <a:pt x="1563489" y="221364"/>
                    <a:pt x="1366137" y="216631"/>
                  </a:cubicBezTo>
                  <a:cubicBezTo>
                    <a:pt x="1168785" y="211898"/>
                    <a:pt x="896441" y="250170"/>
                    <a:pt x="672666" y="216631"/>
                  </a:cubicBezTo>
                  <a:cubicBezTo>
                    <a:pt x="448891" y="183092"/>
                    <a:pt x="279167" y="192780"/>
                    <a:pt x="0" y="216631"/>
                  </a:cubicBezTo>
                  <a:cubicBezTo>
                    <a:pt x="4405" y="144730"/>
                    <a:pt x="4471" y="134087"/>
                    <a:pt x="0" y="72210"/>
                  </a:cubicBezTo>
                  <a:close/>
                </a:path>
                <a:path w="2224831" h="288841" stroke="0" extrusionOk="0">
                  <a:moveTo>
                    <a:pt x="0" y="72210"/>
                  </a:moveTo>
                  <a:cubicBezTo>
                    <a:pt x="282363" y="84674"/>
                    <a:pt x="499604" y="93727"/>
                    <a:pt x="693470" y="72210"/>
                  </a:cubicBezTo>
                  <a:cubicBezTo>
                    <a:pt x="887336" y="50694"/>
                    <a:pt x="1230108" y="102017"/>
                    <a:pt x="1386941" y="72210"/>
                  </a:cubicBezTo>
                  <a:cubicBezTo>
                    <a:pt x="1543774" y="42403"/>
                    <a:pt x="1742553" y="63875"/>
                    <a:pt x="2080411" y="72210"/>
                  </a:cubicBezTo>
                  <a:cubicBezTo>
                    <a:pt x="2081863" y="49218"/>
                    <a:pt x="2082220" y="18350"/>
                    <a:pt x="2080411" y="0"/>
                  </a:cubicBezTo>
                  <a:cubicBezTo>
                    <a:pt x="2139841" y="53441"/>
                    <a:pt x="2164391" y="97641"/>
                    <a:pt x="2224831" y="144421"/>
                  </a:cubicBezTo>
                  <a:cubicBezTo>
                    <a:pt x="2158359" y="199049"/>
                    <a:pt x="2110095" y="252165"/>
                    <a:pt x="2080411" y="288841"/>
                  </a:cubicBezTo>
                  <a:cubicBezTo>
                    <a:pt x="2078059" y="259924"/>
                    <a:pt x="2080413" y="238061"/>
                    <a:pt x="2080411" y="216631"/>
                  </a:cubicBezTo>
                  <a:cubicBezTo>
                    <a:pt x="1771294" y="251368"/>
                    <a:pt x="1668261" y="209841"/>
                    <a:pt x="1345332" y="216631"/>
                  </a:cubicBezTo>
                  <a:cubicBezTo>
                    <a:pt x="1022403" y="223421"/>
                    <a:pt x="893340" y="218219"/>
                    <a:pt x="693470" y="216631"/>
                  </a:cubicBezTo>
                  <a:cubicBezTo>
                    <a:pt x="493600" y="215043"/>
                    <a:pt x="240268" y="223455"/>
                    <a:pt x="0" y="216631"/>
                  </a:cubicBezTo>
                  <a:cubicBezTo>
                    <a:pt x="853" y="150637"/>
                    <a:pt x="-3961" y="104937"/>
                    <a:pt x="0" y="72210"/>
                  </a:cubicBezTo>
                  <a:close/>
                </a:path>
              </a:pathLst>
            </a:custGeom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73051881">
                    <a:prstGeom prst="rightArrow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98CFE4AB-30FF-E2A1-1E31-041D748B3527}"/>
                  </a:ext>
                </a:extLst>
              </p:cNvPr>
              <p:cNvSpPr/>
              <p:nvPr/>
            </p:nvSpPr>
            <p:spPr>
              <a:xfrm>
                <a:off x="3305196" y="2056222"/>
                <a:ext cx="2449839" cy="762971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reconstruct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acc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98CFE4AB-30FF-E2A1-1E31-041D748B35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5196" y="2056222"/>
                <a:ext cx="2449839" cy="762971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4029E0B-660F-BA20-15A8-C86242D20919}"/>
                  </a:ext>
                </a:extLst>
              </p:cNvPr>
              <p:cNvSpPr txBox="1"/>
              <p:nvPr/>
            </p:nvSpPr>
            <p:spPr>
              <a:xfrm>
                <a:off x="124723" y="3146246"/>
                <a:ext cx="2428693" cy="3786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/>
                  <a:t>parse</a:t>
                </a:r>
                <a:r>
                  <a:rPr lang="pl-PL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acc>
                  </m:oMath>
                </a14:m>
                <a:r>
                  <a:rPr lang="pl-PL" sz="1800" dirty="0"/>
                  <a:t> as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𝒀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8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4029E0B-660F-BA20-15A8-C86242D20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723" y="3146246"/>
                <a:ext cx="2428693" cy="378630"/>
              </a:xfrm>
              <a:prstGeom prst="rect">
                <a:avLst/>
              </a:prstGeom>
              <a:blipFill>
                <a:blip r:embed="rId3"/>
                <a:stretch>
                  <a:fillRect t="-4839" b="-25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4A2225A-3F9B-8274-7D3B-E77A7E361FF8}"/>
              </a:ext>
            </a:extLst>
          </p:cNvPr>
          <p:cNvSpPr txBox="1">
            <a:spLocks/>
          </p:cNvSpPr>
          <p:nvPr/>
        </p:nvSpPr>
        <p:spPr>
          <a:xfrm>
            <a:off x="340827" y="3624321"/>
            <a:ext cx="7886700" cy="333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200" dirty="0"/>
              <a:t>They can do this: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9E20F60-5B80-DE09-1BDF-0FA30DFDA37B}"/>
              </a:ext>
            </a:extLst>
          </p:cNvPr>
          <p:cNvGrpSpPr/>
          <p:nvPr/>
        </p:nvGrpSpPr>
        <p:grpSpPr>
          <a:xfrm>
            <a:off x="2566096" y="4474162"/>
            <a:ext cx="3781915" cy="984256"/>
            <a:chOff x="2976182" y="3813924"/>
            <a:chExt cx="2224831" cy="984256"/>
          </a:xfrm>
        </p:grpSpPr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6795C8EB-10A3-0378-DC0C-BA3762BF94AB}"/>
                </a:ext>
              </a:extLst>
            </p:cNvPr>
            <p:cNvSpPr/>
            <p:nvPr/>
          </p:nvSpPr>
          <p:spPr>
            <a:xfrm>
              <a:off x="2976182" y="3813924"/>
              <a:ext cx="2224831" cy="288841"/>
            </a:xfrm>
            <a:custGeom>
              <a:avLst/>
              <a:gdLst>
                <a:gd name="csX0" fmla="*/ 0 w 2224831"/>
                <a:gd name="csY0" fmla="*/ 72210 h 288841"/>
                <a:gd name="csX1" fmla="*/ 735079 w 2224831"/>
                <a:gd name="csY1" fmla="*/ 72210 h 288841"/>
                <a:gd name="csX2" fmla="*/ 1366137 w 2224831"/>
                <a:gd name="csY2" fmla="*/ 72210 h 288841"/>
                <a:gd name="csX3" fmla="*/ 2080411 w 2224831"/>
                <a:gd name="csY3" fmla="*/ 72210 h 288841"/>
                <a:gd name="csX4" fmla="*/ 2080411 w 2224831"/>
                <a:gd name="csY4" fmla="*/ 0 h 288841"/>
                <a:gd name="csX5" fmla="*/ 2224831 w 2224831"/>
                <a:gd name="csY5" fmla="*/ 144421 h 288841"/>
                <a:gd name="csX6" fmla="*/ 2080411 w 2224831"/>
                <a:gd name="csY6" fmla="*/ 288841 h 288841"/>
                <a:gd name="csX7" fmla="*/ 2080411 w 2224831"/>
                <a:gd name="csY7" fmla="*/ 216631 h 288841"/>
                <a:gd name="csX8" fmla="*/ 1386941 w 2224831"/>
                <a:gd name="csY8" fmla="*/ 216631 h 288841"/>
                <a:gd name="csX9" fmla="*/ 755883 w 2224831"/>
                <a:gd name="csY9" fmla="*/ 216631 h 288841"/>
                <a:gd name="csX10" fmla="*/ 0 w 2224831"/>
                <a:gd name="csY10" fmla="*/ 216631 h 288841"/>
                <a:gd name="csX11" fmla="*/ 0 w 2224831"/>
                <a:gd name="csY11" fmla="*/ 72210 h 2888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224831" h="288841" fill="none" extrusionOk="0">
                  <a:moveTo>
                    <a:pt x="0" y="72210"/>
                  </a:moveTo>
                  <a:cubicBezTo>
                    <a:pt x="242783" y="70779"/>
                    <a:pt x="373405" y="45066"/>
                    <a:pt x="735079" y="72210"/>
                  </a:cubicBezTo>
                  <a:cubicBezTo>
                    <a:pt x="1096753" y="99354"/>
                    <a:pt x="1218536" y="65107"/>
                    <a:pt x="1366137" y="72210"/>
                  </a:cubicBezTo>
                  <a:cubicBezTo>
                    <a:pt x="1513738" y="79313"/>
                    <a:pt x="1927432" y="46745"/>
                    <a:pt x="2080411" y="72210"/>
                  </a:cubicBezTo>
                  <a:cubicBezTo>
                    <a:pt x="2079407" y="41139"/>
                    <a:pt x="2078087" y="35682"/>
                    <a:pt x="2080411" y="0"/>
                  </a:cubicBezTo>
                  <a:cubicBezTo>
                    <a:pt x="2135187" y="44078"/>
                    <a:pt x="2181558" y="113844"/>
                    <a:pt x="2224831" y="144421"/>
                  </a:cubicBezTo>
                  <a:cubicBezTo>
                    <a:pt x="2195769" y="173364"/>
                    <a:pt x="2113675" y="258829"/>
                    <a:pt x="2080411" y="288841"/>
                  </a:cubicBezTo>
                  <a:cubicBezTo>
                    <a:pt x="2077191" y="262966"/>
                    <a:pt x="2077936" y="238672"/>
                    <a:pt x="2080411" y="216631"/>
                  </a:cubicBezTo>
                  <a:cubicBezTo>
                    <a:pt x="1806693" y="191668"/>
                    <a:pt x="1569745" y="199786"/>
                    <a:pt x="1386941" y="216631"/>
                  </a:cubicBezTo>
                  <a:cubicBezTo>
                    <a:pt x="1204137" y="233477"/>
                    <a:pt x="999822" y="201438"/>
                    <a:pt x="755883" y="216631"/>
                  </a:cubicBezTo>
                  <a:cubicBezTo>
                    <a:pt x="511944" y="231824"/>
                    <a:pt x="205861" y="216366"/>
                    <a:pt x="0" y="216631"/>
                  </a:cubicBezTo>
                  <a:cubicBezTo>
                    <a:pt x="-3805" y="185860"/>
                    <a:pt x="5764" y="124192"/>
                    <a:pt x="0" y="72210"/>
                  </a:cubicBezTo>
                  <a:close/>
                </a:path>
                <a:path w="2224831" h="288841" stroke="0" extrusionOk="0">
                  <a:moveTo>
                    <a:pt x="0" y="72210"/>
                  </a:moveTo>
                  <a:cubicBezTo>
                    <a:pt x="197493" y="90541"/>
                    <a:pt x="387808" y="82773"/>
                    <a:pt x="672666" y="72210"/>
                  </a:cubicBezTo>
                  <a:cubicBezTo>
                    <a:pt x="957524" y="61647"/>
                    <a:pt x="1127625" y="60930"/>
                    <a:pt x="1303724" y="72210"/>
                  </a:cubicBezTo>
                  <a:cubicBezTo>
                    <a:pt x="1479823" y="83490"/>
                    <a:pt x="1834932" y="46136"/>
                    <a:pt x="2080411" y="72210"/>
                  </a:cubicBezTo>
                  <a:cubicBezTo>
                    <a:pt x="2078164" y="45549"/>
                    <a:pt x="2078604" y="23142"/>
                    <a:pt x="2080411" y="0"/>
                  </a:cubicBezTo>
                  <a:cubicBezTo>
                    <a:pt x="2135442" y="65612"/>
                    <a:pt x="2164177" y="92019"/>
                    <a:pt x="2224831" y="144421"/>
                  </a:cubicBezTo>
                  <a:cubicBezTo>
                    <a:pt x="2196380" y="179551"/>
                    <a:pt x="2120804" y="239189"/>
                    <a:pt x="2080411" y="288841"/>
                  </a:cubicBezTo>
                  <a:cubicBezTo>
                    <a:pt x="2082266" y="262793"/>
                    <a:pt x="2081571" y="244816"/>
                    <a:pt x="2080411" y="216631"/>
                  </a:cubicBezTo>
                  <a:cubicBezTo>
                    <a:pt x="1764556" y="181180"/>
                    <a:pt x="1659847" y="231111"/>
                    <a:pt x="1366137" y="216631"/>
                  </a:cubicBezTo>
                  <a:cubicBezTo>
                    <a:pt x="1072427" y="202151"/>
                    <a:pt x="940027" y="240072"/>
                    <a:pt x="693470" y="216631"/>
                  </a:cubicBezTo>
                  <a:cubicBezTo>
                    <a:pt x="446913" y="193190"/>
                    <a:pt x="342984" y="242941"/>
                    <a:pt x="0" y="216631"/>
                  </a:cubicBezTo>
                  <a:cubicBezTo>
                    <a:pt x="-5471" y="151994"/>
                    <a:pt x="6286" y="141047"/>
                    <a:pt x="0" y="72210"/>
                  </a:cubicBezTo>
                  <a:close/>
                </a:path>
              </a:pathLst>
            </a:custGeom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3349533181">
                    <a:prstGeom prst="rightArrow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A42EEEFA-6FFE-889B-EABA-FA22906E1FB2}"/>
                </a:ext>
              </a:extLst>
            </p:cNvPr>
            <p:cNvSpPr/>
            <p:nvPr/>
          </p:nvSpPr>
          <p:spPr>
            <a:xfrm flipH="1">
              <a:off x="2976182" y="4148387"/>
              <a:ext cx="2224831" cy="288841"/>
            </a:xfrm>
            <a:custGeom>
              <a:avLst/>
              <a:gdLst>
                <a:gd name="csX0" fmla="*/ 0 w 2224831"/>
                <a:gd name="csY0" fmla="*/ 72210 h 288841"/>
                <a:gd name="csX1" fmla="*/ 672666 w 2224831"/>
                <a:gd name="csY1" fmla="*/ 72210 h 288841"/>
                <a:gd name="csX2" fmla="*/ 1303724 w 2224831"/>
                <a:gd name="csY2" fmla="*/ 72210 h 288841"/>
                <a:gd name="csX3" fmla="*/ 2080411 w 2224831"/>
                <a:gd name="csY3" fmla="*/ 72210 h 288841"/>
                <a:gd name="csX4" fmla="*/ 2080411 w 2224831"/>
                <a:gd name="csY4" fmla="*/ 0 h 288841"/>
                <a:gd name="csX5" fmla="*/ 2224831 w 2224831"/>
                <a:gd name="csY5" fmla="*/ 144421 h 288841"/>
                <a:gd name="csX6" fmla="*/ 2080411 w 2224831"/>
                <a:gd name="csY6" fmla="*/ 288841 h 288841"/>
                <a:gd name="csX7" fmla="*/ 2080411 w 2224831"/>
                <a:gd name="csY7" fmla="*/ 216631 h 288841"/>
                <a:gd name="csX8" fmla="*/ 1345332 w 2224831"/>
                <a:gd name="csY8" fmla="*/ 216631 h 288841"/>
                <a:gd name="csX9" fmla="*/ 672666 w 2224831"/>
                <a:gd name="csY9" fmla="*/ 216631 h 288841"/>
                <a:gd name="csX10" fmla="*/ 0 w 2224831"/>
                <a:gd name="csY10" fmla="*/ 216631 h 288841"/>
                <a:gd name="csX11" fmla="*/ 0 w 2224831"/>
                <a:gd name="csY11" fmla="*/ 72210 h 2888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224831" h="288841" fill="none" extrusionOk="0">
                  <a:moveTo>
                    <a:pt x="0" y="72210"/>
                  </a:moveTo>
                  <a:cubicBezTo>
                    <a:pt x="166631" y="72988"/>
                    <a:pt x="441076" y="94126"/>
                    <a:pt x="672666" y="72210"/>
                  </a:cubicBezTo>
                  <a:cubicBezTo>
                    <a:pt x="904256" y="50294"/>
                    <a:pt x="995476" y="88839"/>
                    <a:pt x="1303724" y="72210"/>
                  </a:cubicBezTo>
                  <a:cubicBezTo>
                    <a:pt x="1611972" y="55581"/>
                    <a:pt x="1862549" y="99876"/>
                    <a:pt x="2080411" y="72210"/>
                  </a:cubicBezTo>
                  <a:cubicBezTo>
                    <a:pt x="2082776" y="44808"/>
                    <a:pt x="2078821" y="25834"/>
                    <a:pt x="2080411" y="0"/>
                  </a:cubicBezTo>
                  <a:cubicBezTo>
                    <a:pt x="2144149" y="69675"/>
                    <a:pt x="2168978" y="97959"/>
                    <a:pt x="2224831" y="144421"/>
                  </a:cubicBezTo>
                  <a:cubicBezTo>
                    <a:pt x="2178568" y="192157"/>
                    <a:pt x="2111195" y="256364"/>
                    <a:pt x="2080411" y="288841"/>
                  </a:cubicBezTo>
                  <a:cubicBezTo>
                    <a:pt x="2079398" y="270407"/>
                    <a:pt x="2078678" y="252343"/>
                    <a:pt x="2080411" y="216631"/>
                  </a:cubicBezTo>
                  <a:cubicBezTo>
                    <a:pt x="1871431" y="229291"/>
                    <a:pt x="1706988" y="184927"/>
                    <a:pt x="1345332" y="216631"/>
                  </a:cubicBezTo>
                  <a:cubicBezTo>
                    <a:pt x="983676" y="248335"/>
                    <a:pt x="830254" y="224454"/>
                    <a:pt x="672666" y="216631"/>
                  </a:cubicBezTo>
                  <a:cubicBezTo>
                    <a:pt x="515078" y="208808"/>
                    <a:pt x="145222" y="228140"/>
                    <a:pt x="0" y="216631"/>
                  </a:cubicBezTo>
                  <a:cubicBezTo>
                    <a:pt x="-1465" y="186081"/>
                    <a:pt x="-2127" y="118475"/>
                    <a:pt x="0" y="72210"/>
                  </a:cubicBezTo>
                  <a:close/>
                </a:path>
                <a:path w="2224831" h="288841" stroke="0" extrusionOk="0">
                  <a:moveTo>
                    <a:pt x="0" y="72210"/>
                  </a:moveTo>
                  <a:cubicBezTo>
                    <a:pt x="248585" y="92078"/>
                    <a:pt x="389587" y="63002"/>
                    <a:pt x="693470" y="72210"/>
                  </a:cubicBezTo>
                  <a:cubicBezTo>
                    <a:pt x="997353" y="81419"/>
                    <a:pt x="1166552" y="41264"/>
                    <a:pt x="1407745" y="72210"/>
                  </a:cubicBezTo>
                  <a:cubicBezTo>
                    <a:pt x="1648939" y="103156"/>
                    <a:pt x="1746511" y="64734"/>
                    <a:pt x="2080411" y="72210"/>
                  </a:cubicBezTo>
                  <a:cubicBezTo>
                    <a:pt x="2083193" y="42668"/>
                    <a:pt x="2082654" y="22982"/>
                    <a:pt x="2080411" y="0"/>
                  </a:cubicBezTo>
                  <a:cubicBezTo>
                    <a:pt x="2152495" y="70992"/>
                    <a:pt x="2161460" y="73848"/>
                    <a:pt x="2224831" y="144421"/>
                  </a:cubicBezTo>
                  <a:cubicBezTo>
                    <a:pt x="2163940" y="216112"/>
                    <a:pt x="2136181" y="245171"/>
                    <a:pt x="2080411" y="288841"/>
                  </a:cubicBezTo>
                  <a:cubicBezTo>
                    <a:pt x="2077794" y="264538"/>
                    <a:pt x="2077450" y="251731"/>
                    <a:pt x="2080411" y="216631"/>
                  </a:cubicBezTo>
                  <a:cubicBezTo>
                    <a:pt x="1772543" y="203430"/>
                    <a:pt x="1695741" y="251112"/>
                    <a:pt x="1366137" y="216631"/>
                  </a:cubicBezTo>
                  <a:cubicBezTo>
                    <a:pt x="1036533" y="182150"/>
                    <a:pt x="944627" y="237998"/>
                    <a:pt x="672666" y="216631"/>
                  </a:cubicBezTo>
                  <a:cubicBezTo>
                    <a:pt x="400705" y="195264"/>
                    <a:pt x="243089" y="183449"/>
                    <a:pt x="0" y="216631"/>
                  </a:cubicBezTo>
                  <a:cubicBezTo>
                    <a:pt x="1967" y="158363"/>
                    <a:pt x="-4448" y="121797"/>
                    <a:pt x="0" y="72210"/>
                  </a:cubicBezTo>
                  <a:close/>
                </a:path>
              </a:pathLst>
            </a:custGeom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866784853">
                    <a:prstGeom prst="rightArrow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06043010-1146-63CF-4D0B-3941E4628015}"/>
                </a:ext>
              </a:extLst>
            </p:cNvPr>
            <p:cNvSpPr/>
            <p:nvPr/>
          </p:nvSpPr>
          <p:spPr>
            <a:xfrm>
              <a:off x="2976182" y="4509339"/>
              <a:ext cx="2224831" cy="288841"/>
            </a:xfrm>
            <a:custGeom>
              <a:avLst/>
              <a:gdLst>
                <a:gd name="csX0" fmla="*/ 0 w 2224831"/>
                <a:gd name="csY0" fmla="*/ 72210 h 288841"/>
                <a:gd name="csX1" fmla="*/ 672666 w 2224831"/>
                <a:gd name="csY1" fmla="*/ 72210 h 288841"/>
                <a:gd name="csX2" fmla="*/ 1303724 w 2224831"/>
                <a:gd name="csY2" fmla="*/ 72210 h 288841"/>
                <a:gd name="csX3" fmla="*/ 2080411 w 2224831"/>
                <a:gd name="csY3" fmla="*/ 72210 h 288841"/>
                <a:gd name="csX4" fmla="*/ 2080411 w 2224831"/>
                <a:gd name="csY4" fmla="*/ 0 h 288841"/>
                <a:gd name="csX5" fmla="*/ 2224831 w 2224831"/>
                <a:gd name="csY5" fmla="*/ 144421 h 288841"/>
                <a:gd name="csX6" fmla="*/ 2080411 w 2224831"/>
                <a:gd name="csY6" fmla="*/ 288841 h 288841"/>
                <a:gd name="csX7" fmla="*/ 2080411 w 2224831"/>
                <a:gd name="csY7" fmla="*/ 216631 h 288841"/>
                <a:gd name="csX8" fmla="*/ 1366137 w 2224831"/>
                <a:gd name="csY8" fmla="*/ 216631 h 288841"/>
                <a:gd name="csX9" fmla="*/ 672666 w 2224831"/>
                <a:gd name="csY9" fmla="*/ 216631 h 288841"/>
                <a:gd name="csX10" fmla="*/ 0 w 2224831"/>
                <a:gd name="csY10" fmla="*/ 216631 h 288841"/>
                <a:gd name="csX11" fmla="*/ 0 w 2224831"/>
                <a:gd name="csY11" fmla="*/ 72210 h 2888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224831" h="288841" fill="none" extrusionOk="0">
                  <a:moveTo>
                    <a:pt x="0" y="72210"/>
                  </a:moveTo>
                  <a:cubicBezTo>
                    <a:pt x="291893" y="41077"/>
                    <a:pt x="400608" y="59425"/>
                    <a:pt x="672666" y="72210"/>
                  </a:cubicBezTo>
                  <a:cubicBezTo>
                    <a:pt x="944724" y="84995"/>
                    <a:pt x="1139549" y="92693"/>
                    <a:pt x="1303724" y="72210"/>
                  </a:cubicBezTo>
                  <a:cubicBezTo>
                    <a:pt x="1467899" y="51727"/>
                    <a:pt x="1886453" y="36158"/>
                    <a:pt x="2080411" y="72210"/>
                  </a:cubicBezTo>
                  <a:cubicBezTo>
                    <a:pt x="2083043" y="45400"/>
                    <a:pt x="2083594" y="28382"/>
                    <a:pt x="2080411" y="0"/>
                  </a:cubicBezTo>
                  <a:cubicBezTo>
                    <a:pt x="2140076" y="48901"/>
                    <a:pt x="2153596" y="86987"/>
                    <a:pt x="2224831" y="144421"/>
                  </a:cubicBezTo>
                  <a:cubicBezTo>
                    <a:pt x="2159752" y="197041"/>
                    <a:pt x="2142664" y="217405"/>
                    <a:pt x="2080411" y="288841"/>
                  </a:cubicBezTo>
                  <a:cubicBezTo>
                    <a:pt x="2079788" y="254201"/>
                    <a:pt x="2077113" y="243945"/>
                    <a:pt x="2080411" y="216631"/>
                  </a:cubicBezTo>
                  <a:cubicBezTo>
                    <a:pt x="1837877" y="195092"/>
                    <a:pt x="1563489" y="221364"/>
                    <a:pt x="1366137" y="216631"/>
                  </a:cubicBezTo>
                  <a:cubicBezTo>
                    <a:pt x="1168785" y="211898"/>
                    <a:pt x="896441" y="250170"/>
                    <a:pt x="672666" y="216631"/>
                  </a:cubicBezTo>
                  <a:cubicBezTo>
                    <a:pt x="448891" y="183092"/>
                    <a:pt x="279167" y="192780"/>
                    <a:pt x="0" y="216631"/>
                  </a:cubicBezTo>
                  <a:cubicBezTo>
                    <a:pt x="4405" y="144730"/>
                    <a:pt x="4471" y="134087"/>
                    <a:pt x="0" y="72210"/>
                  </a:cubicBezTo>
                  <a:close/>
                </a:path>
                <a:path w="2224831" h="288841" stroke="0" extrusionOk="0">
                  <a:moveTo>
                    <a:pt x="0" y="72210"/>
                  </a:moveTo>
                  <a:cubicBezTo>
                    <a:pt x="282363" y="84674"/>
                    <a:pt x="499604" y="93727"/>
                    <a:pt x="693470" y="72210"/>
                  </a:cubicBezTo>
                  <a:cubicBezTo>
                    <a:pt x="887336" y="50694"/>
                    <a:pt x="1230108" y="102017"/>
                    <a:pt x="1386941" y="72210"/>
                  </a:cubicBezTo>
                  <a:cubicBezTo>
                    <a:pt x="1543774" y="42403"/>
                    <a:pt x="1742553" y="63875"/>
                    <a:pt x="2080411" y="72210"/>
                  </a:cubicBezTo>
                  <a:cubicBezTo>
                    <a:pt x="2081863" y="49218"/>
                    <a:pt x="2082220" y="18350"/>
                    <a:pt x="2080411" y="0"/>
                  </a:cubicBezTo>
                  <a:cubicBezTo>
                    <a:pt x="2139841" y="53441"/>
                    <a:pt x="2164391" y="97641"/>
                    <a:pt x="2224831" y="144421"/>
                  </a:cubicBezTo>
                  <a:cubicBezTo>
                    <a:pt x="2158359" y="199049"/>
                    <a:pt x="2110095" y="252165"/>
                    <a:pt x="2080411" y="288841"/>
                  </a:cubicBezTo>
                  <a:cubicBezTo>
                    <a:pt x="2078059" y="259924"/>
                    <a:pt x="2080413" y="238061"/>
                    <a:pt x="2080411" y="216631"/>
                  </a:cubicBezTo>
                  <a:cubicBezTo>
                    <a:pt x="1771294" y="251368"/>
                    <a:pt x="1668261" y="209841"/>
                    <a:pt x="1345332" y="216631"/>
                  </a:cubicBezTo>
                  <a:cubicBezTo>
                    <a:pt x="1022403" y="223421"/>
                    <a:pt x="893340" y="218219"/>
                    <a:pt x="693470" y="216631"/>
                  </a:cubicBezTo>
                  <a:cubicBezTo>
                    <a:pt x="493600" y="215043"/>
                    <a:pt x="240268" y="223455"/>
                    <a:pt x="0" y="216631"/>
                  </a:cubicBezTo>
                  <a:cubicBezTo>
                    <a:pt x="853" y="150637"/>
                    <a:pt x="-3961" y="104937"/>
                    <a:pt x="0" y="72210"/>
                  </a:cubicBezTo>
                  <a:close/>
                </a:path>
              </a:pathLst>
            </a:custGeom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73051881">
                    <a:prstGeom prst="rightArrow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F96836C3-B164-6E45-3FD6-39DE9B74E00F}"/>
                  </a:ext>
                </a:extLst>
              </p:cNvPr>
              <p:cNvSpPr/>
              <p:nvPr/>
            </p:nvSpPr>
            <p:spPr>
              <a:xfrm>
                <a:off x="2971428" y="4190074"/>
                <a:ext cx="2964643" cy="1344489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800" dirty="0">
                    <a:solidFill>
                      <a:schemeClr val="tx1"/>
                    </a:solidFill>
                  </a:rPr>
                  <a:t>truncate the shares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</m:acc>
                      </m:e>
                      <m:sub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sub>
                    </m:sSub>
                  </m:oMath>
                </a14:m>
                <a:endParaRPr lang="en-US" dirty="0"/>
              </a:p>
              <a:p>
                <a:pPr algn="ctr"/>
                <a:r>
                  <a:rPr lang="en-US" sz="18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</m:acc>
                      </m:e>
                      <m:sub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sub>
                    </m:sSub>
                  </m:oMath>
                </a14:m>
                <a:r>
                  <a:rPr lang="en-US" dirty="0"/>
                  <a:t> and reconstruct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US" dirty="0"/>
                  <a:t> directly</a:t>
                </a:r>
              </a:p>
            </p:txBody>
          </p:sp>
        </mc:Choice>
        <mc:Fallback xmlns=""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F96836C3-B164-6E45-3FD6-39DE9B74E0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428" y="4190074"/>
                <a:ext cx="2964643" cy="1344489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94D9CDC-DD5E-2B2A-73BD-94BD2019B083}"/>
                  </a:ext>
                </a:extLst>
              </p:cNvPr>
              <p:cNvSpPr/>
              <p:nvPr/>
            </p:nvSpPr>
            <p:spPr>
              <a:xfrm>
                <a:off x="2340045" y="2747536"/>
                <a:ext cx="379418" cy="36916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094D9CDC-DD5E-2B2A-73BD-94BD2019B0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0045" y="2747536"/>
                <a:ext cx="379418" cy="36916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EF25F25-E4F9-C849-B777-69B894DEAB25}"/>
                  </a:ext>
                </a:extLst>
              </p:cNvPr>
              <p:cNvSpPr/>
              <p:nvPr/>
            </p:nvSpPr>
            <p:spPr>
              <a:xfrm>
                <a:off x="6177946" y="2777080"/>
                <a:ext cx="379418" cy="36916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EF25F25-E4F9-C849-B777-69B894DEAB2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7946" y="2777080"/>
                <a:ext cx="379418" cy="36916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2CC63561-F7D4-8900-E05B-2F5FE57F9508}"/>
              </a:ext>
            </a:extLst>
          </p:cNvPr>
          <p:cNvSpPr txBox="1">
            <a:spLocks/>
          </p:cNvSpPr>
          <p:nvPr/>
        </p:nvSpPr>
        <p:spPr>
          <a:xfrm>
            <a:off x="305658" y="6123485"/>
            <a:ext cx="5595244" cy="3691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200" dirty="0"/>
              <a:t>So: snitching is prevented!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8B859A7-FBA8-B3C0-D095-6DDC5394AA6C}"/>
                  </a:ext>
                </a:extLst>
              </p:cNvPr>
              <p:cNvSpPr/>
              <p:nvPr/>
            </p:nvSpPr>
            <p:spPr>
              <a:xfrm>
                <a:off x="2329611" y="1733400"/>
                <a:ext cx="379418" cy="36916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</m:acc>
                        </m:e>
                        <m:sub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8B859A7-FBA8-B3C0-D095-6DDC5394AA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9611" y="1733400"/>
                <a:ext cx="379418" cy="369166"/>
              </a:xfrm>
              <a:prstGeom prst="rect">
                <a:avLst/>
              </a:prstGeom>
              <a:blipFill>
                <a:blip r:embed="rId7"/>
                <a:stretch>
                  <a:fillRect l="-10938" b="-1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AFED8FF-6AA7-6084-5E40-E193422EB8B7}"/>
                  </a:ext>
                </a:extLst>
              </p:cNvPr>
              <p:cNvSpPr/>
              <p:nvPr/>
            </p:nvSpPr>
            <p:spPr>
              <a:xfrm>
                <a:off x="6177188" y="1757714"/>
                <a:ext cx="379418" cy="384238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</m:acc>
                        </m:e>
                        <m:sub>
                          <m:r>
                            <a:rPr lang="pl-PL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AFED8FF-6AA7-6084-5E40-E193422EB8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7188" y="1757714"/>
                <a:ext cx="379418" cy="384238"/>
              </a:xfrm>
              <a:prstGeom prst="rect">
                <a:avLst/>
              </a:prstGeom>
              <a:blipFill>
                <a:blip r:embed="rId8"/>
                <a:stretch>
                  <a:fillRect l="-12308"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25FFC158-4E1E-597F-05ED-0F70F5F35691}"/>
                  </a:ext>
                </a:extLst>
              </p:cNvPr>
              <p:cNvSpPr/>
              <p:nvPr/>
            </p:nvSpPr>
            <p:spPr>
              <a:xfrm>
                <a:off x="2352611" y="5244868"/>
                <a:ext cx="379418" cy="36916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𝑺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25FFC158-4E1E-597F-05ED-0F70F5F356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2611" y="5244868"/>
                <a:ext cx="379418" cy="36916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7B9A9646-14E1-E42B-2552-383BD912098F}"/>
                  </a:ext>
                </a:extLst>
              </p:cNvPr>
              <p:cNvSpPr/>
              <p:nvPr/>
            </p:nvSpPr>
            <p:spPr>
              <a:xfrm>
                <a:off x="6169229" y="5267273"/>
                <a:ext cx="379418" cy="36916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𝑺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7B9A9646-14E1-E42B-2552-383BD91209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9229" y="5267273"/>
                <a:ext cx="379418" cy="36916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2CD7E4A3-C00F-939F-157F-69248D860439}"/>
                  </a:ext>
                </a:extLst>
              </p:cNvPr>
              <p:cNvSpPr/>
              <p:nvPr/>
            </p:nvSpPr>
            <p:spPr>
              <a:xfrm>
                <a:off x="2319299" y="4212457"/>
                <a:ext cx="379418" cy="36916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</m:acc>
                        </m:e>
                        <m:sub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2CD7E4A3-C00F-939F-157F-69248D8604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9299" y="4212457"/>
                <a:ext cx="379418" cy="369166"/>
              </a:xfrm>
              <a:prstGeom prst="rect">
                <a:avLst/>
              </a:prstGeom>
              <a:blipFill>
                <a:blip r:embed="rId11"/>
                <a:stretch>
                  <a:fillRect l="-10769" b="-1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FAD7670B-B3BC-7DA0-D230-0C7A1D9CE469}"/>
                  </a:ext>
                </a:extLst>
              </p:cNvPr>
              <p:cNvSpPr/>
              <p:nvPr/>
            </p:nvSpPr>
            <p:spPr>
              <a:xfrm>
                <a:off x="6164191" y="4257777"/>
                <a:ext cx="379418" cy="384238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</m:acc>
                        </m:e>
                        <m:sub>
                          <m:r>
                            <a:rPr lang="pl-PL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FAD7670B-B3BC-7DA0-D230-0C7A1D9CE4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4191" y="4257777"/>
                <a:ext cx="379418" cy="384238"/>
              </a:xfrm>
              <a:prstGeom prst="rect">
                <a:avLst/>
              </a:prstGeom>
              <a:blipFill>
                <a:blip r:embed="rId12"/>
                <a:stretch>
                  <a:fillRect l="-12500"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 descr="A cartoon of a sheep&#10;&#10;AI-generated content may be incorrect.">
            <a:extLst>
              <a:ext uri="{FF2B5EF4-FFF2-40B4-BE49-F238E27FC236}">
                <a16:creationId xmlns:a16="http://schemas.microsoft.com/office/drawing/2014/main" id="{F1C2CDD5-C95D-61AC-7941-812ADE24DF55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335" y="1793593"/>
            <a:ext cx="1288228" cy="1288228"/>
          </a:xfrm>
          <a:prstGeom prst="rect">
            <a:avLst/>
          </a:prstGeom>
        </p:spPr>
      </p:pic>
      <p:pic>
        <p:nvPicPr>
          <p:cNvPr id="14" name="Picture 13" descr="A cartoon of a sheep&#10;&#10;AI-generated content may be incorrect.">
            <a:extLst>
              <a:ext uri="{FF2B5EF4-FFF2-40B4-BE49-F238E27FC236}">
                <a16:creationId xmlns:a16="http://schemas.microsoft.com/office/drawing/2014/main" id="{D92E282D-1A12-8F77-ADEC-BCB0F1FB09ED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345" y="4452752"/>
            <a:ext cx="1288228" cy="1288228"/>
          </a:xfrm>
          <a:prstGeom prst="rect">
            <a:avLst/>
          </a:prstGeom>
        </p:spPr>
      </p:pic>
      <p:pic>
        <p:nvPicPr>
          <p:cNvPr id="31" name="Picture 30" descr="A cartoon of a monkey scratching his head&#10;&#10;AI-generated content may be incorrect.">
            <a:extLst>
              <a:ext uri="{FF2B5EF4-FFF2-40B4-BE49-F238E27FC236}">
                <a16:creationId xmlns:a16="http://schemas.microsoft.com/office/drawing/2014/main" id="{289EF39D-3856-550D-6545-BBC023AB3647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3428" y="5529524"/>
            <a:ext cx="1358179" cy="135817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AE7D842-C2C1-A7E4-74C9-2870807ED478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4989" y="1709111"/>
            <a:ext cx="1614436" cy="161443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D37A7F7-BF65-755A-51AA-ABFE889A0259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1729" y="4145827"/>
            <a:ext cx="1614436" cy="161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745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3" grpId="0" animBg="1"/>
      <p:bldP spid="10" grpId="0" animBg="1"/>
      <p:bldP spid="12" grpId="0"/>
      <p:bldP spid="13" grpId="0"/>
      <p:bldP spid="20" grpId="0" animBg="1"/>
      <p:bldP spid="22" grpId="0" animBg="1"/>
      <p:bldP spid="23" grpId="0" animBg="1"/>
      <p:bldP spid="26" grpId="0"/>
      <p:bldP spid="4" grpId="0" animBg="1"/>
      <p:bldP spid="5" grpId="0" animBg="1"/>
      <p:bldP spid="29" grpId="0" animBg="1"/>
      <p:bldP spid="30" grpId="0" animBg="1"/>
      <p:bldP spid="45" grpId="0" animBg="1"/>
      <p:bldP spid="4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A1132D31-DF1A-A1FA-DBD0-E4870F795271}"/>
              </a:ext>
            </a:extLst>
          </p:cNvPr>
          <p:cNvSpPr/>
          <p:nvPr/>
        </p:nvSpPr>
        <p:spPr>
          <a:xfrm>
            <a:off x="336022" y="3092548"/>
            <a:ext cx="8603405" cy="1905998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1707BB-E0EE-918C-A3BE-06BCB4F91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20126"/>
          </a:xfrm>
        </p:spPr>
        <p:txBody>
          <a:bodyPr/>
          <a:lstStyle/>
          <a:p>
            <a:r>
              <a:rPr lang="en-US" dirty="0"/>
              <a:t>More generally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4A2225A-3F9B-8274-7D3B-E77A7E361FF8}"/>
              </a:ext>
            </a:extLst>
          </p:cNvPr>
          <p:cNvSpPr txBox="1">
            <a:spLocks/>
          </p:cNvSpPr>
          <p:nvPr/>
        </p:nvSpPr>
        <p:spPr>
          <a:xfrm>
            <a:off x="451720" y="1654359"/>
            <a:ext cx="7886700" cy="9690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Even if they use some other secret sharing, they can do the following: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9E20F60-5B80-DE09-1BDF-0FA30DFDA37B}"/>
              </a:ext>
            </a:extLst>
          </p:cNvPr>
          <p:cNvGrpSpPr/>
          <p:nvPr/>
        </p:nvGrpSpPr>
        <p:grpSpPr>
          <a:xfrm>
            <a:off x="2750072" y="3585593"/>
            <a:ext cx="3781915" cy="984256"/>
            <a:chOff x="2976182" y="3813924"/>
            <a:chExt cx="2224831" cy="984256"/>
          </a:xfrm>
        </p:grpSpPr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6795C8EB-10A3-0378-DC0C-BA3762BF94AB}"/>
                </a:ext>
              </a:extLst>
            </p:cNvPr>
            <p:cNvSpPr/>
            <p:nvPr/>
          </p:nvSpPr>
          <p:spPr>
            <a:xfrm>
              <a:off x="2976182" y="3813924"/>
              <a:ext cx="2224831" cy="288841"/>
            </a:xfrm>
            <a:custGeom>
              <a:avLst/>
              <a:gdLst>
                <a:gd name="csX0" fmla="*/ 0 w 2224831"/>
                <a:gd name="csY0" fmla="*/ 72210 h 288841"/>
                <a:gd name="csX1" fmla="*/ 735079 w 2224831"/>
                <a:gd name="csY1" fmla="*/ 72210 h 288841"/>
                <a:gd name="csX2" fmla="*/ 1366137 w 2224831"/>
                <a:gd name="csY2" fmla="*/ 72210 h 288841"/>
                <a:gd name="csX3" fmla="*/ 2080411 w 2224831"/>
                <a:gd name="csY3" fmla="*/ 72210 h 288841"/>
                <a:gd name="csX4" fmla="*/ 2080411 w 2224831"/>
                <a:gd name="csY4" fmla="*/ 0 h 288841"/>
                <a:gd name="csX5" fmla="*/ 2224831 w 2224831"/>
                <a:gd name="csY5" fmla="*/ 144421 h 288841"/>
                <a:gd name="csX6" fmla="*/ 2080411 w 2224831"/>
                <a:gd name="csY6" fmla="*/ 288841 h 288841"/>
                <a:gd name="csX7" fmla="*/ 2080411 w 2224831"/>
                <a:gd name="csY7" fmla="*/ 216631 h 288841"/>
                <a:gd name="csX8" fmla="*/ 1386941 w 2224831"/>
                <a:gd name="csY8" fmla="*/ 216631 h 288841"/>
                <a:gd name="csX9" fmla="*/ 755883 w 2224831"/>
                <a:gd name="csY9" fmla="*/ 216631 h 288841"/>
                <a:gd name="csX10" fmla="*/ 0 w 2224831"/>
                <a:gd name="csY10" fmla="*/ 216631 h 288841"/>
                <a:gd name="csX11" fmla="*/ 0 w 2224831"/>
                <a:gd name="csY11" fmla="*/ 72210 h 2888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224831" h="288841" fill="none" extrusionOk="0">
                  <a:moveTo>
                    <a:pt x="0" y="72210"/>
                  </a:moveTo>
                  <a:cubicBezTo>
                    <a:pt x="242783" y="70779"/>
                    <a:pt x="373405" y="45066"/>
                    <a:pt x="735079" y="72210"/>
                  </a:cubicBezTo>
                  <a:cubicBezTo>
                    <a:pt x="1096753" y="99354"/>
                    <a:pt x="1218536" y="65107"/>
                    <a:pt x="1366137" y="72210"/>
                  </a:cubicBezTo>
                  <a:cubicBezTo>
                    <a:pt x="1513738" y="79313"/>
                    <a:pt x="1927432" y="46745"/>
                    <a:pt x="2080411" y="72210"/>
                  </a:cubicBezTo>
                  <a:cubicBezTo>
                    <a:pt x="2079407" y="41139"/>
                    <a:pt x="2078087" y="35682"/>
                    <a:pt x="2080411" y="0"/>
                  </a:cubicBezTo>
                  <a:cubicBezTo>
                    <a:pt x="2135187" y="44078"/>
                    <a:pt x="2181558" y="113844"/>
                    <a:pt x="2224831" y="144421"/>
                  </a:cubicBezTo>
                  <a:cubicBezTo>
                    <a:pt x="2195769" y="173364"/>
                    <a:pt x="2113675" y="258829"/>
                    <a:pt x="2080411" y="288841"/>
                  </a:cubicBezTo>
                  <a:cubicBezTo>
                    <a:pt x="2077191" y="262966"/>
                    <a:pt x="2077936" y="238672"/>
                    <a:pt x="2080411" y="216631"/>
                  </a:cubicBezTo>
                  <a:cubicBezTo>
                    <a:pt x="1806693" y="191668"/>
                    <a:pt x="1569745" y="199786"/>
                    <a:pt x="1386941" y="216631"/>
                  </a:cubicBezTo>
                  <a:cubicBezTo>
                    <a:pt x="1204137" y="233477"/>
                    <a:pt x="999822" y="201438"/>
                    <a:pt x="755883" y="216631"/>
                  </a:cubicBezTo>
                  <a:cubicBezTo>
                    <a:pt x="511944" y="231824"/>
                    <a:pt x="205861" y="216366"/>
                    <a:pt x="0" y="216631"/>
                  </a:cubicBezTo>
                  <a:cubicBezTo>
                    <a:pt x="-3805" y="185860"/>
                    <a:pt x="5764" y="124192"/>
                    <a:pt x="0" y="72210"/>
                  </a:cubicBezTo>
                  <a:close/>
                </a:path>
                <a:path w="2224831" h="288841" stroke="0" extrusionOk="0">
                  <a:moveTo>
                    <a:pt x="0" y="72210"/>
                  </a:moveTo>
                  <a:cubicBezTo>
                    <a:pt x="197493" y="90541"/>
                    <a:pt x="387808" y="82773"/>
                    <a:pt x="672666" y="72210"/>
                  </a:cubicBezTo>
                  <a:cubicBezTo>
                    <a:pt x="957524" y="61647"/>
                    <a:pt x="1127625" y="60930"/>
                    <a:pt x="1303724" y="72210"/>
                  </a:cubicBezTo>
                  <a:cubicBezTo>
                    <a:pt x="1479823" y="83490"/>
                    <a:pt x="1834932" y="46136"/>
                    <a:pt x="2080411" y="72210"/>
                  </a:cubicBezTo>
                  <a:cubicBezTo>
                    <a:pt x="2078164" y="45549"/>
                    <a:pt x="2078604" y="23142"/>
                    <a:pt x="2080411" y="0"/>
                  </a:cubicBezTo>
                  <a:cubicBezTo>
                    <a:pt x="2135442" y="65612"/>
                    <a:pt x="2164177" y="92019"/>
                    <a:pt x="2224831" y="144421"/>
                  </a:cubicBezTo>
                  <a:cubicBezTo>
                    <a:pt x="2196380" y="179551"/>
                    <a:pt x="2120804" y="239189"/>
                    <a:pt x="2080411" y="288841"/>
                  </a:cubicBezTo>
                  <a:cubicBezTo>
                    <a:pt x="2082266" y="262793"/>
                    <a:pt x="2081571" y="244816"/>
                    <a:pt x="2080411" y="216631"/>
                  </a:cubicBezTo>
                  <a:cubicBezTo>
                    <a:pt x="1764556" y="181180"/>
                    <a:pt x="1659847" y="231111"/>
                    <a:pt x="1366137" y="216631"/>
                  </a:cubicBezTo>
                  <a:cubicBezTo>
                    <a:pt x="1072427" y="202151"/>
                    <a:pt x="940027" y="240072"/>
                    <a:pt x="693470" y="216631"/>
                  </a:cubicBezTo>
                  <a:cubicBezTo>
                    <a:pt x="446913" y="193190"/>
                    <a:pt x="342984" y="242941"/>
                    <a:pt x="0" y="216631"/>
                  </a:cubicBezTo>
                  <a:cubicBezTo>
                    <a:pt x="-5471" y="151994"/>
                    <a:pt x="6286" y="141047"/>
                    <a:pt x="0" y="72210"/>
                  </a:cubicBezTo>
                  <a:close/>
                </a:path>
              </a:pathLst>
            </a:custGeom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3349533181">
                    <a:prstGeom prst="rightArrow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A42EEEFA-6FFE-889B-EABA-FA22906E1FB2}"/>
                </a:ext>
              </a:extLst>
            </p:cNvPr>
            <p:cNvSpPr/>
            <p:nvPr/>
          </p:nvSpPr>
          <p:spPr>
            <a:xfrm flipH="1">
              <a:off x="2976182" y="4148387"/>
              <a:ext cx="2224831" cy="288841"/>
            </a:xfrm>
            <a:custGeom>
              <a:avLst/>
              <a:gdLst>
                <a:gd name="csX0" fmla="*/ 0 w 2224831"/>
                <a:gd name="csY0" fmla="*/ 72210 h 288841"/>
                <a:gd name="csX1" fmla="*/ 672666 w 2224831"/>
                <a:gd name="csY1" fmla="*/ 72210 h 288841"/>
                <a:gd name="csX2" fmla="*/ 1303724 w 2224831"/>
                <a:gd name="csY2" fmla="*/ 72210 h 288841"/>
                <a:gd name="csX3" fmla="*/ 2080411 w 2224831"/>
                <a:gd name="csY3" fmla="*/ 72210 h 288841"/>
                <a:gd name="csX4" fmla="*/ 2080411 w 2224831"/>
                <a:gd name="csY4" fmla="*/ 0 h 288841"/>
                <a:gd name="csX5" fmla="*/ 2224831 w 2224831"/>
                <a:gd name="csY5" fmla="*/ 144421 h 288841"/>
                <a:gd name="csX6" fmla="*/ 2080411 w 2224831"/>
                <a:gd name="csY6" fmla="*/ 288841 h 288841"/>
                <a:gd name="csX7" fmla="*/ 2080411 w 2224831"/>
                <a:gd name="csY7" fmla="*/ 216631 h 288841"/>
                <a:gd name="csX8" fmla="*/ 1345332 w 2224831"/>
                <a:gd name="csY8" fmla="*/ 216631 h 288841"/>
                <a:gd name="csX9" fmla="*/ 672666 w 2224831"/>
                <a:gd name="csY9" fmla="*/ 216631 h 288841"/>
                <a:gd name="csX10" fmla="*/ 0 w 2224831"/>
                <a:gd name="csY10" fmla="*/ 216631 h 288841"/>
                <a:gd name="csX11" fmla="*/ 0 w 2224831"/>
                <a:gd name="csY11" fmla="*/ 72210 h 2888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224831" h="288841" fill="none" extrusionOk="0">
                  <a:moveTo>
                    <a:pt x="0" y="72210"/>
                  </a:moveTo>
                  <a:cubicBezTo>
                    <a:pt x="166631" y="72988"/>
                    <a:pt x="441076" y="94126"/>
                    <a:pt x="672666" y="72210"/>
                  </a:cubicBezTo>
                  <a:cubicBezTo>
                    <a:pt x="904256" y="50294"/>
                    <a:pt x="995476" y="88839"/>
                    <a:pt x="1303724" y="72210"/>
                  </a:cubicBezTo>
                  <a:cubicBezTo>
                    <a:pt x="1611972" y="55581"/>
                    <a:pt x="1862549" y="99876"/>
                    <a:pt x="2080411" y="72210"/>
                  </a:cubicBezTo>
                  <a:cubicBezTo>
                    <a:pt x="2082776" y="44808"/>
                    <a:pt x="2078821" y="25834"/>
                    <a:pt x="2080411" y="0"/>
                  </a:cubicBezTo>
                  <a:cubicBezTo>
                    <a:pt x="2144149" y="69675"/>
                    <a:pt x="2168978" y="97959"/>
                    <a:pt x="2224831" y="144421"/>
                  </a:cubicBezTo>
                  <a:cubicBezTo>
                    <a:pt x="2178568" y="192157"/>
                    <a:pt x="2111195" y="256364"/>
                    <a:pt x="2080411" y="288841"/>
                  </a:cubicBezTo>
                  <a:cubicBezTo>
                    <a:pt x="2079398" y="270407"/>
                    <a:pt x="2078678" y="252343"/>
                    <a:pt x="2080411" y="216631"/>
                  </a:cubicBezTo>
                  <a:cubicBezTo>
                    <a:pt x="1871431" y="229291"/>
                    <a:pt x="1706988" y="184927"/>
                    <a:pt x="1345332" y="216631"/>
                  </a:cubicBezTo>
                  <a:cubicBezTo>
                    <a:pt x="983676" y="248335"/>
                    <a:pt x="830254" y="224454"/>
                    <a:pt x="672666" y="216631"/>
                  </a:cubicBezTo>
                  <a:cubicBezTo>
                    <a:pt x="515078" y="208808"/>
                    <a:pt x="145222" y="228140"/>
                    <a:pt x="0" y="216631"/>
                  </a:cubicBezTo>
                  <a:cubicBezTo>
                    <a:pt x="-1465" y="186081"/>
                    <a:pt x="-2127" y="118475"/>
                    <a:pt x="0" y="72210"/>
                  </a:cubicBezTo>
                  <a:close/>
                </a:path>
                <a:path w="2224831" h="288841" stroke="0" extrusionOk="0">
                  <a:moveTo>
                    <a:pt x="0" y="72210"/>
                  </a:moveTo>
                  <a:cubicBezTo>
                    <a:pt x="248585" y="92078"/>
                    <a:pt x="389587" y="63002"/>
                    <a:pt x="693470" y="72210"/>
                  </a:cubicBezTo>
                  <a:cubicBezTo>
                    <a:pt x="997353" y="81419"/>
                    <a:pt x="1166552" y="41264"/>
                    <a:pt x="1407745" y="72210"/>
                  </a:cubicBezTo>
                  <a:cubicBezTo>
                    <a:pt x="1648939" y="103156"/>
                    <a:pt x="1746511" y="64734"/>
                    <a:pt x="2080411" y="72210"/>
                  </a:cubicBezTo>
                  <a:cubicBezTo>
                    <a:pt x="2083193" y="42668"/>
                    <a:pt x="2082654" y="22982"/>
                    <a:pt x="2080411" y="0"/>
                  </a:cubicBezTo>
                  <a:cubicBezTo>
                    <a:pt x="2152495" y="70992"/>
                    <a:pt x="2161460" y="73848"/>
                    <a:pt x="2224831" y="144421"/>
                  </a:cubicBezTo>
                  <a:cubicBezTo>
                    <a:pt x="2163940" y="216112"/>
                    <a:pt x="2136181" y="245171"/>
                    <a:pt x="2080411" y="288841"/>
                  </a:cubicBezTo>
                  <a:cubicBezTo>
                    <a:pt x="2077794" y="264538"/>
                    <a:pt x="2077450" y="251731"/>
                    <a:pt x="2080411" y="216631"/>
                  </a:cubicBezTo>
                  <a:cubicBezTo>
                    <a:pt x="1772543" y="203430"/>
                    <a:pt x="1695741" y="251112"/>
                    <a:pt x="1366137" y="216631"/>
                  </a:cubicBezTo>
                  <a:cubicBezTo>
                    <a:pt x="1036533" y="182150"/>
                    <a:pt x="944627" y="237998"/>
                    <a:pt x="672666" y="216631"/>
                  </a:cubicBezTo>
                  <a:cubicBezTo>
                    <a:pt x="400705" y="195264"/>
                    <a:pt x="243089" y="183449"/>
                    <a:pt x="0" y="216631"/>
                  </a:cubicBezTo>
                  <a:cubicBezTo>
                    <a:pt x="1967" y="158363"/>
                    <a:pt x="-4448" y="121797"/>
                    <a:pt x="0" y="72210"/>
                  </a:cubicBezTo>
                  <a:close/>
                </a:path>
              </a:pathLst>
            </a:custGeom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866784853">
                    <a:prstGeom prst="rightArrow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06043010-1146-63CF-4D0B-3941E4628015}"/>
                </a:ext>
              </a:extLst>
            </p:cNvPr>
            <p:cNvSpPr/>
            <p:nvPr/>
          </p:nvSpPr>
          <p:spPr>
            <a:xfrm>
              <a:off x="2976182" y="4509339"/>
              <a:ext cx="2224831" cy="288841"/>
            </a:xfrm>
            <a:custGeom>
              <a:avLst/>
              <a:gdLst>
                <a:gd name="csX0" fmla="*/ 0 w 2224831"/>
                <a:gd name="csY0" fmla="*/ 72210 h 288841"/>
                <a:gd name="csX1" fmla="*/ 672666 w 2224831"/>
                <a:gd name="csY1" fmla="*/ 72210 h 288841"/>
                <a:gd name="csX2" fmla="*/ 1303724 w 2224831"/>
                <a:gd name="csY2" fmla="*/ 72210 h 288841"/>
                <a:gd name="csX3" fmla="*/ 2080411 w 2224831"/>
                <a:gd name="csY3" fmla="*/ 72210 h 288841"/>
                <a:gd name="csX4" fmla="*/ 2080411 w 2224831"/>
                <a:gd name="csY4" fmla="*/ 0 h 288841"/>
                <a:gd name="csX5" fmla="*/ 2224831 w 2224831"/>
                <a:gd name="csY5" fmla="*/ 144421 h 288841"/>
                <a:gd name="csX6" fmla="*/ 2080411 w 2224831"/>
                <a:gd name="csY6" fmla="*/ 288841 h 288841"/>
                <a:gd name="csX7" fmla="*/ 2080411 w 2224831"/>
                <a:gd name="csY7" fmla="*/ 216631 h 288841"/>
                <a:gd name="csX8" fmla="*/ 1366137 w 2224831"/>
                <a:gd name="csY8" fmla="*/ 216631 h 288841"/>
                <a:gd name="csX9" fmla="*/ 672666 w 2224831"/>
                <a:gd name="csY9" fmla="*/ 216631 h 288841"/>
                <a:gd name="csX10" fmla="*/ 0 w 2224831"/>
                <a:gd name="csY10" fmla="*/ 216631 h 288841"/>
                <a:gd name="csX11" fmla="*/ 0 w 2224831"/>
                <a:gd name="csY11" fmla="*/ 72210 h 2888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224831" h="288841" fill="none" extrusionOk="0">
                  <a:moveTo>
                    <a:pt x="0" y="72210"/>
                  </a:moveTo>
                  <a:cubicBezTo>
                    <a:pt x="291893" y="41077"/>
                    <a:pt x="400608" y="59425"/>
                    <a:pt x="672666" y="72210"/>
                  </a:cubicBezTo>
                  <a:cubicBezTo>
                    <a:pt x="944724" y="84995"/>
                    <a:pt x="1139549" y="92693"/>
                    <a:pt x="1303724" y="72210"/>
                  </a:cubicBezTo>
                  <a:cubicBezTo>
                    <a:pt x="1467899" y="51727"/>
                    <a:pt x="1886453" y="36158"/>
                    <a:pt x="2080411" y="72210"/>
                  </a:cubicBezTo>
                  <a:cubicBezTo>
                    <a:pt x="2083043" y="45400"/>
                    <a:pt x="2083594" y="28382"/>
                    <a:pt x="2080411" y="0"/>
                  </a:cubicBezTo>
                  <a:cubicBezTo>
                    <a:pt x="2140076" y="48901"/>
                    <a:pt x="2153596" y="86987"/>
                    <a:pt x="2224831" y="144421"/>
                  </a:cubicBezTo>
                  <a:cubicBezTo>
                    <a:pt x="2159752" y="197041"/>
                    <a:pt x="2142664" y="217405"/>
                    <a:pt x="2080411" y="288841"/>
                  </a:cubicBezTo>
                  <a:cubicBezTo>
                    <a:pt x="2079788" y="254201"/>
                    <a:pt x="2077113" y="243945"/>
                    <a:pt x="2080411" y="216631"/>
                  </a:cubicBezTo>
                  <a:cubicBezTo>
                    <a:pt x="1837877" y="195092"/>
                    <a:pt x="1563489" y="221364"/>
                    <a:pt x="1366137" y="216631"/>
                  </a:cubicBezTo>
                  <a:cubicBezTo>
                    <a:pt x="1168785" y="211898"/>
                    <a:pt x="896441" y="250170"/>
                    <a:pt x="672666" y="216631"/>
                  </a:cubicBezTo>
                  <a:cubicBezTo>
                    <a:pt x="448891" y="183092"/>
                    <a:pt x="279167" y="192780"/>
                    <a:pt x="0" y="216631"/>
                  </a:cubicBezTo>
                  <a:cubicBezTo>
                    <a:pt x="4405" y="144730"/>
                    <a:pt x="4471" y="134087"/>
                    <a:pt x="0" y="72210"/>
                  </a:cubicBezTo>
                  <a:close/>
                </a:path>
                <a:path w="2224831" h="288841" stroke="0" extrusionOk="0">
                  <a:moveTo>
                    <a:pt x="0" y="72210"/>
                  </a:moveTo>
                  <a:cubicBezTo>
                    <a:pt x="282363" y="84674"/>
                    <a:pt x="499604" y="93727"/>
                    <a:pt x="693470" y="72210"/>
                  </a:cubicBezTo>
                  <a:cubicBezTo>
                    <a:pt x="887336" y="50694"/>
                    <a:pt x="1230108" y="102017"/>
                    <a:pt x="1386941" y="72210"/>
                  </a:cubicBezTo>
                  <a:cubicBezTo>
                    <a:pt x="1543774" y="42403"/>
                    <a:pt x="1742553" y="63875"/>
                    <a:pt x="2080411" y="72210"/>
                  </a:cubicBezTo>
                  <a:cubicBezTo>
                    <a:pt x="2081863" y="49218"/>
                    <a:pt x="2082220" y="18350"/>
                    <a:pt x="2080411" y="0"/>
                  </a:cubicBezTo>
                  <a:cubicBezTo>
                    <a:pt x="2139841" y="53441"/>
                    <a:pt x="2164391" y="97641"/>
                    <a:pt x="2224831" y="144421"/>
                  </a:cubicBezTo>
                  <a:cubicBezTo>
                    <a:pt x="2158359" y="199049"/>
                    <a:pt x="2110095" y="252165"/>
                    <a:pt x="2080411" y="288841"/>
                  </a:cubicBezTo>
                  <a:cubicBezTo>
                    <a:pt x="2078059" y="259924"/>
                    <a:pt x="2080413" y="238061"/>
                    <a:pt x="2080411" y="216631"/>
                  </a:cubicBezTo>
                  <a:cubicBezTo>
                    <a:pt x="1771294" y="251368"/>
                    <a:pt x="1668261" y="209841"/>
                    <a:pt x="1345332" y="216631"/>
                  </a:cubicBezTo>
                  <a:cubicBezTo>
                    <a:pt x="1022403" y="223421"/>
                    <a:pt x="893340" y="218219"/>
                    <a:pt x="693470" y="216631"/>
                  </a:cubicBezTo>
                  <a:cubicBezTo>
                    <a:pt x="493600" y="215043"/>
                    <a:pt x="240268" y="223455"/>
                    <a:pt x="0" y="216631"/>
                  </a:cubicBezTo>
                  <a:cubicBezTo>
                    <a:pt x="853" y="150637"/>
                    <a:pt x="-3961" y="104937"/>
                    <a:pt x="0" y="72210"/>
                  </a:cubicBezTo>
                  <a:close/>
                </a:path>
              </a:pathLst>
            </a:custGeom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73051881">
                    <a:prstGeom prst="rightArrow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F96836C3-B164-6E45-3FD6-39DE9B74E00F}"/>
                  </a:ext>
                </a:extLst>
              </p:cNvPr>
              <p:cNvSpPr/>
              <p:nvPr/>
            </p:nvSpPr>
            <p:spPr>
              <a:xfrm>
                <a:off x="3155404" y="3301505"/>
                <a:ext cx="2964643" cy="1344489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use MPC to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/>
                  <a:t>reconstruct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acc>
                  </m:oMath>
                </a14:m>
                <a:endParaRPr lang="en-US" sz="1800" b="1" dirty="0">
                  <a:solidFill>
                    <a:srgbClr val="FF0000"/>
                  </a:solidFill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/>
                  <a:t>parse</a:t>
                </a:r>
                <a:r>
                  <a:rPr lang="pl-PL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acc>
                  </m:oMath>
                </a14:m>
                <a:r>
                  <a:rPr lang="pl-PL" sz="1800" dirty="0"/>
                  <a:t> as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𝒀</m:t>
                    </m:r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800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1800" dirty="0">
                    <a:solidFill>
                      <a:schemeClr val="tx1"/>
                    </a:solidFill>
                  </a:rPr>
                  <a:t>output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F96836C3-B164-6E45-3FD6-39DE9B74E0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5404" y="3301505"/>
                <a:ext cx="2964643" cy="1344489"/>
              </a:xfrm>
              <a:prstGeom prst="roundRect">
                <a:avLst/>
              </a:prstGeom>
              <a:blipFill>
                <a:blip r:embed="rId2"/>
                <a:stretch>
                  <a:fillRect b="-18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5A5AA6E-9E67-CD2F-2067-87DD671CB876}"/>
                  </a:ext>
                </a:extLst>
              </p:cNvPr>
              <p:cNvSpPr/>
              <p:nvPr/>
            </p:nvSpPr>
            <p:spPr>
              <a:xfrm>
                <a:off x="2387384" y="4257999"/>
                <a:ext cx="379418" cy="36916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𝑺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5A5AA6E-9E67-CD2F-2067-87DD671CB8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7384" y="4257999"/>
                <a:ext cx="379418" cy="36916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66A9EC7-7D6E-2C92-97C6-9F9BB65AF1A3}"/>
                  </a:ext>
                </a:extLst>
              </p:cNvPr>
              <p:cNvSpPr/>
              <p:nvPr/>
            </p:nvSpPr>
            <p:spPr>
              <a:xfrm>
                <a:off x="6406580" y="4253983"/>
                <a:ext cx="379418" cy="36916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𝑺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66A9EC7-7D6E-2C92-97C6-9F9BB65AF1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6580" y="4253983"/>
                <a:ext cx="379418" cy="3691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2AEFE85-CD7E-8316-8EF8-3F19BDA653E1}"/>
                  </a:ext>
                </a:extLst>
              </p:cNvPr>
              <p:cNvSpPr/>
              <p:nvPr/>
            </p:nvSpPr>
            <p:spPr>
              <a:xfrm>
                <a:off x="2379328" y="3279232"/>
                <a:ext cx="379418" cy="36916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</m:acc>
                        </m:e>
                        <m:sub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2AEFE85-CD7E-8316-8EF8-3F19BDA653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9328" y="3279232"/>
                <a:ext cx="379418" cy="369166"/>
              </a:xfrm>
              <a:prstGeom prst="rect">
                <a:avLst/>
              </a:prstGeom>
              <a:blipFill>
                <a:blip r:embed="rId5"/>
                <a:stretch>
                  <a:fillRect l="-10769"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88E8368-C3BE-A4F2-9FC6-4FDED9DD7515}"/>
                  </a:ext>
                </a:extLst>
              </p:cNvPr>
              <p:cNvSpPr/>
              <p:nvPr/>
            </p:nvSpPr>
            <p:spPr>
              <a:xfrm>
                <a:off x="6385255" y="3271934"/>
                <a:ext cx="364865" cy="369167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</m:acc>
                        </m:e>
                        <m:sub>
                          <m:r>
                            <a:rPr lang="pl-PL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88E8368-C3BE-A4F2-9FC6-4FDED9DD75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5255" y="3271934"/>
                <a:ext cx="364865" cy="369167"/>
              </a:xfrm>
              <a:prstGeom prst="rect">
                <a:avLst/>
              </a:prstGeom>
              <a:blipFill>
                <a:blip r:embed="rId6"/>
                <a:stretch>
                  <a:fillRect l="-14516"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A cartoon of a sheep&#10;&#10;AI-generated content may be incorrect.">
            <a:extLst>
              <a:ext uri="{FF2B5EF4-FFF2-40B4-BE49-F238E27FC236}">
                <a16:creationId xmlns:a16="http://schemas.microsoft.com/office/drawing/2014/main" id="{7F927C93-21BE-7238-C051-D82DF302EB9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564" y="3357766"/>
            <a:ext cx="1288228" cy="12882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FC7BD7F-3D65-EBFE-C68E-CC4B402A8F22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8520" y="3207761"/>
            <a:ext cx="1713430" cy="171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11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13" grpId="0"/>
      <p:bldP spid="20" grpId="0" uiExpand="1" build="p" animBg="1"/>
      <p:bldP spid="24" grpId="0" animBg="1"/>
      <p:bldP spid="25" grpId="0" animBg="1"/>
      <p:bldP spid="11" grpId="0" animBg="1"/>
      <p:bldP spid="1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6EB41E-3D4C-7354-F9EE-998F5A5F4B3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7643" y="2950599"/>
            <a:ext cx="1713430" cy="17134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2D6174-1538-24EC-D04C-19E85851B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12375"/>
          </a:xfrm>
        </p:spPr>
        <p:txBody>
          <a:bodyPr/>
          <a:lstStyle/>
          <a:p>
            <a:r>
              <a:rPr lang="en-US" dirty="0"/>
              <a:t>Moral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BC777-0529-45F1-E3AC-420132B5C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40640"/>
            <a:ext cx="7886700" cy="109230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We need secret sharing, in which reconstruction is “</a:t>
            </a:r>
            <a:r>
              <a:rPr lang="en-US" b="1" dirty="0">
                <a:solidFill>
                  <a:srgbClr val="FF0000"/>
                </a:solidFill>
                <a:highlight>
                  <a:srgbClr val="FFFF00"/>
                </a:highlight>
              </a:rPr>
              <a:t>hard in MPC</a:t>
            </a:r>
            <a:r>
              <a:rPr lang="en-US" dirty="0"/>
              <a:t>”.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8D13F63-E808-C96E-021E-2BE4384B5177}"/>
              </a:ext>
            </a:extLst>
          </p:cNvPr>
          <p:cNvGrpSpPr/>
          <p:nvPr/>
        </p:nvGrpSpPr>
        <p:grpSpPr>
          <a:xfrm>
            <a:off x="3064817" y="3449373"/>
            <a:ext cx="3781915" cy="984256"/>
            <a:chOff x="2976182" y="3813924"/>
            <a:chExt cx="2224831" cy="984256"/>
          </a:xfrm>
        </p:grpSpPr>
        <p:sp>
          <p:nvSpPr>
            <p:cNvPr id="7" name="Arrow: Right 6">
              <a:extLst>
                <a:ext uri="{FF2B5EF4-FFF2-40B4-BE49-F238E27FC236}">
                  <a16:creationId xmlns:a16="http://schemas.microsoft.com/office/drawing/2014/main" id="{D9CDF659-E451-BCBF-BDF8-86205FB27C62}"/>
                </a:ext>
              </a:extLst>
            </p:cNvPr>
            <p:cNvSpPr/>
            <p:nvPr/>
          </p:nvSpPr>
          <p:spPr>
            <a:xfrm>
              <a:off x="2976182" y="3813924"/>
              <a:ext cx="2224831" cy="288841"/>
            </a:xfrm>
            <a:custGeom>
              <a:avLst/>
              <a:gdLst>
                <a:gd name="csX0" fmla="*/ 0 w 2224831"/>
                <a:gd name="csY0" fmla="*/ 72210 h 288841"/>
                <a:gd name="csX1" fmla="*/ 735079 w 2224831"/>
                <a:gd name="csY1" fmla="*/ 72210 h 288841"/>
                <a:gd name="csX2" fmla="*/ 1366137 w 2224831"/>
                <a:gd name="csY2" fmla="*/ 72210 h 288841"/>
                <a:gd name="csX3" fmla="*/ 2080411 w 2224831"/>
                <a:gd name="csY3" fmla="*/ 72210 h 288841"/>
                <a:gd name="csX4" fmla="*/ 2080411 w 2224831"/>
                <a:gd name="csY4" fmla="*/ 0 h 288841"/>
                <a:gd name="csX5" fmla="*/ 2224831 w 2224831"/>
                <a:gd name="csY5" fmla="*/ 144421 h 288841"/>
                <a:gd name="csX6" fmla="*/ 2080411 w 2224831"/>
                <a:gd name="csY6" fmla="*/ 288841 h 288841"/>
                <a:gd name="csX7" fmla="*/ 2080411 w 2224831"/>
                <a:gd name="csY7" fmla="*/ 216631 h 288841"/>
                <a:gd name="csX8" fmla="*/ 1386941 w 2224831"/>
                <a:gd name="csY8" fmla="*/ 216631 h 288841"/>
                <a:gd name="csX9" fmla="*/ 755883 w 2224831"/>
                <a:gd name="csY9" fmla="*/ 216631 h 288841"/>
                <a:gd name="csX10" fmla="*/ 0 w 2224831"/>
                <a:gd name="csY10" fmla="*/ 216631 h 288841"/>
                <a:gd name="csX11" fmla="*/ 0 w 2224831"/>
                <a:gd name="csY11" fmla="*/ 72210 h 2888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224831" h="288841" fill="none" extrusionOk="0">
                  <a:moveTo>
                    <a:pt x="0" y="72210"/>
                  </a:moveTo>
                  <a:cubicBezTo>
                    <a:pt x="242783" y="70779"/>
                    <a:pt x="373405" y="45066"/>
                    <a:pt x="735079" y="72210"/>
                  </a:cubicBezTo>
                  <a:cubicBezTo>
                    <a:pt x="1096753" y="99354"/>
                    <a:pt x="1218536" y="65107"/>
                    <a:pt x="1366137" y="72210"/>
                  </a:cubicBezTo>
                  <a:cubicBezTo>
                    <a:pt x="1513738" y="79313"/>
                    <a:pt x="1927432" y="46745"/>
                    <a:pt x="2080411" y="72210"/>
                  </a:cubicBezTo>
                  <a:cubicBezTo>
                    <a:pt x="2079407" y="41139"/>
                    <a:pt x="2078087" y="35682"/>
                    <a:pt x="2080411" y="0"/>
                  </a:cubicBezTo>
                  <a:cubicBezTo>
                    <a:pt x="2135187" y="44078"/>
                    <a:pt x="2181558" y="113844"/>
                    <a:pt x="2224831" y="144421"/>
                  </a:cubicBezTo>
                  <a:cubicBezTo>
                    <a:pt x="2195769" y="173364"/>
                    <a:pt x="2113675" y="258829"/>
                    <a:pt x="2080411" y="288841"/>
                  </a:cubicBezTo>
                  <a:cubicBezTo>
                    <a:pt x="2077191" y="262966"/>
                    <a:pt x="2077936" y="238672"/>
                    <a:pt x="2080411" y="216631"/>
                  </a:cubicBezTo>
                  <a:cubicBezTo>
                    <a:pt x="1806693" y="191668"/>
                    <a:pt x="1569745" y="199786"/>
                    <a:pt x="1386941" y="216631"/>
                  </a:cubicBezTo>
                  <a:cubicBezTo>
                    <a:pt x="1204137" y="233477"/>
                    <a:pt x="999822" y="201438"/>
                    <a:pt x="755883" y="216631"/>
                  </a:cubicBezTo>
                  <a:cubicBezTo>
                    <a:pt x="511944" y="231824"/>
                    <a:pt x="205861" y="216366"/>
                    <a:pt x="0" y="216631"/>
                  </a:cubicBezTo>
                  <a:cubicBezTo>
                    <a:pt x="-3805" y="185860"/>
                    <a:pt x="5764" y="124192"/>
                    <a:pt x="0" y="72210"/>
                  </a:cubicBezTo>
                  <a:close/>
                </a:path>
                <a:path w="2224831" h="288841" stroke="0" extrusionOk="0">
                  <a:moveTo>
                    <a:pt x="0" y="72210"/>
                  </a:moveTo>
                  <a:cubicBezTo>
                    <a:pt x="197493" y="90541"/>
                    <a:pt x="387808" y="82773"/>
                    <a:pt x="672666" y="72210"/>
                  </a:cubicBezTo>
                  <a:cubicBezTo>
                    <a:pt x="957524" y="61647"/>
                    <a:pt x="1127625" y="60930"/>
                    <a:pt x="1303724" y="72210"/>
                  </a:cubicBezTo>
                  <a:cubicBezTo>
                    <a:pt x="1479823" y="83490"/>
                    <a:pt x="1834932" y="46136"/>
                    <a:pt x="2080411" y="72210"/>
                  </a:cubicBezTo>
                  <a:cubicBezTo>
                    <a:pt x="2078164" y="45549"/>
                    <a:pt x="2078604" y="23142"/>
                    <a:pt x="2080411" y="0"/>
                  </a:cubicBezTo>
                  <a:cubicBezTo>
                    <a:pt x="2135442" y="65612"/>
                    <a:pt x="2164177" y="92019"/>
                    <a:pt x="2224831" y="144421"/>
                  </a:cubicBezTo>
                  <a:cubicBezTo>
                    <a:pt x="2196380" y="179551"/>
                    <a:pt x="2120804" y="239189"/>
                    <a:pt x="2080411" y="288841"/>
                  </a:cubicBezTo>
                  <a:cubicBezTo>
                    <a:pt x="2082266" y="262793"/>
                    <a:pt x="2081571" y="244816"/>
                    <a:pt x="2080411" y="216631"/>
                  </a:cubicBezTo>
                  <a:cubicBezTo>
                    <a:pt x="1764556" y="181180"/>
                    <a:pt x="1659847" y="231111"/>
                    <a:pt x="1366137" y="216631"/>
                  </a:cubicBezTo>
                  <a:cubicBezTo>
                    <a:pt x="1072427" y="202151"/>
                    <a:pt x="940027" y="240072"/>
                    <a:pt x="693470" y="216631"/>
                  </a:cubicBezTo>
                  <a:cubicBezTo>
                    <a:pt x="446913" y="193190"/>
                    <a:pt x="342984" y="242941"/>
                    <a:pt x="0" y="216631"/>
                  </a:cubicBezTo>
                  <a:cubicBezTo>
                    <a:pt x="-5471" y="151994"/>
                    <a:pt x="6286" y="141047"/>
                    <a:pt x="0" y="72210"/>
                  </a:cubicBezTo>
                  <a:close/>
                </a:path>
              </a:pathLst>
            </a:custGeom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3349533181">
                    <a:prstGeom prst="rightArrow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Arrow: Right 7">
              <a:extLst>
                <a:ext uri="{FF2B5EF4-FFF2-40B4-BE49-F238E27FC236}">
                  <a16:creationId xmlns:a16="http://schemas.microsoft.com/office/drawing/2014/main" id="{1A442134-F616-30E9-701A-58D957E6ACCA}"/>
                </a:ext>
              </a:extLst>
            </p:cNvPr>
            <p:cNvSpPr/>
            <p:nvPr/>
          </p:nvSpPr>
          <p:spPr>
            <a:xfrm flipH="1">
              <a:off x="2976182" y="4148387"/>
              <a:ext cx="2224831" cy="288841"/>
            </a:xfrm>
            <a:custGeom>
              <a:avLst/>
              <a:gdLst>
                <a:gd name="csX0" fmla="*/ 0 w 2224831"/>
                <a:gd name="csY0" fmla="*/ 72210 h 288841"/>
                <a:gd name="csX1" fmla="*/ 672666 w 2224831"/>
                <a:gd name="csY1" fmla="*/ 72210 h 288841"/>
                <a:gd name="csX2" fmla="*/ 1303724 w 2224831"/>
                <a:gd name="csY2" fmla="*/ 72210 h 288841"/>
                <a:gd name="csX3" fmla="*/ 2080411 w 2224831"/>
                <a:gd name="csY3" fmla="*/ 72210 h 288841"/>
                <a:gd name="csX4" fmla="*/ 2080411 w 2224831"/>
                <a:gd name="csY4" fmla="*/ 0 h 288841"/>
                <a:gd name="csX5" fmla="*/ 2224831 w 2224831"/>
                <a:gd name="csY5" fmla="*/ 144421 h 288841"/>
                <a:gd name="csX6" fmla="*/ 2080411 w 2224831"/>
                <a:gd name="csY6" fmla="*/ 288841 h 288841"/>
                <a:gd name="csX7" fmla="*/ 2080411 w 2224831"/>
                <a:gd name="csY7" fmla="*/ 216631 h 288841"/>
                <a:gd name="csX8" fmla="*/ 1345332 w 2224831"/>
                <a:gd name="csY8" fmla="*/ 216631 h 288841"/>
                <a:gd name="csX9" fmla="*/ 672666 w 2224831"/>
                <a:gd name="csY9" fmla="*/ 216631 h 288841"/>
                <a:gd name="csX10" fmla="*/ 0 w 2224831"/>
                <a:gd name="csY10" fmla="*/ 216631 h 288841"/>
                <a:gd name="csX11" fmla="*/ 0 w 2224831"/>
                <a:gd name="csY11" fmla="*/ 72210 h 2888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224831" h="288841" fill="none" extrusionOk="0">
                  <a:moveTo>
                    <a:pt x="0" y="72210"/>
                  </a:moveTo>
                  <a:cubicBezTo>
                    <a:pt x="166631" y="72988"/>
                    <a:pt x="441076" y="94126"/>
                    <a:pt x="672666" y="72210"/>
                  </a:cubicBezTo>
                  <a:cubicBezTo>
                    <a:pt x="904256" y="50294"/>
                    <a:pt x="995476" y="88839"/>
                    <a:pt x="1303724" y="72210"/>
                  </a:cubicBezTo>
                  <a:cubicBezTo>
                    <a:pt x="1611972" y="55581"/>
                    <a:pt x="1862549" y="99876"/>
                    <a:pt x="2080411" y="72210"/>
                  </a:cubicBezTo>
                  <a:cubicBezTo>
                    <a:pt x="2082776" y="44808"/>
                    <a:pt x="2078821" y="25834"/>
                    <a:pt x="2080411" y="0"/>
                  </a:cubicBezTo>
                  <a:cubicBezTo>
                    <a:pt x="2144149" y="69675"/>
                    <a:pt x="2168978" y="97959"/>
                    <a:pt x="2224831" y="144421"/>
                  </a:cubicBezTo>
                  <a:cubicBezTo>
                    <a:pt x="2178568" y="192157"/>
                    <a:pt x="2111195" y="256364"/>
                    <a:pt x="2080411" y="288841"/>
                  </a:cubicBezTo>
                  <a:cubicBezTo>
                    <a:pt x="2079398" y="270407"/>
                    <a:pt x="2078678" y="252343"/>
                    <a:pt x="2080411" y="216631"/>
                  </a:cubicBezTo>
                  <a:cubicBezTo>
                    <a:pt x="1871431" y="229291"/>
                    <a:pt x="1706988" y="184927"/>
                    <a:pt x="1345332" y="216631"/>
                  </a:cubicBezTo>
                  <a:cubicBezTo>
                    <a:pt x="983676" y="248335"/>
                    <a:pt x="830254" y="224454"/>
                    <a:pt x="672666" y="216631"/>
                  </a:cubicBezTo>
                  <a:cubicBezTo>
                    <a:pt x="515078" y="208808"/>
                    <a:pt x="145222" y="228140"/>
                    <a:pt x="0" y="216631"/>
                  </a:cubicBezTo>
                  <a:cubicBezTo>
                    <a:pt x="-1465" y="186081"/>
                    <a:pt x="-2127" y="118475"/>
                    <a:pt x="0" y="72210"/>
                  </a:cubicBezTo>
                  <a:close/>
                </a:path>
                <a:path w="2224831" h="288841" stroke="0" extrusionOk="0">
                  <a:moveTo>
                    <a:pt x="0" y="72210"/>
                  </a:moveTo>
                  <a:cubicBezTo>
                    <a:pt x="248585" y="92078"/>
                    <a:pt x="389587" y="63002"/>
                    <a:pt x="693470" y="72210"/>
                  </a:cubicBezTo>
                  <a:cubicBezTo>
                    <a:pt x="997353" y="81419"/>
                    <a:pt x="1166552" y="41264"/>
                    <a:pt x="1407745" y="72210"/>
                  </a:cubicBezTo>
                  <a:cubicBezTo>
                    <a:pt x="1648939" y="103156"/>
                    <a:pt x="1746511" y="64734"/>
                    <a:pt x="2080411" y="72210"/>
                  </a:cubicBezTo>
                  <a:cubicBezTo>
                    <a:pt x="2083193" y="42668"/>
                    <a:pt x="2082654" y="22982"/>
                    <a:pt x="2080411" y="0"/>
                  </a:cubicBezTo>
                  <a:cubicBezTo>
                    <a:pt x="2152495" y="70992"/>
                    <a:pt x="2161460" y="73848"/>
                    <a:pt x="2224831" y="144421"/>
                  </a:cubicBezTo>
                  <a:cubicBezTo>
                    <a:pt x="2163940" y="216112"/>
                    <a:pt x="2136181" y="245171"/>
                    <a:pt x="2080411" y="288841"/>
                  </a:cubicBezTo>
                  <a:cubicBezTo>
                    <a:pt x="2077794" y="264538"/>
                    <a:pt x="2077450" y="251731"/>
                    <a:pt x="2080411" y="216631"/>
                  </a:cubicBezTo>
                  <a:cubicBezTo>
                    <a:pt x="1772543" y="203430"/>
                    <a:pt x="1695741" y="251112"/>
                    <a:pt x="1366137" y="216631"/>
                  </a:cubicBezTo>
                  <a:cubicBezTo>
                    <a:pt x="1036533" y="182150"/>
                    <a:pt x="944627" y="237998"/>
                    <a:pt x="672666" y="216631"/>
                  </a:cubicBezTo>
                  <a:cubicBezTo>
                    <a:pt x="400705" y="195264"/>
                    <a:pt x="243089" y="183449"/>
                    <a:pt x="0" y="216631"/>
                  </a:cubicBezTo>
                  <a:cubicBezTo>
                    <a:pt x="1967" y="158363"/>
                    <a:pt x="-4448" y="121797"/>
                    <a:pt x="0" y="72210"/>
                  </a:cubicBezTo>
                  <a:close/>
                </a:path>
              </a:pathLst>
            </a:custGeom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866784853">
                    <a:prstGeom prst="rightArrow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E58FB782-DE8A-59FB-3F2F-0EF593ED0893}"/>
                </a:ext>
              </a:extLst>
            </p:cNvPr>
            <p:cNvSpPr/>
            <p:nvPr/>
          </p:nvSpPr>
          <p:spPr>
            <a:xfrm>
              <a:off x="2976182" y="4509339"/>
              <a:ext cx="2224831" cy="288841"/>
            </a:xfrm>
            <a:custGeom>
              <a:avLst/>
              <a:gdLst>
                <a:gd name="csX0" fmla="*/ 0 w 2224831"/>
                <a:gd name="csY0" fmla="*/ 72210 h 288841"/>
                <a:gd name="csX1" fmla="*/ 672666 w 2224831"/>
                <a:gd name="csY1" fmla="*/ 72210 h 288841"/>
                <a:gd name="csX2" fmla="*/ 1303724 w 2224831"/>
                <a:gd name="csY2" fmla="*/ 72210 h 288841"/>
                <a:gd name="csX3" fmla="*/ 2080411 w 2224831"/>
                <a:gd name="csY3" fmla="*/ 72210 h 288841"/>
                <a:gd name="csX4" fmla="*/ 2080411 w 2224831"/>
                <a:gd name="csY4" fmla="*/ 0 h 288841"/>
                <a:gd name="csX5" fmla="*/ 2224831 w 2224831"/>
                <a:gd name="csY5" fmla="*/ 144421 h 288841"/>
                <a:gd name="csX6" fmla="*/ 2080411 w 2224831"/>
                <a:gd name="csY6" fmla="*/ 288841 h 288841"/>
                <a:gd name="csX7" fmla="*/ 2080411 w 2224831"/>
                <a:gd name="csY7" fmla="*/ 216631 h 288841"/>
                <a:gd name="csX8" fmla="*/ 1366137 w 2224831"/>
                <a:gd name="csY8" fmla="*/ 216631 h 288841"/>
                <a:gd name="csX9" fmla="*/ 672666 w 2224831"/>
                <a:gd name="csY9" fmla="*/ 216631 h 288841"/>
                <a:gd name="csX10" fmla="*/ 0 w 2224831"/>
                <a:gd name="csY10" fmla="*/ 216631 h 288841"/>
                <a:gd name="csX11" fmla="*/ 0 w 2224831"/>
                <a:gd name="csY11" fmla="*/ 72210 h 2888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224831" h="288841" fill="none" extrusionOk="0">
                  <a:moveTo>
                    <a:pt x="0" y="72210"/>
                  </a:moveTo>
                  <a:cubicBezTo>
                    <a:pt x="291893" y="41077"/>
                    <a:pt x="400608" y="59425"/>
                    <a:pt x="672666" y="72210"/>
                  </a:cubicBezTo>
                  <a:cubicBezTo>
                    <a:pt x="944724" y="84995"/>
                    <a:pt x="1139549" y="92693"/>
                    <a:pt x="1303724" y="72210"/>
                  </a:cubicBezTo>
                  <a:cubicBezTo>
                    <a:pt x="1467899" y="51727"/>
                    <a:pt x="1886453" y="36158"/>
                    <a:pt x="2080411" y="72210"/>
                  </a:cubicBezTo>
                  <a:cubicBezTo>
                    <a:pt x="2083043" y="45400"/>
                    <a:pt x="2083594" y="28382"/>
                    <a:pt x="2080411" y="0"/>
                  </a:cubicBezTo>
                  <a:cubicBezTo>
                    <a:pt x="2140076" y="48901"/>
                    <a:pt x="2153596" y="86987"/>
                    <a:pt x="2224831" y="144421"/>
                  </a:cubicBezTo>
                  <a:cubicBezTo>
                    <a:pt x="2159752" y="197041"/>
                    <a:pt x="2142664" y="217405"/>
                    <a:pt x="2080411" y="288841"/>
                  </a:cubicBezTo>
                  <a:cubicBezTo>
                    <a:pt x="2079788" y="254201"/>
                    <a:pt x="2077113" y="243945"/>
                    <a:pt x="2080411" y="216631"/>
                  </a:cubicBezTo>
                  <a:cubicBezTo>
                    <a:pt x="1837877" y="195092"/>
                    <a:pt x="1563489" y="221364"/>
                    <a:pt x="1366137" y="216631"/>
                  </a:cubicBezTo>
                  <a:cubicBezTo>
                    <a:pt x="1168785" y="211898"/>
                    <a:pt x="896441" y="250170"/>
                    <a:pt x="672666" y="216631"/>
                  </a:cubicBezTo>
                  <a:cubicBezTo>
                    <a:pt x="448891" y="183092"/>
                    <a:pt x="279167" y="192780"/>
                    <a:pt x="0" y="216631"/>
                  </a:cubicBezTo>
                  <a:cubicBezTo>
                    <a:pt x="4405" y="144730"/>
                    <a:pt x="4471" y="134087"/>
                    <a:pt x="0" y="72210"/>
                  </a:cubicBezTo>
                  <a:close/>
                </a:path>
                <a:path w="2224831" h="288841" stroke="0" extrusionOk="0">
                  <a:moveTo>
                    <a:pt x="0" y="72210"/>
                  </a:moveTo>
                  <a:cubicBezTo>
                    <a:pt x="282363" y="84674"/>
                    <a:pt x="499604" y="93727"/>
                    <a:pt x="693470" y="72210"/>
                  </a:cubicBezTo>
                  <a:cubicBezTo>
                    <a:pt x="887336" y="50694"/>
                    <a:pt x="1230108" y="102017"/>
                    <a:pt x="1386941" y="72210"/>
                  </a:cubicBezTo>
                  <a:cubicBezTo>
                    <a:pt x="1543774" y="42403"/>
                    <a:pt x="1742553" y="63875"/>
                    <a:pt x="2080411" y="72210"/>
                  </a:cubicBezTo>
                  <a:cubicBezTo>
                    <a:pt x="2081863" y="49218"/>
                    <a:pt x="2082220" y="18350"/>
                    <a:pt x="2080411" y="0"/>
                  </a:cubicBezTo>
                  <a:cubicBezTo>
                    <a:pt x="2139841" y="53441"/>
                    <a:pt x="2164391" y="97641"/>
                    <a:pt x="2224831" y="144421"/>
                  </a:cubicBezTo>
                  <a:cubicBezTo>
                    <a:pt x="2158359" y="199049"/>
                    <a:pt x="2110095" y="252165"/>
                    <a:pt x="2080411" y="288841"/>
                  </a:cubicBezTo>
                  <a:cubicBezTo>
                    <a:pt x="2078059" y="259924"/>
                    <a:pt x="2080413" y="238061"/>
                    <a:pt x="2080411" y="216631"/>
                  </a:cubicBezTo>
                  <a:cubicBezTo>
                    <a:pt x="1771294" y="251368"/>
                    <a:pt x="1668261" y="209841"/>
                    <a:pt x="1345332" y="216631"/>
                  </a:cubicBezTo>
                  <a:cubicBezTo>
                    <a:pt x="1022403" y="223421"/>
                    <a:pt x="893340" y="218219"/>
                    <a:pt x="693470" y="216631"/>
                  </a:cubicBezTo>
                  <a:cubicBezTo>
                    <a:pt x="493600" y="215043"/>
                    <a:pt x="240268" y="223455"/>
                    <a:pt x="0" y="216631"/>
                  </a:cubicBezTo>
                  <a:cubicBezTo>
                    <a:pt x="853" y="150637"/>
                    <a:pt x="-3961" y="104937"/>
                    <a:pt x="0" y="72210"/>
                  </a:cubicBezTo>
                  <a:close/>
                </a:path>
              </a:pathLst>
            </a:custGeom>
            <a:ln>
              <a:solidFill>
                <a:srgbClr val="FF0000"/>
              </a:solidFill>
              <a:extLst>
                <a:ext uri="{C807C97D-BFC1-408E-A445-0C87EB9F89A2}">
                  <ask:lineSketchStyleProps xmlns:ask="http://schemas.microsoft.com/office/drawing/2018/sketchyshapes" sd="1273051881">
                    <a:prstGeom prst="rightArrow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163F3D03-DBA4-4DCD-AC9C-843BDC3F6D2C}"/>
                  </a:ext>
                </a:extLst>
              </p:cNvPr>
              <p:cNvSpPr/>
              <p:nvPr/>
            </p:nvSpPr>
            <p:spPr>
              <a:xfrm>
                <a:off x="3470149" y="3175079"/>
                <a:ext cx="2964643" cy="1580632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en-US" sz="2000" dirty="0"/>
                  <a:t>reconstruct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acc>
                  </m:oMath>
                </a14:m>
                <a:endParaRPr lang="en-US" sz="2000" b="1" dirty="0">
                  <a:solidFill>
                    <a:srgbClr val="FF0000"/>
                  </a:solidFill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2000" dirty="0"/>
                  <a:t>parse</a:t>
                </a:r>
                <a:r>
                  <a:rPr lang="pl-PL" sz="20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acc>
                  </m:oMath>
                </a14:m>
                <a:r>
                  <a:rPr lang="pl-PL" sz="2000" dirty="0"/>
                  <a:t> as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𝒀</m:t>
                    </m:r>
                    <m:r>
                      <a:rPr lang="en-US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2000" dirty="0">
                    <a:solidFill>
                      <a:schemeClr val="tx1"/>
                    </a:solidFill>
                  </a:rPr>
                  <a:t>output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endParaRPr 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163F3D03-DBA4-4DCD-AC9C-843BDC3F6D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0149" y="3175079"/>
                <a:ext cx="2964643" cy="1580632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3B641EE-7CDB-4705-BF94-F0A08A56D069}"/>
                  </a:ext>
                </a:extLst>
              </p:cNvPr>
              <p:cNvSpPr/>
              <p:nvPr/>
            </p:nvSpPr>
            <p:spPr>
              <a:xfrm>
                <a:off x="2535256" y="4036919"/>
                <a:ext cx="379418" cy="36916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𝑺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3B641EE-7CDB-4705-BF94-F0A08A56D0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5256" y="4036919"/>
                <a:ext cx="379418" cy="3691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AD32F58-A4C8-EA8E-B573-BFE7DC58F4BE}"/>
                  </a:ext>
                </a:extLst>
              </p:cNvPr>
              <p:cNvSpPr/>
              <p:nvPr/>
            </p:nvSpPr>
            <p:spPr>
              <a:xfrm>
                <a:off x="7064866" y="4020474"/>
                <a:ext cx="379418" cy="36916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𝑺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3AD32F58-A4C8-EA8E-B573-BFE7DC58F4B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866" y="4020474"/>
                <a:ext cx="379418" cy="36916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8733CA40-5FD2-8377-2DDD-BF16F71F98E3}"/>
              </a:ext>
            </a:extLst>
          </p:cNvPr>
          <p:cNvSpPr/>
          <p:nvPr/>
        </p:nvSpPr>
        <p:spPr>
          <a:xfrm>
            <a:off x="3915036" y="3497482"/>
            <a:ext cx="1737162" cy="288841"/>
          </a:xfrm>
          <a:custGeom>
            <a:avLst/>
            <a:gdLst>
              <a:gd name="csX0" fmla="*/ 0 w 1737162"/>
              <a:gd name="csY0" fmla="*/ 48141 h 288841"/>
              <a:gd name="csX1" fmla="*/ 48141 w 1737162"/>
              <a:gd name="csY1" fmla="*/ 0 h 288841"/>
              <a:gd name="csX2" fmla="*/ 289527 w 1737162"/>
              <a:gd name="csY2" fmla="*/ 0 h 288841"/>
              <a:gd name="csX3" fmla="*/ 478045 w 1737162"/>
              <a:gd name="csY3" fmla="*/ -341586 h 288841"/>
              <a:gd name="csX4" fmla="*/ 652061 w 1737162"/>
              <a:gd name="csY4" fmla="*/ -656897 h 288841"/>
              <a:gd name="csX5" fmla="*/ 723818 w 1737162"/>
              <a:gd name="csY5" fmla="*/ 0 h 288841"/>
              <a:gd name="csX6" fmla="*/ 1196767 w 1737162"/>
              <a:gd name="csY6" fmla="*/ 0 h 288841"/>
              <a:gd name="csX7" fmla="*/ 1689021 w 1737162"/>
              <a:gd name="csY7" fmla="*/ 0 h 288841"/>
              <a:gd name="csX8" fmla="*/ 1737162 w 1737162"/>
              <a:gd name="csY8" fmla="*/ 48141 h 288841"/>
              <a:gd name="csX9" fmla="*/ 1737162 w 1737162"/>
              <a:gd name="csY9" fmla="*/ 48140 h 288841"/>
              <a:gd name="csX10" fmla="*/ 1737162 w 1737162"/>
              <a:gd name="csY10" fmla="*/ 48140 h 288841"/>
              <a:gd name="csX11" fmla="*/ 1737162 w 1737162"/>
              <a:gd name="csY11" fmla="*/ 120350 h 288841"/>
              <a:gd name="csX12" fmla="*/ 1737162 w 1737162"/>
              <a:gd name="csY12" fmla="*/ 240700 h 288841"/>
              <a:gd name="csX13" fmla="*/ 1689021 w 1737162"/>
              <a:gd name="csY13" fmla="*/ 288841 h 288841"/>
              <a:gd name="csX14" fmla="*/ 1196767 w 1737162"/>
              <a:gd name="csY14" fmla="*/ 288841 h 288841"/>
              <a:gd name="csX15" fmla="*/ 723818 w 1737162"/>
              <a:gd name="csY15" fmla="*/ 288841 h 288841"/>
              <a:gd name="csX16" fmla="*/ 289527 w 1737162"/>
              <a:gd name="csY16" fmla="*/ 288841 h 288841"/>
              <a:gd name="csX17" fmla="*/ 289527 w 1737162"/>
              <a:gd name="csY17" fmla="*/ 288841 h 288841"/>
              <a:gd name="csX18" fmla="*/ 48141 w 1737162"/>
              <a:gd name="csY18" fmla="*/ 288841 h 288841"/>
              <a:gd name="csX19" fmla="*/ 0 w 1737162"/>
              <a:gd name="csY19" fmla="*/ 240700 h 288841"/>
              <a:gd name="csX20" fmla="*/ 0 w 1737162"/>
              <a:gd name="csY20" fmla="*/ 120350 h 288841"/>
              <a:gd name="csX21" fmla="*/ 0 w 1737162"/>
              <a:gd name="csY21" fmla="*/ 48140 h 288841"/>
              <a:gd name="csX22" fmla="*/ 0 w 1737162"/>
              <a:gd name="csY22" fmla="*/ 48140 h 288841"/>
              <a:gd name="csX23" fmla="*/ 0 w 1737162"/>
              <a:gd name="csY23" fmla="*/ 48141 h 2888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1737162" h="288841" extrusionOk="0">
                <a:moveTo>
                  <a:pt x="0" y="48141"/>
                </a:moveTo>
                <a:cubicBezTo>
                  <a:pt x="-3336" y="21871"/>
                  <a:pt x="26760" y="-2590"/>
                  <a:pt x="48141" y="0"/>
                </a:cubicBezTo>
                <a:cubicBezTo>
                  <a:pt x="120637" y="5528"/>
                  <a:pt x="186955" y="-7802"/>
                  <a:pt x="289527" y="0"/>
                </a:cubicBezTo>
                <a:cubicBezTo>
                  <a:pt x="349488" y="-127801"/>
                  <a:pt x="447561" y="-256898"/>
                  <a:pt x="478045" y="-341586"/>
                </a:cubicBezTo>
                <a:cubicBezTo>
                  <a:pt x="508529" y="-426274"/>
                  <a:pt x="598279" y="-526670"/>
                  <a:pt x="652061" y="-656897"/>
                </a:cubicBezTo>
                <a:cubicBezTo>
                  <a:pt x="657768" y="-394415"/>
                  <a:pt x="730793" y="-238577"/>
                  <a:pt x="723818" y="0"/>
                </a:cubicBezTo>
                <a:cubicBezTo>
                  <a:pt x="828726" y="16502"/>
                  <a:pt x="971846" y="17051"/>
                  <a:pt x="1196767" y="0"/>
                </a:cubicBezTo>
                <a:cubicBezTo>
                  <a:pt x="1421688" y="-17051"/>
                  <a:pt x="1461174" y="-7179"/>
                  <a:pt x="1689021" y="0"/>
                </a:cubicBezTo>
                <a:cubicBezTo>
                  <a:pt x="1717782" y="-1029"/>
                  <a:pt x="1739206" y="24646"/>
                  <a:pt x="1737162" y="48141"/>
                </a:cubicBezTo>
                <a:lnTo>
                  <a:pt x="1737162" y="48140"/>
                </a:lnTo>
                <a:lnTo>
                  <a:pt x="1737162" y="48140"/>
                </a:lnTo>
                <a:cubicBezTo>
                  <a:pt x="1734916" y="71275"/>
                  <a:pt x="1734881" y="104971"/>
                  <a:pt x="1737162" y="120350"/>
                </a:cubicBezTo>
                <a:cubicBezTo>
                  <a:pt x="1739826" y="153910"/>
                  <a:pt x="1741041" y="198751"/>
                  <a:pt x="1737162" y="240700"/>
                </a:cubicBezTo>
                <a:cubicBezTo>
                  <a:pt x="1733213" y="265673"/>
                  <a:pt x="1717802" y="285669"/>
                  <a:pt x="1689021" y="288841"/>
                </a:cubicBezTo>
                <a:cubicBezTo>
                  <a:pt x="1559381" y="292047"/>
                  <a:pt x="1334836" y="279174"/>
                  <a:pt x="1196767" y="288841"/>
                </a:cubicBezTo>
                <a:cubicBezTo>
                  <a:pt x="1058698" y="298508"/>
                  <a:pt x="909319" y="277167"/>
                  <a:pt x="723818" y="288841"/>
                </a:cubicBezTo>
                <a:cubicBezTo>
                  <a:pt x="614841" y="274188"/>
                  <a:pt x="471031" y="282116"/>
                  <a:pt x="289527" y="288841"/>
                </a:cubicBezTo>
                <a:lnTo>
                  <a:pt x="289527" y="288841"/>
                </a:lnTo>
                <a:cubicBezTo>
                  <a:pt x="228673" y="298240"/>
                  <a:pt x="119872" y="298252"/>
                  <a:pt x="48141" y="288841"/>
                </a:cubicBezTo>
                <a:cubicBezTo>
                  <a:pt x="20968" y="292436"/>
                  <a:pt x="-414" y="264946"/>
                  <a:pt x="0" y="240700"/>
                </a:cubicBezTo>
                <a:cubicBezTo>
                  <a:pt x="-5431" y="203118"/>
                  <a:pt x="-406" y="176758"/>
                  <a:pt x="0" y="120350"/>
                </a:cubicBezTo>
                <a:cubicBezTo>
                  <a:pt x="-2675" y="93816"/>
                  <a:pt x="-2351" y="67126"/>
                  <a:pt x="0" y="48140"/>
                </a:cubicBezTo>
                <a:lnTo>
                  <a:pt x="0" y="48140"/>
                </a:lnTo>
                <a:lnTo>
                  <a:pt x="0" y="48141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356743509">
                  <a:prstGeom prst="wedgeRoundRectCallout">
                    <a:avLst>
                      <a:gd name="adj1" fmla="val -12464"/>
                      <a:gd name="adj2" fmla="val -277425"/>
                      <a:gd name="adj3" fmla="val 1666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3E765A-A8A0-2A52-22DC-5B3CB16A1077}"/>
              </a:ext>
            </a:extLst>
          </p:cNvPr>
          <p:cNvSpPr txBox="1"/>
          <p:nvPr/>
        </p:nvSpPr>
        <p:spPr>
          <a:xfrm>
            <a:off x="3915036" y="2378033"/>
            <a:ext cx="15876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hard in MPC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A9C614-B10D-1095-AE85-194D6E49147E}"/>
              </a:ext>
            </a:extLst>
          </p:cNvPr>
          <p:cNvSpPr txBox="1"/>
          <p:nvPr/>
        </p:nvSpPr>
        <p:spPr>
          <a:xfrm>
            <a:off x="175641" y="4487585"/>
            <a:ext cx="9060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Hence: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Speech Bubble: Rectangle 15">
                <a:extLst>
                  <a:ext uri="{FF2B5EF4-FFF2-40B4-BE49-F238E27FC236}">
                    <a16:creationId xmlns:a16="http://schemas.microsoft.com/office/drawing/2014/main" id="{9E1D95CB-B792-6386-C305-F369F91BEB40}"/>
                  </a:ext>
                </a:extLst>
              </p:cNvPr>
              <p:cNvSpPr/>
              <p:nvPr/>
            </p:nvSpPr>
            <p:spPr>
              <a:xfrm>
                <a:off x="1170922" y="4938418"/>
                <a:ext cx="2102537" cy="1176489"/>
              </a:xfrm>
              <a:prstGeom prst="wedgeRectCallout">
                <a:avLst>
                  <a:gd name="adj1" fmla="val -19027"/>
                  <a:gd name="adj2" fmla="val -98100"/>
                </a:avLst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/>
                  <a:t>knows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acc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𝒀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pPr algn="ctr"/>
                <a:r>
                  <a:rPr lang="en-US" sz="2000" dirty="0"/>
                  <a:t>and can snitch on Bob using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𝒀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6" name="Speech Bubble: Rectangle 15">
                <a:extLst>
                  <a:ext uri="{FF2B5EF4-FFF2-40B4-BE49-F238E27FC236}">
                    <a16:creationId xmlns:a16="http://schemas.microsoft.com/office/drawing/2014/main" id="{9E1D95CB-B792-6386-C305-F369F91BEB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0922" y="4938418"/>
                <a:ext cx="2102537" cy="1176489"/>
              </a:xfrm>
              <a:prstGeom prst="wedgeRectCallout">
                <a:avLst>
                  <a:gd name="adj1" fmla="val -19027"/>
                  <a:gd name="adj2" fmla="val -98100"/>
                </a:avLst>
              </a:prstGeom>
              <a:blipFill>
                <a:blip r:embed="rId6"/>
                <a:stretch>
                  <a:fillRect l="-2017" r="-2882" b="-13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Speech Bubble: Rectangle 16">
                <a:extLst>
                  <a:ext uri="{FF2B5EF4-FFF2-40B4-BE49-F238E27FC236}">
                    <a16:creationId xmlns:a16="http://schemas.microsoft.com/office/drawing/2014/main" id="{1DC5516D-A94A-D71D-A1B0-FD2988925ACF}"/>
                  </a:ext>
                </a:extLst>
              </p:cNvPr>
              <p:cNvSpPr/>
              <p:nvPr/>
            </p:nvSpPr>
            <p:spPr>
              <a:xfrm>
                <a:off x="6605460" y="4938418"/>
                <a:ext cx="2102537" cy="1176489"/>
              </a:xfrm>
              <a:prstGeom prst="wedgeRectCallout">
                <a:avLst>
                  <a:gd name="adj1" fmla="val 18092"/>
                  <a:gd name="adj2" fmla="val -96615"/>
                </a:avLst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/>
                  <a:t>knows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acc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||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𝒀</m:t>
                    </m:r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  <a:p>
                <a:pPr algn="ctr"/>
                <a:r>
                  <a:rPr lang="en-US" sz="2000" dirty="0"/>
                  <a:t>and can snitch on Alice using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𝒀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17" name="Speech Bubble: Rectangle 16">
                <a:extLst>
                  <a:ext uri="{FF2B5EF4-FFF2-40B4-BE49-F238E27FC236}">
                    <a16:creationId xmlns:a16="http://schemas.microsoft.com/office/drawing/2014/main" id="{1DC5516D-A94A-D71D-A1B0-FD2988925A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5460" y="4938418"/>
                <a:ext cx="2102537" cy="1176489"/>
              </a:xfrm>
              <a:prstGeom prst="wedgeRectCallout">
                <a:avLst>
                  <a:gd name="adj1" fmla="val 18092"/>
                  <a:gd name="adj2" fmla="val -96615"/>
                </a:avLst>
              </a:prstGeom>
              <a:blipFill>
                <a:blip r:embed="rId7"/>
                <a:stretch>
                  <a:fillRect l="-2312" r="-2890" b="-13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AA1CAFAA-F047-FBE7-6EA1-67D9D3E3B5A0}"/>
              </a:ext>
            </a:extLst>
          </p:cNvPr>
          <p:cNvSpPr txBox="1"/>
          <p:nvPr/>
        </p:nvSpPr>
        <p:spPr>
          <a:xfrm>
            <a:off x="4701303" y="5336319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</a:t>
            </a:r>
          </a:p>
        </p:txBody>
      </p:sp>
      <p:pic>
        <p:nvPicPr>
          <p:cNvPr id="4" name="Picture 3" descr="A cartoon of a sheep&#10;&#10;AI-generated content may be incorrect.">
            <a:extLst>
              <a:ext uri="{FF2B5EF4-FFF2-40B4-BE49-F238E27FC236}">
                <a16:creationId xmlns:a16="http://schemas.microsoft.com/office/drawing/2014/main" id="{889AA5B8-CCAF-4B44-D1D1-C94F21C4AF4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961" y="3065274"/>
            <a:ext cx="1288228" cy="128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986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 animBg="1"/>
      <p:bldP spid="16" grpId="1" animBg="1"/>
      <p:bldP spid="17" grpId="0" animBg="1"/>
      <p:bldP spid="1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406C0-8BE2-FD76-28D5-1C9A2B36D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210" y="215049"/>
            <a:ext cx="7886700" cy="1325563"/>
          </a:xfrm>
        </p:spPr>
        <p:txBody>
          <a:bodyPr/>
          <a:lstStyle/>
          <a:p>
            <a:r>
              <a:rPr lang="en-US" dirty="0"/>
              <a:t>How to model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772A7-6A87-379A-F84A-97F06BD6C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210" y="1281281"/>
            <a:ext cx="7886700" cy="5545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B0F0"/>
                </a:solidFill>
              </a:rPr>
              <a:t>Main building block</a:t>
            </a:r>
            <a:r>
              <a:rPr lang="en-US" dirty="0"/>
              <a:t>: </a:t>
            </a:r>
            <a:r>
              <a:rPr lang="en-US" b="1" dirty="0"/>
              <a:t>hash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rapezoid 6">
                <a:extLst>
                  <a:ext uri="{FF2B5EF4-FFF2-40B4-BE49-F238E27FC236}">
                    <a16:creationId xmlns:a16="http://schemas.microsoft.com/office/drawing/2014/main" id="{CD8D2280-5B80-2BD5-112A-48EAA49A5ACF}"/>
                  </a:ext>
                </a:extLst>
              </p:cNvPr>
              <p:cNvSpPr/>
              <p:nvPr/>
            </p:nvSpPr>
            <p:spPr>
              <a:xfrm>
                <a:off x="3582787" y="2344001"/>
                <a:ext cx="2352978" cy="1205610"/>
              </a:xfrm>
              <a:prstGeom prst="trapezoid">
                <a:avLst>
                  <a:gd name="adj" fmla="val 49638"/>
                </a:avLst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𝑯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7" name="Trapezoid 6">
                <a:extLst>
                  <a:ext uri="{FF2B5EF4-FFF2-40B4-BE49-F238E27FC236}">
                    <a16:creationId xmlns:a16="http://schemas.microsoft.com/office/drawing/2014/main" id="{CD8D2280-5B80-2BD5-112A-48EAA49A5A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2787" y="2344001"/>
                <a:ext cx="2352978" cy="1205610"/>
              </a:xfrm>
              <a:prstGeom prst="trapezoid">
                <a:avLst>
                  <a:gd name="adj" fmla="val 49638"/>
                </a:avLst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5AB192F2-5DEE-3500-8E84-A8B1813EBEA7}"/>
              </a:ext>
            </a:extLst>
          </p:cNvPr>
          <p:cNvSpPr/>
          <p:nvPr/>
        </p:nvSpPr>
        <p:spPr>
          <a:xfrm>
            <a:off x="6224849" y="3001613"/>
            <a:ext cx="2848035" cy="1095995"/>
          </a:xfrm>
          <a:prstGeom prst="wedgeRectCallout">
            <a:avLst>
              <a:gd name="adj1" fmla="val -82452"/>
              <a:gd name="adj2" fmla="val -2084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modeled as </a:t>
            </a:r>
            <a:r>
              <a:rPr lang="pl-PL" sz="2400" dirty="0"/>
              <a:t>a </a:t>
            </a:r>
            <a:r>
              <a:rPr lang="en-US" sz="2400" dirty="0"/>
              <a:t>“random oracle”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E960EF3E-0752-1F31-EC95-7139E495FC9C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3582787" y="3612893"/>
              <a:ext cx="2352978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52978">
                      <a:extLst>
                        <a:ext uri="{9D8B030D-6E8A-4147-A177-3AD203B41FA5}">
                          <a16:colId xmlns:a16="http://schemas.microsoft.com/office/drawing/2014/main" val="283724862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l-PL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910196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E960EF3E-0752-1F31-EC95-7139E495FC9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4553796"/>
                  </p:ext>
                </p:extLst>
              </p:nvPr>
            </p:nvGraphicFramePr>
            <p:xfrm>
              <a:off x="3582787" y="3612893"/>
              <a:ext cx="2352978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52978">
                      <a:extLst>
                        <a:ext uri="{9D8B030D-6E8A-4147-A177-3AD203B41FA5}">
                          <a16:colId xmlns:a16="http://schemas.microsoft.com/office/drawing/2014/main" val="2837248628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8" t="-1613" r="-517" b="-32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9101966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Speech Bubble: Rectangle 7">
                <a:extLst>
                  <a:ext uri="{FF2B5EF4-FFF2-40B4-BE49-F238E27FC236}">
                    <a16:creationId xmlns:a16="http://schemas.microsoft.com/office/drawing/2014/main" id="{A1605927-8E93-BEA7-54B6-06D697636A5C}"/>
                  </a:ext>
                </a:extLst>
              </p:cNvPr>
              <p:cNvSpPr/>
              <p:nvPr/>
            </p:nvSpPr>
            <p:spPr>
              <a:xfrm>
                <a:off x="347481" y="1835834"/>
                <a:ext cx="2848035" cy="2456541"/>
              </a:xfrm>
              <a:prstGeom prst="wedgeRectCallout">
                <a:avLst>
                  <a:gd name="adj1" fmla="val 94473"/>
                  <a:gd name="adj2" fmla="val -16504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/>
                  <a:t>to avoid attacks that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exploit the structure of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𝑯</m:t>
                    </m:r>
                  </m:oMath>
                </a14:m>
                <a:endParaRPr lang="en-US" sz="2400" b="1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US" sz="2400" dirty="0"/>
                  <a:t> we only use </a:t>
                </a:r>
                <a:r>
                  <a:rPr lang="en-US" sz="2400" b="1" dirty="0"/>
                  <a:t>fixed-input length</a:t>
                </a:r>
                <a:r>
                  <a:rPr lang="en-US" sz="2400" dirty="0"/>
                  <a:t> functions.</a:t>
                </a:r>
              </a:p>
            </p:txBody>
          </p:sp>
        </mc:Choice>
        <mc:Fallback xmlns="">
          <p:sp>
            <p:nvSpPr>
              <p:cNvPr id="8" name="Speech Bubble: Rectangle 7">
                <a:extLst>
                  <a:ext uri="{FF2B5EF4-FFF2-40B4-BE49-F238E27FC236}">
                    <a16:creationId xmlns:a16="http://schemas.microsoft.com/office/drawing/2014/main" id="{A1605927-8E93-BEA7-54B6-06D697636A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481" y="1835834"/>
                <a:ext cx="2848035" cy="2456541"/>
              </a:xfrm>
              <a:prstGeom prst="wedgeRectCallout">
                <a:avLst>
                  <a:gd name="adj1" fmla="val 94473"/>
                  <a:gd name="adj2" fmla="val -16504"/>
                </a:avLst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EA61B2DB-74D5-8E71-FFCC-3A39EEACBA3A}"/>
              </a:ext>
            </a:extLst>
          </p:cNvPr>
          <p:cNvSpPr txBox="1"/>
          <p:nvPr/>
        </p:nvSpPr>
        <p:spPr>
          <a:xfrm>
            <a:off x="422031" y="6278809"/>
            <a:ext cx="8503920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The budget for slow queries is bounded.</a:t>
            </a: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DC507230-CDF2-7738-B5C5-D85B1C99CF29}"/>
              </a:ext>
            </a:extLst>
          </p:cNvPr>
          <p:cNvSpPr/>
          <p:nvPr/>
        </p:nvSpPr>
        <p:spPr>
          <a:xfrm>
            <a:off x="289393" y="4502793"/>
            <a:ext cx="8565214" cy="1565598"/>
          </a:xfrm>
          <a:prstGeom prst="wedgeRectCallout">
            <a:avLst>
              <a:gd name="adj1" fmla="val -5919"/>
              <a:gd name="adj2" fmla="val -91709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Two types of queries</a:t>
            </a:r>
            <a:r>
              <a:rPr lang="en-US" sz="240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slow</a:t>
            </a:r>
            <a:r>
              <a:rPr lang="en-US" sz="2400" dirty="0"/>
              <a:t>  (computed in MPC) – the hash input is </a:t>
            </a:r>
            <a:r>
              <a:rPr lang="en-US" sz="2400" b="1" dirty="0">
                <a:solidFill>
                  <a:srgbClr val="FF0000"/>
                </a:solidFill>
                <a:highlight>
                  <a:srgbClr val="FFFF00"/>
                </a:highlight>
              </a:rPr>
              <a:t>not known to any individual party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fast</a:t>
            </a:r>
            <a:r>
              <a:rPr lang="en-US" sz="2400" dirty="0"/>
              <a:t> – the input needs to be </a:t>
            </a:r>
            <a:r>
              <a:rPr lang="en-US" sz="2400" b="1" dirty="0">
                <a:solidFill>
                  <a:srgbClr val="7030A0"/>
                </a:solidFill>
                <a:highlight>
                  <a:srgbClr val="FFFF00"/>
                </a:highlight>
              </a:rPr>
              <a:t>known to some individual party</a:t>
            </a:r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A510D3B3-A573-038E-A321-D4B9CDEA74A2}"/>
              </a:ext>
            </a:extLst>
          </p:cNvPr>
          <p:cNvSpPr/>
          <p:nvPr/>
        </p:nvSpPr>
        <p:spPr>
          <a:xfrm>
            <a:off x="6166884" y="536944"/>
            <a:ext cx="2905999" cy="2169447"/>
          </a:xfrm>
          <a:prstGeom prst="wedgeRectCallout">
            <a:avLst>
              <a:gd name="adj1" fmla="val -80999"/>
              <a:gd name="adj2" fmla="val -15656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functions that “</a:t>
            </a:r>
            <a:r>
              <a:rPr lang="en-US" sz="2400" b="1" dirty="0"/>
              <a:t>behave randomly</a:t>
            </a:r>
            <a:r>
              <a:rPr lang="en-US" sz="2400" dirty="0"/>
              <a:t>” and take some non-trivial amount of time to compute</a:t>
            </a:r>
          </a:p>
        </p:txBody>
      </p:sp>
    </p:spTree>
    <p:extLst>
      <p:ext uri="{BB962C8B-B14F-4D97-AF65-F5344CB8AC3E}">
        <p14:creationId xmlns:p14="http://schemas.microsoft.com/office/powerpoint/2010/main" val="721627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9" grpId="0" animBg="1"/>
      <p:bldP spid="8" grpId="0" animBg="1"/>
      <p:bldP spid="12" grpId="0" animBg="1"/>
      <p:bldP spid="10" grpId="0" uiExpand="1" build="p" animBg="1"/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122DE-F1F6-3CDA-938C-5657CF199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956" y="79702"/>
            <a:ext cx="7886700" cy="1325563"/>
          </a:xfrm>
        </p:spPr>
        <p:txBody>
          <a:bodyPr/>
          <a:lstStyle/>
          <a:p>
            <a:r>
              <a:rPr lang="en-US" dirty="0"/>
              <a:t>More formally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52D2EB0F-DAA4-D721-E369-0ECB31CDA67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10312454"/>
                  </p:ext>
                </p:extLst>
              </p:nvPr>
            </p:nvGraphicFramePr>
            <p:xfrm>
              <a:off x="1014513" y="3721104"/>
              <a:ext cx="7600590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06706">
                      <a:extLst>
                        <a:ext uri="{9D8B030D-6E8A-4147-A177-3AD203B41FA5}">
                          <a16:colId xmlns:a16="http://schemas.microsoft.com/office/drawing/2014/main" val="4158750690"/>
                        </a:ext>
                      </a:extLst>
                    </a:gridCol>
                    <a:gridCol w="506706">
                      <a:extLst>
                        <a:ext uri="{9D8B030D-6E8A-4147-A177-3AD203B41FA5}">
                          <a16:colId xmlns:a16="http://schemas.microsoft.com/office/drawing/2014/main" val="1539709036"/>
                        </a:ext>
                      </a:extLst>
                    </a:gridCol>
                    <a:gridCol w="506706">
                      <a:extLst>
                        <a:ext uri="{9D8B030D-6E8A-4147-A177-3AD203B41FA5}">
                          <a16:colId xmlns:a16="http://schemas.microsoft.com/office/drawing/2014/main" val="2377649020"/>
                        </a:ext>
                      </a:extLst>
                    </a:gridCol>
                    <a:gridCol w="506706">
                      <a:extLst>
                        <a:ext uri="{9D8B030D-6E8A-4147-A177-3AD203B41FA5}">
                          <a16:colId xmlns:a16="http://schemas.microsoft.com/office/drawing/2014/main" val="294103714"/>
                        </a:ext>
                      </a:extLst>
                    </a:gridCol>
                    <a:gridCol w="506706">
                      <a:extLst>
                        <a:ext uri="{9D8B030D-6E8A-4147-A177-3AD203B41FA5}">
                          <a16:colId xmlns:a16="http://schemas.microsoft.com/office/drawing/2014/main" val="682085125"/>
                        </a:ext>
                      </a:extLst>
                    </a:gridCol>
                    <a:gridCol w="506706">
                      <a:extLst>
                        <a:ext uri="{9D8B030D-6E8A-4147-A177-3AD203B41FA5}">
                          <a16:colId xmlns:a16="http://schemas.microsoft.com/office/drawing/2014/main" val="2163120872"/>
                        </a:ext>
                      </a:extLst>
                    </a:gridCol>
                    <a:gridCol w="506706">
                      <a:extLst>
                        <a:ext uri="{9D8B030D-6E8A-4147-A177-3AD203B41FA5}">
                          <a16:colId xmlns:a16="http://schemas.microsoft.com/office/drawing/2014/main" val="1693550771"/>
                        </a:ext>
                      </a:extLst>
                    </a:gridCol>
                    <a:gridCol w="506706">
                      <a:extLst>
                        <a:ext uri="{9D8B030D-6E8A-4147-A177-3AD203B41FA5}">
                          <a16:colId xmlns:a16="http://schemas.microsoft.com/office/drawing/2014/main" val="2408916312"/>
                        </a:ext>
                      </a:extLst>
                    </a:gridCol>
                    <a:gridCol w="506706">
                      <a:extLst>
                        <a:ext uri="{9D8B030D-6E8A-4147-A177-3AD203B41FA5}">
                          <a16:colId xmlns:a16="http://schemas.microsoft.com/office/drawing/2014/main" val="3227263972"/>
                        </a:ext>
                      </a:extLst>
                    </a:gridCol>
                    <a:gridCol w="506706">
                      <a:extLst>
                        <a:ext uri="{9D8B030D-6E8A-4147-A177-3AD203B41FA5}">
                          <a16:colId xmlns:a16="http://schemas.microsoft.com/office/drawing/2014/main" val="2391689961"/>
                        </a:ext>
                      </a:extLst>
                    </a:gridCol>
                    <a:gridCol w="506706">
                      <a:extLst>
                        <a:ext uri="{9D8B030D-6E8A-4147-A177-3AD203B41FA5}">
                          <a16:colId xmlns:a16="http://schemas.microsoft.com/office/drawing/2014/main" val="3685785271"/>
                        </a:ext>
                      </a:extLst>
                    </a:gridCol>
                    <a:gridCol w="506706">
                      <a:extLst>
                        <a:ext uri="{9D8B030D-6E8A-4147-A177-3AD203B41FA5}">
                          <a16:colId xmlns:a16="http://schemas.microsoft.com/office/drawing/2014/main" val="3738459597"/>
                        </a:ext>
                      </a:extLst>
                    </a:gridCol>
                    <a:gridCol w="506706">
                      <a:extLst>
                        <a:ext uri="{9D8B030D-6E8A-4147-A177-3AD203B41FA5}">
                          <a16:colId xmlns:a16="http://schemas.microsoft.com/office/drawing/2014/main" val="1844709625"/>
                        </a:ext>
                      </a:extLst>
                    </a:gridCol>
                    <a:gridCol w="506706">
                      <a:extLst>
                        <a:ext uri="{9D8B030D-6E8A-4147-A177-3AD203B41FA5}">
                          <a16:colId xmlns:a16="http://schemas.microsoft.com/office/drawing/2014/main" val="1762932896"/>
                        </a:ext>
                      </a:extLst>
                    </a:gridCol>
                    <a:gridCol w="506706">
                      <a:extLst>
                        <a:ext uri="{9D8B030D-6E8A-4147-A177-3AD203B41FA5}">
                          <a16:colId xmlns:a16="http://schemas.microsoft.com/office/drawing/2014/main" val="67515177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2700000" scaled="1"/>
                          <a:tileRect/>
                        </a:gra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2700000" scaled="1"/>
                          <a:tileRect/>
                        </a:gra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𝟔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2700000" scaled="1"/>
                          <a:tileRect/>
                        </a:gra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𝟕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2700000" scaled="1"/>
                          <a:tileRect/>
                        </a:gra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𝟗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𝟏𝟎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2700000" scaled="1"/>
                          <a:tileRect/>
                        </a:gra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2700000" scaled="1"/>
                          <a:tileRect/>
                        </a:gra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𝟏𝟑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𝟏𝟒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gradFill flip="none" rotWithShape="1">
                          <a:gsLst>
                            <a:gs pos="0">
                              <a:srgbClr val="FF0000">
                                <a:tint val="66000"/>
                                <a:satMod val="160000"/>
                              </a:srgbClr>
                            </a:gs>
                            <a:gs pos="50000">
                              <a:srgbClr val="FF0000">
                                <a:tint val="44500"/>
                                <a:satMod val="160000"/>
                              </a:srgbClr>
                            </a:gs>
                            <a:gs pos="100000">
                              <a:srgbClr val="FF0000">
                                <a:tint val="23500"/>
                                <a:satMod val="160000"/>
                              </a:srgbClr>
                            </a:gs>
                          </a:gsLst>
                          <a:lin ang="2700000" scaled="1"/>
                          <a:tileRect/>
                        </a:gra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6189093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52D2EB0F-DAA4-D721-E369-0ECB31CDA67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10312454"/>
                  </p:ext>
                </p:extLst>
              </p:nvPr>
            </p:nvGraphicFramePr>
            <p:xfrm>
              <a:off x="1014513" y="3721104"/>
              <a:ext cx="7600590" cy="370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06706">
                      <a:extLst>
                        <a:ext uri="{9D8B030D-6E8A-4147-A177-3AD203B41FA5}">
                          <a16:colId xmlns:a16="http://schemas.microsoft.com/office/drawing/2014/main" val="4158750690"/>
                        </a:ext>
                      </a:extLst>
                    </a:gridCol>
                    <a:gridCol w="506706">
                      <a:extLst>
                        <a:ext uri="{9D8B030D-6E8A-4147-A177-3AD203B41FA5}">
                          <a16:colId xmlns:a16="http://schemas.microsoft.com/office/drawing/2014/main" val="1539709036"/>
                        </a:ext>
                      </a:extLst>
                    </a:gridCol>
                    <a:gridCol w="506706">
                      <a:extLst>
                        <a:ext uri="{9D8B030D-6E8A-4147-A177-3AD203B41FA5}">
                          <a16:colId xmlns:a16="http://schemas.microsoft.com/office/drawing/2014/main" val="2377649020"/>
                        </a:ext>
                      </a:extLst>
                    </a:gridCol>
                    <a:gridCol w="506706">
                      <a:extLst>
                        <a:ext uri="{9D8B030D-6E8A-4147-A177-3AD203B41FA5}">
                          <a16:colId xmlns:a16="http://schemas.microsoft.com/office/drawing/2014/main" val="294103714"/>
                        </a:ext>
                      </a:extLst>
                    </a:gridCol>
                    <a:gridCol w="506706">
                      <a:extLst>
                        <a:ext uri="{9D8B030D-6E8A-4147-A177-3AD203B41FA5}">
                          <a16:colId xmlns:a16="http://schemas.microsoft.com/office/drawing/2014/main" val="682085125"/>
                        </a:ext>
                      </a:extLst>
                    </a:gridCol>
                    <a:gridCol w="506706">
                      <a:extLst>
                        <a:ext uri="{9D8B030D-6E8A-4147-A177-3AD203B41FA5}">
                          <a16:colId xmlns:a16="http://schemas.microsoft.com/office/drawing/2014/main" val="2163120872"/>
                        </a:ext>
                      </a:extLst>
                    </a:gridCol>
                    <a:gridCol w="506706">
                      <a:extLst>
                        <a:ext uri="{9D8B030D-6E8A-4147-A177-3AD203B41FA5}">
                          <a16:colId xmlns:a16="http://schemas.microsoft.com/office/drawing/2014/main" val="1693550771"/>
                        </a:ext>
                      </a:extLst>
                    </a:gridCol>
                    <a:gridCol w="506706">
                      <a:extLst>
                        <a:ext uri="{9D8B030D-6E8A-4147-A177-3AD203B41FA5}">
                          <a16:colId xmlns:a16="http://schemas.microsoft.com/office/drawing/2014/main" val="2408916312"/>
                        </a:ext>
                      </a:extLst>
                    </a:gridCol>
                    <a:gridCol w="506706">
                      <a:extLst>
                        <a:ext uri="{9D8B030D-6E8A-4147-A177-3AD203B41FA5}">
                          <a16:colId xmlns:a16="http://schemas.microsoft.com/office/drawing/2014/main" val="3227263972"/>
                        </a:ext>
                      </a:extLst>
                    </a:gridCol>
                    <a:gridCol w="506706">
                      <a:extLst>
                        <a:ext uri="{9D8B030D-6E8A-4147-A177-3AD203B41FA5}">
                          <a16:colId xmlns:a16="http://schemas.microsoft.com/office/drawing/2014/main" val="2391689961"/>
                        </a:ext>
                      </a:extLst>
                    </a:gridCol>
                    <a:gridCol w="506706">
                      <a:extLst>
                        <a:ext uri="{9D8B030D-6E8A-4147-A177-3AD203B41FA5}">
                          <a16:colId xmlns:a16="http://schemas.microsoft.com/office/drawing/2014/main" val="3685785271"/>
                        </a:ext>
                      </a:extLst>
                    </a:gridCol>
                    <a:gridCol w="506706">
                      <a:extLst>
                        <a:ext uri="{9D8B030D-6E8A-4147-A177-3AD203B41FA5}">
                          <a16:colId xmlns:a16="http://schemas.microsoft.com/office/drawing/2014/main" val="3738459597"/>
                        </a:ext>
                      </a:extLst>
                    </a:gridCol>
                    <a:gridCol w="506706">
                      <a:extLst>
                        <a:ext uri="{9D8B030D-6E8A-4147-A177-3AD203B41FA5}">
                          <a16:colId xmlns:a16="http://schemas.microsoft.com/office/drawing/2014/main" val="1844709625"/>
                        </a:ext>
                      </a:extLst>
                    </a:gridCol>
                    <a:gridCol w="506706">
                      <a:extLst>
                        <a:ext uri="{9D8B030D-6E8A-4147-A177-3AD203B41FA5}">
                          <a16:colId xmlns:a16="http://schemas.microsoft.com/office/drawing/2014/main" val="1762932896"/>
                        </a:ext>
                      </a:extLst>
                    </a:gridCol>
                    <a:gridCol w="506706">
                      <a:extLst>
                        <a:ext uri="{9D8B030D-6E8A-4147-A177-3AD203B41FA5}">
                          <a16:colId xmlns:a16="http://schemas.microsoft.com/office/drawing/2014/main" val="67515177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05" t="-1613" r="-1406024" b="-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1205" t="-1613" r="-1306024" b="-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8810" t="-1613" r="-1190476" b="-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2410" t="-1613" r="-1104819" b="-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2410" t="-1613" r="-1004819" b="-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02410" t="-1613" r="-904819" b="-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02410" t="-1613" r="-804819" b="-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694048" t="-1613" r="-695238" b="-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803614" t="-1613" r="-603614" b="-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903614" t="-1613" r="-503614" b="-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3614" t="-1613" r="-403614" b="-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03614" t="-1613" r="-303614" b="-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189286" t="-1613" r="-200000" b="-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304819" t="-1613" r="-102410" b="-322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404819" t="-1613" r="-2410" b="-322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6189093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Arrow: Notched Right 7">
            <a:extLst>
              <a:ext uri="{FF2B5EF4-FFF2-40B4-BE49-F238E27FC236}">
                <a16:creationId xmlns:a16="http://schemas.microsoft.com/office/drawing/2014/main" id="{1322B5F8-9BFE-44CF-C8D8-E9948C891103}"/>
              </a:ext>
            </a:extLst>
          </p:cNvPr>
          <p:cNvSpPr/>
          <p:nvPr/>
        </p:nvSpPr>
        <p:spPr>
          <a:xfrm rot="16200000">
            <a:off x="1339230" y="3035799"/>
            <a:ext cx="876563" cy="239025"/>
          </a:xfrm>
          <a:prstGeom prst="notched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rrow: Notched Right 8">
            <a:extLst>
              <a:ext uri="{FF2B5EF4-FFF2-40B4-BE49-F238E27FC236}">
                <a16:creationId xmlns:a16="http://schemas.microsoft.com/office/drawing/2014/main" id="{CA7F2BA3-1585-8F2D-A11B-CA6AE136DE25}"/>
              </a:ext>
            </a:extLst>
          </p:cNvPr>
          <p:cNvSpPr/>
          <p:nvPr/>
        </p:nvSpPr>
        <p:spPr>
          <a:xfrm rot="16200000">
            <a:off x="4352984" y="3023974"/>
            <a:ext cx="876563" cy="239025"/>
          </a:xfrm>
          <a:prstGeom prst="notched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Arrow: Notched Right 9">
            <a:extLst>
              <a:ext uri="{FF2B5EF4-FFF2-40B4-BE49-F238E27FC236}">
                <a16:creationId xmlns:a16="http://schemas.microsoft.com/office/drawing/2014/main" id="{3CA22D40-8B73-B613-19E1-AD53BDECD28B}"/>
              </a:ext>
            </a:extLst>
          </p:cNvPr>
          <p:cNvSpPr/>
          <p:nvPr/>
        </p:nvSpPr>
        <p:spPr>
          <a:xfrm rot="16200000">
            <a:off x="6896049" y="3023973"/>
            <a:ext cx="876563" cy="239025"/>
          </a:xfrm>
          <a:prstGeom prst="notched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Arrow: Notched Right 10">
            <a:extLst>
              <a:ext uri="{FF2B5EF4-FFF2-40B4-BE49-F238E27FC236}">
                <a16:creationId xmlns:a16="http://schemas.microsoft.com/office/drawing/2014/main" id="{D0D3D559-91CC-E567-2DAE-B76AD629A45B}"/>
              </a:ext>
            </a:extLst>
          </p:cNvPr>
          <p:cNvSpPr/>
          <p:nvPr/>
        </p:nvSpPr>
        <p:spPr>
          <a:xfrm rot="16200000">
            <a:off x="7907218" y="3035799"/>
            <a:ext cx="876563" cy="239025"/>
          </a:xfrm>
          <a:prstGeom prst="notched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Arrow: Notched Right 11">
            <a:extLst>
              <a:ext uri="{FF2B5EF4-FFF2-40B4-BE49-F238E27FC236}">
                <a16:creationId xmlns:a16="http://schemas.microsoft.com/office/drawing/2014/main" id="{DB4A4741-19A0-15DC-2C45-4E693B9AFD7E}"/>
              </a:ext>
            </a:extLst>
          </p:cNvPr>
          <p:cNvSpPr/>
          <p:nvPr/>
        </p:nvSpPr>
        <p:spPr>
          <a:xfrm rot="5400000">
            <a:off x="1851084" y="4550049"/>
            <a:ext cx="876563" cy="239025"/>
          </a:xfrm>
          <a:prstGeom prst="notchedRightArrow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Arrow: Notched Right 12">
            <a:extLst>
              <a:ext uri="{FF2B5EF4-FFF2-40B4-BE49-F238E27FC236}">
                <a16:creationId xmlns:a16="http://schemas.microsoft.com/office/drawing/2014/main" id="{937A979D-F941-0157-CE33-229DEB68CD3B}"/>
              </a:ext>
            </a:extLst>
          </p:cNvPr>
          <p:cNvSpPr/>
          <p:nvPr/>
        </p:nvSpPr>
        <p:spPr>
          <a:xfrm rot="5400000">
            <a:off x="2369244" y="4550049"/>
            <a:ext cx="876563" cy="239025"/>
          </a:xfrm>
          <a:prstGeom prst="notchedRightArrow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Arrow: Notched Right 13">
            <a:extLst>
              <a:ext uri="{FF2B5EF4-FFF2-40B4-BE49-F238E27FC236}">
                <a16:creationId xmlns:a16="http://schemas.microsoft.com/office/drawing/2014/main" id="{0D710B57-9CA6-8B73-8765-815298398EB9}"/>
              </a:ext>
            </a:extLst>
          </p:cNvPr>
          <p:cNvSpPr/>
          <p:nvPr/>
        </p:nvSpPr>
        <p:spPr>
          <a:xfrm rot="5400000">
            <a:off x="3397156" y="4550049"/>
            <a:ext cx="876563" cy="239025"/>
          </a:xfrm>
          <a:prstGeom prst="notchedRightArrow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Arrow: Notched Right 14">
            <a:extLst>
              <a:ext uri="{FF2B5EF4-FFF2-40B4-BE49-F238E27FC236}">
                <a16:creationId xmlns:a16="http://schemas.microsoft.com/office/drawing/2014/main" id="{D3C6AD24-13EB-A2AE-9816-C28B019182F9}"/>
              </a:ext>
            </a:extLst>
          </p:cNvPr>
          <p:cNvSpPr/>
          <p:nvPr/>
        </p:nvSpPr>
        <p:spPr>
          <a:xfrm rot="5400000">
            <a:off x="3914265" y="4550049"/>
            <a:ext cx="876563" cy="239025"/>
          </a:xfrm>
          <a:prstGeom prst="notchedRightArrow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Arrow: Notched Right 15">
            <a:extLst>
              <a:ext uri="{FF2B5EF4-FFF2-40B4-BE49-F238E27FC236}">
                <a16:creationId xmlns:a16="http://schemas.microsoft.com/office/drawing/2014/main" id="{62CD7961-70BF-F27D-0851-B906EF04C01F}"/>
              </a:ext>
            </a:extLst>
          </p:cNvPr>
          <p:cNvSpPr/>
          <p:nvPr/>
        </p:nvSpPr>
        <p:spPr>
          <a:xfrm rot="5400000">
            <a:off x="5919639" y="4550049"/>
            <a:ext cx="876563" cy="239025"/>
          </a:xfrm>
          <a:prstGeom prst="notchedRightArrow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Arrow: Notched Right 16">
            <a:extLst>
              <a:ext uri="{FF2B5EF4-FFF2-40B4-BE49-F238E27FC236}">
                <a16:creationId xmlns:a16="http://schemas.microsoft.com/office/drawing/2014/main" id="{C27A379A-6F06-3020-4974-D89C53EF99E4}"/>
              </a:ext>
            </a:extLst>
          </p:cNvPr>
          <p:cNvSpPr/>
          <p:nvPr/>
        </p:nvSpPr>
        <p:spPr>
          <a:xfrm rot="5400000">
            <a:off x="6496348" y="4550049"/>
            <a:ext cx="876563" cy="239025"/>
          </a:xfrm>
          <a:prstGeom prst="notchedRightArrow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Arrow: Notched Right 17">
            <a:extLst>
              <a:ext uri="{FF2B5EF4-FFF2-40B4-BE49-F238E27FC236}">
                <a16:creationId xmlns:a16="http://schemas.microsoft.com/office/drawing/2014/main" id="{F39DF4A8-8FAA-86BE-586A-24E33B71C6C8}"/>
              </a:ext>
            </a:extLst>
          </p:cNvPr>
          <p:cNvSpPr/>
          <p:nvPr/>
        </p:nvSpPr>
        <p:spPr>
          <a:xfrm rot="5400000">
            <a:off x="7925013" y="4513943"/>
            <a:ext cx="876563" cy="239025"/>
          </a:xfrm>
          <a:prstGeom prst="notchedRightArrow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FC3B4CE-4363-305E-0B2D-2D9F01C85FFC}"/>
              </a:ext>
            </a:extLst>
          </p:cNvPr>
          <p:cNvSpPr txBox="1"/>
          <p:nvPr/>
        </p:nvSpPr>
        <p:spPr>
          <a:xfrm>
            <a:off x="3912432" y="2163398"/>
            <a:ext cx="3123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transcript of corrupt </a:t>
            </a:r>
            <a:r>
              <a:rPr lang="en-US" sz="2000" b="1" dirty="0"/>
              <a:t>Alice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E5EDD9D-0B75-A01D-FCD2-07FAD24C6719}"/>
              </a:ext>
            </a:extLst>
          </p:cNvPr>
          <p:cNvSpPr txBox="1"/>
          <p:nvPr/>
        </p:nvSpPr>
        <p:spPr>
          <a:xfrm>
            <a:off x="3472828" y="5359554"/>
            <a:ext cx="33422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transcript of corrupt </a:t>
            </a:r>
            <a:r>
              <a:rPr lang="en-US" sz="2000" b="1" dirty="0"/>
              <a:t>Bob</a:t>
            </a:r>
          </a:p>
        </p:txBody>
      </p:sp>
      <p:sp>
        <p:nvSpPr>
          <p:cNvPr id="21" name="Arrow: Notched Right 20">
            <a:extLst>
              <a:ext uri="{FF2B5EF4-FFF2-40B4-BE49-F238E27FC236}">
                <a16:creationId xmlns:a16="http://schemas.microsoft.com/office/drawing/2014/main" id="{28C9308A-57A4-790B-0215-44C62EBEA61E}"/>
              </a:ext>
            </a:extLst>
          </p:cNvPr>
          <p:cNvSpPr/>
          <p:nvPr/>
        </p:nvSpPr>
        <p:spPr>
          <a:xfrm rot="16200000">
            <a:off x="833646" y="3035799"/>
            <a:ext cx="876563" cy="239025"/>
          </a:xfrm>
          <a:prstGeom prst="notched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DD48A226-F2CF-ACE5-B094-900D1E0EA323}"/>
              </a:ext>
            </a:extLst>
          </p:cNvPr>
          <p:cNvSpPr/>
          <p:nvPr/>
        </p:nvSpPr>
        <p:spPr>
          <a:xfrm>
            <a:off x="2927038" y="3656855"/>
            <a:ext cx="768442" cy="498190"/>
          </a:xfrm>
          <a:custGeom>
            <a:avLst/>
            <a:gdLst>
              <a:gd name="csX0" fmla="*/ 0 w 768442"/>
              <a:gd name="csY0" fmla="*/ 83033 h 498190"/>
              <a:gd name="csX1" fmla="*/ 83033 w 768442"/>
              <a:gd name="csY1" fmla="*/ 0 h 498190"/>
              <a:gd name="csX2" fmla="*/ 128074 w 768442"/>
              <a:gd name="csY2" fmla="*/ 0 h 498190"/>
              <a:gd name="csX3" fmla="*/ 167374 w 768442"/>
              <a:gd name="csY3" fmla="*/ -498977 h 498190"/>
              <a:gd name="csX4" fmla="*/ 320184 w 768442"/>
              <a:gd name="csY4" fmla="*/ 0 h 498190"/>
              <a:gd name="csX5" fmla="*/ 685409 w 768442"/>
              <a:gd name="csY5" fmla="*/ 0 h 498190"/>
              <a:gd name="csX6" fmla="*/ 768442 w 768442"/>
              <a:gd name="csY6" fmla="*/ 83033 h 498190"/>
              <a:gd name="csX7" fmla="*/ 768442 w 768442"/>
              <a:gd name="csY7" fmla="*/ 83032 h 498190"/>
              <a:gd name="csX8" fmla="*/ 768442 w 768442"/>
              <a:gd name="csY8" fmla="*/ 83032 h 498190"/>
              <a:gd name="csX9" fmla="*/ 768442 w 768442"/>
              <a:gd name="csY9" fmla="*/ 207579 h 498190"/>
              <a:gd name="csX10" fmla="*/ 768442 w 768442"/>
              <a:gd name="csY10" fmla="*/ 415157 h 498190"/>
              <a:gd name="csX11" fmla="*/ 685409 w 768442"/>
              <a:gd name="csY11" fmla="*/ 498190 h 498190"/>
              <a:gd name="csX12" fmla="*/ 320184 w 768442"/>
              <a:gd name="csY12" fmla="*/ 498190 h 498190"/>
              <a:gd name="csX13" fmla="*/ 128074 w 768442"/>
              <a:gd name="csY13" fmla="*/ 498190 h 498190"/>
              <a:gd name="csX14" fmla="*/ 128074 w 768442"/>
              <a:gd name="csY14" fmla="*/ 498190 h 498190"/>
              <a:gd name="csX15" fmla="*/ 83033 w 768442"/>
              <a:gd name="csY15" fmla="*/ 498190 h 498190"/>
              <a:gd name="csX16" fmla="*/ 0 w 768442"/>
              <a:gd name="csY16" fmla="*/ 415157 h 498190"/>
              <a:gd name="csX17" fmla="*/ 0 w 768442"/>
              <a:gd name="csY17" fmla="*/ 207579 h 498190"/>
              <a:gd name="csX18" fmla="*/ 0 w 768442"/>
              <a:gd name="csY18" fmla="*/ 83032 h 498190"/>
              <a:gd name="csX19" fmla="*/ 0 w 768442"/>
              <a:gd name="csY19" fmla="*/ 83032 h 498190"/>
              <a:gd name="csX20" fmla="*/ 0 w 768442"/>
              <a:gd name="csY20" fmla="*/ 83033 h 4981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768442" h="498190" extrusionOk="0">
                <a:moveTo>
                  <a:pt x="0" y="83033"/>
                </a:moveTo>
                <a:cubicBezTo>
                  <a:pt x="1474" y="45703"/>
                  <a:pt x="37242" y="-1310"/>
                  <a:pt x="83033" y="0"/>
                </a:cubicBezTo>
                <a:cubicBezTo>
                  <a:pt x="97459" y="-571"/>
                  <a:pt x="115482" y="316"/>
                  <a:pt x="128074" y="0"/>
                </a:cubicBezTo>
                <a:cubicBezTo>
                  <a:pt x="145329" y="-154491"/>
                  <a:pt x="148072" y="-392468"/>
                  <a:pt x="167374" y="-498977"/>
                </a:cubicBezTo>
                <a:cubicBezTo>
                  <a:pt x="200829" y="-326364"/>
                  <a:pt x="284826" y="-166282"/>
                  <a:pt x="320184" y="0"/>
                </a:cubicBezTo>
                <a:cubicBezTo>
                  <a:pt x="453271" y="-18084"/>
                  <a:pt x="517242" y="-7961"/>
                  <a:pt x="685409" y="0"/>
                </a:cubicBezTo>
                <a:cubicBezTo>
                  <a:pt x="721535" y="4643"/>
                  <a:pt x="765456" y="36099"/>
                  <a:pt x="768442" y="83033"/>
                </a:cubicBezTo>
                <a:lnTo>
                  <a:pt x="768442" y="83032"/>
                </a:lnTo>
                <a:lnTo>
                  <a:pt x="768442" y="83032"/>
                </a:lnTo>
                <a:cubicBezTo>
                  <a:pt x="762876" y="135814"/>
                  <a:pt x="764207" y="158076"/>
                  <a:pt x="768442" y="207579"/>
                </a:cubicBezTo>
                <a:cubicBezTo>
                  <a:pt x="760340" y="293834"/>
                  <a:pt x="777021" y="344774"/>
                  <a:pt x="768442" y="415157"/>
                </a:cubicBezTo>
                <a:cubicBezTo>
                  <a:pt x="762694" y="452662"/>
                  <a:pt x="740117" y="504867"/>
                  <a:pt x="685409" y="498190"/>
                </a:cubicBezTo>
                <a:cubicBezTo>
                  <a:pt x="562046" y="483323"/>
                  <a:pt x="427746" y="493907"/>
                  <a:pt x="320184" y="498190"/>
                </a:cubicBezTo>
                <a:cubicBezTo>
                  <a:pt x="269440" y="500543"/>
                  <a:pt x="209799" y="506032"/>
                  <a:pt x="128074" y="498190"/>
                </a:cubicBezTo>
                <a:lnTo>
                  <a:pt x="128074" y="498190"/>
                </a:lnTo>
                <a:cubicBezTo>
                  <a:pt x="113103" y="497459"/>
                  <a:pt x="97725" y="498187"/>
                  <a:pt x="83033" y="498190"/>
                </a:cubicBezTo>
                <a:cubicBezTo>
                  <a:pt x="31705" y="492254"/>
                  <a:pt x="6299" y="465073"/>
                  <a:pt x="0" y="415157"/>
                </a:cubicBezTo>
                <a:cubicBezTo>
                  <a:pt x="-2379" y="335762"/>
                  <a:pt x="-7202" y="284053"/>
                  <a:pt x="0" y="207579"/>
                </a:cubicBezTo>
                <a:cubicBezTo>
                  <a:pt x="-788" y="149984"/>
                  <a:pt x="1449" y="119554"/>
                  <a:pt x="0" y="83032"/>
                </a:cubicBezTo>
                <a:lnTo>
                  <a:pt x="0" y="83032"/>
                </a:lnTo>
                <a:lnTo>
                  <a:pt x="0" y="83033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3352455489">
                  <a:prstGeom prst="wedgeRoundRectCallout">
                    <a:avLst>
                      <a:gd name="adj1" fmla="val -28219"/>
                      <a:gd name="adj2" fmla="val -150158"/>
                      <a:gd name="adj3" fmla="val 1666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Speech Bubble: Rectangle with Corners Rounded 22">
            <a:extLst>
              <a:ext uri="{FF2B5EF4-FFF2-40B4-BE49-F238E27FC236}">
                <a16:creationId xmlns:a16="http://schemas.microsoft.com/office/drawing/2014/main" id="{875282E8-63FD-7ECF-F54F-C68BF4547C8D}"/>
              </a:ext>
            </a:extLst>
          </p:cNvPr>
          <p:cNvSpPr/>
          <p:nvPr/>
        </p:nvSpPr>
        <p:spPr>
          <a:xfrm>
            <a:off x="4927988" y="3645512"/>
            <a:ext cx="1250947" cy="498190"/>
          </a:xfrm>
          <a:custGeom>
            <a:avLst/>
            <a:gdLst>
              <a:gd name="csX0" fmla="*/ 0 w 1250947"/>
              <a:gd name="csY0" fmla="*/ 83033 h 498190"/>
              <a:gd name="csX1" fmla="*/ 83033 w 1250947"/>
              <a:gd name="csY1" fmla="*/ 0 h 498190"/>
              <a:gd name="csX2" fmla="*/ 208491 w 1250947"/>
              <a:gd name="csY2" fmla="*/ 0 h 498190"/>
              <a:gd name="csX3" fmla="*/ 208491 w 1250947"/>
              <a:gd name="csY3" fmla="*/ 0 h 498190"/>
              <a:gd name="csX4" fmla="*/ 521228 w 1250947"/>
              <a:gd name="csY4" fmla="*/ 0 h 498190"/>
              <a:gd name="csX5" fmla="*/ 1167914 w 1250947"/>
              <a:gd name="csY5" fmla="*/ 0 h 498190"/>
              <a:gd name="csX6" fmla="*/ 1250947 w 1250947"/>
              <a:gd name="csY6" fmla="*/ 83033 h 498190"/>
              <a:gd name="csX7" fmla="*/ 1250947 w 1250947"/>
              <a:gd name="csY7" fmla="*/ 83032 h 498190"/>
              <a:gd name="csX8" fmla="*/ 1250947 w 1250947"/>
              <a:gd name="csY8" fmla="*/ 83032 h 498190"/>
              <a:gd name="csX9" fmla="*/ 1250947 w 1250947"/>
              <a:gd name="csY9" fmla="*/ 207579 h 498190"/>
              <a:gd name="csX10" fmla="*/ 1250947 w 1250947"/>
              <a:gd name="csY10" fmla="*/ 415157 h 498190"/>
              <a:gd name="csX11" fmla="*/ 1167914 w 1250947"/>
              <a:gd name="csY11" fmla="*/ 498190 h 498190"/>
              <a:gd name="csX12" fmla="*/ 521228 w 1250947"/>
              <a:gd name="csY12" fmla="*/ 498190 h 498190"/>
              <a:gd name="csX13" fmla="*/ 208491 w 1250947"/>
              <a:gd name="csY13" fmla="*/ 498190 h 498190"/>
              <a:gd name="csX14" fmla="*/ 208491 w 1250947"/>
              <a:gd name="csY14" fmla="*/ 498190 h 498190"/>
              <a:gd name="csX15" fmla="*/ 83033 w 1250947"/>
              <a:gd name="csY15" fmla="*/ 498190 h 498190"/>
              <a:gd name="csX16" fmla="*/ 0 w 1250947"/>
              <a:gd name="csY16" fmla="*/ 415157 h 498190"/>
              <a:gd name="csX17" fmla="*/ 0 w 1250947"/>
              <a:gd name="csY17" fmla="*/ 207579 h 498190"/>
              <a:gd name="csX18" fmla="*/ -512471 w 1250947"/>
              <a:gd name="csY18" fmla="*/ -42655 h 498190"/>
              <a:gd name="csX19" fmla="*/ -1009569 w 1250947"/>
              <a:gd name="csY19" fmla="*/ -285381 h 498190"/>
              <a:gd name="csX20" fmla="*/ -1537414 w 1250947"/>
              <a:gd name="csY20" fmla="*/ -543122 h 498190"/>
              <a:gd name="csX21" fmla="*/ -1009569 w 1250947"/>
              <a:gd name="csY21" fmla="*/ -328142 h 498190"/>
              <a:gd name="csX22" fmla="*/ -497097 w 1250947"/>
              <a:gd name="csY22" fmla="*/ -119424 h 498190"/>
              <a:gd name="csX23" fmla="*/ 0 w 1250947"/>
              <a:gd name="csY23" fmla="*/ 83032 h 498190"/>
              <a:gd name="csX24" fmla="*/ 0 w 1250947"/>
              <a:gd name="csY24" fmla="*/ 83033 h 4981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250947" h="498190" extrusionOk="0">
                <a:moveTo>
                  <a:pt x="0" y="83033"/>
                </a:moveTo>
                <a:cubicBezTo>
                  <a:pt x="1474" y="45703"/>
                  <a:pt x="37242" y="-1310"/>
                  <a:pt x="83033" y="0"/>
                </a:cubicBezTo>
                <a:cubicBezTo>
                  <a:pt x="132720" y="-3050"/>
                  <a:pt x="161205" y="2158"/>
                  <a:pt x="208491" y="0"/>
                </a:cubicBezTo>
                <a:lnTo>
                  <a:pt x="208491" y="0"/>
                </a:lnTo>
                <a:cubicBezTo>
                  <a:pt x="313249" y="3860"/>
                  <a:pt x="376969" y="-3898"/>
                  <a:pt x="521228" y="0"/>
                </a:cubicBezTo>
                <a:cubicBezTo>
                  <a:pt x="725418" y="26542"/>
                  <a:pt x="904199" y="6698"/>
                  <a:pt x="1167914" y="0"/>
                </a:cubicBezTo>
                <a:cubicBezTo>
                  <a:pt x="1203044" y="555"/>
                  <a:pt x="1259695" y="42682"/>
                  <a:pt x="1250947" y="83033"/>
                </a:cubicBezTo>
                <a:lnTo>
                  <a:pt x="1250947" y="83032"/>
                </a:lnTo>
                <a:lnTo>
                  <a:pt x="1250947" y="83032"/>
                </a:lnTo>
                <a:cubicBezTo>
                  <a:pt x="1248137" y="110034"/>
                  <a:pt x="1248164" y="167380"/>
                  <a:pt x="1250947" y="207579"/>
                </a:cubicBezTo>
                <a:cubicBezTo>
                  <a:pt x="1253362" y="253082"/>
                  <a:pt x="1251220" y="326131"/>
                  <a:pt x="1250947" y="415157"/>
                </a:cubicBezTo>
                <a:cubicBezTo>
                  <a:pt x="1243041" y="456739"/>
                  <a:pt x="1218626" y="499514"/>
                  <a:pt x="1167914" y="498190"/>
                </a:cubicBezTo>
                <a:cubicBezTo>
                  <a:pt x="915503" y="480583"/>
                  <a:pt x="691386" y="519752"/>
                  <a:pt x="521228" y="498190"/>
                </a:cubicBezTo>
                <a:cubicBezTo>
                  <a:pt x="385957" y="495993"/>
                  <a:pt x="338322" y="483470"/>
                  <a:pt x="208491" y="498190"/>
                </a:cubicBezTo>
                <a:lnTo>
                  <a:pt x="208491" y="498190"/>
                </a:lnTo>
                <a:cubicBezTo>
                  <a:pt x="176715" y="492257"/>
                  <a:pt x="124508" y="492377"/>
                  <a:pt x="83033" y="498190"/>
                </a:cubicBezTo>
                <a:cubicBezTo>
                  <a:pt x="38972" y="495398"/>
                  <a:pt x="574" y="459489"/>
                  <a:pt x="0" y="415157"/>
                </a:cubicBezTo>
                <a:cubicBezTo>
                  <a:pt x="-5616" y="326319"/>
                  <a:pt x="-7492" y="279086"/>
                  <a:pt x="0" y="207579"/>
                </a:cubicBezTo>
                <a:cubicBezTo>
                  <a:pt x="-160544" y="157739"/>
                  <a:pt x="-335110" y="58053"/>
                  <a:pt x="-512471" y="-42655"/>
                </a:cubicBezTo>
                <a:cubicBezTo>
                  <a:pt x="-689832" y="-143362"/>
                  <a:pt x="-826177" y="-216039"/>
                  <a:pt x="-1009569" y="-285381"/>
                </a:cubicBezTo>
                <a:cubicBezTo>
                  <a:pt x="-1192960" y="-354723"/>
                  <a:pt x="-1419466" y="-502756"/>
                  <a:pt x="-1537414" y="-543122"/>
                </a:cubicBezTo>
                <a:cubicBezTo>
                  <a:pt x="-1349165" y="-483510"/>
                  <a:pt x="-1231546" y="-421550"/>
                  <a:pt x="-1009569" y="-328142"/>
                </a:cubicBezTo>
                <a:cubicBezTo>
                  <a:pt x="-787592" y="-234734"/>
                  <a:pt x="-603804" y="-171720"/>
                  <a:pt x="-497097" y="-119424"/>
                </a:cubicBezTo>
                <a:cubicBezTo>
                  <a:pt x="-390390" y="-67128"/>
                  <a:pt x="-172073" y="-14457"/>
                  <a:pt x="0" y="83032"/>
                </a:cubicBezTo>
                <a:lnTo>
                  <a:pt x="0" y="83033"/>
                </a:ln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3352455489">
                  <a:prstGeom prst="wedgeRoundRectCallout">
                    <a:avLst>
                      <a:gd name="adj1" fmla="val -172900"/>
                      <a:gd name="adj2" fmla="val -159019"/>
                      <a:gd name="adj3" fmla="val 1666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0328AA-22A7-055A-074B-878C14624249}"/>
              </a:ext>
            </a:extLst>
          </p:cNvPr>
          <p:cNvSpPr txBox="1"/>
          <p:nvPr/>
        </p:nvSpPr>
        <p:spPr>
          <a:xfrm>
            <a:off x="2515773" y="2676118"/>
            <a:ext cx="1517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slow queries</a:t>
            </a:r>
          </a:p>
        </p:txBody>
      </p:sp>
      <p:sp>
        <p:nvSpPr>
          <p:cNvPr id="26" name="Speech Bubble: Rectangle with Corners Rounded 25">
            <a:extLst>
              <a:ext uri="{FF2B5EF4-FFF2-40B4-BE49-F238E27FC236}">
                <a16:creationId xmlns:a16="http://schemas.microsoft.com/office/drawing/2014/main" id="{BE37478C-ECEA-991C-B6D9-81A9F7B1519A}"/>
              </a:ext>
            </a:extLst>
          </p:cNvPr>
          <p:cNvSpPr/>
          <p:nvPr/>
        </p:nvSpPr>
        <p:spPr>
          <a:xfrm>
            <a:off x="3530991" y="5309704"/>
            <a:ext cx="3104838" cy="498190"/>
          </a:xfrm>
          <a:custGeom>
            <a:avLst/>
            <a:gdLst>
              <a:gd name="csX0" fmla="*/ 0 w 3104838"/>
              <a:gd name="csY0" fmla="*/ 83033 h 498190"/>
              <a:gd name="csX1" fmla="*/ 83033 w 3104838"/>
              <a:gd name="csY1" fmla="*/ 0 h 498190"/>
              <a:gd name="csX2" fmla="*/ 676355 w 3104838"/>
              <a:gd name="csY2" fmla="*/ 0 h 498190"/>
              <a:gd name="csX3" fmla="*/ 1269677 w 3104838"/>
              <a:gd name="csY3" fmla="*/ 0 h 498190"/>
              <a:gd name="csX4" fmla="*/ 1811156 w 3104838"/>
              <a:gd name="csY4" fmla="*/ 0 h 498190"/>
              <a:gd name="csX5" fmla="*/ 1811156 w 3104838"/>
              <a:gd name="csY5" fmla="*/ 0 h 498190"/>
              <a:gd name="csX6" fmla="*/ 2183736 w 3104838"/>
              <a:gd name="csY6" fmla="*/ 0 h 498190"/>
              <a:gd name="csX7" fmla="*/ 2587365 w 3104838"/>
              <a:gd name="csY7" fmla="*/ 0 h 498190"/>
              <a:gd name="csX8" fmla="*/ 3021805 w 3104838"/>
              <a:gd name="csY8" fmla="*/ 0 h 498190"/>
              <a:gd name="csX9" fmla="*/ 3104838 w 3104838"/>
              <a:gd name="csY9" fmla="*/ 83033 h 498190"/>
              <a:gd name="csX10" fmla="*/ 3104838 w 3104838"/>
              <a:gd name="csY10" fmla="*/ 290611 h 498190"/>
              <a:gd name="csX11" fmla="*/ 3355492 w 3104838"/>
              <a:gd name="csY11" fmla="*/ 288367 h 498190"/>
              <a:gd name="csX12" fmla="*/ 3104838 w 3104838"/>
              <a:gd name="csY12" fmla="*/ 415158 h 498190"/>
              <a:gd name="csX13" fmla="*/ 3104838 w 3104838"/>
              <a:gd name="csY13" fmla="*/ 415157 h 498190"/>
              <a:gd name="csX14" fmla="*/ 3021805 w 3104838"/>
              <a:gd name="csY14" fmla="*/ 498190 h 498190"/>
              <a:gd name="csX15" fmla="*/ 2587365 w 3104838"/>
              <a:gd name="csY15" fmla="*/ 498190 h 498190"/>
              <a:gd name="csX16" fmla="*/ 2214785 w 3104838"/>
              <a:gd name="csY16" fmla="*/ 498190 h 498190"/>
              <a:gd name="csX17" fmla="*/ 1811156 w 3104838"/>
              <a:gd name="csY17" fmla="*/ 498190 h 498190"/>
              <a:gd name="csX18" fmla="*/ 1811156 w 3104838"/>
              <a:gd name="csY18" fmla="*/ 498190 h 498190"/>
              <a:gd name="csX19" fmla="*/ 1200553 w 3104838"/>
              <a:gd name="csY19" fmla="*/ 498190 h 498190"/>
              <a:gd name="csX20" fmla="*/ 607230 w 3104838"/>
              <a:gd name="csY20" fmla="*/ 498190 h 498190"/>
              <a:gd name="csX21" fmla="*/ 83033 w 3104838"/>
              <a:gd name="csY21" fmla="*/ 498190 h 498190"/>
              <a:gd name="csX22" fmla="*/ 0 w 3104838"/>
              <a:gd name="csY22" fmla="*/ 415157 h 498190"/>
              <a:gd name="csX23" fmla="*/ 0 w 3104838"/>
              <a:gd name="csY23" fmla="*/ 415158 h 498190"/>
              <a:gd name="csX24" fmla="*/ 0 w 3104838"/>
              <a:gd name="csY24" fmla="*/ 290611 h 498190"/>
              <a:gd name="csX25" fmla="*/ 0 w 3104838"/>
              <a:gd name="csY25" fmla="*/ 290611 h 498190"/>
              <a:gd name="csX26" fmla="*/ 0 w 3104838"/>
              <a:gd name="csY26" fmla="*/ 83033 h 4981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3104838" h="498190" extrusionOk="0">
                <a:moveTo>
                  <a:pt x="0" y="83033"/>
                </a:moveTo>
                <a:cubicBezTo>
                  <a:pt x="1474" y="45703"/>
                  <a:pt x="37242" y="-1310"/>
                  <a:pt x="83033" y="0"/>
                </a:cubicBezTo>
                <a:cubicBezTo>
                  <a:pt x="202194" y="8806"/>
                  <a:pt x="417835" y="737"/>
                  <a:pt x="676355" y="0"/>
                </a:cubicBezTo>
                <a:cubicBezTo>
                  <a:pt x="934875" y="-737"/>
                  <a:pt x="1006094" y="-53"/>
                  <a:pt x="1269677" y="0"/>
                </a:cubicBezTo>
                <a:cubicBezTo>
                  <a:pt x="1533260" y="53"/>
                  <a:pt x="1545888" y="-3158"/>
                  <a:pt x="1811156" y="0"/>
                </a:cubicBezTo>
                <a:lnTo>
                  <a:pt x="1811156" y="0"/>
                </a:lnTo>
                <a:cubicBezTo>
                  <a:pt x="1981480" y="-10481"/>
                  <a:pt x="2099156" y="-14914"/>
                  <a:pt x="2183736" y="0"/>
                </a:cubicBezTo>
                <a:cubicBezTo>
                  <a:pt x="2268316" y="14914"/>
                  <a:pt x="2464165" y="17699"/>
                  <a:pt x="2587365" y="0"/>
                </a:cubicBezTo>
                <a:cubicBezTo>
                  <a:pt x="2748338" y="-16902"/>
                  <a:pt x="2878547" y="-6774"/>
                  <a:pt x="3021805" y="0"/>
                </a:cubicBezTo>
                <a:cubicBezTo>
                  <a:pt x="3068553" y="583"/>
                  <a:pt x="3109716" y="42962"/>
                  <a:pt x="3104838" y="83033"/>
                </a:cubicBezTo>
                <a:cubicBezTo>
                  <a:pt x="3097530" y="160206"/>
                  <a:pt x="3109667" y="239528"/>
                  <a:pt x="3104838" y="290611"/>
                </a:cubicBezTo>
                <a:cubicBezTo>
                  <a:pt x="3223896" y="291609"/>
                  <a:pt x="3253423" y="287272"/>
                  <a:pt x="3355492" y="288367"/>
                </a:cubicBezTo>
                <a:cubicBezTo>
                  <a:pt x="3267890" y="331673"/>
                  <a:pt x="3170343" y="386754"/>
                  <a:pt x="3104838" y="415158"/>
                </a:cubicBezTo>
                <a:lnTo>
                  <a:pt x="3104838" y="415157"/>
                </a:lnTo>
                <a:cubicBezTo>
                  <a:pt x="3110366" y="470410"/>
                  <a:pt x="3077861" y="502774"/>
                  <a:pt x="3021805" y="498190"/>
                </a:cubicBezTo>
                <a:cubicBezTo>
                  <a:pt x="2847633" y="498026"/>
                  <a:pt x="2770272" y="485761"/>
                  <a:pt x="2587365" y="498190"/>
                </a:cubicBezTo>
                <a:cubicBezTo>
                  <a:pt x="2502831" y="490175"/>
                  <a:pt x="2324705" y="499697"/>
                  <a:pt x="2214785" y="498190"/>
                </a:cubicBezTo>
                <a:cubicBezTo>
                  <a:pt x="2104865" y="496683"/>
                  <a:pt x="1976784" y="487716"/>
                  <a:pt x="1811156" y="498190"/>
                </a:cubicBezTo>
                <a:lnTo>
                  <a:pt x="1811156" y="498190"/>
                </a:lnTo>
                <a:cubicBezTo>
                  <a:pt x="1582912" y="478469"/>
                  <a:pt x="1334028" y="472763"/>
                  <a:pt x="1200553" y="498190"/>
                </a:cubicBezTo>
                <a:cubicBezTo>
                  <a:pt x="1067078" y="523617"/>
                  <a:pt x="797989" y="472745"/>
                  <a:pt x="607230" y="498190"/>
                </a:cubicBezTo>
                <a:cubicBezTo>
                  <a:pt x="416471" y="523635"/>
                  <a:pt x="202814" y="475004"/>
                  <a:pt x="83033" y="498190"/>
                </a:cubicBezTo>
                <a:cubicBezTo>
                  <a:pt x="40048" y="506617"/>
                  <a:pt x="-1325" y="453230"/>
                  <a:pt x="0" y="415157"/>
                </a:cubicBezTo>
                <a:lnTo>
                  <a:pt x="0" y="415158"/>
                </a:lnTo>
                <a:cubicBezTo>
                  <a:pt x="-4302" y="379759"/>
                  <a:pt x="3539" y="329079"/>
                  <a:pt x="0" y="290611"/>
                </a:cubicBezTo>
                <a:lnTo>
                  <a:pt x="0" y="290611"/>
                </a:lnTo>
                <a:cubicBezTo>
                  <a:pt x="5331" y="213620"/>
                  <a:pt x="3635" y="164421"/>
                  <a:pt x="0" y="83033"/>
                </a:cubicBezTo>
                <a:close/>
              </a:path>
            </a:pathLst>
          </a:custGeom>
          <a:noFill/>
          <a:ln w="57150"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3352455489">
                  <a:prstGeom prst="wedgeRoundRectCallout">
                    <a:avLst>
                      <a:gd name="adj1" fmla="val 58073"/>
                      <a:gd name="adj2" fmla="val 7883"/>
                      <a:gd name="adj3" fmla="val 1666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F035A85-9A2B-3722-3FD2-1CF3B999FCD8}"/>
              </a:ext>
            </a:extLst>
          </p:cNvPr>
          <p:cNvSpPr txBox="1"/>
          <p:nvPr/>
        </p:nvSpPr>
        <p:spPr>
          <a:xfrm>
            <a:off x="4791265" y="1044582"/>
            <a:ext cx="29789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used for snitching on </a:t>
            </a:r>
            <a:r>
              <a:rPr lang="en-US" sz="2000" b="1" dirty="0"/>
              <a:t>Bob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2063296-FEEB-79BB-BFF5-7385D88FD5A5}"/>
              </a:ext>
            </a:extLst>
          </p:cNvPr>
          <p:cNvSpPr txBox="1"/>
          <p:nvPr/>
        </p:nvSpPr>
        <p:spPr>
          <a:xfrm>
            <a:off x="3333074" y="6242749"/>
            <a:ext cx="5149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Generalizes easily to multiparty settings</a:t>
            </a:r>
          </a:p>
        </p:txBody>
      </p:sp>
      <p:sp>
        <p:nvSpPr>
          <p:cNvPr id="35" name="Speech Bubble: Rectangle with Corners Rounded 34">
            <a:extLst>
              <a:ext uri="{FF2B5EF4-FFF2-40B4-BE49-F238E27FC236}">
                <a16:creationId xmlns:a16="http://schemas.microsoft.com/office/drawing/2014/main" id="{B5BAE2EA-C7ED-D37B-96B4-83D127DA97D4}"/>
              </a:ext>
            </a:extLst>
          </p:cNvPr>
          <p:cNvSpPr/>
          <p:nvPr/>
        </p:nvSpPr>
        <p:spPr>
          <a:xfrm>
            <a:off x="3677040" y="2114827"/>
            <a:ext cx="3537777" cy="498190"/>
          </a:xfrm>
          <a:custGeom>
            <a:avLst/>
            <a:gdLst>
              <a:gd name="csX0" fmla="*/ 0 w 3537777"/>
              <a:gd name="csY0" fmla="*/ 83033 h 498190"/>
              <a:gd name="csX1" fmla="*/ 83033 w 3537777"/>
              <a:gd name="csY1" fmla="*/ 0 h 498190"/>
              <a:gd name="csX2" fmla="*/ 763063 w 3537777"/>
              <a:gd name="csY2" fmla="*/ 0 h 498190"/>
              <a:gd name="csX3" fmla="*/ 1443093 w 3537777"/>
              <a:gd name="csY3" fmla="*/ 0 h 498190"/>
              <a:gd name="csX4" fmla="*/ 2063703 w 3537777"/>
              <a:gd name="csY4" fmla="*/ 0 h 498190"/>
              <a:gd name="csX5" fmla="*/ 2343261 w 3537777"/>
              <a:gd name="csY5" fmla="*/ -284638 h 498190"/>
              <a:gd name="csX6" fmla="*/ 2646116 w 3537777"/>
              <a:gd name="csY6" fmla="*/ -592996 h 498190"/>
              <a:gd name="csX7" fmla="*/ 2948148 w 3537777"/>
              <a:gd name="csY7" fmla="*/ 0 h 498190"/>
              <a:gd name="csX8" fmla="*/ 3454744 w 3537777"/>
              <a:gd name="csY8" fmla="*/ 0 h 498190"/>
              <a:gd name="csX9" fmla="*/ 3537777 w 3537777"/>
              <a:gd name="csY9" fmla="*/ 83033 h 498190"/>
              <a:gd name="csX10" fmla="*/ 3537777 w 3537777"/>
              <a:gd name="csY10" fmla="*/ 83032 h 498190"/>
              <a:gd name="csX11" fmla="*/ 3537777 w 3537777"/>
              <a:gd name="csY11" fmla="*/ 83032 h 498190"/>
              <a:gd name="csX12" fmla="*/ 3537777 w 3537777"/>
              <a:gd name="csY12" fmla="*/ 207579 h 498190"/>
              <a:gd name="csX13" fmla="*/ 3537777 w 3537777"/>
              <a:gd name="csY13" fmla="*/ 415157 h 498190"/>
              <a:gd name="csX14" fmla="*/ 3454744 w 3537777"/>
              <a:gd name="csY14" fmla="*/ 498190 h 498190"/>
              <a:gd name="csX15" fmla="*/ 2948148 w 3537777"/>
              <a:gd name="csY15" fmla="*/ 498190 h 498190"/>
              <a:gd name="csX16" fmla="*/ 2523614 w 3537777"/>
              <a:gd name="csY16" fmla="*/ 498190 h 498190"/>
              <a:gd name="csX17" fmla="*/ 2063703 w 3537777"/>
              <a:gd name="csY17" fmla="*/ 498190 h 498190"/>
              <a:gd name="csX18" fmla="*/ 2063703 w 3537777"/>
              <a:gd name="csY18" fmla="*/ 498190 h 498190"/>
              <a:gd name="csX19" fmla="*/ 1363866 w 3537777"/>
              <a:gd name="csY19" fmla="*/ 498190 h 498190"/>
              <a:gd name="csX20" fmla="*/ 683836 w 3537777"/>
              <a:gd name="csY20" fmla="*/ 498190 h 498190"/>
              <a:gd name="csX21" fmla="*/ 83033 w 3537777"/>
              <a:gd name="csY21" fmla="*/ 498190 h 498190"/>
              <a:gd name="csX22" fmla="*/ 0 w 3537777"/>
              <a:gd name="csY22" fmla="*/ 415157 h 498190"/>
              <a:gd name="csX23" fmla="*/ 0 w 3537777"/>
              <a:gd name="csY23" fmla="*/ 207579 h 498190"/>
              <a:gd name="csX24" fmla="*/ 0 w 3537777"/>
              <a:gd name="csY24" fmla="*/ 83032 h 498190"/>
              <a:gd name="csX25" fmla="*/ 0 w 3537777"/>
              <a:gd name="csY25" fmla="*/ 83032 h 498190"/>
              <a:gd name="csX26" fmla="*/ 0 w 3537777"/>
              <a:gd name="csY26" fmla="*/ 83033 h 4981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3537777" h="498190" extrusionOk="0">
                <a:moveTo>
                  <a:pt x="0" y="83033"/>
                </a:moveTo>
                <a:cubicBezTo>
                  <a:pt x="1474" y="45703"/>
                  <a:pt x="37242" y="-1310"/>
                  <a:pt x="83033" y="0"/>
                </a:cubicBezTo>
                <a:cubicBezTo>
                  <a:pt x="301946" y="-17914"/>
                  <a:pt x="575452" y="19728"/>
                  <a:pt x="763063" y="0"/>
                </a:cubicBezTo>
                <a:cubicBezTo>
                  <a:pt x="950674" y="-19728"/>
                  <a:pt x="1257668" y="-33629"/>
                  <a:pt x="1443093" y="0"/>
                </a:cubicBezTo>
                <a:cubicBezTo>
                  <a:pt x="1628518" y="33629"/>
                  <a:pt x="1916726" y="23896"/>
                  <a:pt x="2063703" y="0"/>
                </a:cubicBezTo>
                <a:cubicBezTo>
                  <a:pt x="2159550" y="-122254"/>
                  <a:pt x="2235230" y="-146750"/>
                  <a:pt x="2343261" y="-284638"/>
                </a:cubicBezTo>
                <a:cubicBezTo>
                  <a:pt x="2451292" y="-422526"/>
                  <a:pt x="2569823" y="-507159"/>
                  <a:pt x="2646116" y="-592996"/>
                </a:cubicBezTo>
                <a:cubicBezTo>
                  <a:pt x="2771958" y="-297098"/>
                  <a:pt x="2869235" y="-136141"/>
                  <a:pt x="2948148" y="0"/>
                </a:cubicBezTo>
                <a:cubicBezTo>
                  <a:pt x="3161751" y="13513"/>
                  <a:pt x="3239714" y="-3360"/>
                  <a:pt x="3454744" y="0"/>
                </a:cubicBezTo>
                <a:cubicBezTo>
                  <a:pt x="3492696" y="-4276"/>
                  <a:pt x="3542631" y="38499"/>
                  <a:pt x="3537777" y="83033"/>
                </a:cubicBezTo>
                <a:lnTo>
                  <a:pt x="3537777" y="83032"/>
                </a:lnTo>
                <a:lnTo>
                  <a:pt x="3537777" y="83032"/>
                </a:lnTo>
                <a:cubicBezTo>
                  <a:pt x="3532999" y="121059"/>
                  <a:pt x="3541665" y="167472"/>
                  <a:pt x="3537777" y="207579"/>
                </a:cubicBezTo>
                <a:cubicBezTo>
                  <a:pt x="3530206" y="258586"/>
                  <a:pt x="3530827" y="350022"/>
                  <a:pt x="3537777" y="415157"/>
                </a:cubicBezTo>
                <a:cubicBezTo>
                  <a:pt x="3543305" y="470410"/>
                  <a:pt x="3510800" y="502774"/>
                  <a:pt x="3454744" y="498190"/>
                </a:cubicBezTo>
                <a:cubicBezTo>
                  <a:pt x="3350733" y="503244"/>
                  <a:pt x="3150899" y="522456"/>
                  <a:pt x="2948148" y="498190"/>
                </a:cubicBezTo>
                <a:cubicBezTo>
                  <a:pt x="2785240" y="512595"/>
                  <a:pt x="2733588" y="500925"/>
                  <a:pt x="2523614" y="498190"/>
                </a:cubicBezTo>
                <a:cubicBezTo>
                  <a:pt x="2313640" y="495455"/>
                  <a:pt x="2210362" y="487225"/>
                  <a:pt x="2063703" y="498190"/>
                </a:cubicBezTo>
                <a:lnTo>
                  <a:pt x="2063703" y="498190"/>
                </a:lnTo>
                <a:cubicBezTo>
                  <a:pt x="1918892" y="464036"/>
                  <a:pt x="1524658" y="473949"/>
                  <a:pt x="1363866" y="498190"/>
                </a:cubicBezTo>
                <a:cubicBezTo>
                  <a:pt x="1203074" y="522431"/>
                  <a:pt x="989900" y="514428"/>
                  <a:pt x="683836" y="498190"/>
                </a:cubicBezTo>
                <a:cubicBezTo>
                  <a:pt x="377772" y="481953"/>
                  <a:pt x="313597" y="511171"/>
                  <a:pt x="83033" y="498190"/>
                </a:cubicBezTo>
                <a:cubicBezTo>
                  <a:pt x="40048" y="506617"/>
                  <a:pt x="-1325" y="453230"/>
                  <a:pt x="0" y="415157"/>
                </a:cubicBezTo>
                <a:cubicBezTo>
                  <a:pt x="1584" y="352245"/>
                  <a:pt x="9412" y="301018"/>
                  <a:pt x="0" y="207579"/>
                </a:cubicBezTo>
                <a:cubicBezTo>
                  <a:pt x="-268" y="160198"/>
                  <a:pt x="-1537" y="138011"/>
                  <a:pt x="0" y="83032"/>
                </a:cubicBezTo>
                <a:lnTo>
                  <a:pt x="0" y="83032"/>
                </a:lnTo>
                <a:lnTo>
                  <a:pt x="0" y="83033"/>
                </a:lnTo>
                <a:close/>
              </a:path>
            </a:pathLst>
          </a:custGeom>
          <a:noFill/>
          <a:ln w="57150"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3352455489">
                  <a:prstGeom prst="wedgeRoundRectCallout">
                    <a:avLst>
                      <a:gd name="adj1" fmla="val 24796"/>
                      <a:gd name="adj2" fmla="val -169030"/>
                      <a:gd name="adj3" fmla="val 1666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90E2589-5776-0F19-7878-E968CCC302B2}"/>
              </a:ext>
            </a:extLst>
          </p:cNvPr>
          <p:cNvSpPr txBox="1"/>
          <p:nvPr/>
        </p:nvSpPr>
        <p:spPr>
          <a:xfrm>
            <a:off x="7022714" y="5192622"/>
            <a:ext cx="19486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used for snitching on </a:t>
            </a:r>
            <a:r>
              <a:rPr lang="en-US" sz="2000" b="1" dirty="0"/>
              <a:t>Alice</a:t>
            </a:r>
          </a:p>
        </p:txBody>
      </p:sp>
      <p:pic>
        <p:nvPicPr>
          <p:cNvPr id="3" name="Picture 2" descr="A cartoon of a sheep&#10;&#10;AI-generated content may be incorrect.">
            <a:extLst>
              <a:ext uri="{FF2B5EF4-FFF2-40B4-BE49-F238E27FC236}">
                <a16:creationId xmlns:a16="http://schemas.microsoft.com/office/drawing/2014/main" id="{FC6DC459-71BB-45A6-DCF3-D569DF5E9B2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1625" y="1359133"/>
            <a:ext cx="1288228" cy="128822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2C7002-9763-14D0-0823-8694DB6E113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336" y="4667336"/>
            <a:ext cx="1713430" cy="171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28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 animBg="1"/>
      <p:bldP spid="22" grpId="0" animBg="1"/>
      <p:bldP spid="23" grpId="0" animBg="1"/>
      <p:bldP spid="24" grpId="0"/>
      <p:bldP spid="26" grpId="0" animBg="1"/>
      <p:bldP spid="27" grpId="0"/>
      <p:bldP spid="28" grpId="0"/>
      <p:bldP spid="35" grpId="0" animBg="1"/>
      <p:bldP spid="3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FFEDA-4EC6-4913-A7C4-F7A985AC2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construction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31016C4-2517-EE9B-67E4-EBB95FB1CE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987812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>
                    <a:solidFill>
                      <a:srgbClr val="0070C0"/>
                    </a:solidFill>
                  </a:rPr>
                  <a:t>Main idea</a:t>
                </a:r>
                <a:r>
                  <a:rPr lang="en-US" dirty="0"/>
                  <a:t>: to </a:t>
                </a:r>
                <a:r>
                  <a:rPr lang="en-US" b="1" dirty="0">
                    <a:solidFill>
                      <a:srgbClr val="7030A0"/>
                    </a:solidFill>
                  </a:rPr>
                  <a:t>reconstruct the secret</a:t>
                </a:r>
                <a:r>
                  <a:rPr lang="pl-PL" dirty="0"/>
                  <a:t>,</a:t>
                </a:r>
                <a:r>
                  <a:rPr lang="en-US" dirty="0"/>
                  <a:t> the parties need to compute a </a:t>
                </a:r>
                <a:r>
                  <a:rPr lang="en-US" b="1" dirty="0">
                    <a:solidFill>
                      <a:srgbClr val="FF0000"/>
                    </a:solidFill>
                  </a:rPr>
                  <a:t>massive number </a:t>
                </a:r>
                <a:r>
                  <a:rPr lang="en-US" dirty="0"/>
                  <a:t>of hashes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𝑯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More precisely: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/>
                  <a:t>Sharing</a:t>
                </a:r>
                <a:r>
                  <a:rPr lang="en-US" dirty="0"/>
                  <a:t> requires a small number of MPC computations of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𝑯</m:t>
                    </m:r>
                  </m:oMath>
                </a14:m>
                <a:r>
                  <a:rPr lang="en-US" dirty="0"/>
                  <a:t>.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b="1" dirty="0"/>
                  <a:t>Reconstructing</a:t>
                </a:r>
                <a:r>
                  <a:rPr lang="en-US" dirty="0"/>
                  <a:t> requires inverting </a:t>
                </a:r>
                <a14:m>
                  <m:oMath xmlns:m="http://schemas.openxmlformats.org/officeDocument/2006/math">
                    <m:r>
                      <a:rPr lang="en-US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𝑯</m:t>
                    </m:r>
                  </m:oMath>
                </a14:m>
                <a:r>
                  <a:rPr lang="en-US" dirty="0"/>
                  <a:t> by brute-forcing it. </a:t>
                </a:r>
              </a:p>
              <a:p>
                <a:pPr marL="514350" indent="-514350">
                  <a:buFont typeface="+mj-lt"/>
                  <a:buAutoNum type="arabicPeriod"/>
                </a:pPr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31016C4-2517-EE9B-67E4-EBB95FB1CE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987812" cy="4351338"/>
              </a:xfrm>
              <a:blipFill>
                <a:blip r:embed="rId2"/>
                <a:stretch>
                  <a:fillRect l="-1527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76900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artoon of a dog&#10;&#10;AI-generated content may be incorrect.">
            <a:extLst>
              <a:ext uri="{FF2B5EF4-FFF2-40B4-BE49-F238E27FC236}">
                <a16:creationId xmlns:a16="http://schemas.microsoft.com/office/drawing/2014/main" id="{38070EA7-6509-21A4-C206-4B996828EE6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1899" y="2741120"/>
            <a:ext cx="1398253" cy="1398253"/>
          </a:xfrm>
          <a:prstGeom prst="rect">
            <a:avLst/>
          </a:prstGeom>
        </p:spPr>
      </p:pic>
      <p:pic>
        <p:nvPicPr>
          <p:cNvPr id="17" name="Picture 16" descr="A cartoon bear in a blue shirt&#10;&#10;AI-generated content may be incorrect.">
            <a:extLst>
              <a:ext uri="{FF2B5EF4-FFF2-40B4-BE49-F238E27FC236}">
                <a16:creationId xmlns:a16="http://schemas.microsoft.com/office/drawing/2014/main" id="{52431BE7-6EE6-C8B8-C0D7-13FEA61A22C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8707" y="1032144"/>
            <a:ext cx="1423864" cy="14238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D14CBB-F57F-CE1E-F368-311D2B1E9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081" y="128200"/>
            <a:ext cx="7612904" cy="1325563"/>
          </a:xfrm>
        </p:spPr>
        <p:txBody>
          <a:bodyPr/>
          <a:lstStyle/>
          <a:p>
            <a:r>
              <a:rPr lang="en-US" dirty="0"/>
              <a:t>Sharing (simplified)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C86F840-242D-C628-DC65-8684D08FBD5E}"/>
                  </a:ext>
                </a:extLst>
              </p:cNvPr>
              <p:cNvSpPr txBox="1"/>
              <p:nvPr/>
            </p:nvSpPr>
            <p:spPr>
              <a:xfrm>
                <a:off x="3885801" y="2150952"/>
                <a:ext cx="1423864" cy="461665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/>
                  <a:t>secret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C86F840-242D-C628-DC65-8684D08FBD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5801" y="2150952"/>
                <a:ext cx="1423864" cy="461665"/>
              </a:xfrm>
              <a:prstGeom prst="rect">
                <a:avLst/>
              </a:prstGeom>
              <a:blipFill>
                <a:blip r:embed="rId4"/>
                <a:stretch>
                  <a:fillRect t="-8974" b="-26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17341E6-778F-5F79-5174-6EBD41702B20}"/>
                  </a:ext>
                </a:extLst>
              </p:cNvPr>
              <p:cNvSpPr txBox="1"/>
              <p:nvPr/>
            </p:nvSpPr>
            <p:spPr>
              <a:xfrm>
                <a:off x="4841036" y="231345"/>
                <a:ext cx="4178095" cy="1015663"/>
              </a:xfrm>
              <a:custGeom>
                <a:avLst/>
                <a:gdLst>
                  <a:gd name="csX0" fmla="*/ 0 w 4178095"/>
                  <a:gd name="csY0" fmla="*/ 0 h 1015663"/>
                  <a:gd name="csX1" fmla="*/ 596871 w 4178095"/>
                  <a:gd name="csY1" fmla="*/ 0 h 1015663"/>
                  <a:gd name="csX2" fmla="*/ 1193741 w 4178095"/>
                  <a:gd name="csY2" fmla="*/ 0 h 1015663"/>
                  <a:gd name="csX3" fmla="*/ 1748831 w 4178095"/>
                  <a:gd name="csY3" fmla="*/ 0 h 1015663"/>
                  <a:gd name="csX4" fmla="*/ 2220359 w 4178095"/>
                  <a:gd name="csY4" fmla="*/ 0 h 1015663"/>
                  <a:gd name="csX5" fmla="*/ 2900792 w 4178095"/>
                  <a:gd name="csY5" fmla="*/ 0 h 1015663"/>
                  <a:gd name="csX6" fmla="*/ 3455881 w 4178095"/>
                  <a:gd name="csY6" fmla="*/ 0 h 1015663"/>
                  <a:gd name="csX7" fmla="*/ 4178095 w 4178095"/>
                  <a:gd name="csY7" fmla="*/ 0 h 1015663"/>
                  <a:gd name="csX8" fmla="*/ 4178095 w 4178095"/>
                  <a:gd name="csY8" fmla="*/ 477362 h 1015663"/>
                  <a:gd name="csX9" fmla="*/ 4178095 w 4178095"/>
                  <a:gd name="csY9" fmla="*/ 1015663 h 1015663"/>
                  <a:gd name="csX10" fmla="*/ 3664786 w 4178095"/>
                  <a:gd name="csY10" fmla="*/ 1015663 h 1015663"/>
                  <a:gd name="csX11" fmla="*/ 3151477 w 4178095"/>
                  <a:gd name="csY11" fmla="*/ 1015663 h 1015663"/>
                  <a:gd name="csX12" fmla="*/ 2471045 w 4178095"/>
                  <a:gd name="csY12" fmla="*/ 1015663 h 1015663"/>
                  <a:gd name="csX13" fmla="*/ 1832393 w 4178095"/>
                  <a:gd name="csY13" fmla="*/ 1015663 h 1015663"/>
                  <a:gd name="csX14" fmla="*/ 1277303 w 4178095"/>
                  <a:gd name="csY14" fmla="*/ 1015663 h 1015663"/>
                  <a:gd name="csX15" fmla="*/ 763995 w 4178095"/>
                  <a:gd name="csY15" fmla="*/ 1015663 h 1015663"/>
                  <a:gd name="csX16" fmla="*/ 0 w 4178095"/>
                  <a:gd name="csY16" fmla="*/ 1015663 h 1015663"/>
                  <a:gd name="csX17" fmla="*/ 0 w 4178095"/>
                  <a:gd name="csY17" fmla="*/ 528145 h 1015663"/>
                  <a:gd name="csX18" fmla="*/ 0 w 4178095"/>
                  <a:gd name="csY18" fmla="*/ 0 h 101566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4178095" h="1015663" fill="none" extrusionOk="0">
                    <a:moveTo>
                      <a:pt x="0" y="0"/>
                    </a:moveTo>
                    <a:cubicBezTo>
                      <a:pt x="151070" y="-23067"/>
                      <a:pt x="418006" y="60108"/>
                      <a:pt x="596871" y="0"/>
                    </a:cubicBezTo>
                    <a:cubicBezTo>
                      <a:pt x="775736" y="-60108"/>
                      <a:pt x="1052221" y="67584"/>
                      <a:pt x="1193741" y="0"/>
                    </a:cubicBezTo>
                    <a:cubicBezTo>
                      <a:pt x="1335261" y="-67584"/>
                      <a:pt x="1472959" y="52981"/>
                      <a:pt x="1748831" y="0"/>
                    </a:cubicBezTo>
                    <a:cubicBezTo>
                      <a:pt x="2024703" y="-52981"/>
                      <a:pt x="2015783" y="52424"/>
                      <a:pt x="2220359" y="0"/>
                    </a:cubicBezTo>
                    <a:cubicBezTo>
                      <a:pt x="2424935" y="-52424"/>
                      <a:pt x="2593358" y="1186"/>
                      <a:pt x="2900792" y="0"/>
                    </a:cubicBezTo>
                    <a:cubicBezTo>
                      <a:pt x="3208226" y="-1186"/>
                      <a:pt x="3316645" y="53071"/>
                      <a:pt x="3455881" y="0"/>
                    </a:cubicBezTo>
                    <a:cubicBezTo>
                      <a:pt x="3595117" y="-53071"/>
                      <a:pt x="3837626" y="2220"/>
                      <a:pt x="4178095" y="0"/>
                    </a:cubicBezTo>
                    <a:cubicBezTo>
                      <a:pt x="4209391" y="178244"/>
                      <a:pt x="4172775" y="339172"/>
                      <a:pt x="4178095" y="477362"/>
                    </a:cubicBezTo>
                    <a:cubicBezTo>
                      <a:pt x="4183415" y="615552"/>
                      <a:pt x="4154311" y="849643"/>
                      <a:pt x="4178095" y="1015663"/>
                    </a:cubicBezTo>
                    <a:cubicBezTo>
                      <a:pt x="4007391" y="1051703"/>
                      <a:pt x="3910093" y="961273"/>
                      <a:pt x="3664786" y="1015663"/>
                    </a:cubicBezTo>
                    <a:cubicBezTo>
                      <a:pt x="3419479" y="1070053"/>
                      <a:pt x="3356694" y="975030"/>
                      <a:pt x="3151477" y="1015663"/>
                    </a:cubicBezTo>
                    <a:cubicBezTo>
                      <a:pt x="2946260" y="1056296"/>
                      <a:pt x="2639047" y="1014960"/>
                      <a:pt x="2471045" y="1015663"/>
                    </a:cubicBezTo>
                    <a:cubicBezTo>
                      <a:pt x="2303043" y="1016366"/>
                      <a:pt x="2051981" y="954417"/>
                      <a:pt x="1832393" y="1015663"/>
                    </a:cubicBezTo>
                    <a:cubicBezTo>
                      <a:pt x="1612805" y="1076909"/>
                      <a:pt x="1497290" y="950611"/>
                      <a:pt x="1277303" y="1015663"/>
                    </a:cubicBezTo>
                    <a:cubicBezTo>
                      <a:pt x="1057316" y="1080715"/>
                      <a:pt x="1014702" y="1003831"/>
                      <a:pt x="763995" y="1015663"/>
                    </a:cubicBezTo>
                    <a:cubicBezTo>
                      <a:pt x="513288" y="1027495"/>
                      <a:pt x="379711" y="997513"/>
                      <a:pt x="0" y="1015663"/>
                    </a:cubicBezTo>
                    <a:cubicBezTo>
                      <a:pt x="-23223" y="884346"/>
                      <a:pt x="26323" y="661538"/>
                      <a:pt x="0" y="528145"/>
                    </a:cubicBezTo>
                    <a:cubicBezTo>
                      <a:pt x="-26323" y="394752"/>
                      <a:pt x="16009" y="175636"/>
                      <a:pt x="0" y="0"/>
                    </a:cubicBezTo>
                    <a:close/>
                  </a:path>
                  <a:path w="4178095" h="1015663" stroke="0" extrusionOk="0">
                    <a:moveTo>
                      <a:pt x="0" y="0"/>
                    </a:moveTo>
                    <a:cubicBezTo>
                      <a:pt x="164346" y="-57591"/>
                      <a:pt x="381167" y="23078"/>
                      <a:pt x="513309" y="0"/>
                    </a:cubicBezTo>
                    <a:cubicBezTo>
                      <a:pt x="645451" y="-23078"/>
                      <a:pt x="990428" y="17508"/>
                      <a:pt x="1193741" y="0"/>
                    </a:cubicBezTo>
                    <a:cubicBezTo>
                      <a:pt x="1397054" y="-17508"/>
                      <a:pt x="1514158" y="40622"/>
                      <a:pt x="1748831" y="0"/>
                    </a:cubicBezTo>
                    <a:cubicBezTo>
                      <a:pt x="1983504" y="-40622"/>
                      <a:pt x="2157637" y="4549"/>
                      <a:pt x="2262140" y="0"/>
                    </a:cubicBezTo>
                    <a:cubicBezTo>
                      <a:pt x="2366643" y="-4549"/>
                      <a:pt x="2602026" y="56516"/>
                      <a:pt x="2859011" y="0"/>
                    </a:cubicBezTo>
                    <a:cubicBezTo>
                      <a:pt x="3115996" y="-56516"/>
                      <a:pt x="3180515" y="14279"/>
                      <a:pt x="3330539" y="0"/>
                    </a:cubicBezTo>
                    <a:cubicBezTo>
                      <a:pt x="3480563" y="-14279"/>
                      <a:pt x="3777872" y="86738"/>
                      <a:pt x="4178095" y="0"/>
                    </a:cubicBezTo>
                    <a:cubicBezTo>
                      <a:pt x="4185626" y="233520"/>
                      <a:pt x="4169344" y="284436"/>
                      <a:pt x="4178095" y="487518"/>
                    </a:cubicBezTo>
                    <a:cubicBezTo>
                      <a:pt x="4186846" y="690600"/>
                      <a:pt x="4175273" y="797928"/>
                      <a:pt x="4178095" y="1015663"/>
                    </a:cubicBezTo>
                    <a:cubicBezTo>
                      <a:pt x="3966318" y="1062394"/>
                      <a:pt x="3670458" y="970975"/>
                      <a:pt x="3497662" y="1015663"/>
                    </a:cubicBezTo>
                    <a:cubicBezTo>
                      <a:pt x="3324866" y="1060351"/>
                      <a:pt x="3104303" y="963428"/>
                      <a:pt x="2859011" y="1015663"/>
                    </a:cubicBezTo>
                    <a:cubicBezTo>
                      <a:pt x="2613719" y="1067898"/>
                      <a:pt x="2424018" y="956747"/>
                      <a:pt x="2220359" y="1015663"/>
                    </a:cubicBezTo>
                    <a:cubicBezTo>
                      <a:pt x="2016700" y="1074579"/>
                      <a:pt x="1751295" y="946778"/>
                      <a:pt x="1581707" y="1015663"/>
                    </a:cubicBezTo>
                    <a:cubicBezTo>
                      <a:pt x="1412119" y="1084548"/>
                      <a:pt x="1148034" y="995608"/>
                      <a:pt x="1026618" y="1015663"/>
                    </a:cubicBezTo>
                    <a:cubicBezTo>
                      <a:pt x="905202" y="1035718"/>
                      <a:pt x="412095" y="958302"/>
                      <a:pt x="0" y="1015663"/>
                    </a:cubicBezTo>
                    <a:cubicBezTo>
                      <a:pt x="-54824" y="916053"/>
                      <a:pt x="41797" y="659088"/>
                      <a:pt x="0" y="538301"/>
                    </a:cubicBezTo>
                    <a:cubicBezTo>
                      <a:pt x="-41797" y="417514"/>
                      <a:pt x="14201" y="234608"/>
                      <a:pt x="0" y="0"/>
                    </a:cubicBezTo>
                    <a:close/>
                  </a:path>
                </a:pathLst>
              </a:custGeom>
              <a:ln>
                <a:prstDash val="dash"/>
                <a:extLst>
                  <a:ext uri="{C807C97D-BFC1-408E-A445-0C87EB9F89A2}">
                    <ask:lineSketchStyleProps xmlns:ask="http://schemas.microsoft.com/office/drawing/2018/sketchyshapes" sd="1339389777">
                      <a:prstGeom prst="rect">
                        <a:avLst/>
                      </a:pr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US" sz="2000" dirty="0"/>
                  <a:t> – security parameter</a:t>
                </a:r>
              </a:p>
              <a:p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𝒅</m:t>
                    </m:r>
                  </m:oMath>
                </a14:m>
                <a:r>
                  <a:rPr lang="en-US" sz="2000" dirty="0"/>
                  <a:t> – “moderate hardness” parameter</a:t>
                </a:r>
              </a:p>
              <a:p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𝑯</m:t>
                    </m:r>
                    <m:r>
                      <a:rPr lang="en-US" sz="20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r>
                  <a:rPr lang="en-US" sz="2000" i="1" dirty="0"/>
                  <a:t> </a:t>
                </a:r>
                <a:r>
                  <a:rPr lang="en-US" sz="2000" dirty="0"/>
                  <a:t>– hash functions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17341E6-778F-5F79-5174-6EBD41702B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1036" y="231345"/>
                <a:ext cx="4178095" cy="1015663"/>
              </a:xfrm>
              <a:prstGeom prst="rect">
                <a:avLst/>
              </a:prstGeom>
              <a:blipFill>
                <a:blip r:embed="rId9"/>
                <a:stretch>
                  <a:fillRect b="-5556"/>
                </a:stretch>
              </a:blipFill>
              <a:ln>
                <a:prstDash val="dash"/>
                <a:extLst>
                  <a:ext uri="{C807C97D-BFC1-408E-A445-0C87EB9F89A2}">
                    <ask:lineSketchStyleProps xmlns:ask="http://schemas.microsoft.com/office/drawing/2018/sketchyshapes" sd="1339389777">
                      <a:custGeom>
                        <a:avLst/>
                        <a:gdLst>
                          <a:gd name="connsiteX0" fmla="*/ 0 w 4178095"/>
                          <a:gd name="connsiteY0" fmla="*/ 0 h 1015663"/>
                          <a:gd name="connsiteX1" fmla="*/ 596871 w 4178095"/>
                          <a:gd name="connsiteY1" fmla="*/ 0 h 1015663"/>
                          <a:gd name="connsiteX2" fmla="*/ 1193741 w 4178095"/>
                          <a:gd name="connsiteY2" fmla="*/ 0 h 1015663"/>
                          <a:gd name="connsiteX3" fmla="*/ 1748831 w 4178095"/>
                          <a:gd name="connsiteY3" fmla="*/ 0 h 1015663"/>
                          <a:gd name="connsiteX4" fmla="*/ 2220359 w 4178095"/>
                          <a:gd name="connsiteY4" fmla="*/ 0 h 1015663"/>
                          <a:gd name="connsiteX5" fmla="*/ 2900792 w 4178095"/>
                          <a:gd name="connsiteY5" fmla="*/ 0 h 1015663"/>
                          <a:gd name="connsiteX6" fmla="*/ 3455881 w 4178095"/>
                          <a:gd name="connsiteY6" fmla="*/ 0 h 1015663"/>
                          <a:gd name="connsiteX7" fmla="*/ 4178095 w 4178095"/>
                          <a:gd name="connsiteY7" fmla="*/ 0 h 1015663"/>
                          <a:gd name="connsiteX8" fmla="*/ 4178095 w 4178095"/>
                          <a:gd name="connsiteY8" fmla="*/ 477362 h 1015663"/>
                          <a:gd name="connsiteX9" fmla="*/ 4178095 w 4178095"/>
                          <a:gd name="connsiteY9" fmla="*/ 1015663 h 1015663"/>
                          <a:gd name="connsiteX10" fmla="*/ 3664786 w 4178095"/>
                          <a:gd name="connsiteY10" fmla="*/ 1015663 h 1015663"/>
                          <a:gd name="connsiteX11" fmla="*/ 3151477 w 4178095"/>
                          <a:gd name="connsiteY11" fmla="*/ 1015663 h 1015663"/>
                          <a:gd name="connsiteX12" fmla="*/ 2471045 w 4178095"/>
                          <a:gd name="connsiteY12" fmla="*/ 1015663 h 1015663"/>
                          <a:gd name="connsiteX13" fmla="*/ 1832393 w 4178095"/>
                          <a:gd name="connsiteY13" fmla="*/ 1015663 h 1015663"/>
                          <a:gd name="connsiteX14" fmla="*/ 1277303 w 4178095"/>
                          <a:gd name="connsiteY14" fmla="*/ 1015663 h 1015663"/>
                          <a:gd name="connsiteX15" fmla="*/ 763995 w 4178095"/>
                          <a:gd name="connsiteY15" fmla="*/ 1015663 h 1015663"/>
                          <a:gd name="connsiteX16" fmla="*/ 0 w 4178095"/>
                          <a:gd name="connsiteY16" fmla="*/ 1015663 h 1015663"/>
                          <a:gd name="connsiteX17" fmla="*/ 0 w 4178095"/>
                          <a:gd name="connsiteY17" fmla="*/ 528145 h 1015663"/>
                          <a:gd name="connsiteX18" fmla="*/ 0 w 4178095"/>
                          <a:gd name="connsiteY18" fmla="*/ 0 h 10156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</a:cxnLst>
                        <a:rect l="l" t="t" r="r" b="b"/>
                        <a:pathLst>
                          <a:path w="4178095" h="1015663" fill="none" extrusionOk="0">
                            <a:moveTo>
                              <a:pt x="0" y="0"/>
                            </a:moveTo>
                            <a:cubicBezTo>
                              <a:pt x="151070" y="-23067"/>
                              <a:pt x="418006" y="60108"/>
                              <a:pt x="596871" y="0"/>
                            </a:cubicBezTo>
                            <a:cubicBezTo>
                              <a:pt x="775736" y="-60108"/>
                              <a:pt x="1052221" y="67584"/>
                              <a:pt x="1193741" y="0"/>
                            </a:cubicBezTo>
                            <a:cubicBezTo>
                              <a:pt x="1335261" y="-67584"/>
                              <a:pt x="1472959" y="52981"/>
                              <a:pt x="1748831" y="0"/>
                            </a:cubicBezTo>
                            <a:cubicBezTo>
                              <a:pt x="2024703" y="-52981"/>
                              <a:pt x="2015783" y="52424"/>
                              <a:pt x="2220359" y="0"/>
                            </a:cubicBezTo>
                            <a:cubicBezTo>
                              <a:pt x="2424935" y="-52424"/>
                              <a:pt x="2593358" y="1186"/>
                              <a:pt x="2900792" y="0"/>
                            </a:cubicBezTo>
                            <a:cubicBezTo>
                              <a:pt x="3208226" y="-1186"/>
                              <a:pt x="3316645" y="53071"/>
                              <a:pt x="3455881" y="0"/>
                            </a:cubicBezTo>
                            <a:cubicBezTo>
                              <a:pt x="3595117" y="-53071"/>
                              <a:pt x="3837626" y="2220"/>
                              <a:pt x="4178095" y="0"/>
                            </a:cubicBezTo>
                            <a:cubicBezTo>
                              <a:pt x="4209391" y="178244"/>
                              <a:pt x="4172775" y="339172"/>
                              <a:pt x="4178095" y="477362"/>
                            </a:cubicBezTo>
                            <a:cubicBezTo>
                              <a:pt x="4183415" y="615552"/>
                              <a:pt x="4154311" y="849643"/>
                              <a:pt x="4178095" y="1015663"/>
                            </a:cubicBezTo>
                            <a:cubicBezTo>
                              <a:pt x="4007391" y="1051703"/>
                              <a:pt x="3910093" y="961273"/>
                              <a:pt x="3664786" y="1015663"/>
                            </a:cubicBezTo>
                            <a:cubicBezTo>
                              <a:pt x="3419479" y="1070053"/>
                              <a:pt x="3356694" y="975030"/>
                              <a:pt x="3151477" y="1015663"/>
                            </a:cubicBezTo>
                            <a:cubicBezTo>
                              <a:pt x="2946260" y="1056296"/>
                              <a:pt x="2639047" y="1014960"/>
                              <a:pt x="2471045" y="1015663"/>
                            </a:cubicBezTo>
                            <a:cubicBezTo>
                              <a:pt x="2303043" y="1016366"/>
                              <a:pt x="2051981" y="954417"/>
                              <a:pt x="1832393" y="1015663"/>
                            </a:cubicBezTo>
                            <a:cubicBezTo>
                              <a:pt x="1612805" y="1076909"/>
                              <a:pt x="1497290" y="950611"/>
                              <a:pt x="1277303" y="1015663"/>
                            </a:cubicBezTo>
                            <a:cubicBezTo>
                              <a:pt x="1057316" y="1080715"/>
                              <a:pt x="1014702" y="1003831"/>
                              <a:pt x="763995" y="1015663"/>
                            </a:cubicBezTo>
                            <a:cubicBezTo>
                              <a:pt x="513288" y="1027495"/>
                              <a:pt x="379711" y="997513"/>
                              <a:pt x="0" y="1015663"/>
                            </a:cubicBezTo>
                            <a:cubicBezTo>
                              <a:pt x="-23223" y="884346"/>
                              <a:pt x="26323" y="661538"/>
                              <a:pt x="0" y="528145"/>
                            </a:cubicBezTo>
                            <a:cubicBezTo>
                              <a:pt x="-26323" y="394752"/>
                              <a:pt x="16009" y="175636"/>
                              <a:pt x="0" y="0"/>
                            </a:cubicBezTo>
                            <a:close/>
                          </a:path>
                          <a:path w="4178095" h="1015663" stroke="0" extrusionOk="0">
                            <a:moveTo>
                              <a:pt x="0" y="0"/>
                            </a:moveTo>
                            <a:cubicBezTo>
                              <a:pt x="164346" y="-57591"/>
                              <a:pt x="381167" y="23078"/>
                              <a:pt x="513309" y="0"/>
                            </a:cubicBezTo>
                            <a:cubicBezTo>
                              <a:pt x="645451" y="-23078"/>
                              <a:pt x="990428" y="17508"/>
                              <a:pt x="1193741" y="0"/>
                            </a:cubicBezTo>
                            <a:cubicBezTo>
                              <a:pt x="1397054" y="-17508"/>
                              <a:pt x="1514158" y="40622"/>
                              <a:pt x="1748831" y="0"/>
                            </a:cubicBezTo>
                            <a:cubicBezTo>
                              <a:pt x="1983504" y="-40622"/>
                              <a:pt x="2157637" y="4549"/>
                              <a:pt x="2262140" y="0"/>
                            </a:cubicBezTo>
                            <a:cubicBezTo>
                              <a:pt x="2366643" y="-4549"/>
                              <a:pt x="2602026" y="56516"/>
                              <a:pt x="2859011" y="0"/>
                            </a:cubicBezTo>
                            <a:cubicBezTo>
                              <a:pt x="3115996" y="-56516"/>
                              <a:pt x="3180515" y="14279"/>
                              <a:pt x="3330539" y="0"/>
                            </a:cubicBezTo>
                            <a:cubicBezTo>
                              <a:pt x="3480563" y="-14279"/>
                              <a:pt x="3777872" y="86738"/>
                              <a:pt x="4178095" y="0"/>
                            </a:cubicBezTo>
                            <a:cubicBezTo>
                              <a:pt x="4185626" y="233520"/>
                              <a:pt x="4169344" y="284436"/>
                              <a:pt x="4178095" y="487518"/>
                            </a:cubicBezTo>
                            <a:cubicBezTo>
                              <a:pt x="4186846" y="690600"/>
                              <a:pt x="4175273" y="797928"/>
                              <a:pt x="4178095" y="1015663"/>
                            </a:cubicBezTo>
                            <a:cubicBezTo>
                              <a:pt x="3966318" y="1062394"/>
                              <a:pt x="3670458" y="970975"/>
                              <a:pt x="3497662" y="1015663"/>
                            </a:cubicBezTo>
                            <a:cubicBezTo>
                              <a:pt x="3324866" y="1060351"/>
                              <a:pt x="3104303" y="963428"/>
                              <a:pt x="2859011" y="1015663"/>
                            </a:cubicBezTo>
                            <a:cubicBezTo>
                              <a:pt x="2613719" y="1067898"/>
                              <a:pt x="2424018" y="956747"/>
                              <a:pt x="2220359" y="1015663"/>
                            </a:cubicBezTo>
                            <a:cubicBezTo>
                              <a:pt x="2016700" y="1074579"/>
                              <a:pt x="1751295" y="946778"/>
                              <a:pt x="1581707" y="1015663"/>
                            </a:cubicBezTo>
                            <a:cubicBezTo>
                              <a:pt x="1412119" y="1084548"/>
                              <a:pt x="1148034" y="995608"/>
                              <a:pt x="1026618" y="1015663"/>
                            </a:cubicBezTo>
                            <a:cubicBezTo>
                              <a:pt x="905202" y="1035718"/>
                              <a:pt x="412095" y="958302"/>
                              <a:pt x="0" y="1015663"/>
                            </a:cubicBezTo>
                            <a:cubicBezTo>
                              <a:pt x="-54824" y="916053"/>
                              <a:pt x="41797" y="659088"/>
                              <a:pt x="0" y="538301"/>
                            </a:cubicBezTo>
                            <a:cubicBezTo>
                              <a:pt x="-41797" y="417514"/>
                              <a:pt x="14201" y="234608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Flowchart: Process 11">
                <a:extLst>
                  <a:ext uri="{FF2B5EF4-FFF2-40B4-BE49-F238E27FC236}">
                    <a16:creationId xmlns:a16="http://schemas.microsoft.com/office/drawing/2014/main" id="{95FBDA9A-D356-731F-B40C-BC3BC23BB286}"/>
                  </a:ext>
                </a:extLst>
              </p:cNvPr>
              <p:cNvSpPr/>
              <p:nvPr/>
            </p:nvSpPr>
            <p:spPr>
              <a:xfrm>
                <a:off x="7295681" y="3526725"/>
                <a:ext cx="1786965" cy="612648"/>
              </a:xfrm>
              <a:prstGeom prst="flowChartProcess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0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20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</m:e>
                        <m:sup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sup>
                      </m:sSup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12" name="Flowchart: Process 11">
                <a:extLst>
                  <a:ext uri="{FF2B5EF4-FFF2-40B4-BE49-F238E27FC236}">
                    <a16:creationId xmlns:a16="http://schemas.microsoft.com/office/drawing/2014/main" id="{95FBDA9A-D356-731F-B40C-BC3BC23BB2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5681" y="3526725"/>
                <a:ext cx="1786965" cy="612648"/>
              </a:xfrm>
              <a:prstGeom prst="flowChartProcess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449DA2CD-CB47-944C-C996-2A42D94259A4}"/>
                  </a:ext>
                </a:extLst>
              </p:cNvPr>
              <p:cNvSpPr/>
              <p:nvPr/>
            </p:nvSpPr>
            <p:spPr>
              <a:xfrm>
                <a:off x="2194981" y="2968616"/>
                <a:ext cx="4881252" cy="1893397"/>
              </a:xfrm>
              <a:prstGeom prst="round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/>
                  <a:t>compute in MPC</a:t>
                </a:r>
                <a:r>
                  <a:rPr lang="en-US" sz="2400" dirty="0"/>
                  <a:t>:</a:t>
                </a:r>
                <a:endParaRPr lang="pl-PL" sz="2400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>
                    <a:solidFill>
                      <a:schemeClr val="tx1"/>
                    </a:solidFill>
                  </a:rPr>
                  <a:t>sample</a:t>
                </a:r>
                <a:r>
                  <a:rPr lang="pl-PL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𝒀</m:t>
                    </m:r>
                    <m:r>
                      <a:rPr lang="en-US" sz="24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←</m:t>
                    </m:r>
                    <m:sSup>
                      <m:sSupPr>
                        <m:ctrlPr>
                          <a:rPr lang="en-US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US" sz="2400" b="1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1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  <m:r>
                              <a:rPr lang="en-US" sz="2400" b="1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1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</m:d>
                      </m:e>
                      <m:sup>
                        <m:r>
                          <a:rPr lang="en-US" sz="2400" b="1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𝒅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pl-PL" sz="2400" dirty="0">
                    <a:solidFill>
                      <a:schemeClr val="tx1"/>
                    </a:solidFill>
                  </a:rPr>
                  <a:t>let</a:t>
                </a:r>
                <a:r>
                  <a:rPr lang="pl-PL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𝑪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≔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𝑮</m:t>
                    </m:r>
                    <m:d>
                      <m:d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l-PL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𝑿</m:t>
                            </m:r>
                          </m:e>
                          <m:sub>
                            <m:r>
                              <a:rPr lang="pl-PL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𝑨</m:t>
                            </m:r>
                          </m:sub>
                        </m:sSub>
                        <m:r>
                          <a:rPr lang="pl-PL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⊕</m:t>
                        </m:r>
                        <m:sSub>
                          <m:sSubPr>
                            <m:ctrlPr>
                              <a:rPr lang="pl-PL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l-PL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𝑿</m:t>
                            </m:r>
                          </m:e>
                          <m:sub>
                            <m:r>
                              <a:rPr lang="pl-PL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sub>
                        </m:sSub>
                        <m:r>
                          <a:rPr lang="pl-PL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|| </m:t>
                        </m:r>
                        <m:r>
                          <a:rPr lang="pl-PL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𝒀</m:t>
                        </m:r>
                      </m:e>
                    </m:d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⊕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endParaRPr lang="pl-PL" sz="2400" b="1" dirty="0">
                  <a:solidFill>
                    <a:srgbClr val="FF0000"/>
                  </a:solidFill>
                </a:endParaRP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>
                    <a:solidFill>
                      <a:schemeClr val="tx1"/>
                    </a:solidFill>
                  </a:rPr>
                  <a:t>let</a:t>
                </a:r>
                <a:r>
                  <a:rPr lang="pl-PL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𝒁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≔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𝑯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sub>
                    </m:sSub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⊕</m:t>
                    </m:r>
                    <m:sSub>
                      <m:sSub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sub>
                    </m:sSub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|</m:t>
                    </m:r>
                    <m:d>
                      <m:dPr>
                        <m:begChr m:val="|"/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𝒀</m:t>
                        </m:r>
                      </m:e>
                    </m:d>
                  </m:oMath>
                </a14:m>
                <a:endParaRPr lang="pl-PL" sz="2400" b="1" dirty="0">
                  <a:solidFill>
                    <a:srgbClr val="FF0000"/>
                  </a:solidFill>
                </a:endParaRPr>
              </a:p>
              <a:p>
                <a:pPr marL="457200" indent="-457200">
                  <a:buFont typeface="+mj-lt"/>
                  <a:buAutoNum type="arabicPeriod"/>
                </a:pPr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449DA2CD-CB47-944C-C996-2A42D94259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4981" y="2968616"/>
                <a:ext cx="4881252" cy="1893397"/>
              </a:xfrm>
              <a:prstGeom prst="roundRect">
                <a:avLst/>
              </a:prstGeom>
              <a:blipFill>
                <a:blip r:embed="rId11"/>
                <a:stretch>
                  <a:fillRect t="-31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D83FB59F-8144-9677-FB6B-4815A83ACE98}"/>
              </a:ext>
            </a:extLst>
          </p:cNvPr>
          <p:cNvCxnSpPr>
            <a:cxnSpLocks/>
            <a:stCxn id="11" idx="3"/>
            <a:endCxn id="13" idx="1"/>
          </p:cNvCxnSpPr>
          <p:nvPr/>
        </p:nvCxnSpPr>
        <p:spPr>
          <a:xfrm>
            <a:off x="1890064" y="3915315"/>
            <a:ext cx="304917" cy="12700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C7B93764-E45A-526A-7DE2-5797DC964585}"/>
              </a:ext>
            </a:extLst>
          </p:cNvPr>
          <p:cNvCxnSpPr>
            <a:cxnSpLocks/>
            <a:stCxn id="12" idx="1"/>
            <a:endCxn id="13" idx="3"/>
          </p:cNvCxnSpPr>
          <p:nvPr/>
        </p:nvCxnSpPr>
        <p:spPr>
          <a:xfrm rot="10800000" flipV="1">
            <a:off x="7076233" y="3833049"/>
            <a:ext cx="219448" cy="82266"/>
          </a:xfrm>
          <a:prstGeom prst="curvedConnector3">
            <a:avLst>
              <a:gd name="adj1" fmla="val 50000"/>
            </a:avLst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7" name="Arrow: Notched Right 36">
            <a:extLst>
              <a:ext uri="{FF2B5EF4-FFF2-40B4-BE49-F238E27FC236}">
                <a16:creationId xmlns:a16="http://schemas.microsoft.com/office/drawing/2014/main" id="{4182FD81-EF36-AC52-F0E3-CF98939DB7F5}"/>
              </a:ext>
            </a:extLst>
          </p:cNvPr>
          <p:cNvSpPr/>
          <p:nvPr/>
        </p:nvSpPr>
        <p:spPr>
          <a:xfrm rot="5400000">
            <a:off x="3579736" y="5297151"/>
            <a:ext cx="612647" cy="316012"/>
          </a:xfrm>
          <a:prstGeom prst="notched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Flowchart: Process 37">
                <a:extLst>
                  <a:ext uri="{FF2B5EF4-FFF2-40B4-BE49-F238E27FC236}">
                    <a16:creationId xmlns:a16="http://schemas.microsoft.com/office/drawing/2014/main" id="{04500502-83BB-EFD1-15DF-C8F76D014AA7}"/>
                  </a:ext>
                </a:extLst>
              </p:cNvPr>
              <p:cNvSpPr/>
              <p:nvPr/>
            </p:nvSpPr>
            <p:spPr>
              <a:xfrm>
                <a:off x="3356022" y="5931433"/>
                <a:ext cx="914400" cy="612648"/>
              </a:xfrm>
              <a:prstGeom prst="flowChartProcess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𝒁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38" name="Flowchart: Process 37">
                <a:extLst>
                  <a:ext uri="{FF2B5EF4-FFF2-40B4-BE49-F238E27FC236}">
                    <a16:creationId xmlns:a16="http://schemas.microsoft.com/office/drawing/2014/main" id="{04500502-83BB-EFD1-15DF-C8F76D014A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6022" y="5931433"/>
                <a:ext cx="914400" cy="612648"/>
              </a:xfrm>
              <a:prstGeom prst="flowChartProcess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Arrow: Right 38">
                <a:extLst>
                  <a:ext uri="{FF2B5EF4-FFF2-40B4-BE49-F238E27FC236}">
                    <a16:creationId xmlns:a16="http://schemas.microsoft.com/office/drawing/2014/main" id="{6D983B9F-4C07-6A55-2233-9EA001E9A3B1}"/>
                  </a:ext>
                </a:extLst>
              </p:cNvPr>
              <p:cNvSpPr/>
              <p:nvPr/>
            </p:nvSpPr>
            <p:spPr>
              <a:xfrm flipH="1">
                <a:off x="153642" y="4304787"/>
                <a:ext cx="3463318" cy="1308613"/>
              </a:xfrm>
              <a:prstGeom prst="rightArrow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𝒁</m:t>
                      </m:r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9" name="Arrow: Right 38">
                <a:extLst>
                  <a:ext uri="{FF2B5EF4-FFF2-40B4-BE49-F238E27FC236}">
                    <a16:creationId xmlns:a16="http://schemas.microsoft.com/office/drawing/2014/main" id="{6D983B9F-4C07-6A55-2233-9EA001E9A3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153642" y="4304787"/>
                <a:ext cx="3463318" cy="1308613"/>
              </a:xfrm>
              <a:prstGeom prst="rightArrow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A cartoon of a sheep&#10;&#10;AI-generated content may be incorrect.">
            <a:extLst>
              <a:ext uri="{FF2B5EF4-FFF2-40B4-BE49-F238E27FC236}">
                <a16:creationId xmlns:a16="http://schemas.microsoft.com/office/drawing/2014/main" id="{280630D2-213F-692C-D5F7-4880F858E6CB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060" y="2825246"/>
            <a:ext cx="1207507" cy="1207507"/>
          </a:xfrm>
          <a:prstGeom prst="rect">
            <a:avLst/>
          </a:prstGeom>
        </p:spPr>
      </p:pic>
      <p:pic>
        <p:nvPicPr>
          <p:cNvPr id="15" name="Picture 14" descr="An owl wearing a judge garment&#10;&#10;AI-generated content may be incorrect.">
            <a:extLst>
              <a:ext uri="{FF2B5EF4-FFF2-40B4-BE49-F238E27FC236}">
                <a16:creationId xmlns:a16="http://schemas.microsoft.com/office/drawing/2014/main" id="{F04BE2E4-5750-E4FB-812E-37E7300C6911}"/>
              </a:ext>
            </a:extLst>
          </p:cNvPr>
          <p:cNvPicPr>
            <a:picLocks noChangeAspect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6091" y="5495454"/>
            <a:ext cx="1131201" cy="113120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Flowchart: Process 10">
                <a:extLst>
                  <a:ext uri="{FF2B5EF4-FFF2-40B4-BE49-F238E27FC236}">
                    <a16:creationId xmlns:a16="http://schemas.microsoft.com/office/drawing/2014/main" id="{F9D1B38B-B710-706C-7BE3-DD73B064CFD0}"/>
                  </a:ext>
                </a:extLst>
              </p:cNvPr>
              <p:cNvSpPr/>
              <p:nvPr/>
            </p:nvSpPr>
            <p:spPr>
              <a:xfrm>
                <a:off x="103099" y="3608991"/>
                <a:ext cx="1786965" cy="612648"/>
              </a:xfrm>
              <a:prstGeom prst="flowChartProcess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US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sz="20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en-US" sz="20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000" b="1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e>
                          </m:d>
                        </m:e>
                        <m:sup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𝒌</m:t>
                          </m:r>
                        </m:sup>
                      </m:sSup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11" name="Flowchart: Process 10">
                <a:extLst>
                  <a:ext uri="{FF2B5EF4-FFF2-40B4-BE49-F238E27FC236}">
                    <a16:creationId xmlns:a16="http://schemas.microsoft.com/office/drawing/2014/main" id="{F9D1B38B-B710-706C-7BE3-DD73B064CF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99" y="3608991"/>
                <a:ext cx="1786965" cy="612648"/>
              </a:xfrm>
              <a:prstGeom prst="flowChartProcess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883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 animBg="1"/>
      <p:bldP spid="37" grpId="0" animBg="1"/>
      <p:bldP spid="38" grpId="0" animBg="1"/>
      <p:bldP spid="39" grpId="0" animBg="1"/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A1C9A-FBBE-3CAD-7AC5-BCEFDF915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404" y="184621"/>
            <a:ext cx="7886700" cy="1325563"/>
          </a:xfrm>
        </p:spPr>
        <p:txBody>
          <a:bodyPr/>
          <a:lstStyle/>
          <a:p>
            <a:r>
              <a:rPr lang="en-US" dirty="0"/>
              <a:t>Reconstruction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668C90-76E0-56F9-92A8-B44FBBA6655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59607" y="503725"/>
                <a:ext cx="4127595" cy="1200329"/>
              </a:xfrm>
              <a:custGeom>
                <a:avLst/>
                <a:gdLst>
                  <a:gd name="connsiteX0" fmla="*/ 0 w 4127595"/>
                  <a:gd name="connsiteY0" fmla="*/ 0 h 1200329"/>
                  <a:gd name="connsiteX1" fmla="*/ 672208 w 4127595"/>
                  <a:gd name="connsiteY1" fmla="*/ 0 h 1200329"/>
                  <a:gd name="connsiteX2" fmla="*/ 1303141 w 4127595"/>
                  <a:gd name="connsiteY2" fmla="*/ 0 h 1200329"/>
                  <a:gd name="connsiteX3" fmla="*/ 1892797 w 4127595"/>
                  <a:gd name="connsiteY3" fmla="*/ 0 h 1200329"/>
                  <a:gd name="connsiteX4" fmla="*/ 2441178 w 4127595"/>
                  <a:gd name="connsiteY4" fmla="*/ 0 h 1200329"/>
                  <a:gd name="connsiteX5" fmla="*/ 2948282 w 4127595"/>
                  <a:gd name="connsiteY5" fmla="*/ 0 h 1200329"/>
                  <a:gd name="connsiteX6" fmla="*/ 3537939 w 4127595"/>
                  <a:gd name="connsiteY6" fmla="*/ 0 h 1200329"/>
                  <a:gd name="connsiteX7" fmla="*/ 4127595 w 4127595"/>
                  <a:gd name="connsiteY7" fmla="*/ 0 h 1200329"/>
                  <a:gd name="connsiteX8" fmla="*/ 4127595 w 4127595"/>
                  <a:gd name="connsiteY8" fmla="*/ 388106 h 1200329"/>
                  <a:gd name="connsiteX9" fmla="*/ 4127595 w 4127595"/>
                  <a:gd name="connsiteY9" fmla="*/ 788216 h 1200329"/>
                  <a:gd name="connsiteX10" fmla="*/ 4127595 w 4127595"/>
                  <a:gd name="connsiteY10" fmla="*/ 1200329 h 1200329"/>
                  <a:gd name="connsiteX11" fmla="*/ 3537939 w 4127595"/>
                  <a:gd name="connsiteY11" fmla="*/ 1200329 h 1200329"/>
                  <a:gd name="connsiteX12" fmla="*/ 2948282 w 4127595"/>
                  <a:gd name="connsiteY12" fmla="*/ 1200329 h 1200329"/>
                  <a:gd name="connsiteX13" fmla="*/ 2276074 w 4127595"/>
                  <a:gd name="connsiteY13" fmla="*/ 1200329 h 1200329"/>
                  <a:gd name="connsiteX14" fmla="*/ 1645141 w 4127595"/>
                  <a:gd name="connsiteY14" fmla="*/ 1200329 h 1200329"/>
                  <a:gd name="connsiteX15" fmla="*/ 1138037 w 4127595"/>
                  <a:gd name="connsiteY15" fmla="*/ 1200329 h 1200329"/>
                  <a:gd name="connsiteX16" fmla="*/ 672208 w 4127595"/>
                  <a:gd name="connsiteY16" fmla="*/ 1200329 h 1200329"/>
                  <a:gd name="connsiteX17" fmla="*/ 0 w 4127595"/>
                  <a:gd name="connsiteY17" fmla="*/ 1200329 h 1200329"/>
                  <a:gd name="connsiteX18" fmla="*/ 0 w 4127595"/>
                  <a:gd name="connsiteY18" fmla="*/ 836229 h 1200329"/>
                  <a:gd name="connsiteX19" fmla="*/ 0 w 4127595"/>
                  <a:gd name="connsiteY19" fmla="*/ 448123 h 1200329"/>
                  <a:gd name="connsiteX20" fmla="*/ 0 w 4127595"/>
                  <a:gd name="connsiteY20" fmla="*/ 0 h 1200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127595" h="1200329" fill="none" extrusionOk="0">
                    <a:moveTo>
                      <a:pt x="0" y="0"/>
                    </a:moveTo>
                    <a:cubicBezTo>
                      <a:pt x="297101" y="-5794"/>
                      <a:pt x="343330" y="29375"/>
                      <a:pt x="672208" y="0"/>
                    </a:cubicBezTo>
                    <a:cubicBezTo>
                      <a:pt x="1001086" y="-29375"/>
                      <a:pt x="1016937" y="56489"/>
                      <a:pt x="1303141" y="0"/>
                    </a:cubicBezTo>
                    <a:cubicBezTo>
                      <a:pt x="1589345" y="-56489"/>
                      <a:pt x="1669208" y="56864"/>
                      <a:pt x="1892797" y="0"/>
                    </a:cubicBezTo>
                    <a:cubicBezTo>
                      <a:pt x="2116386" y="-56864"/>
                      <a:pt x="2200280" y="33548"/>
                      <a:pt x="2441178" y="0"/>
                    </a:cubicBezTo>
                    <a:cubicBezTo>
                      <a:pt x="2682076" y="-33548"/>
                      <a:pt x="2823189" y="4559"/>
                      <a:pt x="2948282" y="0"/>
                    </a:cubicBezTo>
                    <a:cubicBezTo>
                      <a:pt x="3073375" y="-4559"/>
                      <a:pt x="3299414" y="23064"/>
                      <a:pt x="3537939" y="0"/>
                    </a:cubicBezTo>
                    <a:cubicBezTo>
                      <a:pt x="3776464" y="-23064"/>
                      <a:pt x="3849316" y="53182"/>
                      <a:pt x="4127595" y="0"/>
                    </a:cubicBezTo>
                    <a:cubicBezTo>
                      <a:pt x="4138590" y="90992"/>
                      <a:pt x="4103246" y="203609"/>
                      <a:pt x="4127595" y="388106"/>
                    </a:cubicBezTo>
                    <a:cubicBezTo>
                      <a:pt x="4151944" y="572603"/>
                      <a:pt x="4104621" y="656546"/>
                      <a:pt x="4127595" y="788216"/>
                    </a:cubicBezTo>
                    <a:cubicBezTo>
                      <a:pt x="4150569" y="919886"/>
                      <a:pt x="4091002" y="1009651"/>
                      <a:pt x="4127595" y="1200329"/>
                    </a:cubicBezTo>
                    <a:cubicBezTo>
                      <a:pt x="3975530" y="1251969"/>
                      <a:pt x="3684208" y="1134737"/>
                      <a:pt x="3537939" y="1200329"/>
                    </a:cubicBezTo>
                    <a:cubicBezTo>
                      <a:pt x="3391670" y="1265921"/>
                      <a:pt x="3180220" y="1190222"/>
                      <a:pt x="2948282" y="1200329"/>
                    </a:cubicBezTo>
                    <a:cubicBezTo>
                      <a:pt x="2716344" y="1210436"/>
                      <a:pt x="2474475" y="1191672"/>
                      <a:pt x="2276074" y="1200329"/>
                    </a:cubicBezTo>
                    <a:cubicBezTo>
                      <a:pt x="2077673" y="1208986"/>
                      <a:pt x="1939392" y="1170430"/>
                      <a:pt x="1645141" y="1200329"/>
                    </a:cubicBezTo>
                    <a:cubicBezTo>
                      <a:pt x="1350890" y="1230228"/>
                      <a:pt x="1264332" y="1199958"/>
                      <a:pt x="1138037" y="1200329"/>
                    </a:cubicBezTo>
                    <a:cubicBezTo>
                      <a:pt x="1011742" y="1200700"/>
                      <a:pt x="876376" y="1157557"/>
                      <a:pt x="672208" y="1200329"/>
                    </a:cubicBezTo>
                    <a:cubicBezTo>
                      <a:pt x="468040" y="1243101"/>
                      <a:pt x="175839" y="1194790"/>
                      <a:pt x="0" y="1200329"/>
                    </a:cubicBezTo>
                    <a:cubicBezTo>
                      <a:pt x="-28663" y="1067113"/>
                      <a:pt x="6330" y="993962"/>
                      <a:pt x="0" y="836229"/>
                    </a:cubicBezTo>
                    <a:cubicBezTo>
                      <a:pt x="-6330" y="678496"/>
                      <a:pt x="33814" y="616075"/>
                      <a:pt x="0" y="448123"/>
                    </a:cubicBezTo>
                    <a:cubicBezTo>
                      <a:pt x="-33814" y="280171"/>
                      <a:pt x="29859" y="156325"/>
                      <a:pt x="0" y="0"/>
                    </a:cubicBezTo>
                    <a:close/>
                  </a:path>
                  <a:path w="4127595" h="1200329" stroke="0" extrusionOk="0">
                    <a:moveTo>
                      <a:pt x="0" y="0"/>
                    </a:moveTo>
                    <a:cubicBezTo>
                      <a:pt x="232758" y="-42652"/>
                      <a:pt x="289653" y="34969"/>
                      <a:pt x="507105" y="0"/>
                    </a:cubicBezTo>
                    <a:cubicBezTo>
                      <a:pt x="724557" y="-34969"/>
                      <a:pt x="815204" y="34523"/>
                      <a:pt x="1055485" y="0"/>
                    </a:cubicBezTo>
                    <a:cubicBezTo>
                      <a:pt x="1295766" y="-34523"/>
                      <a:pt x="1411438" y="13483"/>
                      <a:pt x="1603865" y="0"/>
                    </a:cubicBezTo>
                    <a:cubicBezTo>
                      <a:pt x="1796292" y="-13483"/>
                      <a:pt x="2102619" y="20025"/>
                      <a:pt x="2234798" y="0"/>
                    </a:cubicBezTo>
                    <a:cubicBezTo>
                      <a:pt x="2366977" y="-20025"/>
                      <a:pt x="2716235" y="24496"/>
                      <a:pt x="2865730" y="0"/>
                    </a:cubicBezTo>
                    <a:cubicBezTo>
                      <a:pt x="3015225" y="-24496"/>
                      <a:pt x="3226172" y="41391"/>
                      <a:pt x="3414111" y="0"/>
                    </a:cubicBezTo>
                    <a:cubicBezTo>
                      <a:pt x="3602050" y="-41391"/>
                      <a:pt x="3921444" y="48109"/>
                      <a:pt x="4127595" y="0"/>
                    </a:cubicBezTo>
                    <a:cubicBezTo>
                      <a:pt x="4131984" y="73467"/>
                      <a:pt x="4105135" y="265531"/>
                      <a:pt x="4127595" y="364100"/>
                    </a:cubicBezTo>
                    <a:cubicBezTo>
                      <a:pt x="4150055" y="462669"/>
                      <a:pt x="4107403" y="616386"/>
                      <a:pt x="4127595" y="788216"/>
                    </a:cubicBezTo>
                    <a:cubicBezTo>
                      <a:pt x="4147787" y="960046"/>
                      <a:pt x="4112947" y="1007189"/>
                      <a:pt x="4127595" y="1200329"/>
                    </a:cubicBezTo>
                    <a:cubicBezTo>
                      <a:pt x="3878482" y="1247308"/>
                      <a:pt x="3747124" y="1135944"/>
                      <a:pt x="3455387" y="1200329"/>
                    </a:cubicBezTo>
                    <a:cubicBezTo>
                      <a:pt x="3163650" y="1264714"/>
                      <a:pt x="3157270" y="1198115"/>
                      <a:pt x="2989558" y="1200329"/>
                    </a:cubicBezTo>
                    <a:cubicBezTo>
                      <a:pt x="2821846" y="1202543"/>
                      <a:pt x="2631620" y="1168404"/>
                      <a:pt x="2523730" y="1200329"/>
                    </a:cubicBezTo>
                    <a:cubicBezTo>
                      <a:pt x="2415840" y="1232254"/>
                      <a:pt x="2181271" y="1195927"/>
                      <a:pt x="2057901" y="1200329"/>
                    </a:cubicBezTo>
                    <a:cubicBezTo>
                      <a:pt x="1934531" y="1204731"/>
                      <a:pt x="1756149" y="1149427"/>
                      <a:pt x="1468245" y="1200329"/>
                    </a:cubicBezTo>
                    <a:cubicBezTo>
                      <a:pt x="1180341" y="1251231"/>
                      <a:pt x="1204105" y="1174931"/>
                      <a:pt x="961140" y="1200329"/>
                    </a:cubicBezTo>
                    <a:cubicBezTo>
                      <a:pt x="718175" y="1225727"/>
                      <a:pt x="402152" y="1188486"/>
                      <a:pt x="0" y="1200329"/>
                    </a:cubicBezTo>
                    <a:cubicBezTo>
                      <a:pt x="-2312" y="1016277"/>
                      <a:pt x="21753" y="988655"/>
                      <a:pt x="0" y="788216"/>
                    </a:cubicBezTo>
                    <a:cubicBezTo>
                      <a:pt x="-21753" y="587777"/>
                      <a:pt x="44179" y="461100"/>
                      <a:pt x="0" y="376103"/>
                    </a:cubicBezTo>
                    <a:cubicBezTo>
                      <a:pt x="-44179" y="291106"/>
                      <a:pt x="33650" y="96702"/>
                      <a:pt x="0" y="0"/>
                    </a:cubicBezTo>
                    <a:close/>
                  </a:path>
                </a:pathLst>
              </a:custGeom>
              <a:ln>
                <a:prstDash val="dash"/>
                <a:extLst>
                  <a:ext uri="{C807C97D-BFC1-408E-A445-0C87EB9F89A2}">
                    <ask:lineSketchStyleProps xmlns:ask="http://schemas.microsoft.com/office/drawing/2018/sketchyshapes" sd="4260226696"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>
                <a:normAutofit fontScale="925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𝒁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≔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US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  <m:r>
                        <a:rPr lang="en-US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|</m:t>
                      </m:r>
                      <m:d>
                        <m:dPr>
                          <m:begChr m:val="|"/>
                          <m:ctrlP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𝒀</m:t>
                          </m:r>
                        </m:e>
                      </m:d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≔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𝑮</m:t>
                      </m:r>
                      <m:d>
                        <m:d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l-PL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  <m:sub>
                              <m:r>
                                <a:rPr lang="pl-PL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sub>
                          </m:sSub>
                          <m:r>
                            <a:rPr lang="pl-PL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⊕</m:t>
                          </m:r>
                          <m:sSub>
                            <m:sSubPr>
                              <m:ctrlPr>
                                <a:rPr lang="pl-PL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l-PL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</m:e>
                            <m:sub>
                              <m:r>
                                <a:rPr lang="pl-PL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sub>
                          </m:sSub>
                          <m:r>
                            <a:rPr lang="pl-PL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|| </m:t>
                          </m:r>
                          <m:r>
                            <a:rPr lang="pl-PL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𝒀</m:t>
                          </m:r>
                        </m:e>
                      </m:d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⊕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𝑺</m:t>
                      </m:r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3668C90-76E0-56F9-92A8-B44FBBA6655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59607" y="503725"/>
                <a:ext cx="4127595" cy="1200329"/>
              </a:xfrm>
              <a:custGeom>
                <a:avLst/>
                <a:gdLst>
                  <a:gd name="connsiteX0" fmla="*/ 0 w 4127595"/>
                  <a:gd name="connsiteY0" fmla="*/ 0 h 1200329"/>
                  <a:gd name="connsiteX1" fmla="*/ 672208 w 4127595"/>
                  <a:gd name="connsiteY1" fmla="*/ 0 h 1200329"/>
                  <a:gd name="connsiteX2" fmla="*/ 1303141 w 4127595"/>
                  <a:gd name="connsiteY2" fmla="*/ 0 h 1200329"/>
                  <a:gd name="connsiteX3" fmla="*/ 1892797 w 4127595"/>
                  <a:gd name="connsiteY3" fmla="*/ 0 h 1200329"/>
                  <a:gd name="connsiteX4" fmla="*/ 2441178 w 4127595"/>
                  <a:gd name="connsiteY4" fmla="*/ 0 h 1200329"/>
                  <a:gd name="connsiteX5" fmla="*/ 2948282 w 4127595"/>
                  <a:gd name="connsiteY5" fmla="*/ 0 h 1200329"/>
                  <a:gd name="connsiteX6" fmla="*/ 3537939 w 4127595"/>
                  <a:gd name="connsiteY6" fmla="*/ 0 h 1200329"/>
                  <a:gd name="connsiteX7" fmla="*/ 4127595 w 4127595"/>
                  <a:gd name="connsiteY7" fmla="*/ 0 h 1200329"/>
                  <a:gd name="connsiteX8" fmla="*/ 4127595 w 4127595"/>
                  <a:gd name="connsiteY8" fmla="*/ 388106 h 1200329"/>
                  <a:gd name="connsiteX9" fmla="*/ 4127595 w 4127595"/>
                  <a:gd name="connsiteY9" fmla="*/ 788216 h 1200329"/>
                  <a:gd name="connsiteX10" fmla="*/ 4127595 w 4127595"/>
                  <a:gd name="connsiteY10" fmla="*/ 1200329 h 1200329"/>
                  <a:gd name="connsiteX11" fmla="*/ 3537939 w 4127595"/>
                  <a:gd name="connsiteY11" fmla="*/ 1200329 h 1200329"/>
                  <a:gd name="connsiteX12" fmla="*/ 2948282 w 4127595"/>
                  <a:gd name="connsiteY12" fmla="*/ 1200329 h 1200329"/>
                  <a:gd name="connsiteX13" fmla="*/ 2276074 w 4127595"/>
                  <a:gd name="connsiteY13" fmla="*/ 1200329 h 1200329"/>
                  <a:gd name="connsiteX14" fmla="*/ 1645141 w 4127595"/>
                  <a:gd name="connsiteY14" fmla="*/ 1200329 h 1200329"/>
                  <a:gd name="connsiteX15" fmla="*/ 1138037 w 4127595"/>
                  <a:gd name="connsiteY15" fmla="*/ 1200329 h 1200329"/>
                  <a:gd name="connsiteX16" fmla="*/ 672208 w 4127595"/>
                  <a:gd name="connsiteY16" fmla="*/ 1200329 h 1200329"/>
                  <a:gd name="connsiteX17" fmla="*/ 0 w 4127595"/>
                  <a:gd name="connsiteY17" fmla="*/ 1200329 h 1200329"/>
                  <a:gd name="connsiteX18" fmla="*/ 0 w 4127595"/>
                  <a:gd name="connsiteY18" fmla="*/ 836229 h 1200329"/>
                  <a:gd name="connsiteX19" fmla="*/ 0 w 4127595"/>
                  <a:gd name="connsiteY19" fmla="*/ 448123 h 1200329"/>
                  <a:gd name="connsiteX20" fmla="*/ 0 w 4127595"/>
                  <a:gd name="connsiteY20" fmla="*/ 0 h 1200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127595" h="1200329" fill="none" extrusionOk="0">
                    <a:moveTo>
                      <a:pt x="0" y="0"/>
                    </a:moveTo>
                    <a:cubicBezTo>
                      <a:pt x="297101" y="-5794"/>
                      <a:pt x="343330" y="29375"/>
                      <a:pt x="672208" y="0"/>
                    </a:cubicBezTo>
                    <a:cubicBezTo>
                      <a:pt x="1001086" y="-29375"/>
                      <a:pt x="1016937" y="56489"/>
                      <a:pt x="1303141" y="0"/>
                    </a:cubicBezTo>
                    <a:cubicBezTo>
                      <a:pt x="1589345" y="-56489"/>
                      <a:pt x="1669208" y="56864"/>
                      <a:pt x="1892797" y="0"/>
                    </a:cubicBezTo>
                    <a:cubicBezTo>
                      <a:pt x="2116386" y="-56864"/>
                      <a:pt x="2200280" y="33548"/>
                      <a:pt x="2441178" y="0"/>
                    </a:cubicBezTo>
                    <a:cubicBezTo>
                      <a:pt x="2682076" y="-33548"/>
                      <a:pt x="2823189" y="4559"/>
                      <a:pt x="2948282" y="0"/>
                    </a:cubicBezTo>
                    <a:cubicBezTo>
                      <a:pt x="3073375" y="-4559"/>
                      <a:pt x="3299414" y="23064"/>
                      <a:pt x="3537939" y="0"/>
                    </a:cubicBezTo>
                    <a:cubicBezTo>
                      <a:pt x="3776464" y="-23064"/>
                      <a:pt x="3849316" y="53182"/>
                      <a:pt x="4127595" y="0"/>
                    </a:cubicBezTo>
                    <a:cubicBezTo>
                      <a:pt x="4138590" y="90992"/>
                      <a:pt x="4103246" y="203609"/>
                      <a:pt x="4127595" y="388106"/>
                    </a:cubicBezTo>
                    <a:cubicBezTo>
                      <a:pt x="4151944" y="572603"/>
                      <a:pt x="4104621" y="656546"/>
                      <a:pt x="4127595" y="788216"/>
                    </a:cubicBezTo>
                    <a:cubicBezTo>
                      <a:pt x="4150569" y="919886"/>
                      <a:pt x="4091002" y="1009651"/>
                      <a:pt x="4127595" y="1200329"/>
                    </a:cubicBezTo>
                    <a:cubicBezTo>
                      <a:pt x="3975530" y="1251969"/>
                      <a:pt x="3684208" y="1134737"/>
                      <a:pt x="3537939" y="1200329"/>
                    </a:cubicBezTo>
                    <a:cubicBezTo>
                      <a:pt x="3391670" y="1265921"/>
                      <a:pt x="3180220" y="1190222"/>
                      <a:pt x="2948282" y="1200329"/>
                    </a:cubicBezTo>
                    <a:cubicBezTo>
                      <a:pt x="2716344" y="1210436"/>
                      <a:pt x="2474475" y="1191672"/>
                      <a:pt x="2276074" y="1200329"/>
                    </a:cubicBezTo>
                    <a:cubicBezTo>
                      <a:pt x="2077673" y="1208986"/>
                      <a:pt x="1939392" y="1170430"/>
                      <a:pt x="1645141" y="1200329"/>
                    </a:cubicBezTo>
                    <a:cubicBezTo>
                      <a:pt x="1350890" y="1230228"/>
                      <a:pt x="1264332" y="1199958"/>
                      <a:pt x="1138037" y="1200329"/>
                    </a:cubicBezTo>
                    <a:cubicBezTo>
                      <a:pt x="1011742" y="1200700"/>
                      <a:pt x="876376" y="1157557"/>
                      <a:pt x="672208" y="1200329"/>
                    </a:cubicBezTo>
                    <a:cubicBezTo>
                      <a:pt x="468040" y="1243101"/>
                      <a:pt x="175839" y="1194790"/>
                      <a:pt x="0" y="1200329"/>
                    </a:cubicBezTo>
                    <a:cubicBezTo>
                      <a:pt x="-28663" y="1067113"/>
                      <a:pt x="6330" y="993962"/>
                      <a:pt x="0" y="836229"/>
                    </a:cubicBezTo>
                    <a:cubicBezTo>
                      <a:pt x="-6330" y="678496"/>
                      <a:pt x="33814" y="616075"/>
                      <a:pt x="0" y="448123"/>
                    </a:cubicBezTo>
                    <a:cubicBezTo>
                      <a:pt x="-33814" y="280171"/>
                      <a:pt x="29859" y="156325"/>
                      <a:pt x="0" y="0"/>
                    </a:cubicBezTo>
                    <a:close/>
                  </a:path>
                  <a:path w="4127595" h="1200329" stroke="0" extrusionOk="0">
                    <a:moveTo>
                      <a:pt x="0" y="0"/>
                    </a:moveTo>
                    <a:cubicBezTo>
                      <a:pt x="232758" y="-42652"/>
                      <a:pt x="289653" y="34969"/>
                      <a:pt x="507105" y="0"/>
                    </a:cubicBezTo>
                    <a:cubicBezTo>
                      <a:pt x="724557" y="-34969"/>
                      <a:pt x="815204" y="34523"/>
                      <a:pt x="1055485" y="0"/>
                    </a:cubicBezTo>
                    <a:cubicBezTo>
                      <a:pt x="1295766" y="-34523"/>
                      <a:pt x="1411438" y="13483"/>
                      <a:pt x="1603865" y="0"/>
                    </a:cubicBezTo>
                    <a:cubicBezTo>
                      <a:pt x="1796292" y="-13483"/>
                      <a:pt x="2102619" y="20025"/>
                      <a:pt x="2234798" y="0"/>
                    </a:cubicBezTo>
                    <a:cubicBezTo>
                      <a:pt x="2366977" y="-20025"/>
                      <a:pt x="2716235" y="24496"/>
                      <a:pt x="2865730" y="0"/>
                    </a:cubicBezTo>
                    <a:cubicBezTo>
                      <a:pt x="3015225" y="-24496"/>
                      <a:pt x="3226172" y="41391"/>
                      <a:pt x="3414111" y="0"/>
                    </a:cubicBezTo>
                    <a:cubicBezTo>
                      <a:pt x="3602050" y="-41391"/>
                      <a:pt x="3921444" y="48109"/>
                      <a:pt x="4127595" y="0"/>
                    </a:cubicBezTo>
                    <a:cubicBezTo>
                      <a:pt x="4131984" y="73467"/>
                      <a:pt x="4105135" y="265531"/>
                      <a:pt x="4127595" y="364100"/>
                    </a:cubicBezTo>
                    <a:cubicBezTo>
                      <a:pt x="4150055" y="462669"/>
                      <a:pt x="4107403" y="616386"/>
                      <a:pt x="4127595" y="788216"/>
                    </a:cubicBezTo>
                    <a:cubicBezTo>
                      <a:pt x="4147787" y="960046"/>
                      <a:pt x="4112947" y="1007189"/>
                      <a:pt x="4127595" y="1200329"/>
                    </a:cubicBezTo>
                    <a:cubicBezTo>
                      <a:pt x="3878482" y="1247308"/>
                      <a:pt x="3747124" y="1135944"/>
                      <a:pt x="3455387" y="1200329"/>
                    </a:cubicBezTo>
                    <a:cubicBezTo>
                      <a:pt x="3163650" y="1264714"/>
                      <a:pt x="3157270" y="1198115"/>
                      <a:pt x="2989558" y="1200329"/>
                    </a:cubicBezTo>
                    <a:cubicBezTo>
                      <a:pt x="2821846" y="1202543"/>
                      <a:pt x="2631620" y="1168404"/>
                      <a:pt x="2523730" y="1200329"/>
                    </a:cubicBezTo>
                    <a:cubicBezTo>
                      <a:pt x="2415840" y="1232254"/>
                      <a:pt x="2181271" y="1195927"/>
                      <a:pt x="2057901" y="1200329"/>
                    </a:cubicBezTo>
                    <a:cubicBezTo>
                      <a:pt x="1934531" y="1204731"/>
                      <a:pt x="1756149" y="1149427"/>
                      <a:pt x="1468245" y="1200329"/>
                    </a:cubicBezTo>
                    <a:cubicBezTo>
                      <a:pt x="1180341" y="1251231"/>
                      <a:pt x="1204105" y="1174931"/>
                      <a:pt x="961140" y="1200329"/>
                    </a:cubicBezTo>
                    <a:cubicBezTo>
                      <a:pt x="718175" y="1225727"/>
                      <a:pt x="402152" y="1188486"/>
                      <a:pt x="0" y="1200329"/>
                    </a:cubicBezTo>
                    <a:cubicBezTo>
                      <a:pt x="-2312" y="1016277"/>
                      <a:pt x="21753" y="988655"/>
                      <a:pt x="0" y="788216"/>
                    </a:cubicBezTo>
                    <a:cubicBezTo>
                      <a:pt x="-21753" y="587777"/>
                      <a:pt x="44179" y="461100"/>
                      <a:pt x="0" y="376103"/>
                    </a:cubicBezTo>
                    <a:cubicBezTo>
                      <a:pt x="-44179" y="291106"/>
                      <a:pt x="33650" y="96702"/>
                      <a:pt x="0" y="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146"/>
                </a:stretch>
              </a:blipFill>
              <a:ln>
                <a:prstDash val="dash"/>
                <a:extLst>
                  <a:ext uri="{C807C97D-BFC1-408E-A445-0C87EB9F89A2}">
                    <ask:lineSketchStyleProps xmlns:ask="http://schemas.microsoft.com/office/drawing/2018/sketchyshapes" sd="4260226696"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37D01F3-5CF3-8649-CD22-F875D6C869D8}"/>
                  </a:ext>
                </a:extLst>
              </p:cNvPr>
              <p:cNvSpPr txBox="1"/>
              <p:nvPr/>
            </p:nvSpPr>
            <p:spPr>
              <a:xfrm>
                <a:off x="444404" y="4923406"/>
                <a:ext cx="558771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en-US" sz="2400" dirty="0"/>
                  <a:t>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≔</m:t>
                        </m:r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sub>
                    </m:sSub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⊕</m:t>
                    </m:r>
                    <m:sSub>
                      <m:sSub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sub>
                    </m:sSub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b="1" dirty="0">
                  <a:solidFill>
                    <a:srgbClr val="FF0000"/>
                  </a:solidFill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2400" dirty="0"/>
                  <a:t>find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𝒀</m:t>
                    </m:r>
                  </m:oMath>
                </a14:m>
                <a:r>
                  <a:rPr lang="en-US" sz="2400" dirty="0"/>
                  <a:t> such that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𝒁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=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𝑯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|</m:t>
                    </m:r>
                    <m:d>
                      <m:dPr>
                        <m:begChr m:val="|"/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𝒀</m:t>
                        </m:r>
                      </m:e>
                    </m:d>
                  </m:oMath>
                </a14:m>
                <a:endParaRPr lang="en-US" sz="2400" b="1" dirty="0">
                  <a:solidFill>
                    <a:srgbClr val="FF0000"/>
                  </a:solidFill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2400" dirty="0"/>
                  <a:t>output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𝑮</m:t>
                    </m:r>
                    <m:d>
                      <m:d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l-PL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  <m:r>
                          <a:rPr lang="pl-PL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|| </m:t>
                        </m:r>
                        <m:r>
                          <a:rPr lang="pl-PL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𝒀</m:t>
                        </m:r>
                      </m:e>
                    </m:d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⊕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endParaRPr lang="en-US" sz="2400" b="1" dirty="0">
                  <a:solidFill>
                    <a:srgbClr val="FF0000"/>
                  </a:solidFill>
                </a:endParaRPr>
              </a:p>
              <a:p>
                <a:pPr marL="342900" indent="-342900">
                  <a:buFont typeface="+mj-lt"/>
                  <a:buAutoNum type="arabicPeriod"/>
                </a:pPr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37D01F3-5CF3-8649-CD22-F875D6C869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404" y="4923406"/>
                <a:ext cx="5587710" cy="1569660"/>
              </a:xfrm>
              <a:prstGeom prst="rect">
                <a:avLst/>
              </a:prstGeom>
              <a:blipFill>
                <a:blip r:embed="rId3"/>
                <a:stretch>
                  <a:fillRect l="-1636" t="-31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Flowchart: Process 6">
                <a:extLst>
                  <a:ext uri="{FF2B5EF4-FFF2-40B4-BE49-F238E27FC236}">
                    <a16:creationId xmlns:a16="http://schemas.microsoft.com/office/drawing/2014/main" id="{106BC0D5-2D13-72B4-6E11-7A976031AC94}"/>
                  </a:ext>
                </a:extLst>
              </p:cNvPr>
              <p:cNvSpPr/>
              <p:nvPr/>
            </p:nvSpPr>
            <p:spPr>
              <a:xfrm>
                <a:off x="275939" y="3551339"/>
                <a:ext cx="2706307" cy="847643"/>
              </a:xfrm>
              <a:prstGeom prst="flowChartProcess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</m:oMath>
                  </m:oMathPara>
                </a14:m>
                <a:endParaRPr lang="en-US" sz="2400" b="1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Flowchart: Process 6">
                <a:extLst>
                  <a:ext uri="{FF2B5EF4-FFF2-40B4-BE49-F238E27FC236}">
                    <a16:creationId xmlns:a16="http://schemas.microsoft.com/office/drawing/2014/main" id="{106BC0D5-2D13-72B4-6E11-7A976031AC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939" y="3551339"/>
                <a:ext cx="2706307" cy="847643"/>
              </a:xfrm>
              <a:prstGeom prst="flowChartProcess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Flowchart: Process 7">
                <a:extLst>
                  <a:ext uri="{FF2B5EF4-FFF2-40B4-BE49-F238E27FC236}">
                    <a16:creationId xmlns:a16="http://schemas.microsoft.com/office/drawing/2014/main" id="{0B62D3C1-A667-2284-FCE0-DF2AD2085DA6}"/>
                  </a:ext>
                </a:extLst>
              </p:cNvPr>
              <p:cNvSpPr/>
              <p:nvPr/>
            </p:nvSpPr>
            <p:spPr>
              <a:xfrm>
                <a:off x="6943942" y="3447502"/>
                <a:ext cx="1786965" cy="612648"/>
              </a:xfrm>
              <a:prstGeom prst="flowChartProcess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sz="24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8" name="Flowchart: Process 7">
                <a:extLst>
                  <a:ext uri="{FF2B5EF4-FFF2-40B4-BE49-F238E27FC236}">
                    <a16:creationId xmlns:a16="http://schemas.microsoft.com/office/drawing/2014/main" id="{0B62D3C1-A667-2284-FCE0-DF2AD2085D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3942" y="3447502"/>
                <a:ext cx="1786965" cy="612648"/>
              </a:xfrm>
              <a:prstGeom prst="flowChartProcess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Arrow: Left 8">
                <a:extLst>
                  <a:ext uri="{FF2B5EF4-FFF2-40B4-BE49-F238E27FC236}">
                    <a16:creationId xmlns:a16="http://schemas.microsoft.com/office/drawing/2014/main" id="{92B04449-EB70-34A1-AF68-A47EE4B24AF3}"/>
                  </a:ext>
                </a:extLst>
              </p:cNvPr>
              <p:cNvSpPr/>
              <p:nvPr/>
            </p:nvSpPr>
            <p:spPr>
              <a:xfrm>
                <a:off x="3357458" y="2939300"/>
                <a:ext cx="2818366" cy="847643"/>
              </a:xfrm>
              <a:prstGeom prst="leftArrow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sz="20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9" name="Arrow: Left 8">
                <a:extLst>
                  <a:ext uri="{FF2B5EF4-FFF2-40B4-BE49-F238E27FC236}">
                    <a16:creationId xmlns:a16="http://schemas.microsoft.com/office/drawing/2014/main" id="{92B04449-EB70-34A1-AF68-A47EE4B24A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7458" y="2939300"/>
                <a:ext cx="2818366" cy="847643"/>
              </a:xfrm>
              <a:prstGeom prst="leftArrow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BDA6E2F7-59AC-E6BF-9C6D-C4216E30C777}"/>
              </a:ext>
            </a:extLst>
          </p:cNvPr>
          <p:cNvSpPr/>
          <p:nvPr/>
        </p:nvSpPr>
        <p:spPr>
          <a:xfrm>
            <a:off x="5416484" y="5246591"/>
            <a:ext cx="2265526" cy="453212"/>
          </a:xfrm>
          <a:prstGeom prst="wedgeRectCallout">
            <a:avLst>
              <a:gd name="adj1" fmla="val -70432"/>
              <a:gd name="adj2" fmla="val 743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brute force</a:t>
            </a:r>
          </a:p>
        </p:txBody>
      </p:sp>
      <p:pic>
        <p:nvPicPr>
          <p:cNvPr id="11" name="Picture 10" descr="A cartoon of a sheep&#10;&#10;AI-generated content may be incorrect.">
            <a:extLst>
              <a:ext uri="{FF2B5EF4-FFF2-40B4-BE49-F238E27FC236}">
                <a16:creationId xmlns:a16="http://schemas.microsoft.com/office/drawing/2014/main" id="{AAA9AF84-28F3-1C89-C142-99A06AB0A13B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338" y="2313771"/>
            <a:ext cx="1207507" cy="1207507"/>
          </a:xfrm>
          <a:prstGeom prst="rect">
            <a:avLst/>
          </a:prstGeom>
        </p:spPr>
      </p:pic>
      <p:pic>
        <p:nvPicPr>
          <p:cNvPr id="12" name="Picture 11" descr="A cartoon of a dog&#10;&#10;AI-generated content may be incorrect.">
            <a:extLst>
              <a:ext uri="{FF2B5EF4-FFF2-40B4-BE49-F238E27FC236}">
                <a16:creationId xmlns:a16="http://schemas.microsoft.com/office/drawing/2014/main" id="{88FFFF11-A405-731A-0D4B-A84B8BCB408C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2188" y="2191368"/>
            <a:ext cx="1398253" cy="139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58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8F075-1DA5-C483-04B4-0FC117CA9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Snitching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Flowchart: Process 11">
                <a:extLst>
                  <a:ext uri="{FF2B5EF4-FFF2-40B4-BE49-F238E27FC236}">
                    <a16:creationId xmlns:a16="http://schemas.microsoft.com/office/drawing/2014/main" id="{33AB31A7-6BAC-CBAB-62A3-408D8573AEB2}"/>
                  </a:ext>
                </a:extLst>
              </p:cNvPr>
              <p:cNvSpPr/>
              <p:nvPr/>
            </p:nvSpPr>
            <p:spPr>
              <a:xfrm>
                <a:off x="6805959" y="5355717"/>
                <a:ext cx="914400" cy="612648"/>
              </a:xfrm>
              <a:prstGeom prst="flowChartProcess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𝒁</m:t>
                      </m:r>
                    </m:oMath>
                  </m:oMathPara>
                </a14:m>
                <a:endParaRPr lang="en-US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Flowchart: Process 11">
                <a:extLst>
                  <a:ext uri="{FF2B5EF4-FFF2-40B4-BE49-F238E27FC236}">
                    <a16:creationId xmlns:a16="http://schemas.microsoft.com/office/drawing/2014/main" id="{33AB31A7-6BAC-CBAB-62A3-408D8573AE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5959" y="5355717"/>
                <a:ext cx="914400" cy="612648"/>
              </a:xfrm>
              <a:prstGeom prst="flowChartProcess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Arrow: Left 12">
                <a:extLst>
                  <a:ext uri="{FF2B5EF4-FFF2-40B4-BE49-F238E27FC236}">
                    <a16:creationId xmlns:a16="http://schemas.microsoft.com/office/drawing/2014/main" id="{8C609934-51AE-FF1B-9ACD-04AEF73E211F}"/>
                  </a:ext>
                </a:extLst>
              </p:cNvPr>
              <p:cNvSpPr/>
              <p:nvPr/>
            </p:nvSpPr>
            <p:spPr>
              <a:xfrm flipH="1">
                <a:off x="3289260" y="3429000"/>
                <a:ext cx="3246084" cy="2233041"/>
              </a:xfrm>
              <a:prstGeom prst="leftArrow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𝑿</m:t>
                    </m:r>
                  </m:oMath>
                </a14:m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chemeClr val="tx1"/>
                    </a:solidFill>
                  </a:rPr>
                  <a:t>and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𝒀</m:t>
                    </m:r>
                  </m:oMath>
                </a14:m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chemeClr val="tx1"/>
                    </a:solidFill>
                  </a:rPr>
                  <a:t>such that 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𝑯</m:t>
                    </m:r>
                    <m:r>
                      <a:rPr lang="en-US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|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𝒀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𝒁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Arrow: Left 12">
                <a:extLst>
                  <a:ext uri="{FF2B5EF4-FFF2-40B4-BE49-F238E27FC236}">
                    <a16:creationId xmlns:a16="http://schemas.microsoft.com/office/drawing/2014/main" id="{8C609934-51AE-FF1B-9ACD-04AEF73E21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3289260" y="3429000"/>
                <a:ext cx="3246084" cy="2233041"/>
              </a:xfrm>
              <a:prstGeom prst="leftArrow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Speech Bubble: Rectangle 13">
            <a:extLst>
              <a:ext uri="{FF2B5EF4-FFF2-40B4-BE49-F238E27FC236}">
                <a16:creationId xmlns:a16="http://schemas.microsoft.com/office/drawing/2014/main" id="{2CC6949B-0478-FAC0-35A7-6859A72B9462}"/>
              </a:ext>
            </a:extLst>
          </p:cNvPr>
          <p:cNvSpPr/>
          <p:nvPr/>
        </p:nvSpPr>
        <p:spPr>
          <a:xfrm>
            <a:off x="5385490" y="1880618"/>
            <a:ext cx="2265526" cy="453212"/>
          </a:xfrm>
          <a:prstGeom prst="wedgeRectCallout">
            <a:avLst>
              <a:gd name="adj1" fmla="val -56978"/>
              <a:gd name="adj2" fmla="val 522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brute force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C2A9CF68-87F8-A5FD-CCF1-76153900960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1" y="1471497"/>
                <a:ext cx="7326630" cy="1384245"/>
              </a:xfrm>
              <a:custGeom>
                <a:avLst/>
                <a:gdLst>
                  <a:gd name="connsiteX0" fmla="*/ 0 w 7326630"/>
                  <a:gd name="connsiteY0" fmla="*/ 0 h 1384245"/>
                  <a:gd name="connsiteX1" fmla="*/ 417054 w 7326630"/>
                  <a:gd name="connsiteY1" fmla="*/ 0 h 1384245"/>
                  <a:gd name="connsiteX2" fmla="*/ 907375 w 7326630"/>
                  <a:gd name="connsiteY2" fmla="*/ 0 h 1384245"/>
                  <a:gd name="connsiteX3" fmla="*/ 1397696 w 7326630"/>
                  <a:gd name="connsiteY3" fmla="*/ 0 h 1384245"/>
                  <a:gd name="connsiteX4" fmla="*/ 2034549 w 7326630"/>
                  <a:gd name="connsiteY4" fmla="*/ 0 h 1384245"/>
                  <a:gd name="connsiteX5" fmla="*/ 2671402 w 7326630"/>
                  <a:gd name="connsiteY5" fmla="*/ 0 h 1384245"/>
                  <a:gd name="connsiteX6" fmla="*/ 3161723 w 7326630"/>
                  <a:gd name="connsiteY6" fmla="*/ 0 h 1384245"/>
                  <a:gd name="connsiteX7" fmla="*/ 3652043 w 7326630"/>
                  <a:gd name="connsiteY7" fmla="*/ 0 h 1384245"/>
                  <a:gd name="connsiteX8" fmla="*/ 3995831 w 7326630"/>
                  <a:gd name="connsiteY8" fmla="*/ 0 h 1384245"/>
                  <a:gd name="connsiteX9" fmla="*/ 4559418 w 7326630"/>
                  <a:gd name="connsiteY9" fmla="*/ 0 h 1384245"/>
                  <a:gd name="connsiteX10" fmla="*/ 4903206 w 7326630"/>
                  <a:gd name="connsiteY10" fmla="*/ 0 h 1384245"/>
                  <a:gd name="connsiteX11" fmla="*/ 5246994 w 7326630"/>
                  <a:gd name="connsiteY11" fmla="*/ 0 h 1384245"/>
                  <a:gd name="connsiteX12" fmla="*/ 5957114 w 7326630"/>
                  <a:gd name="connsiteY12" fmla="*/ 0 h 1384245"/>
                  <a:gd name="connsiteX13" fmla="*/ 6520701 w 7326630"/>
                  <a:gd name="connsiteY13" fmla="*/ 0 h 1384245"/>
                  <a:gd name="connsiteX14" fmla="*/ 7326630 w 7326630"/>
                  <a:gd name="connsiteY14" fmla="*/ 0 h 1384245"/>
                  <a:gd name="connsiteX15" fmla="*/ 7326630 w 7326630"/>
                  <a:gd name="connsiteY15" fmla="*/ 475257 h 1384245"/>
                  <a:gd name="connsiteX16" fmla="*/ 7326630 w 7326630"/>
                  <a:gd name="connsiteY16" fmla="*/ 922830 h 1384245"/>
                  <a:gd name="connsiteX17" fmla="*/ 7326630 w 7326630"/>
                  <a:gd name="connsiteY17" fmla="*/ 1384245 h 1384245"/>
                  <a:gd name="connsiteX18" fmla="*/ 6689777 w 7326630"/>
                  <a:gd name="connsiteY18" fmla="*/ 1384245 h 1384245"/>
                  <a:gd name="connsiteX19" fmla="*/ 6052924 w 7326630"/>
                  <a:gd name="connsiteY19" fmla="*/ 1384245 h 1384245"/>
                  <a:gd name="connsiteX20" fmla="*/ 5342804 w 7326630"/>
                  <a:gd name="connsiteY20" fmla="*/ 1384245 h 1384245"/>
                  <a:gd name="connsiteX21" fmla="*/ 4925750 w 7326630"/>
                  <a:gd name="connsiteY21" fmla="*/ 1384245 h 1384245"/>
                  <a:gd name="connsiteX22" fmla="*/ 4435429 w 7326630"/>
                  <a:gd name="connsiteY22" fmla="*/ 1384245 h 1384245"/>
                  <a:gd name="connsiteX23" fmla="*/ 3871842 w 7326630"/>
                  <a:gd name="connsiteY23" fmla="*/ 1384245 h 1384245"/>
                  <a:gd name="connsiteX24" fmla="*/ 3381522 w 7326630"/>
                  <a:gd name="connsiteY24" fmla="*/ 1384245 h 1384245"/>
                  <a:gd name="connsiteX25" fmla="*/ 2964467 w 7326630"/>
                  <a:gd name="connsiteY25" fmla="*/ 1384245 h 1384245"/>
                  <a:gd name="connsiteX26" fmla="*/ 2547413 w 7326630"/>
                  <a:gd name="connsiteY26" fmla="*/ 1384245 h 1384245"/>
                  <a:gd name="connsiteX27" fmla="*/ 1837293 w 7326630"/>
                  <a:gd name="connsiteY27" fmla="*/ 1384245 h 1384245"/>
                  <a:gd name="connsiteX28" fmla="*/ 1493505 w 7326630"/>
                  <a:gd name="connsiteY28" fmla="*/ 1384245 h 1384245"/>
                  <a:gd name="connsiteX29" fmla="*/ 929918 w 7326630"/>
                  <a:gd name="connsiteY29" fmla="*/ 1384245 h 1384245"/>
                  <a:gd name="connsiteX30" fmla="*/ 0 w 7326630"/>
                  <a:gd name="connsiteY30" fmla="*/ 1384245 h 1384245"/>
                  <a:gd name="connsiteX31" fmla="*/ 0 w 7326630"/>
                  <a:gd name="connsiteY31" fmla="*/ 922830 h 1384245"/>
                  <a:gd name="connsiteX32" fmla="*/ 0 w 7326630"/>
                  <a:gd name="connsiteY32" fmla="*/ 502942 h 1384245"/>
                  <a:gd name="connsiteX33" fmla="*/ 0 w 7326630"/>
                  <a:gd name="connsiteY33" fmla="*/ 0 h 1384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7326630" h="1384245" extrusionOk="0">
                    <a:moveTo>
                      <a:pt x="0" y="0"/>
                    </a:moveTo>
                    <a:cubicBezTo>
                      <a:pt x="103305" y="-33161"/>
                      <a:pt x="255598" y="10623"/>
                      <a:pt x="417054" y="0"/>
                    </a:cubicBezTo>
                    <a:cubicBezTo>
                      <a:pt x="578510" y="-10623"/>
                      <a:pt x="794665" y="33223"/>
                      <a:pt x="907375" y="0"/>
                    </a:cubicBezTo>
                    <a:cubicBezTo>
                      <a:pt x="1020085" y="-33223"/>
                      <a:pt x="1159111" y="2291"/>
                      <a:pt x="1397696" y="0"/>
                    </a:cubicBezTo>
                    <a:cubicBezTo>
                      <a:pt x="1636281" y="-2291"/>
                      <a:pt x="1802770" y="33920"/>
                      <a:pt x="2034549" y="0"/>
                    </a:cubicBezTo>
                    <a:cubicBezTo>
                      <a:pt x="2266328" y="-33920"/>
                      <a:pt x="2535122" y="72279"/>
                      <a:pt x="2671402" y="0"/>
                    </a:cubicBezTo>
                    <a:cubicBezTo>
                      <a:pt x="2807682" y="-72279"/>
                      <a:pt x="2918658" y="48976"/>
                      <a:pt x="3161723" y="0"/>
                    </a:cubicBezTo>
                    <a:cubicBezTo>
                      <a:pt x="3404788" y="-48976"/>
                      <a:pt x="3490958" y="6093"/>
                      <a:pt x="3652043" y="0"/>
                    </a:cubicBezTo>
                    <a:cubicBezTo>
                      <a:pt x="3813128" y="-6093"/>
                      <a:pt x="3846981" y="15798"/>
                      <a:pt x="3995831" y="0"/>
                    </a:cubicBezTo>
                    <a:cubicBezTo>
                      <a:pt x="4144681" y="-15798"/>
                      <a:pt x="4410579" y="21837"/>
                      <a:pt x="4559418" y="0"/>
                    </a:cubicBezTo>
                    <a:cubicBezTo>
                      <a:pt x="4708257" y="-21837"/>
                      <a:pt x="4834289" y="27363"/>
                      <a:pt x="4903206" y="0"/>
                    </a:cubicBezTo>
                    <a:cubicBezTo>
                      <a:pt x="4972123" y="-27363"/>
                      <a:pt x="5083265" y="38763"/>
                      <a:pt x="5246994" y="0"/>
                    </a:cubicBezTo>
                    <a:cubicBezTo>
                      <a:pt x="5410723" y="-38763"/>
                      <a:pt x="5771846" y="20491"/>
                      <a:pt x="5957114" y="0"/>
                    </a:cubicBezTo>
                    <a:cubicBezTo>
                      <a:pt x="6142382" y="-20491"/>
                      <a:pt x="6347603" y="56526"/>
                      <a:pt x="6520701" y="0"/>
                    </a:cubicBezTo>
                    <a:cubicBezTo>
                      <a:pt x="6693799" y="-56526"/>
                      <a:pt x="7000086" y="22985"/>
                      <a:pt x="7326630" y="0"/>
                    </a:cubicBezTo>
                    <a:cubicBezTo>
                      <a:pt x="7357954" y="131906"/>
                      <a:pt x="7314624" y="283741"/>
                      <a:pt x="7326630" y="475257"/>
                    </a:cubicBezTo>
                    <a:cubicBezTo>
                      <a:pt x="7338636" y="666773"/>
                      <a:pt x="7278551" y="725421"/>
                      <a:pt x="7326630" y="922830"/>
                    </a:cubicBezTo>
                    <a:cubicBezTo>
                      <a:pt x="7374709" y="1120239"/>
                      <a:pt x="7324860" y="1222876"/>
                      <a:pt x="7326630" y="1384245"/>
                    </a:cubicBezTo>
                    <a:cubicBezTo>
                      <a:pt x="7015928" y="1448242"/>
                      <a:pt x="6981697" y="1330572"/>
                      <a:pt x="6689777" y="1384245"/>
                    </a:cubicBezTo>
                    <a:cubicBezTo>
                      <a:pt x="6397857" y="1437918"/>
                      <a:pt x="6314773" y="1314929"/>
                      <a:pt x="6052924" y="1384245"/>
                    </a:cubicBezTo>
                    <a:cubicBezTo>
                      <a:pt x="5791075" y="1453561"/>
                      <a:pt x="5571849" y="1360591"/>
                      <a:pt x="5342804" y="1384245"/>
                    </a:cubicBezTo>
                    <a:cubicBezTo>
                      <a:pt x="5113759" y="1407899"/>
                      <a:pt x="5089991" y="1354195"/>
                      <a:pt x="4925750" y="1384245"/>
                    </a:cubicBezTo>
                    <a:cubicBezTo>
                      <a:pt x="4761509" y="1414295"/>
                      <a:pt x="4670676" y="1339573"/>
                      <a:pt x="4435429" y="1384245"/>
                    </a:cubicBezTo>
                    <a:cubicBezTo>
                      <a:pt x="4200182" y="1428917"/>
                      <a:pt x="3996668" y="1376623"/>
                      <a:pt x="3871842" y="1384245"/>
                    </a:cubicBezTo>
                    <a:cubicBezTo>
                      <a:pt x="3747016" y="1391867"/>
                      <a:pt x="3555032" y="1363043"/>
                      <a:pt x="3381522" y="1384245"/>
                    </a:cubicBezTo>
                    <a:cubicBezTo>
                      <a:pt x="3208012" y="1405447"/>
                      <a:pt x="3103235" y="1374714"/>
                      <a:pt x="2964467" y="1384245"/>
                    </a:cubicBezTo>
                    <a:cubicBezTo>
                      <a:pt x="2825699" y="1393776"/>
                      <a:pt x="2670431" y="1368123"/>
                      <a:pt x="2547413" y="1384245"/>
                    </a:cubicBezTo>
                    <a:cubicBezTo>
                      <a:pt x="2424395" y="1400367"/>
                      <a:pt x="2107115" y="1313700"/>
                      <a:pt x="1837293" y="1384245"/>
                    </a:cubicBezTo>
                    <a:cubicBezTo>
                      <a:pt x="1567471" y="1454790"/>
                      <a:pt x="1590295" y="1376679"/>
                      <a:pt x="1493505" y="1384245"/>
                    </a:cubicBezTo>
                    <a:cubicBezTo>
                      <a:pt x="1396715" y="1391811"/>
                      <a:pt x="1156341" y="1362714"/>
                      <a:pt x="929918" y="1384245"/>
                    </a:cubicBezTo>
                    <a:cubicBezTo>
                      <a:pt x="703495" y="1405776"/>
                      <a:pt x="411419" y="1301899"/>
                      <a:pt x="0" y="1384245"/>
                    </a:cubicBezTo>
                    <a:cubicBezTo>
                      <a:pt x="-38485" y="1170109"/>
                      <a:pt x="51647" y="1135102"/>
                      <a:pt x="0" y="922830"/>
                    </a:cubicBezTo>
                    <a:cubicBezTo>
                      <a:pt x="-51647" y="710558"/>
                      <a:pt x="3181" y="683259"/>
                      <a:pt x="0" y="502942"/>
                    </a:cubicBezTo>
                    <a:cubicBezTo>
                      <a:pt x="-3181" y="322625"/>
                      <a:pt x="30004" y="104735"/>
                      <a:pt x="0" y="0"/>
                    </a:cubicBezTo>
                    <a:close/>
                  </a:path>
                </a:pathLst>
              </a:custGeom>
              <a:noFill/>
              <a:ln>
                <a:prstDash val="dash"/>
                <a:extLst>
                  <a:ext uri="{C807C97D-BFC1-408E-A445-0C87EB9F89A2}">
                    <ask:lineSketchStyleProps xmlns:ask="http://schemas.microsoft.com/office/drawing/2018/sketchyshapes" sd="4260226696"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>
                <a:noAutofit/>
              </a:bodyPr>
              <a:lstStyle/>
              <a:p>
                <a:pPr marL="342900" indent="-342900">
                  <a:buFont typeface="+mj-lt"/>
                  <a:buAutoNum type="arabicPeriod"/>
                </a:pPr>
                <a:r>
                  <a:rPr lang="en-US" sz="2400" dirty="0"/>
                  <a:t>compute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≔</m:t>
                        </m:r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sub>
                    </m:sSub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⊕</m:t>
                    </m:r>
                    <m:sSub>
                      <m:sSub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sub>
                    </m:sSub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b="1" dirty="0">
                  <a:solidFill>
                    <a:srgbClr val="FF0000"/>
                  </a:solidFill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2400" dirty="0"/>
                  <a:t>find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𝒀</m:t>
                    </m:r>
                  </m:oMath>
                </a14:m>
                <a:r>
                  <a:rPr lang="en-US" sz="2400" dirty="0"/>
                  <a:t> such that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𝒁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𝑯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|</m:t>
                    </m:r>
                    <m:d>
                      <m:dPr>
                        <m:begChr m:val="|"/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𝒀</m:t>
                        </m:r>
                      </m:e>
                    </m:d>
                  </m:oMath>
                </a14:m>
                <a:endParaRPr lang="en-US" sz="2400" b="1" dirty="0">
                  <a:solidFill>
                    <a:srgbClr val="FF0000"/>
                  </a:solidFill>
                </a:endParaRP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sz="2400" dirty="0"/>
                  <a:t>output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≔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𝑮</m:t>
                    </m:r>
                    <m:d>
                      <m:d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||</m:t>
                        </m:r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𝒀</m:t>
                        </m:r>
                      </m:e>
                    </m:d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⊕</m:t>
                    </m:r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𝑪</m:t>
                    </m:r>
                  </m:oMath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C2A9CF68-87F8-A5FD-CCF1-76153900960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1" y="1471497"/>
                <a:ext cx="7326630" cy="1384245"/>
              </a:xfrm>
              <a:custGeom>
                <a:avLst/>
                <a:gdLst>
                  <a:gd name="connsiteX0" fmla="*/ 0 w 7326630"/>
                  <a:gd name="connsiteY0" fmla="*/ 0 h 1384245"/>
                  <a:gd name="connsiteX1" fmla="*/ 417054 w 7326630"/>
                  <a:gd name="connsiteY1" fmla="*/ 0 h 1384245"/>
                  <a:gd name="connsiteX2" fmla="*/ 907375 w 7326630"/>
                  <a:gd name="connsiteY2" fmla="*/ 0 h 1384245"/>
                  <a:gd name="connsiteX3" fmla="*/ 1397696 w 7326630"/>
                  <a:gd name="connsiteY3" fmla="*/ 0 h 1384245"/>
                  <a:gd name="connsiteX4" fmla="*/ 2034549 w 7326630"/>
                  <a:gd name="connsiteY4" fmla="*/ 0 h 1384245"/>
                  <a:gd name="connsiteX5" fmla="*/ 2671402 w 7326630"/>
                  <a:gd name="connsiteY5" fmla="*/ 0 h 1384245"/>
                  <a:gd name="connsiteX6" fmla="*/ 3161723 w 7326630"/>
                  <a:gd name="connsiteY6" fmla="*/ 0 h 1384245"/>
                  <a:gd name="connsiteX7" fmla="*/ 3652043 w 7326630"/>
                  <a:gd name="connsiteY7" fmla="*/ 0 h 1384245"/>
                  <a:gd name="connsiteX8" fmla="*/ 3995831 w 7326630"/>
                  <a:gd name="connsiteY8" fmla="*/ 0 h 1384245"/>
                  <a:gd name="connsiteX9" fmla="*/ 4559418 w 7326630"/>
                  <a:gd name="connsiteY9" fmla="*/ 0 h 1384245"/>
                  <a:gd name="connsiteX10" fmla="*/ 4903206 w 7326630"/>
                  <a:gd name="connsiteY10" fmla="*/ 0 h 1384245"/>
                  <a:gd name="connsiteX11" fmla="*/ 5246994 w 7326630"/>
                  <a:gd name="connsiteY11" fmla="*/ 0 h 1384245"/>
                  <a:gd name="connsiteX12" fmla="*/ 5957114 w 7326630"/>
                  <a:gd name="connsiteY12" fmla="*/ 0 h 1384245"/>
                  <a:gd name="connsiteX13" fmla="*/ 6520701 w 7326630"/>
                  <a:gd name="connsiteY13" fmla="*/ 0 h 1384245"/>
                  <a:gd name="connsiteX14" fmla="*/ 7326630 w 7326630"/>
                  <a:gd name="connsiteY14" fmla="*/ 0 h 1384245"/>
                  <a:gd name="connsiteX15" fmla="*/ 7326630 w 7326630"/>
                  <a:gd name="connsiteY15" fmla="*/ 475257 h 1384245"/>
                  <a:gd name="connsiteX16" fmla="*/ 7326630 w 7326630"/>
                  <a:gd name="connsiteY16" fmla="*/ 922830 h 1384245"/>
                  <a:gd name="connsiteX17" fmla="*/ 7326630 w 7326630"/>
                  <a:gd name="connsiteY17" fmla="*/ 1384245 h 1384245"/>
                  <a:gd name="connsiteX18" fmla="*/ 6689777 w 7326630"/>
                  <a:gd name="connsiteY18" fmla="*/ 1384245 h 1384245"/>
                  <a:gd name="connsiteX19" fmla="*/ 6052924 w 7326630"/>
                  <a:gd name="connsiteY19" fmla="*/ 1384245 h 1384245"/>
                  <a:gd name="connsiteX20" fmla="*/ 5342804 w 7326630"/>
                  <a:gd name="connsiteY20" fmla="*/ 1384245 h 1384245"/>
                  <a:gd name="connsiteX21" fmla="*/ 4925750 w 7326630"/>
                  <a:gd name="connsiteY21" fmla="*/ 1384245 h 1384245"/>
                  <a:gd name="connsiteX22" fmla="*/ 4435429 w 7326630"/>
                  <a:gd name="connsiteY22" fmla="*/ 1384245 h 1384245"/>
                  <a:gd name="connsiteX23" fmla="*/ 3871842 w 7326630"/>
                  <a:gd name="connsiteY23" fmla="*/ 1384245 h 1384245"/>
                  <a:gd name="connsiteX24" fmla="*/ 3381522 w 7326630"/>
                  <a:gd name="connsiteY24" fmla="*/ 1384245 h 1384245"/>
                  <a:gd name="connsiteX25" fmla="*/ 2964467 w 7326630"/>
                  <a:gd name="connsiteY25" fmla="*/ 1384245 h 1384245"/>
                  <a:gd name="connsiteX26" fmla="*/ 2547413 w 7326630"/>
                  <a:gd name="connsiteY26" fmla="*/ 1384245 h 1384245"/>
                  <a:gd name="connsiteX27" fmla="*/ 1837293 w 7326630"/>
                  <a:gd name="connsiteY27" fmla="*/ 1384245 h 1384245"/>
                  <a:gd name="connsiteX28" fmla="*/ 1493505 w 7326630"/>
                  <a:gd name="connsiteY28" fmla="*/ 1384245 h 1384245"/>
                  <a:gd name="connsiteX29" fmla="*/ 929918 w 7326630"/>
                  <a:gd name="connsiteY29" fmla="*/ 1384245 h 1384245"/>
                  <a:gd name="connsiteX30" fmla="*/ 0 w 7326630"/>
                  <a:gd name="connsiteY30" fmla="*/ 1384245 h 1384245"/>
                  <a:gd name="connsiteX31" fmla="*/ 0 w 7326630"/>
                  <a:gd name="connsiteY31" fmla="*/ 922830 h 1384245"/>
                  <a:gd name="connsiteX32" fmla="*/ 0 w 7326630"/>
                  <a:gd name="connsiteY32" fmla="*/ 502942 h 1384245"/>
                  <a:gd name="connsiteX33" fmla="*/ 0 w 7326630"/>
                  <a:gd name="connsiteY33" fmla="*/ 0 h 1384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7326630" h="1384245" extrusionOk="0">
                    <a:moveTo>
                      <a:pt x="0" y="0"/>
                    </a:moveTo>
                    <a:cubicBezTo>
                      <a:pt x="103305" y="-33161"/>
                      <a:pt x="255598" y="10623"/>
                      <a:pt x="417054" y="0"/>
                    </a:cubicBezTo>
                    <a:cubicBezTo>
                      <a:pt x="578510" y="-10623"/>
                      <a:pt x="794665" y="33223"/>
                      <a:pt x="907375" y="0"/>
                    </a:cubicBezTo>
                    <a:cubicBezTo>
                      <a:pt x="1020085" y="-33223"/>
                      <a:pt x="1159111" y="2291"/>
                      <a:pt x="1397696" y="0"/>
                    </a:cubicBezTo>
                    <a:cubicBezTo>
                      <a:pt x="1636281" y="-2291"/>
                      <a:pt x="1802770" y="33920"/>
                      <a:pt x="2034549" y="0"/>
                    </a:cubicBezTo>
                    <a:cubicBezTo>
                      <a:pt x="2266328" y="-33920"/>
                      <a:pt x="2535122" y="72279"/>
                      <a:pt x="2671402" y="0"/>
                    </a:cubicBezTo>
                    <a:cubicBezTo>
                      <a:pt x="2807682" y="-72279"/>
                      <a:pt x="2918658" y="48976"/>
                      <a:pt x="3161723" y="0"/>
                    </a:cubicBezTo>
                    <a:cubicBezTo>
                      <a:pt x="3404788" y="-48976"/>
                      <a:pt x="3490958" y="6093"/>
                      <a:pt x="3652043" y="0"/>
                    </a:cubicBezTo>
                    <a:cubicBezTo>
                      <a:pt x="3813128" y="-6093"/>
                      <a:pt x="3846981" y="15798"/>
                      <a:pt x="3995831" y="0"/>
                    </a:cubicBezTo>
                    <a:cubicBezTo>
                      <a:pt x="4144681" y="-15798"/>
                      <a:pt x="4410579" y="21837"/>
                      <a:pt x="4559418" y="0"/>
                    </a:cubicBezTo>
                    <a:cubicBezTo>
                      <a:pt x="4708257" y="-21837"/>
                      <a:pt x="4834289" y="27363"/>
                      <a:pt x="4903206" y="0"/>
                    </a:cubicBezTo>
                    <a:cubicBezTo>
                      <a:pt x="4972123" y="-27363"/>
                      <a:pt x="5083265" y="38763"/>
                      <a:pt x="5246994" y="0"/>
                    </a:cubicBezTo>
                    <a:cubicBezTo>
                      <a:pt x="5410723" y="-38763"/>
                      <a:pt x="5771846" y="20491"/>
                      <a:pt x="5957114" y="0"/>
                    </a:cubicBezTo>
                    <a:cubicBezTo>
                      <a:pt x="6142382" y="-20491"/>
                      <a:pt x="6347603" y="56526"/>
                      <a:pt x="6520701" y="0"/>
                    </a:cubicBezTo>
                    <a:cubicBezTo>
                      <a:pt x="6693799" y="-56526"/>
                      <a:pt x="7000086" y="22985"/>
                      <a:pt x="7326630" y="0"/>
                    </a:cubicBezTo>
                    <a:cubicBezTo>
                      <a:pt x="7357954" y="131906"/>
                      <a:pt x="7314624" y="283741"/>
                      <a:pt x="7326630" y="475257"/>
                    </a:cubicBezTo>
                    <a:cubicBezTo>
                      <a:pt x="7338636" y="666773"/>
                      <a:pt x="7278551" y="725421"/>
                      <a:pt x="7326630" y="922830"/>
                    </a:cubicBezTo>
                    <a:cubicBezTo>
                      <a:pt x="7374709" y="1120239"/>
                      <a:pt x="7324860" y="1222876"/>
                      <a:pt x="7326630" y="1384245"/>
                    </a:cubicBezTo>
                    <a:cubicBezTo>
                      <a:pt x="7015928" y="1448242"/>
                      <a:pt x="6981697" y="1330572"/>
                      <a:pt x="6689777" y="1384245"/>
                    </a:cubicBezTo>
                    <a:cubicBezTo>
                      <a:pt x="6397857" y="1437918"/>
                      <a:pt x="6314773" y="1314929"/>
                      <a:pt x="6052924" y="1384245"/>
                    </a:cubicBezTo>
                    <a:cubicBezTo>
                      <a:pt x="5791075" y="1453561"/>
                      <a:pt x="5571849" y="1360591"/>
                      <a:pt x="5342804" y="1384245"/>
                    </a:cubicBezTo>
                    <a:cubicBezTo>
                      <a:pt x="5113759" y="1407899"/>
                      <a:pt x="5089991" y="1354195"/>
                      <a:pt x="4925750" y="1384245"/>
                    </a:cubicBezTo>
                    <a:cubicBezTo>
                      <a:pt x="4761509" y="1414295"/>
                      <a:pt x="4670676" y="1339573"/>
                      <a:pt x="4435429" y="1384245"/>
                    </a:cubicBezTo>
                    <a:cubicBezTo>
                      <a:pt x="4200182" y="1428917"/>
                      <a:pt x="3996668" y="1376623"/>
                      <a:pt x="3871842" y="1384245"/>
                    </a:cubicBezTo>
                    <a:cubicBezTo>
                      <a:pt x="3747016" y="1391867"/>
                      <a:pt x="3555032" y="1363043"/>
                      <a:pt x="3381522" y="1384245"/>
                    </a:cubicBezTo>
                    <a:cubicBezTo>
                      <a:pt x="3208012" y="1405447"/>
                      <a:pt x="3103235" y="1374714"/>
                      <a:pt x="2964467" y="1384245"/>
                    </a:cubicBezTo>
                    <a:cubicBezTo>
                      <a:pt x="2825699" y="1393776"/>
                      <a:pt x="2670431" y="1368123"/>
                      <a:pt x="2547413" y="1384245"/>
                    </a:cubicBezTo>
                    <a:cubicBezTo>
                      <a:pt x="2424395" y="1400367"/>
                      <a:pt x="2107115" y="1313700"/>
                      <a:pt x="1837293" y="1384245"/>
                    </a:cubicBezTo>
                    <a:cubicBezTo>
                      <a:pt x="1567471" y="1454790"/>
                      <a:pt x="1590295" y="1376679"/>
                      <a:pt x="1493505" y="1384245"/>
                    </a:cubicBezTo>
                    <a:cubicBezTo>
                      <a:pt x="1396715" y="1391811"/>
                      <a:pt x="1156341" y="1362714"/>
                      <a:pt x="929918" y="1384245"/>
                    </a:cubicBezTo>
                    <a:cubicBezTo>
                      <a:pt x="703495" y="1405776"/>
                      <a:pt x="411419" y="1301899"/>
                      <a:pt x="0" y="1384245"/>
                    </a:cubicBezTo>
                    <a:cubicBezTo>
                      <a:pt x="-38485" y="1170109"/>
                      <a:pt x="51647" y="1135102"/>
                      <a:pt x="0" y="922830"/>
                    </a:cubicBezTo>
                    <a:cubicBezTo>
                      <a:pt x="-51647" y="710558"/>
                      <a:pt x="3181" y="683259"/>
                      <a:pt x="0" y="502942"/>
                    </a:cubicBezTo>
                    <a:cubicBezTo>
                      <a:pt x="-3181" y="322625"/>
                      <a:pt x="30004" y="104735"/>
                      <a:pt x="0" y="0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l="-742" t="-1674" b="-5439"/>
                </a:stretch>
              </a:blipFill>
              <a:ln>
                <a:prstDash val="dash"/>
                <a:extLst>
                  <a:ext uri="{C807C97D-BFC1-408E-A445-0C87EB9F89A2}">
                    <ask:lineSketchStyleProps xmlns:ask="http://schemas.microsoft.com/office/drawing/2018/sketchyshapes" sd="4260226696"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A cartoon of a sheep&#10;&#10;AI-generated content may be incorrect.">
            <a:extLst>
              <a:ext uri="{FF2B5EF4-FFF2-40B4-BE49-F238E27FC236}">
                <a16:creationId xmlns:a16="http://schemas.microsoft.com/office/drawing/2014/main" id="{56474290-1B6A-3237-78E6-E1E585ED897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2093" y="3901406"/>
            <a:ext cx="1288228" cy="1288228"/>
          </a:xfrm>
          <a:prstGeom prst="rect">
            <a:avLst/>
          </a:prstGeom>
        </p:spPr>
      </p:pic>
      <p:pic>
        <p:nvPicPr>
          <p:cNvPr id="5" name="Picture 4" descr="An owl wearing a judge garment&#10;&#10;AI-generated content may be incorrect.">
            <a:extLst>
              <a:ext uri="{FF2B5EF4-FFF2-40B4-BE49-F238E27FC236}">
                <a16:creationId xmlns:a16="http://schemas.microsoft.com/office/drawing/2014/main" id="{7E157659-9717-95C5-B41B-13045F10BB89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7558" y="3901406"/>
            <a:ext cx="1131201" cy="113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249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7054B-9B76-B5FA-3BC4-CBFCF56AB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version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95B1A3A-B33C-893C-D310-833CB95E57E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We need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𝒀</m:t>
                        </m:r>
                      </m:e>
                      <m:sub>
                        <m:r>
                          <a:rPr lang="en-US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8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𝒀</m:t>
                        </m:r>
                      </m:e>
                      <m:sub>
                        <m:r>
                          <a:rPr lang="en-US" sz="28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sub>
                    </m:sSub>
                  </m:oMath>
                </a14:m>
                <a:r>
                  <a:rPr lang="en-US" dirty="0"/>
                  <a:t> instead of one.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We generalize </a:t>
                </a:r>
                <a:r>
                  <a:rPr lang="pl-PL" dirty="0"/>
                  <a:t>the </a:t>
                </a:r>
                <a:r>
                  <a:rPr lang="en-US" noProof="0" dirty="0"/>
                  <a:t>definition</a:t>
                </a:r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pl-PL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r>
                  <a:rPr lang="en-US" b="1" dirty="0">
                    <a:solidFill>
                      <a:srgbClr val="0070C0"/>
                    </a:solidFill>
                  </a:rPr>
                  <a:t>-out-of-</a:t>
                </a:r>
                <a14:m>
                  <m:oMath xmlns:m="http://schemas.openxmlformats.org/officeDocument/2006/math">
                    <m:r>
                      <a:rPr lang="pl-PL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dirty="0"/>
                  <a:t> </a:t>
                </a:r>
                <a:r>
                  <a:rPr lang="en-US" b="1" dirty="0">
                    <a:solidFill>
                      <a:srgbClr val="0070C0"/>
                    </a:solidFill>
                  </a:rPr>
                  <a:t>SSS</a:t>
                </a:r>
              </a:p>
              <a:p>
                <a:pPr marL="0" indent="0">
                  <a:buNone/>
                </a:pPr>
                <a:endParaRPr lang="en-US" b="1" dirty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en-US" b="1" dirty="0">
                    <a:solidFill>
                      <a:srgbClr val="0070C0"/>
                    </a:solidFill>
                  </a:rPr>
                  <a:t>We use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US" b="1" dirty="0">
                    <a:solidFill>
                      <a:srgbClr val="0070C0"/>
                    </a:solidFill>
                  </a:rPr>
                  <a:t>-out-of-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US" dirty="0"/>
                  <a:t> </a:t>
                </a:r>
                <a:r>
                  <a:rPr lang="en-US" b="1" dirty="0">
                    <a:solidFill>
                      <a:srgbClr val="0070C0"/>
                    </a:solidFill>
                  </a:rPr>
                  <a:t>SSS to build </a:t>
                </a:r>
                <a14:m>
                  <m:oMath xmlns:m="http://schemas.openxmlformats.org/officeDocument/2006/math">
                    <m:r>
                      <a:rPr lang="pl-PL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r>
                  <a:rPr lang="en-US" b="1" dirty="0">
                    <a:solidFill>
                      <a:srgbClr val="0070C0"/>
                    </a:solidFill>
                  </a:rPr>
                  <a:t>-out-of-</a:t>
                </a:r>
                <a14:m>
                  <m:oMath xmlns:m="http://schemas.openxmlformats.org/officeDocument/2006/math">
                    <m:r>
                      <a:rPr lang="pl-PL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dirty="0"/>
                  <a:t> </a:t>
                </a:r>
                <a:r>
                  <a:rPr lang="en-US" b="1" dirty="0">
                    <a:solidFill>
                      <a:srgbClr val="0070C0"/>
                    </a:solidFill>
                  </a:rPr>
                  <a:t>SSS</a:t>
                </a:r>
              </a:p>
              <a:p>
                <a:pPr marL="0" indent="0">
                  <a:buNone/>
                </a:pPr>
                <a:endParaRPr lang="en-US" b="1" dirty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r>
                  <a:rPr lang="en-US" b="1" dirty="0">
                    <a:solidFill>
                      <a:srgbClr val="0070C0"/>
                    </a:solidFill>
                  </a:rPr>
                  <a:t>For the details</a:t>
                </a:r>
                <a:r>
                  <a:rPr lang="en-US" dirty="0"/>
                  <a:t>, see our ACM CCS 2024 paper.</a:t>
                </a:r>
              </a:p>
              <a:p>
                <a:pPr marL="0" indent="0">
                  <a:buNone/>
                </a:pPr>
                <a:endParaRPr lang="en-US" b="1" dirty="0">
                  <a:solidFill>
                    <a:srgbClr val="0070C0"/>
                  </a:solidFill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95B1A3A-B33C-893C-D310-833CB95E57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6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8302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29222-6EB7-DB59-8A0F-743A0471E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example of an application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E53C33-C260-5AAE-4A53-20D240CAC61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2847009"/>
                <a:ext cx="7886700" cy="3225338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00B0F0"/>
                    </a:solidFill>
                  </a:rPr>
                  <a:t>MEV</a:t>
                </a:r>
                <a:r>
                  <a:rPr lang="en-US" sz="2400" dirty="0"/>
                  <a:t> protection</a:t>
                </a:r>
              </a:p>
              <a:p>
                <a:pPr marL="0" indent="0">
                  <a:buNone/>
                </a:pPr>
                <a:r>
                  <a:rPr lang="en-US" sz="2400" dirty="0"/>
                  <a:t>Instead of posting a transaction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b="1" dirty="0"/>
                  <a:t>directly on a blockchain</a:t>
                </a:r>
                <a:r>
                  <a:rPr lang="en-US" sz="2400" dirty="0"/>
                  <a:t>, a user </a:t>
                </a:r>
                <a:r>
                  <a:rPr lang="en-US" sz="2400" b="1" dirty="0"/>
                  <a:t>secret-shares it with some consortium</a:t>
                </a:r>
                <a:r>
                  <a:rPr lang="en-US" sz="2400" dirty="0"/>
                  <a:t>.</a:t>
                </a:r>
              </a:p>
              <a:p>
                <a:pPr marL="0" indent="0">
                  <a:buNone/>
                </a:pPr>
                <a:r>
                  <a:rPr lang="en-US" sz="2400" dirty="0"/>
                  <a:t>The consortium 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reconstructs</a:t>
                </a:r>
                <a:r>
                  <a:rPr lang="en-US" sz="2400" b="1" dirty="0"/>
                  <a:t>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US" sz="2400" b="1" dirty="0"/>
                  <a:t> 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after some time has passed</a:t>
                </a:r>
                <a:r>
                  <a:rPr lang="en-US" sz="2400" dirty="0"/>
                  <a:t>.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b="1" dirty="0">
                    <a:solidFill>
                      <a:srgbClr val="0070C0"/>
                    </a:solidFill>
                  </a:rPr>
                  <a:t>Note</a:t>
                </a:r>
                <a:r>
                  <a:rPr lang="en-US" sz="2400" dirty="0"/>
                  <a:t>: no long-term protection is needed.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EE53C33-C260-5AAE-4A53-20D240CAC6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2847009"/>
                <a:ext cx="7886700" cy="3225338"/>
              </a:xfrm>
              <a:blipFill>
                <a:blip r:embed="rId2"/>
                <a:stretch>
                  <a:fillRect l="-1159" t="-2647" r="-7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D73A3476-197C-F821-2D19-9A979766A1E5}"/>
              </a:ext>
            </a:extLst>
          </p:cNvPr>
          <p:cNvSpPr/>
          <p:nvPr/>
        </p:nvSpPr>
        <p:spPr>
          <a:xfrm>
            <a:off x="720864" y="1592747"/>
            <a:ext cx="4035021" cy="676102"/>
          </a:xfrm>
          <a:prstGeom prst="wedgeRectCallout">
            <a:avLst>
              <a:gd name="adj1" fmla="val -38165"/>
              <a:gd name="adj2" fmla="val 10485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“Maximal Extractable Value”</a:t>
            </a:r>
          </a:p>
        </p:txBody>
      </p:sp>
    </p:spTree>
    <p:extLst>
      <p:ext uri="{BB962C8B-B14F-4D97-AF65-F5344CB8AC3E}">
        <p14:creationId xmlns:p14="http://schemas.microsoft.com/office/powerpoint/2010/main" val="1315923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595B0-3FD7-0611-25C3-C41E5B7C2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38" y="340658"/>
            <a:ext cx="7886700" cy="1325563"/>
          </a:xfrm>
        </p:spPr>
        <p:txBody>
          <a:bodyPr/>
          <a:lstStyle/>
          <a:p>
            <a:r>
              <a:rPr lang="en-US" dirty="0"/>
              <a:t>Alternative solutions</a:t>
            </a:r>
          </a:p>
        </p:txBody>
      </p:sp>
      <p:sp>
        <p:nvSpPr>
          <p:cNvPr id="53" name="Content Placeholder 52">
            <a:extLst>
              <a:ext uri="{FF2B5EF4-FFF2-40B4-BE49-F238E27FC236}">
                <a16:creationId xmlns:a16="http://schemas.microsoft.com/office/drawing/2014/main" id="{AE6B9133-4DE9-1D56-FB70-BA52B7763E7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77638" y="1496918"/>
            <a:ext cx="8120902" cy="5410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 rtl="0" eaLnBrk="1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kern="1200" dirty="0">
                <a:solidFill>
                  <a:srgbClr val="00B0F0"/>
                </a:solidFill>
                <a:effectLst/>
                <a:latin typeface="Gill Sans MT" panose="020B0502020104020203" pitchFamily="34" charset="0"/>
              </a:rPr>
              <a:t>Collusion-free protocols </a:t>
            </a:r>
            <a:r>
              <a:rPr lang="en-US" sz="3200" kern="1200" dirty="0">
                <a:solidFill>
                  <a:srgbClr val="000000"/>
                </a:solidFill>
                <a:effectLst/>
                <a:latin typeface="Gill Sans MT" panose="020B0502020104020203" pitchFamily="34" charset="0"/>
              </a:rPr>
              <a:t>make physical assumptions that prevent communication between the parties.</a:t>
            </a:r>
            <a:r>
              <a:rPr lang="en-US" sz="3200" b="1" kern="1200" dirty="0">
                <a:solidFill>
                  <a:srgbClr val="00B0F0"/>
                </a:solidFill>
                <a:effectLst/>
                <a:latin typeface="Gill Sans MT" panose="020B0502020104020203" pitchFamily="34" charset="0"/>
              </a:rPr>
              <a:t> </a:t>
            </a:r>
          </a:p>
          <a:p>
            <a:pPr marL="0" indent="0" algn="l" rtl="0" eaLnBrk="1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sz="3200" b="1" kern="1200" dirty="0">
              <a:solidFill>
                <a:srgbClr val="00B0F0"/>
              </a:solidFill>
              <a:latin typeface="Gill Sans MT" panose="020B0502020104020203" pitchFamily="34" charset="0"/>
            </a:endParaRPr>
          </a:p>
          <a:p>
            <a:pPr marL="0" indent="0" algn="l" rtl="0" eaLnBrk="1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kern="1200" dirty="0">
                <a:solidFill>
                  <a:srgbClr val="00B0F0"/>
                </a:solidFill>
                <a:latin typeface="Gill Sans MT" panose="020B0502020104020203" pitchFamily="34" charset="0"/>
              </a:rPr>
              <a:t>T</a:t>
            </a:r>
            <a:r>
              <a:rPr lang="en-US" sz="3200" b="1" i="0" dirty="0">
                <a:solidFill>
                  <a:srgbClr val="00B0F0"/>
                </a:solidFill>
                <a:effectLst/>
              </a:rPr>
              <a:t>raceable </a:t>
            </a:r>
            <a:r>
              <a:rPr lang="en-US" sz="3200" b="1" dirty="0">
                <a:solidFill>
                  <a:srgbClr val="00B0F0"/>
                </a:solidFill>
              </a:rPr>
              <a:t>s</a:t>
            </a:r>
            <a:r>
              <a:rPr lang="en-US" sz="3200" b="1" i="0" dirty="0">
                <a:solidFill>
                  <a:srgbClr val="00B0F0"/>
                </a:solidFill>
                <a:effectLst/>
              </a:rPr>
              <a:t>ecret </a:t>
            </a:r>
            <a:r>
              <a:rPr lang="en-US" sz="3200" b="1" dirty="0">
                <a:solidFill>
                  <a:srgbClr val="00B0F0"/>
                </a:solidFill>
              </a:rPr>
              <a:t>s</a:t>
            </a:r>
            <a:r>
              <a:rPr lang="en-US" sz="3200" b="1" i="0" dirty="0">
                <a:solidFill>
                  <a:srgbClr val="00B0F0"/>
                </a:solidFill>
                <a:effectLst/>
              </a:rPr>
              <a:t>haring</a:t>
            </a:r>
            <a:r>
              <a:rPr lang="en-US" sz="3200" b="1" dirty="0">
                <a:solidFill>
                  <a:srgbClr val="00B0F0"/>
                </a:solidFill>
              </a:rPr>
              <a:t> </a:t>
            </a:r>
            <a:r>
              <a:rPr lang="en-US" sz="3200" i="0" dirty="0">
                <a:effectLst/>
              </a:rPr>
              <a:t>(based on </a:t>
            </a:r>
            <a:r>
              <a:rPr lang="en-US" sz="3200" b="1" dirty="0">
                <a:solidFill>
                  <a:srgbClr val="00B0F0"/>
                </a:solidFill>
                <a:latin typeface="Gill Sans MT" panose="020B0502020104020203" pitchFamily="34" charset="0"/>
              </a:rPr>
              <a:t>t</a:t>
            </a:r>
            <a:r>
              <a:rPr lang="en-US" sz="3200" b="1" kern="1200" dirty="0">
                <a:solidFill>
                  <a:srgbClr val="00B0F0"/>
                </a:solidFill>
                <a:effectLst/>
                <a:latin typeface="Gill Sans MT" panose="020B0502020104020203" pitchFamily="34" charset="0"/>
              </a:rPr>
              <a:t>raitor tracing</a:t>
            </a:r>
            <a:r>
              <a:rPr lang="en-US" sz="3200" kern="1200" dirty="0">
                <a:effectLst/>
                <a:latin typeface="Gill Sans MT" panose="020B0502020104020203" pitchFamily="34" charset="0"/>
              </a:rPr>
              <a:t> techniques) </a:t>
            </a:r>
            <a:r>
              <a:rPr lang="en-US" sz="3200" i="0" dirty="0">
                <a:effectLst/>
              </a:rPr>
              <a:t>assumes that reconstruction is done by physical boxes </a:t>
            </a:r>
            <a:r>
              <a:rPr lang="en-US" sz="3200" dirty="0"/>
              <a:t>that are </a:t>
            </a:r>
            <a:r>
              <a:rPr lang="en-US" sz="3200" i="0" dirty="0">
                <a:effectLst/>
              </a:rPr>
              <a:t>given to the adversary.</a:t>
            </a:r>
          </a:p>
          <a:p>
            <a:pPr marL="0" indent="0" algn="l" rtl="0" eaLnBrk="1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sz="3200" b="1" kern="1200" dirty="0">
              <a:solidFill>
                <a:srgbClr val="00B0F0"/>
              </a:solidFill>
              <a:effectLst/>
              <a:latin typeface="Gill Sans MT" panose="020B0502020104020203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3200" dirty="0">
                <a:effectLst/>
              </a:rPr>
              <a:t>(See our </a:t>
            </a:r>
            <a:r>
              <a:rPr lang="en-US" sz="3200" dirty="0"/>
              <a:t>ACM CCS 2024 paper for more on this related work.)</a:t>
            </a:r>
            <a:endParaRPr lang="pl-PL" sz="3200" dirty="0"/>
          </a:p>
          <a:p>
            <a:pPr marL="0" indent="0" algn="l" rtl="0" eaLnBrk="1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sz="3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13480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ADFEF-36F0-6AE9-295D-46326681B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Bonus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D51B7-1387-B51E-5DFF-0B2A45742B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20413"/>
            <a:ext cx="7846756" cy="38565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if the adversaries can also use a </a:t>
            </a:r>
            <a:r>
              <a:rPr lang="en-US" b="1" dirty="0">
                <a:solidFill>
                  <a:srgbClr val="0070C0"/>
                </a:solidFill>
              </a:rPr>
              <a:t>judge whom they all fully trust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example, they can deploy their </a:t>
            </a:r>
            <a:r>
              <a:rPr lang="en-US" b="1" dirty="0">
                <a:solidFill>
                  <a:srgbClr val="00B050"/>
                </a:solidFill>
              </a:rPr>
              <a:t>own smart contract</a:t>
            </a:r>
            <a:r>
              <a:rPr lang="en-US" dirty="0"/>
              <a:t> on the blockchain.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Our new notion: </a:t>
            </a:r>
            <a:r>
              <a:rPr lang="en-US" b="1" dirty="0">
                <a:solidFill>
                  <a:srgbClr val="FF0000"/>
                </a:solidFill>
              </a:rPr>
              <a:t>Strong</a:t>
            </a:r>
            <a:r>
              <a:rPr lang="en-US" b="1" dirty="0"/>
              <a:t> Secret Sharing with Snitching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cartoon of a monkey with his hand on his head&#10;&#10;AI-generated content may be incorrect.">
            <a:extLst>
              <a:ext uri="{FF2B5EF4-FFF2-40B4-BE49-F238E27FC236}">
                <a16:creationId xmlns:a16="http://schemas.microsoft.com/office/drawing/2014/main" id="{E606CBDD-3865-04C2-35D6-EFD214F03D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9889" y="365126"/>
            <a:ext cx="1350418" cy="1350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75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peech Bubble: Rectangle 17">
            <a:extLst>
              <a:ext uri="{FF2B5EF4-FFF2-40B4-BE49-F238E27FC236}">
                <a16:creationId xmlns:a16="http://schemas.microsoft.com/office/drawing/2014/main" id="{2A9D9485-CA5D-14B7-4366-AB2D564148EC}"/>
              </a:ext>
            </a:extLst>
          </p:cNvPr>
          <p:cNvSpPr/>
          <p:nvPr/>
        </p:nvSpPr>
        <p:spPr>
          <a:xfrm>
            <a:off x="2158181" y="4521599"/>
            <a:ext cx="6695767" cy="2079523"/>
          </a:xfrm>
          <a:custGeom>
            <a:avLst/>
            <a:gdLst>
              <a:gd name="csX0" fmla="*/ 0 w 6695767"/>
              <a:gd name="csY0" fmla="*/ 0 h 2079523"/>
              <a:gd name="csX1" fmla="*/ 524502 w 6695767"/>
              <a:gd name="csY1" fmla="*/ 0 h 2079523"/>
              <a:gd name="csX2" fmla="*/ 1115961 w 6695767"/>
              <a:gd name="csY2" fmla="*/ 0 h 2079523"/>
              <a:gd name="csX3" fmla="*/ 1115961 w 6695767"/>
              <a:gd name="csY3" fmla="*/ 0 h 2079523"/>
              <a:gd name="csX4" fmla="*/ 1640463 w 6695767"/>
              <a:gd name="csY4" fmla="*/ 0 h 2079523"/>
              <a:gd name="csX5" fmla="*/ 2181704 w 6695767"/>
              <a:gd name="csY5" fmla="*/ 0 h 2079523"/>
              <a:gd name="csX6" fmla="*/ 2789903 w 6695767"/>
              <a:gd name="csY6" fmla="*/ 0 h 2079523"/>
              <a:gd name="csX7" fmla="*/ 3347884 w 6695767"/>
              <a:gd name="csY7" fmla="*/ 0 h 2079523"/>
              <a:gd name="csX8" fmla="*/ 3983981 w 6695767"/>
              <a:gd name="csY8" fmla="*/ 0 h 2079523"/>
              <a:gd name="csX9" fmla="*/ 4463845 w 6695767"/>
              <a:gd name="csY9" fmla="*/ 0 h 2079523"/>
              <a:gd name="csX10" fmla="*/ 5060884 w 6695767"/>
              <a:gd name="csY10" fmla="*/ 0 h 2079523"/>
              <a:gd name="csX11" fmla="*/ 5618864 w 6695767"/>
              <a:gd name="csY11" fmla="*/ 0 h 2079523"/>
              <a:gd name="csX12" fmla="*/ 6098728 w 6695767"/>
              <a:gd name="csY12" fmla="*/ 0 h 2079523"/>
              <a:gd name="csX13" fmla="*/ 6695767 w 6695767"/>
              <a:gd name="csY13" fmla="*/ 0 h 2079523"/>
              <a:gd name="csX14" fmla="*/ 6695767 w 6695767"/>
              <a:gd name="csY14" fmla="*/ 346587 h 2079523"/>
              <a:gd name="csX15" fmla="*/ 6695767 w 6695767"/>
              <a:gd name="csY15" fmla="*/ 346587 h 2079523"/>
              <a:gd name="csX16" fmla="*/ 6695767 w 6695767"/>
              <a:gd name="csY16" fmla="*/ 866468 h 2079523"/>
              <a:gd name="csX17" fmla="*/ 6695767 w 6695767"/>
              <a:gd name="csY17" fmla="*/ 1282950 h 2079523"/>
              <a:gd name="csX18" fmla="*/ 6695767 w 6695767"/>
              <a:gd name="csY18" fmla="*/ 1711563 h 2079523"/>
              <a:gd name="csX19" fmla="*/ 6695767 w 6695767"/>
              <a:gd name="csY19" fmla="*/ 2079523 h 2079523"/>
              <a:gd name="csX20" fmla="*/ 6215904 w 6695767"/>
              <a:gd name="csY20" fmla="*/ 2079523 h 2079523"/>
              <a:gd name="csX21" fmla="*/ 5618864 w 6695767"/>
              <a:gd name="csY21" fmla="*/ 2079523 h 2079523"/>
              <a:gd name="csX22" fmla="*/ 5139001 w 6695767"/>
              <a:gd name="csY22" fmla="*/ 2079523 h 2079523"/>
              <a:gd name="csX23" fmla="*/ 4698197 w 6695767"/>
              <a:gd name="csY23" fmla="*/ 2079523 h 2079523"/>
              <a:gd name="csX24" fmla="*/ 4062099 w 6695767"/>
              <a:gd name="csY24" fmla="*/ 2079523 h 2079523"/>
              <a:gd name="csX25" fmla="*/ 3426001 w 6695767"/>
              <a:gd name="csY25" fmla="*/ 2079523 h 2079523"/>
              <a:gd name="csX26" fmla="*/ 2789903 w 6695767"/>
              <a:gd name="csY26" fmla="*/ 2079523 h 2079523"/>
              <a:gd name="csX27" fmla="*/ 2215183 w 6695767"/>
              <a:gd name="csY27" fmla="*/ 2079523 h 2079523"/>
              <a:gd name="csX28" fmla="*/ 1707421 w 6695767"/>
              <a:gd name="csY28" fmla="*/ 2079523 h 2079523"/>
              <a:gd name="csX29" fmla="*/ 1115961 w 6695767"/>
              <a:gd name="csY29" fmla="*/ 2079523 h 2079523"/>
              <a:gd name="csX30" fmla="*/ 1115961 w 6695767"/>
              <a:gd name="csY30" fmla="*/ 2079523 h 2079523"/>
              <a:gd name="csX31" fmla="*/ 557981 w 6695767"/>
              <a:gd name="csY31" fmla="*/ 2079523 h 2079523"/>
              <a:gd name="csX32" fmla="*/ 0 w 6695767"/>
              <a:gd name="csY32" fmla="*/ 2079523 h 2079523"/>
              <a:gd name="csX33" fmla="*/ 0 w 6695767"/>
              <a:gd name="csY33" fmla="*/ 1687302 h 2079523"/>
              <a:gd name="csX34" fmla="*/ 0 w 6695767"/>
              <a:gd name="csY34" fmla="*/ 1258689 h 2079523"/>
              <a:gd name="csX35" fmla="*/ 0 w 6695767"/>
              <a:gd name="csY35" fmla="*/ 866468 h 2079523"/>
              <a:gd name="csX36" fmla="*/ -470712 w 6695767"/>
              <a:gd name="csY36" fmla="*/ 835136 h 2079523"/>
              <a:gd name="csX37" fmla="*/ -249477 w 6695767"/>
              <a:gd name="csY37" fmla="*/ 605518 h 2079523"/>
              <a:gd name="csX38" fmla="*/ 0 w 6695767"/>
              <a:gd name="csY38" fmla="*/ 346587 h 2079523"/>
              <a:gd name="csX39" fmla="*/ 0 w 6695767"/>
              <a:gd name="csY39" fmla="*/ 0 h 20795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6695767" h="2079523" fill="none" extrusionOk="0">
                <a:moveTo>
                  <a:pt x="0" y="0"/>
                </a:moveTo>
                <a:cubicBezTo>
                  <a:pt x="242150" y="-22704"/>
                  <a:pt x="404208" y="8689"/>
                  <a:pt x="524502" y="0"/>
                </a:cubicBezTo>
                <a:cubicBezTo>
                  <a:pt x="644796" y="-8689"/>
                  <a:pt x="979674" y="37096"/>
                  <a:pt x="1115961" y="0"/>
                </a:cubicBezTo>
                <a:lnTo>
                  <a:pt x="1115961" y="0"/>
                </a:lnTo>
                <a:cubicBezTo>
                  <a:pt x="1251857" y="-61574"/>
                  <a:pt x="1390641" y="26441"/>
                  <a:pt x="1640463" y="0"/>
                </a:cubicBezTo>
                <a:cubicBezTo>
                  <a:pt x="1890285" y="-26441"/>
                  <a:pt x="1990581" y="21476"/>
                  <a:pt x="2181704" y="0"/>
                </a:cubicBezTo>
                <a:cubicBezTo>
                  <a:pt x="2372827" y="-21476"/>
                  <a:pt x="2543053" y="4892"/>
                  <a:pt x="2789903" y="0"/>
                </a:cubicBezTo>
                <a:cubicBezTo>
                  <a:pt x="2989256" y="-52253"/>
                  <a:pt x="3215862" y="58933"/>
                  <a:pt x="3347884" y="0"/>
                </a:cubicBezTo>
                <a:cubicBezTo>
                  <a:pt x="3479906" y="-58933"/>
                  <a:pt x="3854000" y="69755"/>
                  <a:pt x="3983981" y="0"/>
                </a:cubicBezTo>
                <a:cubicBezTo>
                  <a:pt x="4113962" y="-69755"/>
                  <a:pt x="4331686" y="13955"/>
                  <a:pt x="4463845" y="0"/>
                </a:cubicBezTo>
                <a:cubicBezTo>
                  <a:pt x="4596004" y="-13955"/>
                  <a:pt x="4880327" y="51216"/>
                  <a:pt x="5060884" y="0"/>
                </a:cubicBezTo>
                <a:cubicBezTo>
                  <a:pt x="5241441" y="-51216"/>
                  <a:pt x="5492558" y="43750"/>
                  <a:pt x="5618864" y="0"/>
                </a:cubicBezTo>
                <a:cubicBezTo>
                  <a:pt x="5745170" y="-43750"/>
                  <a:pt x="5892603" y="4452"/>
                  <a:pt x="6098728" y="0"/>
                </a:cubicBezTo>
                <a:cubicBezTo>
                  <a:pt x="6304853" y="-4452"/>
                  <a:pt x="6491939" y="52296"/>
                  <a:pt x="6695767" y="0"/>
                </a:cubicBezTo>
                <a:cubicBezTo>
                  <a:pt x="6729462" y="145611"/>
                  <a:pt x="6673887" y="216705"/>
                  <a:pt x="6695767" y="346587"/>
                </a:cubicBezTo>
                <a:lnTo>
                  <a:pt x="6695767" y="346587"/>
                </a:lnTo>
                <a:cubicBezTo>
                  <a:pt x="6723800" y="540510"/>
                  <a:pt x="6694382" y="673834"/>
                  <a:pt x="6695767" y="866468"/>
                </a:cubicBezTo>
                <a:cubicBezTo>
                  <a:pt x="6729311" y="966387"/>
                  <a:pt x="6684961" y="1160317"/>
                  <a:pt x="6695767" y="1282950"/>
                </a:cubicBezTo>
                <a:cubicBezTo>
                  <a:pt x="6706573" y="1405583"/>
                  <a:pt x="6655473" y="1569320"/>
                  <a:pt x="6695767" y="1711563"/>
                </a:cubicBezTo>
                <a:cubicBezTo>
                  <a:pt x="6736061" y="1853806"/>
                  <a:pt x="6664499" y="1983336"/>
                  <a:pt x="6695767" y="2079523"/>
                </a:cubicBezTo>
                <a:cubicBezTo>
                  <a:pt x="6472660" y="2079676"/>
                  <a:pt x="6367273" y="2024600"/>
                  <a:pt x="6215904" y="2079523"/>
                </a:cubicBezTo>
                <a:cubicBezTo>
                  <a:pt x="6064535" y="2134446"/>
                  <a:pt x="5853737" y="2019614"/>
                  <a:pt x="5618864" y="2079523"/>
                </a:cubicBezTo>
                <a:cubicBezTo>
                  <a:pt x="5383991" y="2139432"/>
                  <a:pt x="5373467" y="2034668"/>
                  <a:pt x="5139001" y="2079523"/>
                </a:cubicBezTo>
                <a:cubicBezTo>
                  <a:pt x="4904535" y="2124378"/>
                  <a:pt x="4822517" y="2060146"/>
                  <a:pt x="4698197" y="2079523"/>
                </a:cubicBezTo>
                <a:cubicBezTo>
                  <a:pt x="4573877" y="2098900"/>
                  <a:pt x="4339619" y="2024952"/>
                  <a:pt x="4062099" y="2079523"/>
                </a:cubicBezTo>
                <a:cubicBezTo>
                  <a:pt x="3784579" y="2134094"/>
                  <a:pt x="3716544" y="2057223"/>
                  <a:pt x="3426001" y="2079523"/>
                </a:cubicBezTo>
                <a:cubicBezTo>
                  <a:pt x="3135458" y="2101823"/>
                  <a:pt x="3031005" y="2017404"/>
                  <a:pt x="2789903" y="2079523"/>
                </a:cubicBezTo>
                <a:cubicBezTo>
                  <a:pt x="2665388" y="2095690"/>
                  <a:pt x="2377959" y="2035077"/>
                  <a:pt x="2215183" y="2079523"/>
                </a:cubicBezTo>
                <a:cubicBezTo>
                  <a:pt x="2052407" y="2123969"/>
                  <a:pt x="1895573" y="2025129"/>
                  <a:pt x="1707421" y="2079523"/>
                </a:cubicBezTo>
                <a:cubicBezTo>
                  <a:pt x="1519269" y="2133917"/>
                  <a:pt x="1343394" y="2053481"/>
                  <a:pt x="1115961" y="2079523"/>
                </a:cubicBezTo>
                <a:lnTo>
                  <a:pt x="1115961" y="2079523"/>
                </a:lnTo>
                <a:cubicBezTo>
                  <a:pt x="927291" y="2095823"/>
                  <a:pt x="711488" y="2034146"/>
                  <a:pt x="557981" y="2079523"/>
                </a:cubicBezTo>
                <a:cubicBezTo>
                  <a:pt x="404474" y="2124900"/>
                  <a:pt x="230023" y="2048164"/>
                  <a:pt x="0" y="2079523"/>
                </a:cubicBezTo>
                <a:cubicBezTo>
                  <a:pt x="-38489" y="1948070"/>
                  <a:pt x="45940" y="1836474"/>
                  <a:pt x="0" y="1687302"/>
                </a:cubicBezTo>
                <a:cubicBezTo>
                  <a:pt x="-45940" y="1538130"/>
                  <a:pt x="5326" y="1346563"/>
                  <a:pt x="0" y="1258689"/>
                </a:cubicBezTo>
                <a:cubicBezTo>
                  <a:pt x="-5326" y="1170815"/>
                  <a:pt x="35433" y="991831"/>
                  <a:pt x="0" y="866468"/>
                </a:cubicBezTo>
                <a:cubicBezTo>
                  <a:pt x="-106937" y="901074"/>
                  <a:pt x="-328481" y="825604"/>
                  <a:pt x="-470712" y="835136"/>
                </a:cubicBezTo>
                <a:cubicBezTo>
                  <a:pt x="-415979" y="743090"/>
                  <a:pt x="-342412" y="721019"/>
                  <a:pt x="-249477" y="605518"/>
                </a:cubicBezTo>
                <a:cubicBezTo>
                  <a:pt x="-156543" y="490017"/>
                  <a:pt x="-90888" y="480389"/>
                  <a:pt x="0" y="346587"/>
                </a:cubicBezTo>
                <a:cubicBezTo>
                  <a:pt x="-19113" y="259105"/>
                  <a:pt x="9411" y="128317"/>
                  <a:pt x="0" y="0"/>
                </a:cubicBezTo>
                <a:close/>
              </a:path>
              <a:path w="6695767" h="2079523" stroke="0" extrusionOk="0">
                <a:moveTo>
                  <a:pt x="0" y="0"/>
                </a:moveTo>
                <a:cubicBezTo>
                  <a:pt x="232917" y="-31173"/>
                  <a:pt x="434352" y="14009"/>
                  <a:pt x="557981" y="0"/>
                </a:cubicBezTo>
                <a:cubicBezTo>
                  <a:pt x="681610" y="-14009"/>
                  <a:pt x="895994" y="41568"/>
                  <a:pt x="1115961" y="0"/>
                </a:cubicBezTo>
                <a:lnTo>
                  <a:pt x="1115961" y="0"/>
                </a:lnTo>
                <a:cubicBezTo>
                  <a:pt x="1289767" y="-44915"/>
                  <a:pt x="1403093" y="50020"/>
                  <a:pt x="1623723" y="0"/>
                </a:cubicBezTo>
                <a:cubicBezTo>
                  <a:pt x="1844353" y="-50020"/>
                  <a:pt x="1958595" y="2569"/>
                  <a:pt x="2198443" y="0"/>
                </a:cubicBezTo>
                <a:cubicBezTo>
                  <a:pt x="2438291" y="-2569"/>
                  <a:pt x="2587039" y="20136"/>
                  <a:pt x="2789903" y="0"/>
                </a:cubicBezTo>
                <a:cubicBezTo>
                  <a:pt x="3045660" y="-57090"/>
                  <a:pt x="3222135" y="26206"/>
                  <a:pt x="3386942" y="0"/>
                </a:cubicBezTo>
                <a:cubicBezTo>
                  <a:pt x="3551749" y="-26206"/>
                  <a:pt x="3801949" y="6522"/>
                  <a:pt x="3905864" y="0"/>
                </a:cubicBezTo>
                <a:cubicBezTo>
                  <a:pt x="4009779" y="-6522"/>
                  <a:pt x="4307158" y="29067"/>
                  <a:pt x="4424786" y="0"/>
                </a:cubicBezTo>
                <a:cubicBezTo>
                  <a:pt x="4542414" y="-29067"/>
                  <a:pt x="4750593" y="25137"/>
                  <a:pt x="4904649" y="0"/>
                </a:cubicBezTo>
                <a:cubicBezTo>
                  <a:pt x="5058705" y="-25137"/>
                  <a:pt x="5295671" y="3442"/>
                  <a:pt x="5540747" y="0"/>
                </a:cubicBezTo>
                <a:cubicBezTo>
                  <a:pt x="5785823" y="-3442"/>
                  <a:pt x="5922393" y="35685"/>
                  <a:pt x="6059669" y="0"/>
                </a:cubicBezTo>
                <a:cubicBezTo>
                  <a:pt x="6196945" y="-35685"/>
                  <a:pt x="6397024" y="200"/>
                  <a:pt x="6695767" y="0"/>
                </a:cubicBezTo>
                <a:cubicBezTo>
                  <a:pt x="6718172" y="163635"/>
                  <a:pt x="6693973" y="196203"/>
                  <a:pt x="6695767" y="346587"/>
                </a:cubicBezTo>
                <a:lnTo>
                  <a:pt x="6695767" y="346587"/>
                </a:lnTo>
                <a:cubicBezTo>
                  <a:pt x="6725886" y="469479"/>
                  <a:pt x="6686845" y="744527"/>
                  <a:pt x="6695767" y="866468"/>
                </a:cubicBezTo>
                <a:cubicBezTo>
                  <a:pt x="6718938" y="1016962"/>
                  <a:pt x="6688093" y="1182967"/>
                  <a:pt x="6695767" y="1270820"/>
                </a:cubicBezTo>
                <a:cubicBezTo>
                  <a:pt x="6703441" y="1358673"/>
                  <a:pt x="6683264" y="1581504"/>
                  <a:pt x="6695767" y="1687302"/>
                </a:cubicBezTo>
                <a:cubicBezTo>
                  <a:pt x="6708270" y="1793100"/>
                  <a:pt x="6682667" y="1921041"/>
                  <a:pt x="6695767" y="2079523"/>
                </a:cubicBezTo>
                <a:cubicBezTo>
                  <a:pt x="6521540" y="2122960"/>
                  <a:pt x="6311530" y="2079058"/>
                  <a:pt x="6176845" y="2079523"/>
                </a:cubicBezTo>
                <a:cubicBezTo>
                  <a:pt x="6042160" y="2079988"/>
                  <a:pt x="5908990" y="2036332"/>
                  <a:pt x="5657923" y="2079523"/>
                </a:cubicBezTo>
                <a:cubicBezTo>
                  <a:pt x="5406856" y="2122714"/>
                  <a:pt x="5231468" y="2013537"/>
                  <a:pt x="5060884" y="2079523"/>
                </a:cubicBezTo>
                <a:cubicBezTo>
                  <a:pt x="4890300" y="2145509"/>
                  <a:pt x="4643637" y="2023746"/>
                  <a:pt x="4424786" y="2079523"/>
                </a:cubicBezTo>
                <a:cubicBezTo>
                  <a:pt x="4205935" y="2135300"/>
                  <a:pt x="4103521" y="2020546"/>
                  <a:pt x="3866806" y="2079523"/>
                </a:cubicBezTo>
                <a:cubicBezTo>
                  <a:pt x="3630091" y="2138500"/>
                  <a:pt x="3622095" y="2071258"/>
                  <a:pt x="3426001" y="2079523"/>
                </a:cubicBezTo>
                <a:cubicBezTo>
                  <a:pt x="3229908" y="2087788"/>
                  <a:pt x="2961346" y="2057630"/>
                  <a:pt x="2789903" y="2079523"/>
                </a:cubicBezTo>
                <a:cubicBezTo>
                  <a:pt x="2569443" y="2097033"/>
                  <a:pt x="2401050" y="2078685"/>
                  <a:pt x="2265401" y="2079523"/>
                </a:cubicBezTo>
                <a:cubicBezTo>
                  <a:pt x="2129752" y="2080361"/>
                  <a:pt x="1882578" y="2028771"/>
                  <a:pt x="1707421" y="2079523"/>
                </a:cubicBezTo>
                <a:cubicBezTo>
                  <a:pt x="1532264" y="2130275"/>
                  <a:pt x="1317643" y="2030563"/>
                  <a:pt x="1115961" y="2079523"/>
                </a:cubicBezTo>
                <a:lnTo>
                  <a:pt x="1115961" y="2079523"/>
                </a:lnTo>
                <a:cubicBezTo>
                  <a:pt x="905623" y="2143520"/>
                  <a:pt x="760427" y="2061239"/>
                  <a:pt x="580300" y="2079523"/>
                </a:cubicBezTo>
                <a:cubicBezTo>
                  <a:pt x="400173" y="2097807"/>
                  <a:pt x="140314" y="2048937"/>
                  <a:pt x="0" y="2079523"/>
                </a:cubicBezTo>
                <a:cubicBezTo>
                  <a:pt x="-997" y="1910330"/>
                  <a:pt x="44976" y="1860881"/>
                  <a:pt x="0" y="1699432"/>
                </a:cubicBezTo>
                <a:cubicBezTo>
                  <a:pt x="-44976" y="1537983"/>
                  <a:pt x="4119" y="1506890"/>
                  <a:pt x="0" y="1331472"/>
                </a:cubicBezTo>
                <a:cubicBezTo>
                  <a:pt x="-4119" y="1156054"/>
                  <a:pt x="45134" y="1039488"/>
                  <a:pt x="0" y="866468"/>
                </a:cubicBezTo>
                <a:cubicBezTo>
                  <a:pt x="-192186" y="895108"/>
                  <a:pt x="-288055" y="801799"/>
                  <a:pt x="-470712" y="835136"/>
                </a:cubicBezTo>
                <a:cubicBezTo>
                  <a:pt x="-411221" y="744513"/>
                  <a:pt x="-321962" y="731103"/>
                  <a:pt x="-240063" y="595747"/>
                </a:cubicBezTo>
                <a:cubicBezTo>
                  <a:pt x="-158164" y="460391"/>
                  <a:pt x="-42327" y="444096"/>
                  <a:pt x="0" y="346587"/>
                </a:cubicBezTo>
                <a:cubicBezTo>
                  <a:pt x="-2548" y="217261"/>
                  <a:pt x="34669" y="130578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042432864">
                  <a:prstGeom prst="wedgeRectCallout">
                    <a:avLst>
                      <a:gd name="adj1" fmla="val -57030"/>
                      <a:gd name="adj2" fmla="val -984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B195ED16-1BFA-3F9A-8C7B-1F379EF4CA29}"/>
              </a:ext>
            </a:extLst>
          </p:cNvPr>
          <p:cNvSpPr/>
          <p:nvPr/>
        </p:nvSpPr>
        <p:spPr>
          <a:xfrm>
            <a:off x="2045110" y="1759974"/>
            <a:ext cx="6695767" cy="2079523"/>
          </a:xfrm>
          <a:custGeom>
            <a:avLst/>
            <a:gdLst>
              <a:gd name="csX0" fmla="*/ 0 w 6695767"/>
              <a:gd name="csY0" fmla="*/ 0 h 2079523"/>
              <a:gd name="csX1" fmla="*/ 524502 w 6695767"/>
              <a:gd name="csY1" fmla="*/ 0 h 2079523"/>
              <a:gd name="csX2" fmla="*/ 1115961 w 6695767"/>
              <a:gd name="csY2" fmla="*/ 0 h 2079523"/>
              <a:gd name="csX3" fmla="*/ 1115961 w 6695767"/>
              <a:gd name="csY3" fmla="*/ 0 h 2079523"/>
              <a:gd name="csX4" fmla="*/ 1640463 w 6695767"/>
              <a:gd name="csY4" fmla="*/ 0 h 2079523"/>
              <a:gd name="csX5" fmla="*/ 2181704 w 6695767"/>
              <a:gd name="csY5" fmla="*/ 0 h 2079523"/>
              <a:gd name="csX6" fmla="*/ 2789903 w 6695767"/>
              <a:gd name="csY6" fmla="*/ 0 h 2079523"/>
              <a:gd name="csX7" fmla="*/ 3347884 w 6695767"/>
              <a:gd name="csY7" fmla="*/ 0 h 2079523"/>
              <a:gd name="csX8" fmla="*/ 3983981 w 6695767"/>
              <a:gd name="csY8" fmla="*/ 0 h 2079523"/>
              <a:gd name="csX9" fmla="*/ 4463845 w 6695767"/>
              <a:gd name="csY9" fmla="*/ 0 h 2079523"/>
              <a:gd name="csX10" fmla="*/ 5060884 w 6695767"/>
              <a:gd name="csY10" fmla="*/ 0 h 2079523"/>
              <a:gd name="csX11" fmla="*/ 5618864 w 6695767"/>
              <a:gd name="csY11" fmla="*/ 0 h 2079523"/>
              <a:gd name="csX12" fmla="*/ 6098728 w 6695767"/>
              <a:gd name="csY12" fmla="*/ 0 h 2079523"/>
              <a:gd name="csX13" fmla="*/ 6695767 w 6695767"/>
              <a:gd name="csY13" fmla="*/ 0 h 2079523"/>
              <a:gd name="csX14" fmla="*/ 6695767 w 6695767"/>
              <a:gd name="csY14" fmla="*/ 346587 h 2079523"/>
              <a:gd name="csX15" fmla="*/ 6695767 w 6695767"/>
              <a:gd name="csY15" fmla="*/ 346587 h 2079523"/>
              <a:gd name="csX16" fmla="*/ 6695767 w 6695767"/>
              <a:gd name="csY16" fmla="*/ 866468 h 2079523"/>
              <a:gd name="csX17" fmla="*/ 6695767 w 6695767"/>
              <a:gd name="csY17" fmla="*/ 1282950 h 2079523"/>
              <a:gd name="csX18" fmla="*/ 6695767 w 6695767"/>
              <a:gd name="csY18" fmla="*/ 1711563 h 2079523"/>
              <a:gd name="csX19" fmla="*/ 6695767 w 6695767"/>
              <a:gd name="csY19" fmla="*/ 2079523 h 2079523"/>
              <a:gd name="csX20" fmla="*/ 6215904 w 6695767"/>
              <a:gd name="csY20" fmla="*/ 2079523 h 2079523"/>
              <a:gd name="csX21" fmla="*/ 5618864 w 6695767"/>
              <a:gd name="csY21" fmla="*/ 2079523 h 2079523"/>
              <a:gd name="csX22" fmla="*/ 5139001 w 6695767"/>
              <a:gd name="csY22" fmla="*/ 2079523 h 2079523"/>
              <a:gd name="csX23" fmla="*/ 4698197 w 6695767"/>
              <a:gd name="csY23" fmla="*/ 2079523 h 2079523"/>
              <a:gd name="csX24" fmla="*/ 4062099 w 6695767"/>
              <a:gd name="csY24" fmla="*/ 2079523 h 2079523"/>
              <a:gd name="csX25" fmla="*/ 3426001 w 6695767"/>
              <a:gd name="csY25" fmla="*/ 2079523 h 2079523"/>
              <a:gd name="csX26" fmla="*/ 2789903 w 6695767"/>
              <a:gd name="csY26" fmla="*/ 2079523 h 2079523"/>
              <a:gd name="csX27" fmla="*/ 2215183 w 6695767"/>
              <a:gd name="csY27" fmla="*/ 2079523 h 2079523"/>
              <a:gd name="csX28" fmla="*/ 1707421 w 6695767"/>
              <a:gd name="csY28" fmla="*/ 2079523 h 2079523"/>
              <a:gd name="csX29" fmla="*/ 1115961 w 6695767"/>
              <a:gd name="csY29" fmla="*/ 2079523 h 2079523"/>
              <a:gd name="csX30" fmla="*/ 1115961 w 6695767"/>
              <a:gd name="csY30" fmla="*/ 2079523 h 2079523"/>
              <a:gd name="csX31" fmla="*/ 557981 w 6695767"/>
              <a:gd name="csY31" fmla="*/ 2079523 h 2079523"/>
              <a:gd name="csX32" fmla="*/ 0 w 6695767"/>
              <a:gd name="csY32" fmla="*/ 2079523 h 2079523"/>
              <a:gd name="csX33" fmla="*/ 0 w 6695767"/>
              <a:gd name="csY33" fmla="*/ 1687302 h 2079523"/>
              <a:gd name="csX34" fmla="*/ 0 w 6695767"/>
              <a:gd name="csY34" fmla="*/ 1258689 h 2079523"/>
              <a:gd name="csX35" fmla="*/ 0 w 6695767"/>
              <a:gd name="csY35" fmla="*/ 866468 h 2079523"/>
              <a:gd name="csX36" fmla="*/ -470712 w 6695767"/>
              <a:gd name="csY36" fmla="*/ 835136 h 2079523"/>
              <a:gd name="csX37" fmla="*/ -249477 w 6695767"/>
              <a:gd name="csY37" fmla="*/ 605518 h 2079523"/>
              <a:gd name="csX38" fmla="*/ 0 w 6695767"/>
              <a:gd name="csY38" fmla="*/ 346587 h 2079523"/>
              <a:gd name="csX39" fmla="*/ 0 w 6695767"/>
              <a:gd name="csY39" fmla="*/ 0 h 20795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6695767" h="2079523" fill="none" extrusionOk="0">
                <a:moveTo>
                  <a:pt x="0" y="0"/>
                </a:moveTo>
                <a:cubicBezTo>
                  <a:pt x="242150" y="-22704"/>
                  <a:pt x="404208" y="8689"/>
                  <a:pt x="524502" y="0"/>
                </a:cubicBezTo>
                <a:cubicBezTo>
                  <a:pt x="644796" y="-8689"/>
                  <a:pt x="979674" y="37096"/>
                  <a:pt x="1115961" y="0"/>
                </a:cubicBezTo>
                <a:lnTo>
                  <a:pt x="1115961" y="0"/>
                </a:lnTo>
                <a:cubicBezTo>
                  <a:pt x="1251857" y="-61574"/>
                  <a:pt x="1390641" y="26441"/>
                  <a:pt x="1640463" y="0"/>
                </a:cubicBezTo>
                <a:cubicBezTo>
                  <a:pt x="1890285" y="-26441"/>
                  <a:pt x="1990581" y="21476"/>
                  <a:pt x="2181704" y="0"/>
                </a:cubicBezTo>
                <a:cubicBezTo>
                  <a:pt x="2372827" y="-21476"/>
                  <a:pt x="2543053" y="4892"/>
                  <a:pt x="2789903" y="0"/>
                </a:cubicBezTo>
                <a:cubicBezTo>
                  <a:pt x="2989256" y="-52253"/>
                  <a:pt x="3215862" y="58933"/>
                  <a:pt x="3347884" y="0"/>
                </a:cubicBezTo>
                <a:cubicBezTo>
                  <a:pt x="3479906" y="-58933"/>
                  <a:pt x="3854000" y="69755"/>
                  <a:pt x="3983981" y="0"/>
                </a:cubicBezTo>
                <a:cubicBezTo>
                  <a:pt x="4113962" y="-69755"/>
                  <a:pt x="4331686" y="13955"/>
                  <a:pt x="4463845" y="0"/>
                </a:cubicBezTo>
                <a:cubicBezTo>
                  <a:pt x="4596004" y="-13955"/>
                  <a:pt x="4880327" y="51216"/>
                  <a:pt x="5060884" y="0"/>
                </a:cubicBezTo>
                <a:cubicBezTo>
                  <a:pt x="5241441" y="-51216"/>
                  <a:pt x="5492558" y="43750"/>
                  <a:pt x="5618864" y="0"/>
                </a:cubicBezTo>
                <a:cubicBezTo>
                  <a:pt x="5745170" y="-43750"/>
                  <a:pt x="5892603" y="4452"/>
                  <a:pt x="6098728" y="0"/>
                </a:cubicBezTo>
                <a:cubicBezTo>
                  <a:pt x="6304853" y="-4452"/>
                  <a:pt x="6491939" y="52296"/>
                  <a:pt x="6695767" y="0"/>
                </a:cubicBezTo>
                <a:cubicBezTo>
                  <a:pt x="6729462" y="145611"/>
                  <a:pt x="6673887" y="216705"/>
                  <a:pt x="6695767" y="346587"/>
                </a:cubicBezTo>
                <a:lnTo>
                  <a:pt x="6695767" y="346587"/>
                </a:lnTo>
                <a:cubicBezTo>
                  <a:pt x="6723800" y="540510"/>
                  <a:pt x="6694382" y="673834"/>
                  <a:pt x="6695767" y="866468"/>
                </a:cubicBezTo>
                <a:cubicBezTo>
                  <a:pt x="6729311" y="966387"/>
                  <a:pt x="6684961" y="1160317"/>
                  <a:pt x="6695767" y="1282950"/>
                </a:cubicBezTo>
                <a:cubicBezTo>
                  <a:pt x="6706573" y="1405583"/>
                  <a:pt x="6655473" y="1569320"/>
                  <a:pt x="6695767" y="1711563"/>
                </a:cubicBezTo>
                <a:cubicBezTo>
                  <a:pt x="6736061" y="1853806"/>
                  <a:pt x="6664499" y="1983336"/>
                  <a:pt x="6695767" y="2079523"/>
                </a:cubicBezTo>
                <a:cubicBezTo>
                  <a:pt x="6472660" y="2079676"/>
                  <a:pt x="6367273" y="2024600"/>
                  <a:pt x="6215904" y="2079523"/>
                </a:cubicBezTo>
                <a:cubicBezTo>
                  <a:pt x="6064535" y="2134446"/>
                  <a:pt x="5853737" y="2019614"/>
                  <a:pt x="5618864" y="2079523"/>
                </a:cubicBezTo>
                <a:cubicBezTo>
                  <a:pt x="5383991" y="2139432"/>
                  <a:pt x="5373467" y="2034668"/>
                  <a:pt x="5139001" y="2079523"/>
                </a:cubicBezTo>
                <a:cubicBezTo>
                  <a:pt x="4904535" y="2124378"/>
                  <a:pt x="4822517" y="2060146"/>
                  <a:pt x="4698197" y="2079523"/>
                </a:cubicBezTo>
                <a:cubicBezTo>
                  <a:pt x="4573877" y="2098900"/>
                  <a:pt x="4339619" y="2024952"/>
                  <a:pt x="4062099" y="2079523"/>
                </a:cubicBezTo>
                <a:cubicBezTo>
                  <a:pt x="3784579" y="2134094"/>
                  <a:pt x="3716544" y="2057223"/>
                  <a:pt x="3426001" y="2079523"/>
                </a:cubicBezTo>
                <a:cubicBezTo>
                  <a:pt x="3135458" y="2101823"/>
                  <a:pt x="3031005" y="2017404"/>
                  <a:pt x="2789903" y="2079523"/>
                </a:cubicBezTo>
                <a:cubicBezTo>
                  <a:pt x="2665388" y="2095690"/>
                  <a:pt x="2377959" y="2035077"/>
                  <a:pt x="2215183" y="2079523"/>
                </a:cubicBezTo>
                <a:cubicBezTo>
                  <a:pt x="2052407" y="2123969"/>
                  <a:pt x="1895573" y="2025129"/>
                  <a:pt x="1707421" y="2079523"/>
                </a:cubicBezTo>
                <a:cubicBezTo>
                  <a:pt x="1519269" y="2133917"/>
                  <a:pt x="1343394" y="2053481"/>
                  <a:pt x="1115961" y="2079523"/>
                </a:cubicBezTo>
                <a:lnTo>
                  <a:pt x="1115961" y="2079523"/>
                </a:lnTo>
                <a:cubicBezTo>
                  <a:pt x="927291" y="2095823"/>
                  <a:pt x="711488" y="2034146"/>
                  <a:pt x="557981" y="2079523"/>
                </a:cubicBezTo>
                <a:cubicBezTo>
                  <a:pt x="404474" y="2124900"/>
                  <a:pt x="230023" y="2048164"/>
                  <a:pt x="0" y="2079523"/>
                </a:cubicBezTo>
                <a:cubicBezTo>
                  <a:pt x="-38489" y="1948070"/>
                  <a:pt x="45940" y="1836474"/>
                  <a:pt x="0" y="1687302"/>
                </a:cubicBezTo>
                <a:cubicBezTo>
                  <a:pt x="-45940" y="1538130"/>
                  <a:pt x="5326" y="1346563"/>
                  <a:pt x="0" y="1258689"/>
                </a:cubicBezTo>
                <a:cubicBezTo>
                  <a:pt x="-5326" y="1170815"/>
                  <a:pt x="35433" y="991831"/>
                  <a:pt x="0" y="866468"/>
                </a:cubicBezTo>
                <a:cubicBezTo>
                  <a:pt x="-106937" y="901074"/>
                  <a:pt x="-328481" y="825604"/>
                  <a:pt x="-470712" y="835136"/>
                </a:cubicBezTo>
                <a:cubicBezTo>
                  <a:pt x="-415979" y="743090"/>
                  <a:pt x="-342412" y="721019"/>
                  <a:pt x="-249477" y="605518"/>
                </a:cubicBezTo>
                <a:cubicBezTo>
                  <a:pt x="-156543" y="490017"/>
                  <a:pt x="-90888" y="480389"/>
                  <a:pt x="0" y="346587"/>
                </a:cubicBezTo>
                <a:cubicBezTo>
                  <a:pt x="-19113" y="259105"/>
                  <a:pt x="9411" y="128317"/>
                  <a:pt x="0" y="0"/>
                </a:cubicBezTo>
                <a:close/>
              </a:path>
              <a:path w="6695767" h="2079523" stroke="0" extrusionOk="0">
                <a:moveTo>
                  <a:pt x="0" y="0"/>
                </a:moveTo>
                <a:cubicBezTo>
                  <a:pt x="232917" y="-31173"/>
                  <a:pt x="434352" y="14009"/>
                  <a:pt x="557981" y="0"/>
                </a:cubicBezTo>
                <a:cubicBezTo>
                  <a:pt x="681610" y="-14009"/>
                  <a:pt x="895994" y="41568"/>
                  <a:pt x="1115961" y="0"/>
                </a:cubicBezTo>
                <a:lnTo>
                  <a:pt x="1115961" y="0"/>
                </a:lnTo>
                <a:cubicBezTo>
                  <a:pt x="1289767" y="-44915"/>
                  <a:pt x="1403093" y="50020"/>
                  <a:pt x="1623723" y="0"/>
                </a:cubicBezTo>
                <a:cubicBezTo>
                  <a:pt x="1844353" y="-50020"/>
                  <a:pt x="1958595" y="2569"/>
                  <a:pt x="2198443" y="0"/>
                </a:cubicBezTo>
                <a:cubicBezTo>
                  <a:pt x="2438291" y="-2569"/>
                  <a:pt x="2587039" y="20136"/>
                  <a:pt x="2789903" y="0"/>
                </a:cubicBezTo>
                <a:cubicBezTo>
                  <a:pt x="3045660" y="-57090"/>
                  <a:pt x="3222135" y="26206"/>
                  <a:pt x="3386942" y="0"/>
                </a:cubicBezTo>
                <a:cubicBezTo>
                  <a:pt x="3551749" y="-26206"/>
                  <a:pt x="3801949" y="6522"/>
                  <a:pt x="3905864" y="0"/>
                </a:cubicBezTo>
                <a:cubicBezTo>
                  <a:pt x="4009779" y="-6522"/>
                  <a:pt x="4307158" y="29067"/>
                  <a:pt x="4424786" y="0"/>
                </a:cubicBezTo>
                <a:cubicBezTo>
                  <a:pt x="4542414" y="-29067"/>
                  <a:pt x="4750593" y="25137"/>
                  <a:pt x="4904649" y="0"/>
                </a:cubicBezTo>
                <a:cubicBezTo>
                  <a:pt x="5058705" y="-25137"/>
                  <a:pt x="5295671" y="3442"/>
                  <a:pt x="5540747" y="0"/>
                </a:cubicBezTo>
                <a:cubicBezTo>
                  <a:pt x="5785823" y="-3442"/>
                  <a:pt x="5922393" y="35685"/>
                  <a:pt x="6059669" y="0"/>
                </a:cubicBezTo>
                <a:cubicBezTo>
                  <a:pt x="6196945" y="-35685"/>
                  <a:pt x="6397024" y="200"/>
                  <a:pt x="6695767" y="0"/>
                </a:cubicBezTo>
                <a:cubicBezTo>
                  <a:pt x="6718172" y="163635"/>
                  <a:pt x="6693973" y="196203"/>
                  <a:pt x="6695767" y="346587"/>
                </a:cubicBezTo>
                <a:lnTo>
                  <a:pt x="6695767" y="346587"/>
                </a:lnTo>
                <a:cubicBezTo>
                  <a:pt x="6725886" y="469479"/>
                  <a:pt x="6686845" y="744527"/>
                  <a:pt x="6695767" y="866468"/>
                </a:cubicBezTo>
                <a:cubicBezTo>
                  <a:pt x="6718938" y="1016962"/>
                  <a:pt x="6688093" y="1182967"/>
                  <a:pt x="6695767" y="1270820"/>
                </a:cubicBezTo>
                <a:cubicBezTo>
                  <a:pt x="6703441" y="1358673"/>
                  <a:pt x="6683264" y="1581504"/>
                  <a:pt x="6695767" y="1687302"/>
                </a:cubicBezTo>
                <a:cubicBezTo>
                  <a:pt x="6708270" y="1793100"/>
                  <a:pt x="6682667" y="1921041"/>
                  <a:pt x="6695767" y="2079523"/>
                </a:cubicBezTo>
                <a:cubicBezTo>
                  <a:pt x="6521540" y="2122960"/>
                  <a:pt x="6311530" y="2079058"/>
                  <a:pt x="6176845" y="2079523"/>
                </a:cubicBezTo>
                <a:cubicBezTo>
                  <a:pt x="6042160" y="2079988"/>
                  <a:pt x="5908990" y="2036332"/>
                  <a:pt x="5657923" y="2079523"/>
                </a:cubicBezTo>
                <a:cubicBezTo>
                  <a:pt x="5406856" y="2122714"/>
                  <a:pt x="5231468" y="2013537"/>
                  <a:pt x="5060884" y="2079523"/>
                </a:cubicBezTo>
                <a:cubicBezTo>
                  <a:pt x="4890300" y="2145509"/>
                  <a:pt x="4643637" y="2023746"/>
                  <a:pt x="4424786" y="2079523"/>
                </a:cubicBezTo>
                <a:cubicBezTo>
                  <a:pt x="4205935" y="2135300"/>
                  <a:pt x="4103521" y="2020546"/>
                  <a:pt x="3866806" y="2079523"/>
                </a:cubicBezTo>
                <a:cubicBezTo>
                  <a:pt x="3630091" y="2138500"/>
                  <a:pt x="3622095" y="2071258"/>
                  <a:pt x="3426001" y="2079523"/>
                </a:cubicBezTo>
                <a:cubicBezTo>
                  <a:pt x="3229908" y="2087788"/>
                  <a:pt x="2961346" y="2057630"/>
                  <a:pt x="2789903" y="2079523"/>
                </a:cubicBezTo>
                <a:cubicBezTo>
                  <a:pt x="2569443" y="2097033"/>
                  <a:pt x="2401050" y="2078685"/>
                  <a:pt x="2265401" y="2079523"/>
                </a:cubicBezTo>
                <a:cubicBezTo>
                  <a:pt x="2129752" y="2080361"/>
                  <a:pt x="1882578" y="2028771"/>
                  <a:pt x="1707421" y="2079523"/>
                </a:cubicBezTo>
                <a:cubicBezTo>
                  <a:pt x="1532264" y="2130275"/>
                  <a:pt x="1317643" y="2030563"/>
                  <a:pt x="1115961" y="2079523"/>
                </a:cubicBezTo>
                <a:lnTo>
                  <a:pt x="1115961" y="2079523"/>
                </a:lnTo>
                <a:cubicBezTo>
                  <a:pt x="905623" y="2143520"/>
                  <a:pt x="760427" y="2061239"/>
                  <a:pt x="580300" y="2079523"/>
                </a:cubicBezTo>
                <a:cubicBezTo>
                  <a:pt x="400173" y="2097807"/>
                  <a:pt x="140314" y="2048937"/>
                  <a:pt x="0" y="2079523"/>
                </a:cubicBezTo>
                <a:cubicBezTo>
                  <a:pt x="-997" y="1910330"/>
                  <a:pt x="44976" y="1860881"/>
                  <a:pt x="0" y="1699432"/>
                </a:cubicBezTo>
                <a:cubicBezTo>
                  <a:pt x="-44976" y="1537983"/>
                  <a:pt x="4119" y="1506890"/>
                  <a:pt x="0" y="1331472"/>
                </a:cubicBezTo>
                <a:cubicBezTo>
                  <a:pt x="-4119" y="1156054"/>
                  <a:pt x="45134" y="1039488"/>
                  <a:pt x="0" y="866468"/>
                </a:cubicBezTo>
                <a:cubicBezTo>
                  <a:pt x="-192186" y="895108"/>
                  <a:pt x="-288055" y="801799"/>
                  <a:pt x="-470712" y="835136"/>
                </a:cubicBezTo>
                <a:cubicBezTo>
                  <a:pt x="-411221" y="744513"/>
                  <a:pt x="-321962" y="731103"/>
                  <a:pt x="-240063" y="595747"/>
                </a:cubicBezTo>
                <a:cubicBezTo>
                  <a:pt x="-158164" y="460391"/>
                  <a:pt x="-42327" y="444096"/>
                  <a:pt x="0" y="346587"/>
                </a:cubicBezTo>
                <a:cubicBezTo>
                  <a:pt x="-2548" y="217261"/>
                  <a:pt x="34669" y="130578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042432864">
                  <a:prstGeom prst="wedgeRectCallout">
                    <a:avLst>
                      <a:gd name="adj1" fmla="val -57030"/>
                      <a:gd name="adj2" fmla="val -984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38AF8C-2A68-81A4-5EF6-6B2647395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533" y="159022"/>
            <a:ext cx="8720934" cy="1325563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Strong</a:t>
            </a:r>
            <a:r>
              <a:rPr lang="en-US" dirty="0"/>
              <a:t> Secret Sharing with Snitching</a:t>
            </a:r>
          </a:p>
        </p:txBody>
      </p:sp>
      <p:pic>
        <p:nvPicPr>
          <p:cNvPr id="4" name="Picture 3" descr="An angry owl wearing a blue hat&#10;&#10;AI-generated content may be incorrect.">
            <a:extLst>
              <a:ext uri="{FF2B5EF4-FFF2-40B4-BE49-F238E27FC236}">
                <a16:creationId xmlns:a16="http://schemas.microsoft.com/office/drawing/2014/main" id="{8239E6D4-9702-575D-5039-9590EA78145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490360" y="4544732"/>
            <a:ext cx="1131201" cy="1131201"/>
          </a:xfrm>
          <a:prstGeom prst="rect">
            <a:avLst/>
          </a:prstGeom>
        </p:spPr>
      </p:pic>
      <p:pic>
        <p:nvPicPr>
          <p:cNvPr id="5" name="Picture 4" descr="A cartoon of a lion&#10;&#10;AI-generated content may be incorrect.">
            <a:extLst>
              <a:ext uri="{FF2B5EF4-FFF2-40B4-BE49-F238E27FC236}">
                <a16:creationId xmlns:a16="http://schemas.microsoft.com/office/drawing/2014/main" id="{B675EECD-F0BF-9718-A6F4-A37EF65A395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16000" contras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3943" y="4604479"/>
            <a:ext cx="1071454" cy="1071454"/>
          </a:xfrm>
          <a:prstGeom prst="rect">
            <a:avLst/>
          </a:prstGeom>
        </p:spPr>
      </p:pic>
      <p:pic>
        <p:nvPicPr>
          <p:cNvPr id="6" name="Picture 5" descr="A cartoon of a fox&#10;&#10;AI-generated content may be incorrect.">
            <a:extLst>
              <a:ext uri="{FF2B5EF4-FFF2-40B4-BE49-F238E27FC236}">
                <a16:creationId xmlns:a16="http://schemas.microsoft.com/office/drawing/2014/main" id="{E53310E8-C49F-61B9-456E-6609C943F33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  <a14:imgEffect>
                      <a14:brightnessContrast bright="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3006" y="4601724"/>
            <a:ext cx="1076964" cy="1076964"/>
          </a:xfrm>
          <a:prstGeom prst="rect">
            <a:avLst/>
          </a:prstGeom>
        </p:spPr>
      </p:pic>
      <p:pic>
        <p:nvPicPr>
          <p:cNvPr id="7" name="Picture 6" descr="A cartoon of a tiger&#10;&#10;AI-generated content may be incorrect.">
            <a:extLst>
              <a:ext uri="{FF2B5EF4-FFF2-40B4-BE49-F238E27FC236}">
                <a16:creationId xmlns:a16="http://schemas.microsoft.com/office/drawing/2014/main" id="{480EC5DB-B17D-D621-DABD-C59C6FAE40F5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  <a14:imgEffect>
                      <a14:brightnessContrast bright="41000" contrast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5816" y="4604479"/>
            <a:ext cx="1071455" cy="1071455"/>
          </a:xfrm>
          <a:prstGeom prst="rect">
            <a:avLst/>
          </a:prstGeom>
        </p:spPr>
      </p:pic>
      <p:pic>
        <p:nvPicPr>
          <p:cNvPr id="8" name="Picture 7" descr="A cartoon of an eagle&#10;&#10;AI-generated content may be incorrect.">
            <a:extLst>
              <a:ext uri="{FF2B5EF4-FFF2-40B4-BE49-F238E27FC236}">
                <a16:creationId xmlns:a16="http://schemas.microsoft.com/office/drawing/2014/main" id="{14FCCBF9-3C9F-A71F-B97F-CFB215E113C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duotone>
              <a:prstClr val="black"/>
              <a:srgbClr val="FFC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38000" contras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4880" y="4604479"/>
            <a:ext cx="1071454" cy="1071454"/>
          </a:xfrm>
          <a:prstGeom prst="rect">
            <a:avLst/>
          </a:prstGeom>
        </p:spPr>
      </p:pic>
      <p:pic>
        <p:nvPicPr>
          <p:cNvPr id="9" name="Picture 8" descr="A cartoon of a deer&#10;&#10;AI-generated content may be incorrect.">
            <a:extLst>
              <a:ext uri="{FF2B5EF4-FFF2-40B4-BE49-F238E27FC236}">
                <a16:creationId xmlns:a16="http://schemas.microsoft.com/office/drawing/2014/main" id="{50EE93F4-34DD-1FF2-A6DA-2695C915393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1776" y="1945665"/>
            <a:ext cx="1155495" cy="1155495"/>
          </a:xfrm>
          <a:prstGeom prst="rect">
            <a:avLst/>
          </a:prstGeom>
        </p:spPr>
      </p:pic>
      <p:pic>
        <p:nvPicPr>
          <p:cNvPr id="10" name="Picture 9" descr="A cartoon of a mouse&#10;&#10;AI-generated content may be incorrect.">
            <a:extLst>
              <a:ext uri="{FF2B5EF4-FFF2-40B4-BE49-F238E27FC236}">
                <a16:creationId xmlns:a16="http://schemas.microsoft.com/office/drawing/2014/main" id="{53DD3C2C-4413-DACA-8100-B79913CA2A3E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5269" y="1926459"/>
            <a:ext cx="1174701" cy="1174701"/>
          </a:xfrm>
          <a:prstGeom prst="rect">
            <a:avLst/>
          </a:prstGeom>
        </p:spPr>
      </p:pic>
      <p:pic>
        <p:nvPicPr>
          <p:cNvPr id="11" name="Picture 10" descr="A cartoon of a pig&#10;&#10;AI-generated content may be incorrect.">
            <a:extLst>
              <a:ext uri="{FF2B5EF4-FFF2-40B4-BE49-F238E27FC236}">
                <a16:creationId xmlns:a16="http://schemas.microsoft.com/office/drawing/2014/main" id="{9E990874-392B-C47D-FE8B-8D652A6CCE62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6658" y="1989244"/>
            <a:ext cx="1111916" cy="1111916"/>
          </a:xfrm>
          <a:prstGeom prst="rect">
            <a:avLst/>
          </a:prstGeom>
        </p:spPr>
      </p:pic>
      <p:pic>
        <p:nvPicPr>
          <p:cNvPr id="12" name="Picture 11" descr="A cartoon of a dog&#10;&#10;AI-generated content may be incorrect.">
            <a:extLst>
              <a:ext uri="{FF2B5EF4-FFF2-40B4-BE49-F238E27FC236}">
                <a16:creationId xmlns:a16="http://schemas.microsoft.com/office/drawing/2014/main" id="{F58620EF-A868-8506-7B66-390828679AD9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47961" y="1926459"/>
            <a:ext cx="1317920" cy="1174701"/>
          </a:xfrm>
          <a:prstGeom prst="rect">
            <a:avLst/>
          </a:prstGeom>
        </p:spPr>
      </p:pic>
      <p:pic>
        <p:nvPicPr>
          <p:cNvPr id="13" name="Picture 12" descr="An owl wearing a judge garment&#10;&#10;AI-generated content may be incorrect.">
            <a:extLst>
              <a:ext uri="{FF2B5EF4-FFF2-40B4-BE49-F238E27FC236}">
                <a16:creationId xmlns:a16="http://schemas.microsoft.com/office/drawing/2014/main" id="{3E2933CD-096A-A646-D5B1-AA60F84FC596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0360" y="1926459"/>
            <a:ext cx="1131201" cy="113120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650CFF7-DF24-F5FC-1E65-7F4F5909457E}"/>
              </a:ext>
            </a:extLst>
          </p:cNvPr>
          <p:cNvSpPr txBox="1"/>
          <p:nvPr/>
        </p:nvSpPr>
        <p:spPr>
          <a:xfrm>
            <a:off x="3867247" y="3371397"/>
            <a:ext cx="15181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honest parties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BEDC12-2AC3-C224-7234-EA2C60968A0A}"/>
              </a:ext>
            </a:extLst>
          </p:cNvPr>
          <p:cNvSpPr txBox="1"/>
          <p:nvPr/>
        </p:nvSpPr>
        <p:spPr>
          <a:xfrm>
            <a:off x="7657582" y="3329022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judge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7ACD15-E5EE-B667-000A-43D5404AB45B}"/>
              </a:ext>
            </a:extLst>
          </p:cNvPr>
          <p:cNvSpPr txBox="1"/>
          <p:nvPr/>
        </p:nvSpPr>
        <p:spPr>
          <a:xfrm>
            <a:off x="4013729" y="5947448"/>
            <a:ext cx="12252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adversaries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E944EE2-B9B5-CB4D-2866-C779D315ECFF}"/>
              </a:ext>
            </a:extLst>
          </p:cNvPr>
          <p:cNvSpPr txBox="1"/>
          <p:nvPr/>
        </p:nvSpPr>
        <p:spPr>
          <a:xfrm>
            <a:off x="7251349" y="5875980"/>
            <a:ext cx="1528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“adversarial” judge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B46C4F-8996-BDCD-6669-B2F3289D9EF3}"/>
              </a:ext>
            </a:extLst>
          </p:cNvPr>
          <p:cNvSpPr txBox="1"/>
          <p:nvPr/>
        </p:nvSpPr>
        <p:spPr>
          <a:xfrm>
            <a:off x="570869" y="2338746"/>
            <a:ext cx="934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honest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9A8CAEC-682F-B20C-DA43-2F53A9966970}"/>
              </a:ext>
            </a:extLst>
          </p:cNvPr>
          <p:cNvSpPr txBox="1"/>
          <p:nvPr/>
        </p:nvSpPr>
        <p:spPr>
          <a:xfrm>
            <a:off x="354203" y="5192028"/>
            <a:ext cx="1233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adversarial</a:t>
            </a:r>
          </a:p>
        </p:txBody>
      </p:sp>
    </p:spTree>
    <p:extLst>
      <p:ext uri="{BB962C8B-B14F-4D97-AF65-F5344CB8AC3E}">
        <p14:creationId xmlns:p14="http://schemas.microsoft.com/office/powerpoint/2010/main" val="395374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" grpId="0" animBg="1"/>
      <p:bldP spid="14" grpId="0"/>
      <p:bldP spid="15" grpId="0"/>
      <p:bldP spid="16" grpId="0"/>
      <p:bldP spid="17" grpId="0"/>
      <p:bldP spid="19" grpId="0"/>
      <p:bldP spid="2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B83E8-33FE-B040-6813-A4B9929FA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178" y="0"/>
            <a:ext cx="8230215" cy="1325563"/>
          </a:xfrm>
        </p:spPr>
        <p:txBody>
          <a:bodyPr/>
          <a:lstStyle/>
          <a:p>
            <a:r>
              <a:rPr lang="en-US" dirty="0"/>
              <a:t>Example of an attack: insurance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D60E6D-AF47-CD54-9079-D7E86A2C48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257" y="1199872"/>
                <a:ext cx="7886700" cy="64193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Consider again </a:t>
                </a:r>
                <a14:m>
                  <m:oMath xmlns:m="http://schemas.openxmlformats.org/officeDocument/2006/math">
                    <m:r>
                      <a:rPr lang="en-US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US" dirty="0"/>
                  <a:t>-out-of-</a:t>
                </a:r>
                <a14:m>
                  <m:oMath xmlns:m="http://schemas.openxmlformats.org/officeDocument/2006/math">
                    <m:r>
                      <a:rPr lang="en-US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dirty="0"/>
                  <a:t>secret sharing.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D60E6D-AF47-CD54-9079-D7E86A2C48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257" y="1199872"/>
                <a:ext cx="7886700" cy="641938"/>
              </a:xfrm>
              <a:blipFill>
                <a:blip r:embed="rId2"/>
                <a:stretch>
                  <a:fillRect l="-1546" t="-17143" b="-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n angry owl wearing a blue hat&#10;&#10;AI-generated content may be incorrect.">
            <a:extLst>
              <a:ext uri="{FF2B5EF4-FFF2-40B4-BE49-F238E27FC236}">
                <a16:creationId xmlns:a16="http://schemas.microsoft.com/office/drawing/2014/main" id="{81F4BFC6-A45E-26C9-E4F7-E73A18D7706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371861" y="3624565"/>
            <a:ext cx="1355138" cy="135513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48B9DD8-EF54-D499-12D5-B80F03371FAE}"/>
              </a:ext>
            </a:extLst>
          </p:cNvPr>
          <p:cNvSpPr txBox="1"/>
          <p:nvPr/>
        </p:nvSpPr>
        <p:spPr>
          <a:xfrm>
            <a:off x="6285140" y="5125394"/>
            <a:ext cx="15285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“adversarial” judge</a:t>
            </a:r>
          </a:p>
        </p:txBody>
      </p:sp>
      <p:pic>
        <p:nvPicPr>
          <p:cNvPr id="12" name="Picture 11" descr="A cartoon of a sheep&#10;&#10;AI-generated content may be incorrect.">
            <a:extLst>
              <a:ext uri="{FF2B5EF4-FFF2-40B4-BE49-F238E27FC236}">
                <a16:creationId xmlns:a16="http://schemas.microsoft.com/office/drawing/2014/main" id="{C1000E9E-C4C5-8BC0-4493-EA63B8C4582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1182" y="3624565"/>
            <a:ext cx="1288228" cy="12882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2890DA6-6542-1AA1-ACAB-FCDF7E7C19A2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4153" y="3489700"/>
            <a:ext cx="1635694" cy="163569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A949767-9F14-B614-03EA-237B2918FCF5}"/>
              </a:ext>
            </a:extLst>
          </p:cNvPr>
          <p:cNvSpPr txBox="1"/>
          <p:nvPr/>
        </p:nvSpPr>
        <p:spPr>
          <a:xfrm>
            <a:off x="1698444" y="4940728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Alice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460E80-E3CC-4A33-37F0-475B28319349}"/>
              </a:ext>
            </a:extLst>
          </p:cNvPr>
          <p:cNvSpPr txBox="1"/>
          <p:nvPr/>
        </p:nvSpPr>
        <p:spPr>
          <a:xfrm>
            <a:off x="4293718" y="4940728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Bob</a:t>
            </a:r>
          </a:p>
        </p:txBody>
      </p:sp>
      <p:sp>
        <p:nvSpPr>
          <p:cNvPr id="16" name="Speech Bubble: Rectangle 15">
            <a:extLst>
              <a:ext uri="{FF2B5EF4-FFF2-40B4-BE49-F238E27FC236}">
                <a16:creationId xmlns:a16="http://schemas.microsoft.com/office/drawing/2014/main" id="{2ECF53EC-748F-EAFC-A55A-8928F4E00F32}"/>
              </a:ext>
            </a:extLst>
          </p:cNvPr>
          <p:cNvSpPr/>
          <p:nvPr/>
        </p:nvSpPr>
        <p:spPr>
          <a:xfrm>
            <a:off x="5582024" y="1792941"/>
            <a:ext cx="2820845" cy="1771253"/>
          </a:xfrm>
          <a:prstGeom prst="wedgeRectCallout">
            <a:avLst>
              <a:gd name="adj1" fmla="val -15324"/>
              <a:gd name="adj2" fmla="val 57101"/>
            </a:avLst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Compensates</a:t>
            </a:r>
            <a:r>
              <a:rPr lang="pl-PL" sz="2000" dirty="0"/>
              <a:t> Alice </a:t>
            </a:r>
            <a:r>
              <a:rPr lang="en-US" sz="2000" dirty="0"/>
              <a:t>if she is punished</a:t>
            </a:r>
          </a:p>
          <a:p>
            <a:pPr algn="ctr"/>
            <a:r>
              <a:rPr lang="en-US" sz="2000" dirty="0"/>
              <a:t>(The parties first deposit coins that will be used for such compensation)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Arrow: Right 16">
                <a:extLst>
                  <a:ext uri="{FF2B5EF4-FFF2-40B4-BE49-F238E27FC236}">
                    <a16:creationId xmlns:a16="http://schemas.microsoft.com/office/drawing/2014/main" id="{8F368E97-7A65-6E00-84DC-7DA3799730D7}"/>
                  </a:ext>
                </a:extLst>
              </p:cNvPr>
              <p:cNvSpPr/>
              <p:nvPr/>
            </p:nvSpPr>
            <p:spPr>
              <a:xfrm>
                <a:off x="2587841" y="3930593"/>
                <a:ext cx="1635694" cy="740440"/>
              </a:xfrm>
              <a:prstGeom prst="rightArrow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pl-PL" sz="1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Arrow: Right 16">
                <a:extLst>
                  <a:ext uri="{FF2B5EF4-FFF2-40B4-BE49-F238E27FC236}">
                    <a16:creationId xmlns:a16="http://schemas.microsoft.com/office/drawing/2014/main" id="{8F368E97-7A65-6E00-84DC-7DA3799730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7841" y="3930593"/>
                <a:ext cx="1635694" cy="740440"/>
              </a:xfrm>
              <a:prstGeom prst="rightArrow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C6C3CBE-2454-CDCF-0DBD-846B2F10E1BD}"/>
                  </a:ext>
                </a:extLst>
              </p:cNvPr>
              <p:cNvSpPr txBox="1"/>
              <p:nvPr/>
            </p:nvSpPr>
            <p:spPr>
              <a:xfrm>
                <a:off x="1489675" y="4528881"/>
                <a:ext cx="1182314" cy="369332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en-US" dirty="0"/>
                  <a:t>share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pl-PL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C6C3CBE-2454-CDCF-0DBD-846B2F10E1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9675" y="4528881"/>
                <a:ext cx="1182314" cy="369332"/>
              </a:xfrm>
              <a:prstGeom prst="rect">
                <a:avLst/>
              </a:prstGeom>
              <a:blipFill>
                <a:blip r:embed="rId8"/>
                <a:stretch>
                  <a:fillRect t="-7937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F7845FF-545B-8D70-F687-42A6D81A08A1}"/>
                  </a:ext>
                </a:extLst>
              </p:cNvPr>
              <p:cNvSpPr txBox="1"/>
              <p:nvPr/>
            </p:nvSpPr>
            <p:spPr>
              <a:xfrm>
                <a:off x="3991879" y="4528881"/>
                <a:ext cx="1182314" cy="369332"/>
              </a:xfrm>
              <a:prstGeom prst="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en-US" dirty="0"/>
                  <a:t>share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9F7845FF-545B-8D70-F687-42A6D81A08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1879" y="4528881"/>
                <a:ext cx="1182314" cy="369332"/>
              </a:xfrm>
              <a:prstGeom prst="rect">
                <a:avLst/>
              </a:prstGeom>
              <a:blipFill>
                <a:blip r:embed="rId9"/>
                <a:stretch>
                  <a:fillRect t="-7937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Speech Bubble: Rectangle 19">
                <a:extLst>
                  <a:ext uri="{FF2B5EF4-FFF2-40B4-BE49-F238E27FC236}">
                    <a16:creationId xmlns:a16="http://schemas.microsoft.com/office/drawing/2014/main" id="{9E5A3DEE-0B62-7B40-A1FD-9997042A862C}"/>
                  </a:ext>
                </a:extLst>
              </p:cNvPr>
              <p:cNvSpPr/>
              <p:nvPr/>
            </p:nvSpPr>
            <p:spPr>
              <a:xfrm>
                <a:off x="3693218" y="5431423"/>
                <a:ext cx="2109020" cy="1092282"/>
              </a:xfrm>
              <a:custGeom>
                <a:avLst/>
                <a:gdLst>
                  <a:gd name="csX0" fmla="*/ 0 w 2109020"/>
                  <a:gd name="csY0" fmla="*/ 0 h 1092282"/>
                  <a:gd name="csX1" fmla="*/ 351503 w 2109020"/>
                  <a:gd name="csY1" fmla="*/ 0 h 1092282"/>
                  <a:gd name="csX2" fmla="*/ 730628 w 2109020"/>
                  <a:gd name="csY2" fmla="*/ -186321 h 1092282"/>
                  <a:gd name="csX3" fmla="*/ 878758 w 2109020"/>
                  <a:gd name="csY3" fmla="*/ 0 h 1092282"/>
                  <a:gd name="csX4" fmla="*/ 1518494 w 2109020"/>
                  <a:gd name="csY4" fmla="*/ 0 h 1092282"/>
                  <a:gd name="csX5" fmla="*/ 2109020 w 2109020"/>
                  <a:gd name="csY5" fmla="*/ 0 h 1092282"/>
                  <a:gd name="csX6" fmla="*/ 2109020 w 2109020"/>
                  <a:gd name="csY6" fmla="*/ 182047 h 1092282"/>
                  <a:gd name="csX7" fmla="*/ 2109020 w 2109020"/>
                  <a:gd name="csY7" fmla="*/ 182047 h 1092282"/>
                  <a:gd name="csX8" fmla="*/ 2109020 w 2109020"/>
                  <a:gd name="csY8" fmla="*/ 455118 h 1092282"/>
                  <a:gd name="csX9" fmla="*/ 2109020 w 2109020"/>
                  <a:gd name="csY9" fmla="*/ 1092282 h 1092282"/>
                  <a:gd name="csX10" fmla="*/ 1469284 w 2109020"/>
                  <a:gd name="csY10" fmla="*/ 1092282 h 1092282"/>
                  <a:gd name="csX11" fmla="*/ 878758 w 2109020"/>
                  <a:gd name="csY11" fmla="*/ 1092282 h 1092282"/>
                  <a:gd name="csX12" fmla="*/ 351503 w 2109020"/>
                  <a:gd name="csY12" fmla="*/ 1092282 h 1092282"/>
                  <a:gd name="csX13" fmla="*/ 351503 w 2109020"/>
                  <a:gd name="csY13" fmla="*/ 1092282 h 1092282"/>
                  <a:gd name="csX14" fmla="*/ 0 w 2109020"/>
                  <a:gd name="csY14" fmla="*/ 1092282 h 1092282"/>
                  <a:gd name="csX15" fmla="*/ 0 w 2109020"/>
                  <a:gd name="csY15" fmla="*/ 455118 h 1092282"/>
                  <a:gd name="csX16" fmla="*/ 0 w 2109020"/>
                  <a:gd name="csY16" fmla="*/ 182047 h 1092282"/>
                  <a:gd name="csX17" fmla="*/ 0 w 2109020"/>
                  <a:gd name="csY17" fmla="*/ 182047 h 1092282"/>
                  <a:gd name="csX18" fmla="*/ 0 w 2109020"/>
                  <a:gd name="csY18" fmla="*/ 0 h 10922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2109020" h="1092282" fill="none" extrusionOk="0">
                    <a:moveTo>
                      <a:pt x="0" y="0"/>
                    </a:moveTo>
                    <a:cubicBezTo>
                      <a:pt x="130048" y="12830"/>
                      <a:pt x="225082" y="11822"/>
                      <a:pt x="351503" y="0"/>
                    </a:cubicBezTo>
                    <a:cubicBezTo>
                      <a:pt x="468339" y="-46141"/>
                      <a:pt x="584549" y="-93935"/>
                      <a:pt x="730628" y="-186321"/>
                    </a:cubicBezTo>
                    <a:cubicBezTo>
                      <a:pt x="778476" y="-137392"/>
                      <a:pt x="823826" y="-55215"/>
                      <a:pt x="878758" y="0"/>
                    </a:cubicBezTo>
                    <a:cubicBezTo>
                      <a:pt x="1068573" y="-31101"/>
                      <a:pt x="1285395" y="-7990"/>
                      <a:pt x="1518494" y="0"/>
                    </a:cubicBezTo>
                    <a:cubicBezTo>
                      <a:pt x="1751593" y="7990"/>
                      <a:pt x="1976111" y="715"/>
                      <a:pt x="2109020" y="0"/>
                    </a:cubicBezTo>
                    <a:cubicBezTo>
                      <a:pt x="2107358" y="73869"/>
                      <a:pt x="2107105" y="104501"/>
                      <a:pt x="2109020" y="182047"/>
                    </a:cubicBezTo>
                    <a:lnTo>
                      <a:pt x="2109020" y="182047"/>
                    </a:lnTo>
                    <a:cubicBezTo>
                      <a:pt x="2105931" y="276856"/>
                      <a:pt x="2105869" y="358568"/>
                      <a:pt x="2109020" y="455118"/>
                    </a:cubicBezTo>
                    <a:cubicBezTo>
                      <a:pt x="2112591" y="707761"/>
                      <a:pt x="2123899" y="921806"/>
                      <a:pt x="2109020" y="1092282"/>
                    </a:cubicBezTo>
                    <a:cubicBezTo>
                      <a:pt x="1933518" y="1111963"/>
                      <a:pt x="1702026" y="1113581"/>
                      <a:pt x="1469284" y="1092282"/>
                    </a:cubicBezTo>
                    <a:cubicBezTo>
                      <a:pt x="1236542" y="1070983"/>
                      <a:pt x="1018074" y="1079373"/>
                      <a:pt x="878758" y="1092282"/>
                    </a:cubicBezTo>
                    <a:cubicBezTo>
                      <a:pt x="642559" y="1081737"/>
                      <a:pt x="517060" y="1067939"/>
                      <a:pt x="351503" y="1092282"/>
                    </a:cubicBezTo>
                    <a:lnTo>
                      <a:pt x="351503" y="1092282"/>
                    </a:lnTo>
                    <a:cubicBezTo>
                      <a:pt x="196997" y="1083122"/>
                      <a:pt x="143601" y="1075400"/>
                      <a:pt x="0" y="1092282"/>
                    </a:cubicBezTo>
                    <a:cubicBezTo>
                      <a:pt x="-9069" y="802200"/>
                      <a:pt x="-11888" y="700378"/>
                      <a:pt x="0" y="455118"/>
                    </a:cubicBezTo>
                    <a:cubicBezTo>
                      <a:pt x="-8202" y="356379"/>
                      <a:pt x="-8788" y="292109"/>
                      <a:pt x="0" y="182047"/>
                    </a:cubicBezTo>
                    <a:lnTo>
                      <a:pt x="0" y="182047"/>
                    </a:lnTo>
                    <a:cubicBezTo>
                      <a:pt x="4090" y="104316"/>
                      <a:pt x="-4405" y="70134"/>
                      <a:pt x="0" y="0"/>
                    </a:cubicBezTo>
                    <a:close/>
                  </a:path>
                  <a:path w="2109020" h="1092282" stroke="0" extrusionOk="0">
                    <a:moveTo>
                      <a:pt x="0" y="0"/>
                    </a:moveTo>
                    <a:cubicBezTo>
                      <a:pt x="170191" y="-11775"/>
                      <a:pt x="210598" y="16439"/>
                      <a:pt x="351503" y="0"/>
                    </a:cubicBezTo>
                    <a:cubicBezTo>
                      <a:pt x="473580" y="-65917"/>
                      <a:pt x="572829" y="-94990"/>
                      <a:pt x="730628" y="-186321"/>
                    </a:cubicBezTo>
                    <a:cubicBezTo>
                      <a:pt x="783083" y="-121454"/>
                      <a:pt x="811725" y="-73698"/>
                      <a:pt x="878758" y="0"/>
                    </a:cubicBezTo>
                    <a:cubicBezTo>
                      <a:pt x="1048523" y="11825"/>
                      <a:pt x="1219363" y="603"/>
                      <a:pt x="1493889" y="0"/>
                    </a:cubicBezTo>
                    <a:cubicBezTo>
                      <a:pt x="1768415" y="-603"/>
                      <a:pt x="1970477" y="3463"/>
                      <a:pt x="2109020" y="0"/>
                    </a:cubicBezTo>
                    <a:cubicBezTo>
                      <a:pt x="2113866" y="45114"/>
                      <a:pt x="2117792" y="91917"/>
                      <a:pt x="2109020" y="182047"/>
                    </a:cubicBezTo>
                    <a:lnTo>
                      <a:pt x="2109020" y="182047"/>
                    </a:lnTo>
                    <a:cubicBezTo>
                      <a:pt x="2112266" y="283312"/>
                      <a:pt x="2116872" y="326101"/>
                      <a:pt x="2109020" y="455118"/>
                    </a:cubicBezTo>
                    <a:cubicBezTo>
                      <a:pt x="2103513" y="731818"/>
                      <a:pt x="2135346" y="796338"/>
                      <a:pt x="2109020" y="1092282"/>
                    </a:cubicBezTo>
                    <a:cubicBezTo>
                      <a:pt x="1866783" y="1069219"/>
                      <a:pt x="1743135" y="1090413"/>
                      <a:pt x="1518494" y="1092282"/>
                    </a:cubicBezTo>
                    <a:cubicBezTo>
                      <a:pt x="1293853" y="1094151"/>
                      <a:pt x="1106149" y="1092740"/>
                      <a:pt x="878758" y="1092282"/>
                    </a:cubicBezTo>
                    <a:cubicBezTo>
                      <a:pt x="743877" y="1067593"/>
                      <a:pt x="575736" y="1085614"/>
                      <a:pt x="351503" y="1092282"/>
                    </a:cubicBezTo>
                    <a:lnTo>
                      <a:pt x="351503" y="1092282"/>
                    </a:lnTo>
                    <a:cubicBezTo>
                      <a:pt x="276784" y="1093645"/>
                      <a:pt x="138650" y="1075351"/>
                      <a:pt x="0" y="1092282"/>
                    </a:cubicBezTo>
                    <a:cubicBezTo>
                      <a:pt x="-28440" y="871431"/>
                      <a:pt x="-31362" y="740740"/>
                      <a:pt x="0" y="455118"/>
                    </a:cubicBezTo>
                    <a:cubicBezTo>
                      <a:pt x="-12894" y="351935"/>
                      <a:pt x="1771" y="290811"/>
                      <a:pt x="0" y="182047"/>
                    </a:cubicBezTo>
                    <a:lnTo>
                      <a:pt x="0" y="182047"/>
                    </a:lnTo>
                    <a:cubicBezTo>
                      <a:pt x="8126" y="109339"/>
                      <a:pt x="-2126" y="87103"/>
                      <a:pt x="0" y="0"/>
                    </a:cubicBezTo>
                    <a:close/>
                  </a:path>
                </a:pathLst>
              </a:custGeom>
              <a:ln>
                <a:extLst>
                  <a:ext uri="{C807C97D-BFC1-408E-A445-0C87EB9F89A2}">
                    <ask:lineSketchStyleProps xmlns:ask="http://schemas.microsoft.com/office/drawing/2018/sketchyshapes" sd="2860911808">
                      <a:prstGeom prst="wedgeRectCallout">
                        <a:avLst>
                          <a:gd name="adj1" fmla="val -15357"/>
                          <a:gd name="adj2" fmla="val -67058"/>
                        </a:avLst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/>
                  <a:t>computes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𝑺</m:t>
                      </m:r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≔</m:t>
                      </m:r>
                      <m:sSub>
                        <m:sSubPr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pl-PL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𝑨</m:t>
                          </m:r>
                        </m:sub>
                      </m:sSub>
                      <m:r>
                        <a:rPr lang="en-US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⊕</m:t>
                      </m:r>
                      <m:sSub>
                        <m:sSubPr>
                          <m:ctrlP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sub>
                          <m:r>
                            <a:rPr lang="en-US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  <a:p>
                <a:pPr algn="ctr"/>
                <a:r>
                  <a:rPr lang="en-US" sz="2000" dirty="0"/>
                  <a:t>locally </a:t>
                </a:r>
              </a:p>
            </p:txBody>
          </p:sp>
        </mc:Choice>
        <mc:Fallback xmlns="">
          <p:sp>
            <p:nvSpPr>
              <p:cNvPr id="20" name="Speech Bubble: Rectangle 19">
                <a:extLst>
                  <a:ext uri="{FF2B5EF4-FFF2-40B4-BE49-F238E27FC236}">
                    <a16:creationId xmlns:a16="http://schemas.microsoft.com/office/drawing/2014/main" id="{9E5A3DEE-0B62-7B40-A1FD-9997042A86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3218" y="5431423"/>
                <a:ext cx="2109020" cy="1092282"/>
              </a:xfrm>
              <a:prstGeom prst="wedgeRectCallout">
                <a:avLst>
                  <a:gd name="adj1" fmla="val -15357"/>
                  <a:gd name="adj2" fmla="val -67058"/>
                </a:avLst>
              </a:prstGeom>
              <a:blipFill>
                <a:blip r:embed="rId10"/>
                <a:stretch>
                  <a:fillRect b="-2778"/>
                </a:stretch>
              </a:blipFill>
              <a:ln>
                <a:extLst>
                  <a:ext uri="{C807C97D-BFC1-408E-A445-0C87EB9F89A2}">
                    <ask:lineSketchStyleProps xmlns:ask="http://schemas.microsoft.com/office/drawing/2018/sketchyshapes" sd="2860911808">
                      <a:custGeom>
                        <a:avLst/>
                        <a:gdLst>
                          <a:gd name="connsiteX0" fmla="*/ 0 w 2109020"/>
                          <a:gd name="connsiteY0" fmla="*/ 0 h 1092282"/>
                          <a:gd name="connsiteX1" fmla="*/ 351503 w 2109020"/>
                          <a:gd name="connsiteY1" fmla="*/ 0 h 1092282"/>
                          <a:gd name="connsiteX2" fmla="*/ 730628 w 2109020"/>
                          <a:gd name="connsiteY2" fmla="*/ -186321 h 1092282"/>
                          <a:gd name="connsiteX3" fmla="*/ 878758 w 2109020"/>
                          <a:gd name="connsiteY3" fmla="*/ 0 h 1092282"/>
                          <a:gd name="connsiteX4" fmla="*/ 1518494 w 2109020"/>
                          <a:gd name="connsiteY4" fmla="*/ 0 h 1092282"/>
                          <a:gd name="connsiteX5" fmla="*/ 2109020 w 2109020"/>
                          <a:gd name="connsiteY5" fmla="*/ 0 h 1092282"/>
                          <a:gd name="connsiteX6" fmla="*/ 2109020 w 2109020"/>
                          <a:gd name="connsiteY6" fmla="*/ 182047 h 1092282"/>
                          <a:gd name="connsiteX7" fmla="*/ 2109020 w 2109020"/>
                          <a:gd name="connsiteY7" fmla="*/ 182047 h 1092282"/>
                          <a:gd name="connsiteX8" fmla="*/ 2109020 w 2109020"/>
                          <a:gd name="connsiteY8" fmla="*/ 455118 h 1092282"/>
                          <a:gd name="connsiteX9" fmla="*/ 2109020 w 2109020"/>
                          <a:gd name="connsiteY9" fmla="*/ 1092282 h 1092282"/>
                          <a:gd name="connsiteX10" fmla="*/ 1469284 w 2109020"/>
                          <a:gd name="connsiteY10" fmla="*/ 1092282 h 1092282"/>
                          <a:gd name="connsiteX11" fmla="*/ 878758 w 2109020"/>
                          <a:gd name="connsiteY11" fmla="*/ 1092282 h 1092282"/>
                          <a:gd name="connsiteX12" fmla="*/ 351503 w 2109020"/>
                          <a:gd name="connsiteY12" fmla="*/ 1092282 h 1092282"/>
                          <a:gd name="connsiteX13" fmla="*/ 351503 w 2109020"/>
                          <a:gd name="connsiteY13" fmla="*/ 1092282 h 1092282"/>
                          <a:gd name="connsiteX14" fmla="*/ 0 w 2109020"/>
                          <a:gd name="connsiteY14" fmla="*/ 1092282 h 1092282"/>
                          <a:gd name="connsiteX15" fmla="*/ 0 w 2109020"/>
                          <a:gd name="connsiteY15" fmla="*/ 455118 h 1092282"/>
                          <a:gd name="connsiteX16" fmla="*/ 0 w 2109020"/>
                          <a:gd name="connsiteY16" fmla="*/ 182047 h 1092282"/>
                          <a:gd name="connsiteX17" fmla="*/ 0 w 2109020"/>
                          <a:gd name="connsiteY17" fmla="*/ 182047 h 1092282"/>
                          <a:gd name="connsiteX18" fmla="*/ 0 w 2109020"/>
                          <a:gd name="connsiteY18" fmla="*/ 0 h 1092282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</a:cxnLst>
                        <a:rect l="l" t="t" r="r" b="b"/>
                        <a:pathLst>
                          <a:path w="2109020" h="1092282" fill="none" extrusionOk="0">
                            <a:moveTo>
                              <a:pt x="0" y="0"/>
                            </a:moveTo>
                            <a:cubicBezTo>
                              <a:pt x="130048" y="12830"/>
                              <a:pt x="225082" y="11822"/>
                              <a:pt x="351503" y="0"/>
                            </a:cubicBezTo>
                            <a:cubicBezTo>
                              <a:pt x="468339" y="-46141"/>
                              <a:pt x="584549" y="-93935"/>
                              <a:pt x="730628" y="-186321"/>
                            </a:cubicBezTo>
                            <a:cubicBezTo>
                              <a:pt x="778476" y="-137392"/>
                              <a:pt x="823826" y="-55215"/>
                              <a:pt x="878758" y="0"/>
                            </a:cubicBezTo>
                            <a:cubicBezTo>
                              <a:pt x="1068573" y="-31101"/>
                              <a:pt x="1285395" y="-7990"/>
                              <a:pt x="1518494" y="0"/>
                            </a:cubicBezTo>
                            <a:cubicBezTo>
                              <a:pt x="1751593" y="7990"/>
                              <a:pt x="1976111" y="715"/>
                              <a:pt x="2109020" y="0"/>
                            </a:cubicBezTo>
                            <a:cubicBezTo>
                              <a:pt x="2107358" y="73869"/>
                              <a:pt x="2107105" y="104501"/>
                              <a:pt x="2109020" y="182047"/>
                            </a:cubicBezTo>
                            <a:lnTo>
                              <a:pt x="2109020" y="182047"/>
                            </a:lnTo>
                            <a:cubicBezTo>
                              <a:pt x="2105931" y="276856"/>
                              <a:pt x="2105869" y="358568"/>
                              <a:pt x="2109020" y="455118"/>
                            </a:cubicBezTo>
                            <a:cubicBezTo>
                              <a:pt x="2112591" y="707761"/>
                              <a:pt x="2123899" y="921806"/>
                              <a:pt x="2109020" y="1092282"/>
                            </a:cubicBezTo>
                            <a:cubicBezTo>
                              <a:pt x="1933518" y="1111963"/>
                              <a:pt x="1702026" y="1113581"/>
                              <a:pt x="1469284" y="1092282"/>
                            </a:cubicBezTo>
                            <a:cubicBezTo>
                              <a:pt x="1236542" y="1070983"/>
                              <a:pt x="1018074" y="1079373"/>
                              <a:pt x="878758" y="1092282"/>
                            </a:cubicBezTo>
                            <a:cubicBezTo>
                              <a:pt x="642559" y="1081737"/>
                              <a:pt x="517060" y="1067939"/>
                              <a:pt x="351503" y="1092282"/>
                            </a:cubicBezTo>
                            <a:lnTo>
                              <a:pt x="351503" y="1092282"/>
                            </a:lnTo>
                            <a:cubicBezTo>
                              <a:pt x="196997" y="1083122"/>
                              <a:pt x="143601" y="1075400"/>
                              <a:pt x="0" y="1092282"/>
                            </a:cubicBezTo>
                            <a:cubicBezTo>
                              <a:pt x="-9069" y="802200"/>
                              <a:pt x="-11888" y="700378"/>
                              <a:pt x="0" y="455118"/>
                            </a:cubicBezTo>
                            <a:cubicBezTo>
                              <a:pt x="-8202" y="356379"/>
                              <a:pt x="-8788" y="292109"/>
                              <a:pt x="0" y="182047"/>
                            </a:cubicBezTo>
                            <a:lnTo>
                              <a:pt x="0" y="182047"/>
                            </a:lnTo>
                            <a:cubicBezTo>
                              <a:pt x="4090" y="104316"/>
                              <a:pt x="-4405" y="70134"/>
                              <a:pt x="0" y="0"/>
                            </a:cubicBezTo>
                            <a:close/>
                          </a:path>
                          <a:path w="2109020" h="1092282" stroke="0" extrusionOk="0">
                            <a:moveTo>
                              <a:pt x="0" y="0"/>
                            </a:moveTo>
                            <a:cubicBezTo>
                              <a:pt x="170191" y="-11775"/>
                              <a:pt x="210598" y="16439"/>
                              <a:pt x="351503" y="0"/>
                            </a:cubicBezTo>
                            <a:cubicBezTo>
                              <a:pt x="473580" y="-65917"/>
                              <a:pt x="572829" y="-94990"/>
                              <a:pt x="730628" y="-186321"/>
                            </a:cubicBezTo>
                            <a:cubicBezTo>
                              <a:pt x="783083" y="-121454"/>
                              <a:pt x="811725" y="-73698"/>
                              <a:pt x="878758" y="0"/>
                            </a:cubicBezTo>
                            <a:cubicBezTo>
                              <a:pt x="1048523" y="11825"/>
                              <a:pt x="1219363" y="603"/>
                              <a:pt x="1493889" y="0"/>
                            </a:cubicBezTo>
                            <a:cubicBezTo>
                              <a:pt x="1768415" y="-603"/>
                              <a:pt x="1970477" y="3463"/>
                              <a:pt x="2109020" y="0"/>
                            </a:cubicBezTo>
                            <a:cubicBezTo>
                              <a:pt x="2113866" y="45114"/>
                              <a:pt x="2117792" y="91917"/>
                              <a:pt x="2109020" y="182047"/>
                            </a:cubicBezTo>
                            <a:lnTo>
                              <a:pt x="2109020" y="182047"/>
                            </a:lnTo>
                            <a:cubicBezTo>
                              <a:pt x="2112266" y="283312"/>
                              <a:pt x="2116872" y="326101"/>
                              <a:pt x="2109020" y="455118"/>
                            </a:cubicBezTo>
                            <a:cubicBezTo>
                              <a:pt x="2103513" y="731818"/>
                              <a:pt x="2135346" y="796338"/>
                              <a:pt x="2109020" y="1092282"/>
                            </a:cubicBezTo>
                            <a:cubicBezTo>
                              <a:pt x="1866783" y="1069219"/>
                              <a:pt x="1743135" y="1090413"/>
                              <a:pt x="1518494" y="1092282"/>
                            </a:cubicBezTo>
                            <a:cubicBezTo>
                              <a:pt x="1293853" y="1094151"/>
                              <a:pt x="1106149" y="1092740"/>
                              <a:pt x="878758" y="1092282"/>
                            </a:cubicBezTo>
                            <a:cubicBezTo>
                              <a:pt x="743877" y="1067593"/>
                              <a:pt x="575736" y="1085614"/>
                              <a:pt x="351503" y="1092282"/>
                            </a:cubicBezTo>
                            <a:lnTo>
                              <a:pt x="351503" y="1092282"/>
                            </a:lnTo>
                            <a:cubicBezTo>
                              <a:pt x="276784" y="1093645"/>
                              <a:pt x="138650" y="1075351"/>
                              <a:pt x="0" y="1092282"/>
                            </a:cubicBezTo>
                            <a:cubicBezTo>
                              <a:pt x="-28440" y="871431"/>
                              <a:pt x="-31362" y="740740"/>
                              <a:pt x="0" y="455118"/>
                            </a:cubicBezTo>
                            <a:cubicBezTo>
                              <a:pt x="-12894" y="351935"/>
                              <a:pt x="1771" y="290811"/>
                              <a:pt x="0" y="182047"/>
                            </a:cubicBezTo>
                            <a:lnTo>
                              <a:pt x="0" y="182047"/>
                            </a:lnTo>
                            <a:cubicBezTo>
                              <a:pt x="8126" y="109339"/>
                              <a:pt x="-2126" y="87103"/>
                              <a:pt x="0" y="0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Speech Bubble: Rectangle 21">
            <a:extLst>
              <a:ext uri="{FF2B5EF4-FFF2-40B4-BE49-F238E27FC236}">
                <a16:creationId xmlns:a16="http://schemas.microsoft.com/office/drawing/2014/main" id="{CC051050-68FD-ECB5-53FC-88948DF1C625}"/>
              </a:ext>
            </a:extLst>
          </p:cNvPr>
          <p:cNvSpPr/>
          <p:nvPr/>
        </p:nvSpPr>
        <p:spPr>
          <a:xfrm>
            <a:off x="1166326" y="2147838"/>
            <a:ext cx="2694039" cy="1136436"/>
          </a:xfrm>
          <a:custGeom>
            <a:avLst/>
            <a:gdLst>
              <a:gd name="csX0" fmla="*/ 0 w 2694039"/>
              <a:gd name="csY0" fmla="*/ 0 h 1136436"/>
              <a:gd name="csX1" fmla="*/ 449007 w 2694039"/>
              <a:gd name="csY1" fmla="*/ 0 h 1136436"/>
              <a:gd name="csX2" fmla="*/ 449007 w 2694039"/>
              <a:gd name="csY2" fmla="*/ 0 h 1136436"/>
              <a:gd name="csX3" fmla="*/ 1122516 w 2694039"/>
              <a:gd name="csY3" fmla="*/ 0 h 1136436"/>
              <a:gd name="csX4" fmla="*/ 1630642 w 2694039"/>
              <a:gd name="csY4" fmla="*/ 0 h 1136436"/>
              <a:gd name="csX5" fmla="*/ 2170198 w 2694039"/>
              <a:gd name="csY5" fmla="*/ 0 h 1136436"/>
              <a:gd name="csX6" fmla="*/ 2694039 w 2694039"/>
              <a:gd name="csY6" fmla="*/ 0 h 1136436"/>
              <a:gd name="csX7" fmla="*/ 2694039 w 2694039"/>
              <a:gd name="csY7" fmla="*/ 662921 h 1136436"/>
              <a:gd name="csX8" fmla="*/ 2694039 w 2694039"/>
              <a:gd name="csY8" fmla="*/ 662921 h 1136436"/>
              <a:gd name="csX9" fmla="*/ 2694039 w 2694039"/>
              <a:gd name="csY9" fmla="*/ 947030 h 1136436"/>
              <a:gd name="csX10" fmla="*/ 2694039 w 2694039"/>
              <a:gd name="csY10" fmla="*/ 1136436 h 1136436"/>
              <a:gd name="csX11" fmla="*/ 2138768 w 2694039"/>
              <a:gd name="csY11" fmla="*/ 1136436 h 1136436"/>
              <a:gd name="csX12" fmla="*/ 1646357 w 2694039"/>
              <a:gd name="csY12" fmla="*/ 1136436 h 1136436"/>
              <a:gd name="csX13" fmla="*/ 1122516 w 2694039"/>
              <a:gd name="csY13" fmla="*/ 1136436 h 1136436"/>
              <a:gd name="csX14" fmla="*/ 849673 w 2694039"/>
              <a:gd name="csY14" fmla="*/ 1386645 h 1136436"/>
              <a:gd name="csX15" fmla="*/ 449007 w 2694039"/>
              <a:gd name="csY15" fmla="*/ 1136436 h 1136436"/>
              <a:gd name="csX16" fmla="*/ 0 w 2694039"/>
              <a:gd name="csY16" fmla="*/ 1136436 h 1136436"/>
              <a:gd name="csX17" fmla="*/ 0 w 2694039"/>
              <a:gd name="csY17" fmla="*/ 947030 h 1136436"/>
              <a:gd name="csX18" fmla="*/ 0 w 2694039"/>
              <a:gd name="csY18" fmla="*/ 662921 h 1136436"/>
              <a:gd name="csX19" fmla="*/ 0 w 2694039"/>
              <a:gd name="csY19" fmla="*/ 662921 h 1136436"/>
              <a:gd name="csX20" fmla="*/ 0 w 2694039"/>
              <a:gd name="csY20" fmla="*/ 0 h 11364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2694039" h="1136436" fill="none" extrusionOk="0">
                <a:moveTo>
                  <a:pt x="0" y="0"/>
                </a:moveTo>
                <a:cubicBezTo>
                  <a:pt x="122464" y="-12543"/>
                  <a:pt x="228519" y="-16311"/>
                  <a:pt x="449007" y="0"/>
                </a:cubicBezTo>
                <a:lnTo>
                  <a:pt x="449007" y="0"/>
                </a:lnTo>
                <a:cubicBezTo>
                  <a:pt x="688098" y="32508"/>
                  <a:pt x="959434" y="24782"/>
                  <a:pt x="1122516" y="0"/>
                </a:cubicBezTo>
                <a:cubicBezTo>
                  <a:pt x="1241008" y="10673"/>
                  <a:pt x="1453019" y="3215"/>
                  <a:pt x="1630642" y="0"/>
                </a:cubicBezTo>
                <a:cubicBezTo>
                  <a:pt x="1808265" y="-3215"/>
                  <a:pt x="2029080" y="-19862"/>
                  <a:pt x="2170198" y="0"/>
                </a:cubicBezTo>
                <a:cubicBezTo>
                  <a:pt x="2311316" y="19862"/>
                  <a:pt x="2516863" y="-16021"/>
                  <a:pt x="2694039" y="0"/>
                </a:cubicBezTo>
                <a:cubicBezTo>
                  <a:pt x="2689199" y="257435"/>
                  <a:pt x="2688886" y="521401"/>
                  <a:pt x="2694039" y="662921"/>
                </a:cubicBezTo>
                <a:lnTo>
                  <a:pt x="2694039" y="662921"/>
                </a:lnTo>
                <a:cubicBezTo>
                  <a:pt x="2701886" y="775034"/>
                  <a:pt x="2697704" y="848963"/>
                  <a:pt x="2694039" y="947030"/>
                </a:cubicBezTo>
                <a:cubicBezTo>
                  <a:pt x="2702088" y="1022013"/>
                  <a:pt x="2688863" y="1076964"/>
                  <a:pt x="2694039" y="1136436"/>
                </a:cubicBezTo>
                <a:cubicBezTo>
                  <a:pt x="2443826" y="1148534"/>
                  <a:pt x="2413820" y="1127703"/>
                  <a:pt x="2138768" y="1136436"/>
                </a:cubicBezTo>
                <a:cubicBezTo>
                  <a:pt x="1863716" y="1145169"/>
                  <a:pt x="1856813" y="1112844"/>
                  <a:pt x="1646357" y="1136436"/>
                </a:cubicBezTo>
                <a:cubicBezTo>
                  <a:pt x="1435901" y="1160028"/>
                  <a:pt x="1306537" y="1131641"/>
                  <a:pt x="1122516" y="1136436"/>
                </a:cubicBezTo>
                <a:cubicBezTo>
                  <a:pt x="1012854" y="1252886"/>
                  <a:pt x="977823" y="1276237"/>
                  <a:pt x="849673" y="1386645"/>
                </a:cubicBezTo>
                <a:cubicBezTo>
                  <a:pt x="737203" y="1313276"/>
                  <a:pt x="590250" y="1213341"/>
                  <a:pt x="449007" y="1136436"/>
                </a:cubicBezTo>
                <a:cubicBezTo>
                  <a:pt x="319965" y="1128347"/>
                  <a:pt x="170770" y="1158814"/>
                  <a:pt x="0" y="1136436"/>
                </a:cubicBezTo>
                <a:cubicBezTo>
                  <a:pt x="-1165" y="1091709"/>
                  <a:pt x="-8292" y="998150"/>
                  <a:pt x="0" y="947030"/>
                </a:cubicBezTo>
                <a:cubicBezTo>
                  <a:pt x="8061" y="826001"/>
                  <a:pt x="9347" y="769751"/>
                  <a:pt x="0" y="662921"/>
                </a:cubicBezTo>
                <a:lnTo>
                  <a:pt x="0" y="662921"/>
                </a:lnTo>
                <a:cubicBezTo>
                  <a:pt x="179" y="494817"/>
                  <a:pt x="-17387" y="219611"/>
                  <a:pt x="0" y="0"/>
                </a:cubicBezTo>
                <a:close/>
              </a:path>
              <a:path w="2694039" h="1136436" stroke="0" extrusionOk="0">
                <a:moveTo>
                  <a:pt x="0" y="0"/>
                </a:moveTo>
                <a:cubicBezTo>
                  <a:pt x="136314" y="19330"/>
                  <a:pt x="314568" y="-17749"/>
                  <a:pt x="449007" y="0"/>
                </a:cubicBezTo>
                <a:lnTo>
                  <a:pt x="449007" y="0"/>
                </a:lnTo>
                <a:cubicBezTo>
                  <a:pt x="668296" y="-4061"/>
                  <a:pt x="907892" y="-30519"/>
                  <a:pt x="1122516" y="0"/>
                </a:cubicBezTo>
                <a:cubicBezTo>
                  <a:pt x="1296983" y="-14371"/>
                  <a:pt x="1410994" y="-4698"/>
                  <a:pt x="1677787" y="0"/>
                </a:cubicBezTo>
                <a:cubicBezTo>
                  <a:pt x="1944580" y="4698"/>
                  <a:pt x="1963960" y="10775"/>
                  <a:pt x="2185913" y="0"/>
                </a:cubicBezTo>
                <a:cubicBezTo>
                  <a:pt x="2407866" y="-10775"/>
                  <a:pt x="2529898" y="559"/>
                  <a:pt x="2694039" y="0"/>
                </a:cubicBezTo>
                <a:cubicBezTo>
                  <a:pt x="2688331" y="239590"/>
                  <a:pt x="2689267" y="411208"/>
                  <a:pt x="2694039" y="662921"/>
                </a:cubicBezTo>
                <a:lnTo>
                  <a:pt x="2694039" y="662921"/>
                </a:lnTo>
                <a:cubicBezTo>
                  <a:pt x="2701900" y="741752"/>
                  <a:pt x="2681386" y="814696"/>
                  <a:pt x="2694039" y="947030"/>
                </a:cubicBezTo>
                <a:cubicBezTo>
                  <a:pt x="2693536" y="988766"/>
                  <a:pt x="2686248" y="1070098"/>
                  <a:pt x="2694039" y="1136436"/>
                </a:cubicBezTo>
                <a:cubicBezTo>
                  <a:pt x="2434831" y="1130647"/>
                  <a:pt x="2396408" y="1111842"/>
                  <a:pt x="2170198" y="1136436"/>
                </a:cubicBezTo>
                <a:cubicBezTo>
                  <a:pt x="1943988" y="1161030"/>
                  <a:pt x="1856362" y="1144611"/>
                  <a:pt x="1693503" y="1136436"/>
                </a:cubicBezTo>
                <a:cubicBezTo>
                  <a:pt x="1530645" y="1128261"/>
                  <a:pt x="1258972" y="1116113"/>
                  <a:pt x="1122516" y="1136436"/>
                </a:cubicBezTo>
                <a:cubicBezTo>
                  <a:pt x="1038455" y="1196155"/>
                  <a:pt x="945755" y="1286686"/>
                  <a:pt x="849673" y="1386645"/>
                </a:cubicBezTo>
                <a:cubicBezTo>
                  <a:pt x="671741" y="1260431"/>
                  <a:pt x="652825" y="1253697"/>
                  <a:pt x="449007" y="1136436"/>
                </a:cubicBezTo>
                <a:cubicBezTo>
                  <a:pt x="281432" y="1123625"/>
                  <a:pt x="93479" y="1143026"/>
                  <a:pt x="0" y="1136436"/>
                </a:cubicBezTo>
                <a:cubicBezTo>
                  <a:pt x="-8957" y="1067885"/>
                  <a:pt x="-5356" y="1019534"/>
                  <a:pt x="0" y="947030"/>
                </a:cubicBezTo>
                <a:cubicBezTo>
                  <a:pt x="-3744" y="818882"/>
                  <a:pt x="-11042" y="735314"/>
                  <a:pt x="0" y="662921"/>
                </a:cubicBezTo>
                <a:lnTo>
                  <a:pt x="0" y="662921"/>
                </a:lnTo>
                <a:cubicBezTo>
                  <a:pt x="7918" y="395424"/>
                  <a:pt x="-24030" y="153023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786582381">
                  <a:prstGeom prst="wedgeRectCallout">
                    <a:avLst>
                      <a:gd name="adj1" fmla="val -18461"/>
                      <a:gd name="adj2" fmla="val 72017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If Bob snitches</a:t>
            </a:r>
            <a:r>
              <a:rPr lang="pl-PL" sz="2000" dirty="0"/>
              <a:t>,</a:t>
            </a:r>
            <a:r>
              <a:rPr lang="en-US" sz="2000" dirty="0"/>
              <a:t> then Alice gets compensated by the adversarial judge</a:t>
            </a:r>
          </a:p>
        </p:txBody>
      </p:sp>
    </p:spTree>
    <p:extLst>
      <p:ext uri="{BB962C8B-B14F-4D97-AF65-F5344CB8AC3E}">
        <p14:creationId xmlns:p14="http://schemas.microsoft.com/office/powerpoint/2010/main" val="2914336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D8E18-5D7F-3704-3D6F-9D0693C09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contribution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347A2-DB13-4B2A-B4DE-1566FB1809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160337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A new model that captures such attacks.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 construction that is secure in this model.</a:t>
            </a:r>
            <a:endParaRPr lang="pl-PL" dirty="0"/>
          </a:p>
          <a:p>
            <a:pPr marL="514350" indent="-514350">
              <a:buFont typeface="+mj-lt"/>
              <a:buAutoNum type="arabicPeriod"/>
            </a:pPr>
            <a:endParaRPr lang="pl-PL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90694217-DECB-4442-A652-22C16B1A0F18}"/>
              </a:ext>
            </a:extLst>
          </p:cNvPr>
          <p:cNvSpPr/>
          <p:nvPr/>
        </p:nvSpPr>
        <p:spPr>
          <a:xfrm>
            <a:off x="628649" y="3338438"/>
            <a:ext cx="8198597" cy="3241656"/>
          </a:xfrm>
          <a:prstGeom prst="wedgeRoundRectCallout">
            <a:avLst>
              <a:gd name="adj1" fmla="val -14594"/>
              <a:gd name="adj2" fmla="val -67067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based on the idea of </a:t>
            </a:r>
            <a:r>
              <a:rPr lang="en-US" sz="3200" b="1" dirty="0">
                <a:solidFill>
                  <a:srgbClr val="FF0000"/>
                </a:solidFill>
              </a:rPr>
              <a:t>self-snitching</a:t>
            </a:r>
          </a:p>
          <a:p>
            <a:pPr algn="ctr"/>
            <a:r>
              <a:rPr lang="en-US" sz="3200" dirty="0"/>
              <a:t>“everybody can punish itself”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(requires the use of </a:t>
            </a:r>
            <a:r>
              <a:rPr lang="en-US" sz="3200" b="1" dirty="0"/>
              <a:t>Non-Interactive Zero Knowledge </a:t>
            </a:r>
            <a:r>
              <a:rPr lang="en-US" sz="3200" dirty="0"/>
              <a:t>to make the self-snitching undistinguishable from the real snitching)</a:t>
            </a:r>
          </a:p>
        </p:txBody>
      </p:sp>
    </p:spTree>
    <p:extLst>
      <p:ext uri="{BB962C8B-B14F-4D97-AF65-F5344CB8AC3E}">
        <p14:creationId xmlns:p14="http://schemas.microsoft.com/office/powerpoint/2010/main" val="290756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9E47E-FEF0-AF31-4622-097B0F94D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6FAF5-F92B-FC05-FE56-45EB1ADE82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6748142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Introduction to different models in distributed cryptography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Secret Sharing with Snitching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Other applications of MPC-hardness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Extensions and research problems 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5E4501-35B7-B531-BA3C-94C0000E9C3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683048" y="3045531"/>
            <a:ext cx="744078" cy="8998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A58B62-A1A0-8EEC-8512-A4F8ACE99BF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7355" y="1825625"/>
            <a:ext cx="609599" cy="6095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E11F2C-674D-E99E-FF38-A37AEAA336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8206" y="2626954"/>
            <a:ext cx="609599" cy="60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2141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D02E5-FB6C-A470-4229-D95CD366B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035" y="365126"/>
            <a:ext cx="8270315" cy="1325563"/>
          </a:xfrm>
        </p:spPr>
        <p:txBody>
          <a:bodyPr/>
          <a:lstStyle/>
          <a:p>
            <a:r>
              <a:rPr lang="en-US" b="1" dirty="0"/>
              <a:t>(Zero-Knowledge) Proofs of Individual Knowledge (PIK)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EA3900-63CB-97C8-B01F-3D32FEC76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035" y="1825625"/>
            <a:ext cx="8761505" cy="1814046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</a:rPr>
              <a:t>[</a:t>
            </a:r>
            <a:r>
              <a:rPr lang="pl-PL" b="1" dirty="0">
                <a:solidFill>
                  <a:srgbClr val="00B050"/>
                </a:solidFill>
              </a:rPr>
              <a:t>D</a:t>
            </a:r>
            <a:r>
              <a:rPr lang="en-US" b="1" dirty="0">
                <a:solidFill>
                  <a:srgbClr val="00B050"/>
                </a:solidFill>
              </a:rPr>
              <a:t>.</a:t>
            </a:r>
            <a:r>
              <a:rPr lang="en-US" b="1" noProof="0" dirty="0">
                <a:solidFill>
                  <a:srgbClr val="00B050"/>
                </a:solidFill>
              </a:rPr>
              <a:t> et al., CRYPTO </a:t>
            </a:r>
            <a:r>
              <a:rPr lang="pl-PL" b="1" dirty="0">
                <a:solidFill>
                  <a:srgbClr val="00B050"/>
                </a:solidFill>
              </a:rPr>
              <a:t>2023</a:t>
            </a:r>
            <a:r>
              <a:rPr lang="en-US" b="1" dirty="0">
                <a:solidFill>
                  <a:srgbClr val="00B050"/>
                </a:solidFill>
              </a:rPr>
              <a:t>]</a:t>
            </a:r>
          </a:p>
          <a:p>
            <a:pPr marL="0" indent="0">
              <a:buNone/>
            </a:pPr>
            <a:r>
              <a:rPr lang="en-US" dirty="0"/>
              <a:t>a similar notion: </a:t>
            </a:r>
            <a:r>
              <a:rPr lang="en-US" b="1" dirty="0"/>
              <a:t>Proofs of Complete Knowledge</a:t>
            </a:r>
            <a:br>
              <a:rPr lang="en-US" b="1" dirty="0"/>
            </a:br>
            <a:r>
              <a:rPr lang="en-US" b="1" dirty="0">
                <a:solidFill>
                  <a:srgbClr val="00B050"/>
                </a:solidFill>
              </a:rPr>
              <a:t>[Kelkar, et al.,  ACM CCS 2024]</a:t>
            </a:r>
            <a:endParaRPr lang="pl-PL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A cartoon of a sheep&#10;&#10;AI-generated content may be incorrect.">
            <a:extLst>
              <a:ext uri="{FF2B5EF4-FFF2-40B4-BE49-F238E27FC236}">
                <a16:creationId xmlns:a16="http://schemas.microsoft.com/office/drawing/2014/main" id="{AF723090-92A0-2589-CF8F-F8B9A040676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462" y="3639672"/>
            <a:ext cx="1453986" cy="1453986"/>
          </a:xfrm>
          <a:prstGeom prst="rect">
            <a:avLst/>
          </a:prstGeom>
        </p:spPr>
      </p:pic>
      <p:pic>
        <p:nvPicPr>
          <p:cNvPr id="7" name="Picture 6" descr="A cartoon of a dog&#10;&#10;AI-generated content may be incorrect.">
            <a:extLst>
              <a:ext uri="{FF2B5EF4-FFF2-40B4-BE49-F238E27FC236}">
                <a16:creationId xmlns:a16="http://schemas.microsoft.com/office/drawing/2014/main" id="{DDA1040B-C56A-C088-535B-569AA63C30B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1572" y="3620855"/>
            <a:ext cx="1740855" cy="17408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723CA3B-4CBB-6776-0C8A-AC6C3A1042BA}"/>
                  </a:ext>
                </a:extLst>
              </p:cNvPr>
              <p:cNvSpPr txBox="1"/>
              <p:nvPr/>
            </p:nvSpPr>
            <p:spPr>
              <a:xfrm>
                <a:off x="203200" y="5169435"/>
                <a:ext cx="2922494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/>
                  <a:t>prover proves that a message 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r>
                  <a:rPr lang="en-US" sz="2000" dirty="0"/>
                  <a:t> is stored entirely on a single machine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723CA3B-4CBB-6776-0C8A-AC6C3A1042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200" y="5169435"/>
                <a:ext cx="2922494" cy="1323439"/>
              </a:xfrm>
              <a:prstGeom prst="rect">
                <a:avLst/>
              </a:prstGeom>
              <a:blipFill>
                <a:blip r:embed="rId4"/>
                <a:stretch>
                  <a:fillRect t="-2304" b="-73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CFA1543E-527F-3C65-C88B-C77A2005A308}"/>
              </a:ext>
            </a:extLst>
          </p:cNvPr>
          <p:cNvSpPr txBox="1"/>
          <p:nvPr/>
        </p:nvSpPr>
        <p:spPr>
          <a:xfrm>
            <a:off x="3714375" y="5342894"/>
            <a:ext cx="18228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verifier verifies this claim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Speech Bubble: Rectangle 9">
                <a:extLst>
                  <a:ext uri="{FF2B5EF4-FFF2-40B4-BE49-F238E27FC236}">
                    <a16:creationId xmlns:a16="http://schemas.microsoft.com/office/drawing/2014/main" id="{EF7593F9-AE87-64C9-4345-E6DB9A571B0F}"/>
                  </a:ext>
                </a:extLst>
              </p:cNvPr>
              <p:cNvSpPr/>
              <p:nvPr/>
            </p:nvSpPr>
            <p:spPr>
              <a:xfrm>
                <a:off x="5882985" y="3573929"/>
                <a:ext cx="2888793" cy="2476851"/>
              </a:xfrm>
              <a:prstGeom prst="wedgeRectCallout">
                <a:avLst>
                  <a:gd name="adj1" fmla="val -69670"/>
                  <a:gd name="adj2" fmla="val -16123"/>
                </a:avLst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/>
                  <a:t>knows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endParaRPr lang="en-US" sz="2400" dirty="0"/>
              </a:p>
              <a:p>
                <a:pPr algn="ctr"/>
                <a:r>
                  <a:rPr lang="en-US" sz="2400" dirty="0"/>
                  <a:t>or</a:t>
                </a:r>
              </a:p>
              <a:p>
                <a:pPr algn="ctr"/>
                <a:r>
                  <a:rPr lang="en-US" sz="2400" dirty="0"/>
                  <a:t>(in the ZK variant)</a:t>
                </a:r>
              </a:p>
              <a:p>
                <a:pPr algn="ctr"/>
                <a:r>
                  <a:rPr lang="en-US" sz="2400" dirty="0"/>
                  <a:t>has some information about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𝑴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Speech Bubble: Rectangle 9">
                <a:extLst>
                  <a:ext uri="{FF2B5EF4-FFF2-40B4-BE49-F238E27FC236}">
                    <a16:creationId xmlns:a16="http://schemas.microsoft.com/office/drawing/2014/main" id="{EF7593F9-AE87-64C9-4345-E6DB9A571B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2985" y="3573929"/>
                <a:ext cx="2888793" cy="2476851"/>
              </a:xfrm>
              <a:prstGeom prst="wedgeRectCallout">
                <a:avLst>
                  <a:gd name="adj1" fmla="val -69670"/>
                  <a:gd name="adj2" fmla="val -16123"/>
                </a:avLst>
              </a:prstGeom>
              <a:blipFill>
                <a:blip r:embed="rId5"/>
                <a:stretch>
                  <a:fillRect r="-42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7950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4D938-84C5-5C00-203D-2F01F2EE9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PIK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D5D5F-3CF2-6502-B6DB-B61B10EB1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preventing </a:t>
            </a:r>
            <a:r>
              <a:rPr lang="en-US" b="1" dirty="0">
                <a:solidFill>
                  <a:srgbClr val="7030A0"/>
                </a:solidFill>
              </a:rPr>
              <a:t>account sharing</a:t>
            </a:r>
          </a:p>
          <a:p>
            <a:r>
              <a:rPr lang="en-US" b="1" dirty="0"/>
              <a:t>deniable messaging</a:t>
            </a:r>
          </a:p>
          <a:p>
            <a:r>
              <a:rPr lang="en-US" dirty="0"/>
              <a:t>preventing </a:t>
            </a:r>
            <a:r>
              <a:rPr lang="en-US" b="1" dirty="0">
                <a:solidFill>
                  <a:srgbClr val="0070C0"/>
                </a:solidFill>
              </a:rPr>
              <a:t>vote selling </a:t>
            </a:r>
            <a:r>
              <a:rPr lang="en-US" dirty="0"/>
              <a:t>in online voting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See: </a:t>
            </a:r>
            <a:r>
              <a:rPr lang="en-US" b="1" dirty="0">
                <a:solidFill>
                  <a:srgbClr val="00B050"/>
                </a:solidFill>
              </a:rPr>
              <a:t>[</a:t>
            </a:r>
            <a:r>
              <a:rPr lang="pl-PL" b="1" dirty="0">
                <a:solidFill>
                  <a:srgbClr val="00B050"/>
                </a:solidFill>
              </a:rPr>
              <a:t>D</a:t>
            </a:r>
            <a:r>
              <a:rPr lang="en-US" b="1" dirty="0">
                <a:solidFill>
                  <a:srgbClr val="00B050"/>
                </a:solidFill>
              </a:rPr>
              <a:t>.</a:t>
            </a:r>
            <a:r>
              <a:rPr lang="en-US" b="1" noProof="0" dirty="0">
                <a:solidFill>
                  <a:srgbClr val="00B050"/>
                </a:solidFill>
              </a:rPr>
              <a:t> et al., CRYPTO </a:t>
            </a:r>
            <a:r>
              <a:rPr lang="pl-PL" b="1" dirty="0">
                <a:solidFill>
                  <a:srgbClr val="00B050"/>
                </a:solidFill>
              </a:rPr>
              <a:t>2023</a:t>
            </a:r>
            <a:r>
              <a:rPr lang="en-US" b="1" dirty="0">
                <a:solidFill>
                  <a:srgbClr val="00B050"/>
                </a:solidFill>
              </a:rPr>
              <a:t>, Kelkar, et al., ACM CCS 2024]</a:t>
            </a:r>
            <a:endParaRPr lang="pl-PL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49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D3E5A-4C0C-FD6B-DA47-2B997A57F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8259772" cy="1325563"/>
          </a:xfrm>
        </p:spPr>
        <p:txBody>
          <a:bodyPr/>
          <a:lstStyle/>
          <a:p>
            <a:r>
              <a:rPr lang="en-US" dirty="0"/>
              <a:t>Another recent paper in this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56C11-5A5D-1E30-A763-93779094C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J. </a:t>
            </a:r>
            <a:r>
              <a:rPr lang="en-US" dirty="0" err="1"/>
              <a:t>Hsin-yu</a:t>
            </a:r>
            <a:r>
              <a:rPr lang="en-US" dirty="0"/>
              <a:t> Chiang, B. David, T. K. Frederiksen, A. Mondal, E. </a:t>
            </a:r>
            <a:r>
              <a:rPr lang="en-US" dirty="0" err="1"/>
              <a:t>Yeniaras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B050"/>
                </a:solidFill>
              </a:rPr>
              <a:t>Detecting Rogue Decryption in (Threshold) Encryption via Self-Incriminating Proofs</a:t>
            </a:r>
          </a:p>
          <a:p>
            <a:pPr marL="0" indent="0">
              <a:buNone/>
            </a:pPr>
            <a:r>
              <a:rPr lang="en-US" dirty="0" err="1"/>
              <a:t>ePrint</a:t>
            </a:r>
            <a:r>
              <a:rPr lang="en-US" dirty="0"/>
              <a:t> 2024</a:t>
            </a:r>
          </a:p>
        </p:txBody>
      </p:sp>
    </p:spTree>
    <p:extLst>
      <p:ext uri="{BB962C8B-B14F-4D97-AF65-F5344CB8AC3E}">
        <p14:creationId xmlns:p14="http://schemas.microsoft.com/office/powerpoint/2010/main" val="9741152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9E47E-FEF0-AF31-4622-097B0F94D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6FAF5-F92B-FC05-FE56-45EB1ADE82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6748142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Introduction to different models in distributed cryptography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Secret Sharing with Snitching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Other applications of MPC-hardness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Extensions and research problems 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5E4501-35B7-B531-BA3C-94C0000E9C3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287805" y="3587959"/>
            <a:ext cx="744078" cy="8998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A58B62-A1A0-8EEC-8512-A4F8ACE99BF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07355" y="1825625"/>
            <a:ext cx="609599" cy="6095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E11F2C-674D-E99E-FF38-A37AEAA336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78206" y="2626954"/>
            <a:ext cx="609599" cy="6095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0D366A-4B69-2FA6-42BA-BDC813FB20D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8464" y="3124200"/>
            <a:ext cx="609599" cy="60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2306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88002-04D1-E69A-B883-C3E5EC21F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Extensions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8B15E-DF4B-9B2E-E933-BD5F174ABA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Weaker modeling of fast queries</a:t>
            </a:r>
          </a:p>
          <a:p>
            <a:r>
              <a:rPr lang="en-US" dirty="0"/>
              <a:t>Making it compatible with Bitcoin mining rigs (hope: better security against TEEs)</a:t>
            </a:r>
          </a:p>
          <a:p>
            <a:r>
              <a:rPr lang="en-US" dirty="0"/>
              <a:t>Building protocols on top of SSS</a:t>
            </a:r>
            <a:endParaRPr lang="pl-PL" dirty="0"/>
          </a:p>
          <a:p>
            <a:endParaRPr lang="pl-PL" dirty="0"/>
          </a:p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Research questions</a:t>
            </a:r>
            <a:r>
              <a:rPr lang="pl-PL" dirty="0"/>
              <a:t>: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Study MPC-hard primitives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Combine individual cryptography with timed </a:t>
            </a:r>
            <a:r>
              <a:rPr lang="en-US" dirty="0" err="1"/>
              <a:t>cryptograpy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363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5A688-6C6C-9EAB-7894-F3478DB97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967" y="2393152"/>
            <a:ext cx="7886700" cy="1602421"/>
          </a:xfrm>
        </p:spPr>
        <p:txBody>
          <a:bodyPr>
            <a:noAutofit/>
          </a:bodyPr>
          <a:lstStyle/>
          <a:p>
            <a:pPr algn="ctr"/>
            <a:r>
              <a:rPr lang="en-US" sz="11500" b="1" dirty="0"/>
              <a:t>Thanks!</a:t>
            </a:r>
          </a:p>
        </p:txBody>
      </p:sp>
      <p:pic>
        <p:nvPicPr>
          <p:cNvPr id="10" name="Picture 9" descr="A cartoon of a deer&#10;&#10;AI-generated content may be incorrect.">
            <a:extLst>
              <a:ext uri="{FF2B5EF4-FFF2-40B4-BE49-F238E27FC236}">
                <a16:creationId xmlns:a16="http://schemas.microsoft.com/office/drawing/2014/main" id="{931A4C08-297D-C05B-C0A3-DCD8D970656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057" y="4460599"/>
            <a:ext cx="1155495" cy="1155495"/>
          </a:xfrm>
          <a:prstGeom prst="rect">
            <a:avLst/>
          </a:prstGeom>
        </p:spPr>
      </p:pic>
      <p:pic>
        <p:nvPicPr>
          <p:cNvPr id="11" name="Picture 10" descr="A cartoon of a horse&#10;&#10;AI-generated content may be incorrect.">
            <a:extLst>
              <a:ext uri="{FF2B5EF4-FFF2-40B4-BE49-F238E27FC236}">
                <a16:creationId xmlns:a16="http://schemas.microsoft.com/office/drawing/2014/main" id="{7C42B6F3-937A-C2D9-248C-7C5C6D0B37B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9507" y="4496835"/>
            <a:ext cx="1109733" cy="1109733"/>
          </a:xfrm>
          <a:prstGeom prst="rect">
            <a:avLst/>
          </a:prstGeom>
        </p:spPr>
      </p:pic>
      <p:pic>
        <p:nvPicPr>
          <p:cNvPr id="12" name="Picture 11" descr="A cartoon of a cow&#10;&#10;AI-generated content may be incorrect.">
            <a:extLst>
              <a:ext uri="{FF2B5EF4-FFF2-40B4-BE49-F238E27FC236}">
                <a16:creationId xmlns:a16="http://schemas.microsoft.com/office/drawing/2014/main" id="{A7F3AC23-7939-375F-7689-9E024F3CBDB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6554" y="4410885"/>
            <a:ext cx="1205209" cy="1205209"/>
          </a:xfrm>
          <a:prstGeom prst="rect">
            <a:avLst/>
          </a:prstGeom>
        </p:spPr>
      </p:pic>
      <p:pic>
        <p:nvPicPr>
          <p:cNvPr id="13" name="Picture 12" descr="A cartoon of a mouse&#10;&#10;AI-generated content may be incorrect.">
            <a:extLst>
              <a:ext uri="{FF2B5EF4-FFF2-40B4-BE49-F238E27FC236}">
                <a16:creationId xmlns:a16="http://schemas.microsoft.com/office/drawing/2014/main" id="{67D6CC9B-A32E-D19E-D717-2DCAA4C426B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1460" y="4441393"/>
            <a:ext cx="1174701" cy="1174701"/>
          </a:xfrm>
          <a:prstGeom prst="rect">
            <a:avLst/>
          </a:prstGeom>
        </p:spPr>
      </p:pic>
      <p:pic>
        <p:nvPicPr>
          <p:cNvPr id="14" name="Picture 13" descr="A cartoon of a sheep&#10;&#10;AI-generated content may be incorrect.">
            <a:extLst>
              <a:ext uri="{FF2B5EF4-FFF2-40B4-BE49-F238E27FC236}">
                <a16:creationId xmlns:a16="http://schemas.microsoft.com/office/drawing/2014/main" id="{A5C9B9EF-2645-09B5-5274-0239C01DD42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1249" y="4569146"/>
            <a:ext cx="1046948" cy="1046948"/>
          </a:xfrm>
          <a:prstGeom prst="rect">
            <a:avLst/>
          </a:prstGeom>
        </p:spPr>
      </p:pic>
      <p:pic>
        <p:nvPicPr>
          <p:cNvPr id="15" name="Picture 14" descr="A cartoon of a dog&#10;&#10;AI-generated content may be incorrect.">
            <a:extLst>
              <a:ext uri="{FF2B5EF4-FFF2-40B4-BE49-F238E27FC236}">
                <a16:creationId xmlns:a16="http://schemas.microsoft.com/office/drawing/2014/main" id="{DBB5C562-09AC-D72B-AD7B-7A389881738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8937" y="4441393"/>
            <a:ext cx="1317920" cy="1174701"/>
          </a:xfrm>
          <a:prstGeom prst="rect">
            <a:avLst/>
          </a:prstGeom>
        </p:spPr>
      </p:pic>
      <p:pic>
        <p:nvPicPr>
          <p:cNvPr id="18" name="Picture 17" descr="A cartoon of a rabbit&#10;&#10;AI-generated content may be incorrect.">
            <a:extLst>
              <a:ext uri="{FF2B5EF4-FFF2-40B4-BE49-F238E27FC236}">
                <a16:creationId xmlns:a16="http://schemas.microsoft.com/office/drawing/2014/main" id="{4EC9AC24-255A-5D63-3113-235B7D018D2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5065" y="4378519"/>
            <a:ext cx="1237575" cy="123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743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A4A7CEC-64BA-40D4-86C1-3819AEE46F21}">
  <we:reference id="wa200010215" version="2.0.0.0" store="en-US" storeType="OMEX"/>
  <we:alternateReferences>
    <we:reference id="wa200010215" version="2.0.0.0" store="wa200010215" storeType="OMEX"/>
  </we:alternateReferences>
  <we:properties>
    <we:property name="bps.codex_control.document_id" value="&quot;d5fb800f-7a61-4c04-9628-1428129a4f1a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7591</TotalTime>
  <Words>2446</Words>
  <Application>Microsoft Office PowerPoint</Application>
  <PresentationFormat>On-screen Show (4:3)</PresentationFormat>
  <Paragraphs>498</Paragraphs>
  <Slides>54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8" baseType="lpstr">
      <vt:lpstr>Arial</vt:lpstr>
      <vt:lpstr>Cambria Math</vt:lpstr>
      <vt:lpstr>Gill Sans MT</vt:lpstr>
      <vt:lpstr>Office Theme</vt:lpstr>
      <vt:lpstr>MPC-hardness and applications</vt:lpstr>
      <vt:lpstr>This talk is based on my recent work</vt:lpstr>
      <vt:lpstr>Plan</vt:lpstr>
      <vt:lpstr>Distributed cryptography</vt:lpstr>
      <vt:lpstr>Two approaches</vt:lpstr>
      <vt:lpstr>Typical settings</vt:lpstr>
      <vt:lpstr>“Secure evaluation”?</vt:lpstr>
      <vt:lpstr>State of the art</vt:lpstr>
      <vt:lpstr>Blockchains</vt:lpstr>
      <vt:lpstr>“Honest behavior” in MPC</vt:lpstr>
      <vt:lpstr>In blockchains</vt:lpstr>
      <vt:lpstr>Example: Bitcoin’s blockchain</vt:lpstr>
      <vt:lpstr>In blockchains, all parties are corrupt, but by different adversaries.</vt:lpstr>
      <vt:lpstr>Plan</vt:lpstr>
      <vt:lpstr>Case study: (t+1)-out-of-n secret sharing</vt:lpstr>
      <vt:lpstr>Pictorially </vt:lpstr>
      <vt:lpstr>Example t=3</vt:lpstr>
      <vt:lpstr>Example of use</vt:lpstr>
      <vt:lpstr>How to implement it?</vt:lpstr>
      <vt:lpstr>Problem</vt:lpstr>
      <vt:lpstr>Our idea</vt:lpstr>
      <vt:lpstr>The judge</vt:lpstr>
      <vt:lpstr>Consider 2-out-of-2 secret sharing</vt:lpstr>
      <vt:lpstr>Sharing and reconstructing</vt:lpstr>
      <vt:lpstr>Snitching</vt:lpstr>
      <vt:lpstr>Note</vt:lpstr>
      <vt:lpstr>Construction?</vt:lpstr>
      <vt:lpstr>Secret Sharing without Snitching</vt:lpstr>
      <vt:lpstr>A straw-man proposal</vt:lpstr>
      <vt:lpstr>A better idea</vt:lpstr>
      <vt:lpstr>Snitching and punishment</vt:lpstr>
      <vt:lpstr>Problem</vt:lpstr>
      <vt:lpstr>More generally</vt:lpstr>
      <vt:lpstr>Moral</vt:lpstr>
      <vt:lpstr>How to model it?</vt:lpstr>
      <vt:lpstr>More formally</vt:lpstr>
      <vt:lpstr>Our construction</vt:lpstr>
      <vt:lpstr>Sharing (simplified)</vt:lpstr>
      <vt:lpstr>Reconstruction</vt:lpstr>
      <vt:lpstr>Snitching</vt:lpstr>
      <vt:lpstr>Full version</vt:lpstr>
      <vt:lpstr>An example of an application</vt:lpstr>
      <vt:lpstr>Alternative solutions</vt:lpstr>
      <vt:lpstr>Bonus question</vt:lpstr>
      <vt:lpstr>Strong Secret Sharing with Snitching</vt:lpstr>
      <vt:lpstr>Example of an attack: insurance</vt:lpstr>
      <vt:lpstr>Our contribution</vt:lpstr>
      <vt:lpstr>Plan</vt:lpstr>
      <vt:lpstr>(Zero-Knowledge) Proofs of Individual Knowledge (PIK)</vt:lpstr>
      <vt:lpstr>Applications of PIK</vt:lpstr>
      <vt:lpstr>Another recent paper in this model</vt:lpstr>
      <vt:lpstr>Plan</vt:lpstr>
      <vt:lpstr>Extensions  </vt:lpstr>
      <vt:lpstr>Thanks!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Stefan Dziembowski</dc:creator>
  <cp:lastModifiedBy>Stefan Dziembowski</cp:lastModifiedBy>
  <cp:revision>202</cp:revision>
  <dcterms:created xsi:type="dcterms:W3CDTF">2025-06-09T13:23:18Z</dcterms:created>
  <dcterms:modified xsi:type="dcterms:W3CDTF">2026-08-28T10:06:24Z</dcterms:modified>
</cp:coreProperties>
</file>