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334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32" r:id="rId71"/>
  </p:sldIdLst>
  <p:sldSz cx="9144000" cy="6858000" type="screen4x3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108" d="100"/>
          <a:sy n="108" d="100"/>
        </p:scale>
        <p:origin x="39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3" d="100"/>
        <a:sy n="5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A9543F3-0831-4635-AD48-8E4410E96487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8BBDC37B-729A-4393-B484-407F8F0BF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3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30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5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18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17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74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12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28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8F168-6DB2-4B00-BE36-1D00E8C335D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490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004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713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74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FB9FC-93A1-4D9B-802C-BA99443E9032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90358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376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781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EDB7B-D511-46CE-A375-7C3F6659D74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4743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EDB7B-D511-46CE-A375-7C3F6659D74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213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EDB7B-D511-46CE-A375-7C3F6659D74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114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754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988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260CB-1021-4DB5-AE45-685A2FD5390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449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712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63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603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871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045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FB9FC-93A1-4D9B-802C-BA99443E9032}" type="slidenum">
              <a:rPr lang="it-IT" smtClean="0"/>
              <a:pPr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23797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969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918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260CB-1021-4DB5-AE45-685A2FD5390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564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585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721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260CB-1021-4DB5-AE45-685A2FD53906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136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11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F6860-C4D6-41DD-8D64-A87265998D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0650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EDB7B-D511-46CE-A375-7C3F6659D74C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205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EDB7B-D511-46CE-A375-7C3F6659D74C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2684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7213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9156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FF595-1A4D-41DD-B4B1-D71AD91DD3AD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230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FF595-1A4D-41DD-B4B1-D71AD91DD3AD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9384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FF595-1A4D-41DD-B4B1-D71AD91DD3AD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7990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0371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7366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04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F6860-C4D6-41DD-8D64-A87265998DB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42950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090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7887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2593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0054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6034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1731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0743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6767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4301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30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F6860-C4D6-41DD-8D64-A87265998D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05635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C2043-7895-41C3-AF10-1FFC31F2CBC9}" type="slidenum">
              <a:rPr lang="it-IT" smtClean="0"/>
              <a:pPr/>
              <a:t>65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559929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7879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3191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2721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0362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25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632A10-DCC6-4A20-9C12-577EF1D0366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77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27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FB9FC-93A1-4D9B-802C-BA99443E9032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2461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92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ABD3-5AFF-4669-BE74-12D79B49C211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15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ABD3-5AFF-4669-BE74-12D79B49C211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60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ABD3-5AFF-4669-BE74-12D79B49C211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22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496C4FA-4B4D-4427-8080-3C9C21BE5146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365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152A770-D98A-41FA-9406-544D079D5C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83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ABD3-5AFF-4669-BE74-12D79B49C211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8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ABD3-5AFF-4669-BE74-12D79B49C211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59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ABD3-5AFF-4669-BE74-12D79B49C211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4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ABD3-5AFF-4669-BE74-12D79B49C211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50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ABD3-5AFF-4669-BE74-12D79B49C211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37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ABD3-5AFF-4669-BE74-12D79B49C211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58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ABD3-5AFF-4669-BE74-12D79B49C211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ABD3-5AFF-4669-BE74-12D79B49C211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80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FABD3-5AFF-4669-BE74-12D79B49C211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4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ypto.edu.pl/" TargetMode="External"/><Relationship Id="rId7" Type="http://schemas.openxmlformats.org/officeDocument/2006/relationships/hyperlink" Target="http://www.cacr.math.uwaterloo.ca/hac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.ucsd.edu/~mihir/papers/gb.html" TargetMode="External"/><Relationship Id="rId5" Type="http://schemas.openxmlformats.org/officeDocument/2006/relationships/hyperlink" Target="http://www.cacr.math.uwaterloo.ca/~dstinson/CTAP3/CTAP3.html" TargetMode="External"/><Relationship Id="rId4" Type="http://schemas.openxmlformats.org/officeDocument/2006/relationships/hyperlink" Target="http://www.cs.umd.edu/~jkatz/imc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5.w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38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17.wmf"/><Relationship Id="rId4" Type="http://schemas.openxmlformats.org/officeDocument/2006/relationships/image" Target="../media/image15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38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2398719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Lecture </a:t>
            </a:r>
            <a:r>
              <a:rPr lang="en-GB" b="1" dirty="0"/>
              <a:t>1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>
                <a:solidFill>
                  <a:srgbClr val="0070C0"/>
                </a:solidFill>
              </a:rPr>
              <a:t>Introduction to Cryptography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19" y="6286520"/>
            <a:ext cx="868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3</a:t>
            </a:r>
            <a:r>
              <a:rPr lang="en-GB" b="1" dirty="0" smtClean="0"/>
              <a:t>.10.1</a:t>
            </a:r>
            <a:r>
              <a:rPr lang="pl-PL" b="1" dirty="0"/>
              <a:t>8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740352" y="6286520"/>
            <a:ext cx="135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version 1.0</a:t>
            </a:r>
            <a:endParaRPr lang="it-IT" b="1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641600" y="2860527"/>
            <a:ext cx="3962400" cy="1015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>
                <a:solidFill>
                  <a:srgbClr val="FF0000"/>
                </a:solidFill>
              </a:rPr>
              <a:t>Stefan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</a:rPr>
              <a:t>Dziembowski</a:t>
            </a:r>
            <a:br>
              <a:rPr lang="en-US" sz="3000" b="1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>www.crypto.edu.pl/Dziembowski</a:t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3000" dirty="0" smtClean="0">
                <a:solidFill>
                  <a:srgbClr val="FF0000"/>
                </a:solidFill>
              </a:rPr>
              <a:t/>
            </a:r>
            <a:br>
              <a:rPr lang="en-US" sz="3000" dirty="0" smtClean="0">
                <a:solidFill>
                  <a:srgbClr val="FF0000"/>
                </a:solidFill>
              </a:rPr>
            </a:br>
            <a:r>
              <a:rPr lang="en-US" sz="2600" b="1" dirty="0" smtClean="0">
                <a:solidFill>
                  <a:schemeClr val="tx1"/>
                </a:solidFill>
              </a:rPr>
              <a:t>University of Warsaw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r="58267"/>
          <a:stretch/>
        </p:blipFill>
        <p:spPr>
          <a:xfrm>
            <a:off x="3779912" y="4509120"/>
            <a:ext cx="1418989" cy="152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2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Mathematical foundations</a:t>
            </a:r>
            <a:endParaRPr lang="pl-P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What makes us believe that the </a:t>
            </a:r>
            <a:r>
              <a:rPr lang="pl-PL" b="1" dirty="0" smtClean="0">
                <a:solidFill>
                  <a:srgbClr val="800000"/>
                </a:solidFill>
              </a:rPr>
              <a:t>protocols are secure</a:t>
            </a:r>
            <a:r>
              <a:rPr lang="pl-PL" dirty="0" smtClean="0"/>
              <a:t>?</a:t>
            </a:r>
          </a:p>
          <a:p>
            <a:endParaRPr lang="pl-PL" dirty="0" smtClean="0"/>
          </a:p>
          <a:p>
            <a:r>
              <a:rPr lang="pl-PL" dirty="0" smtClean="0"/>
              <a:t>Can we formally </a:t>
            </a:r>
            <a:r>
              <a:rPr lang="pl-PL" b="1" dirty="0" smtClean="0">
                <a:solidFill>
                  <a:srgbClr val="FF6600"/>
                </a:solidFill>
              </a:rPr>
              <a:t>define </a:t>
            </a:r>
            <a:r>
              <a:rPr lang="pl-PL" dirty="0" smtClean="0"/>
              <a:t>“security”?</a:t>
            </a:r>
          </a:p>
          <a:p>
            <a:endParaRPr lang="pl-PL" b="1" dirty="0" smtClean="0">
              <a:solidFill>
                <a:srgbClr val="008000"/>
              </a:solidFill>
            </a:endParaRPr>
          </a:p>
          <a:p>
            <a:r>
              <a:rPr lang="pl-PL" dirty="0" smtClean="0"/>
              <a:t>Can security be </a:t>
            </a:r>
            <a:r>
              <a:rPr lang="pl-PL" b="1" dirty="0" smtClean="0">
                <a:solidFill>
                  <a:srgbClr val="008000"/>
                </a:solidFill>
              </a:rPr>
              <a:t>proven</a:t>
            </a:r>
            <a:r>
              <a:rPr lang="pl-PL" dirty="0" smtClean="0"/>
              <a:t>?</a:t>
            </a:r>
          </a:p>
          <a:p>
            <a:endParaRPr lang="pl-PL" dirty="0" smtClean="0"/>
          </a:p>
          <a:p>
            <a:r>
              <a:rPr lang="pl-PL" dirty="0" smtClean="0"/>
              <a:t>Do there exist “</a:t>
            </a:r>
            <a:r>
              <a:rPr lang="pl-PL" b="1" dirty="0" smtClean="0">
                <a:solidFill>
                  <a:srgbClr val="0000FF"/>
                </a:solidFill>
              </a:rPr>
              <a:t>unbreakable</a:t>
            </a:r>
            <a:r>
              <a:rPr lang="pl-PL" dirty="0" smtClean="0"/>
              <a:t>” ciphers?</a:t>
            </a:r>
          </a:p>
        </p:txBody>
      </p:sp>
    </p:spTree>
    <p:extLst>
      <p:ext uri="{BB962C8B-B14F-4D97-AF65-F5344CB8AC3E}">
        <p14:creationId xmlns:p14="http://schemas.microsoft.com/office/powerpoint/2010/main" val="277572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smtClean="0"/>
              <a:t>New horizons</a:t>
            </a:r>
            <a:endParaRPr lang="pl-PL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Advanced cryptographic protocols, such as:</a:t>
            </a:r>
          </a:p>
          <a:p>
            <a:endParaRPr lang="pl-PL" dirty="0" smtClean="0"/>
          </a:p>
          <a:p>
            <a:r>
              <a:rPr lang="pl-PL" b="1" dirty="0" smtClean="0">
                <a:solidFill>
                  <a:srgbClr val="800000"/>
                </a:solidFill>
              </a:rPr>
              <a:t>zero-knowledge</a:t>
            </a:r>
          </a:p>
          <a:p>
            <a:endParaRPr lang="pl-PL" dirty="0" smtClean="0"/>
          </a:p>
          <a:p>
            <a:r>
              <a:rPr lang="pl-PL" b="1" dirty="0">
                <a:solidFill>
                  <a:srgbClr val="000090"/>
                </a:solidFill>
              </a:rPr>
              <a:t>multiparty computations</a:t>
            </a:r>
            <a:endParaRPr lang="pl-PL" b="1" dirty="0" smtClean="0">
              <a:solidFill>
                <a:srgbClr val="000090"/>
              </a:solidFill>
            </a:endParaRPr>
          </a:p>
          <a:p>
            <a:endParaRPr lang="pl-PL" dirty="0" smtClean="0"/>
          </a:p>
          <a:p>
            <a:r>
              <a:rPr lang="pl-PL" b="1" dirty="0" smtClean="0">
                <a:solidFill>
                  <a:srgbClr val="660066"/>
                </a:solidFill>
              </a:rPr>
              <a:t>private information retrieval </a:t>
            </a:r>
            <a:endParaRPr lang="pl-PL" b="1" dirty="0">
              <a:solidFill>
                <a:srgbClr val="660066"/>
              </a:solidFill>
            </a:endParaRPr>
          </a:p>
        </p:txBody>
      </p:sp>
      <p:pic>
        <p:nvPicPr>
          <p:cNvPr id="4" name="Picture 2" descr="C:\Users\Stefan\AppData\Local\Microsoft\Windows\Temporary Internet Files\Content.IE5\9N77EC5D\MCj0429837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2286000"/>
            <a:ext cx="2571768" cy="1968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048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US" dirty="0" smtClean="0"/>
              <a:t>This course is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about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14974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practical data security </a:t>
            </a:r>
            <a:r>
              <a:rPr lang="en-US" dirty="0" smtClean="0"/>
              <a:t>(firewalls, intrusion-detection, VPNs, etc</a:t>
            </a:r>
            <a:r>
              <a:rPr lang="en-US" dirty="0" smtClean="0"/>
              <a:t>.),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  <a:p>
            <a:r>
              <a:rPr lang="en-US" b="1" dirty="0" smtClean="0">
                <a:solidFill>
                  <a:srgbClr val="7030A0"/>
                </a:solidFill>
              </a:rPr>
              <a:t>history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smtClean="0"/>
              <a:t>of cryptography,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0070C0"/>
                </a:solidFill>
              </a:rPr>
              <a:t>number theory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0070C0"/>
                </a:solidFill>
              </a:rPr>
              <a:t>algebra 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dirty="0" smtClean="0"/>
              <a:t>(we will use them </a:t>
            </a:r>
            <a:r>
              <a:rPr lang="en-US" b="1" dirty="0" smtClean="0"/>
              <a:t>only as </a:t>
            </a:r>
            <a:r>
              <a:rPr lang="it-IT" b="1" dirty="0" smtClean="0"/>
              <a:t>tools</a:t>
            </a:r>
            <a:r>
              <a:rPr lang="it-IT" dirty="0" smtClean="0"/>
              <a:t>)</a:t>
            </a:r>
            <a:endParaRPr lang="en-US" b="1" dirty="0" smtClean="0">
              <a:solidFill>
                <a:srgbClr val="0070C0"/>
              </a:solidFill>
            </a:endParaRPr>
          </a:p>
          <a:p>
            <a:endParaRPr lang="en-US" dirty="0"/>
          </a:p>
          <a:p>
            <a:r>
              <a:rPr lang="en-US" b="1" dirty="0" smtClean="0">
                <a:solidFill>
                  <a:srgbClr val="00B050"/>
                </a:solidFill>
              </a:rPr>
              <a:t>complexity </a:t>
            </a:r>
            <a:r>
              <a:rPr lang="en-US" b="1" dirty="0" smtClean="0">
                <a:solidFill>
                  <a:srgbClr val="00B050"/>
                </a:solidFill>
              </a:rPr>
              <a:t>theory</a:t>
            </a:r>
            <a:endParaRPr lang="pl-PL" b="1" dirty="0" smtClean="0">
              <a:solidFill>
                <a:srgbClr val="00B050"/>
              </a:solidFill>
            </a:endParaRPr>
          </a:p>
          <a:p>
            <a:endParaRPr lang="pl-PL" b="1" dirty="0">
              <a:solidFill>
                <a:srgbClr val="0070C0"/>
              </a:solidFill>
            </a:endParaRPr>
          </a:p>
          <a:p>
            <a:r>
              <a:rPr lang="pl-PL" b="1" dirty="0" smtClean="0">
                <a:solidFill>
                  <a:srgbClr val="7030A0"/>
                </a:solidFill>
              </a:rPr>
              <a:t>cryptocurrencies and blockchain</a:t>
            </a:r>
            <a:endParaRPr lang="it-IT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32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919" y="-44457"/>
            <a:ext cx="7886700" cy="1325563"/>
          </a:xfrm>
        </p:spPr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14600"/>
            <a:ext cx="8229600" cy="39624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Cryptology = cryptography + cryptanalysis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This convention is </a:t>
            </a:r>
            <a:r>
              <a:rPr lang="en-US" b="1" dirty="0" smtClean="0"/>
              <a:t>slightly artificial </a:t>
            </a:r>
            <a:r>
              <a:rPr lang="en-US" dirty="0" smtClean="0"/>
              <a:t>and often ignored.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Common usage: </a:t>
            </a:r>
          </a:p>
          <a:p>
            <a:pPr algn="ctr">
              <a:buNone/>
            </a:pPr>
            <a:r>
              <a:rPr lang="en-US" b="1" dirty="0" smtClean="0"/>
              <a:t>“cryptanalysis of X” = “breaking X”</a:t>
            </a:r>
          </a:p>
          <a:p>
            <a:pPr algn="ctr">
              <a:buNone/>
            </a:pPr>
            <a:endParaRPr lang="en-US" b="1" dirty="0" smtClean="0"/>
          </a:p>
          <a:p>
            <a:pPr>
              <a:buNone/>
            </a:pPr>
            <a:r>
              <a:rPr lang="en-US" dirty="0" smtClean="0"/>
              <a:t>Common abbreviation: </a:t>
            </a:r>
            <a:r>
              <a:rPr lang="en-US" b="1" dirty="0" smtClean="0"/>
              <a:t>“crypto”</a:t>
            </a:r>
          </a:p>
          <a:p>
            <a:pPr algn="ctr">
              <a:buNone/>
            </a:pPr>
            <a:endParaRPr lang="en-US" b="1" dirty="0"/>
          </a:p>
        </p:txBody>
      </p:sp>
      <p:sp>
        <p:nvSpPr>
          <p:cNvPr id="4" name="Rectangular Callout 3"/>
          <p:cNvSpPr/>
          <p:nvPr/>
        </p:nvSpPr>
        <p:spPr>
          <a:xfrm>
            <a:off x="1828800" y="1524000"/>
            <a:ext cx="3357586" cy="747706"/>
          </a:xfrm>
          <a:prstGeom prst="wedgeRectCallout">
            <a:avLst>
              <a:gd name="adj1" fmla="val 9108"/>
              <a:gd name="adj2" fmla="val 8497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constructing secure systems</a:t>
            </a:r>
            <a:endParaRPr lang="en-US" sz="2400" dirty="0"/>
          </a:p>
        </p:txBody>
      </p:sp>
      <p:sp>
        <p:nvSpPr>
          <p:cNvPr id="5" name="Rectangular Callout 4"/>
          <p:cNvSpPr/>
          <p:nvPr/>
        </p:nvSpPr>
        <p:spPr>
          <a:xfrm>
            <a:off x="5562600" y="1524000"/>
            <a:ext cx="3357586" cy="595306"/>
          </a:xfrm>
          <a:prstGeom prst="wedgeRectCallout">
            <a:avLst>
              <a:gd name="adj1" fmla="val -26014"/>
              <a:gd name="adj2" fmla="val 13394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breaking the systems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314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n-US" dirty="0" smtClean="0"/>
              <a:t>Cryptography – general picture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85918" y="2714620"/>
          <a:ext cx="6643734" cy="1925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4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26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encryption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authentication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18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private</a:t>
                      </a:r>
                      <a:r>
                        <a:rPr lang="en-US" b="1" baseline="0" dirty="0" smtClean="0"/>
                        <a:t> key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private</a:t>
                      </a:r>
                      <a:r>
                        <a:rPr lang="en-US" baseline="0" dirty="0" smtClean="0"/>
                        <a:t> key encryption</a:t>
                      </a:r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private</a:t>
                      </a:r>
                      <a:r>
                        <a:rPr lang="en-US" baseline="0" dirty="0" smtClean="0"/>
                        <a:t> key authentication</a:t>
                      </a:r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69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public key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public key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encryption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signatures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000496" y="5286388"/>
            <a:ext cx="4429156" cy="7858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advanced cryptographic protocols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71934" y="3500438"/>
            <a:ext cx="30168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071934" y="4143380"/>
            <a:ext cx="30168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286512" y="3500438"/>
            <a:ext cx="30168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286512" y="4143380"/>
            <a:ext cx="30168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071934" y="5500702"/>
            <a:ext cx="30168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785786" y="2000240"/>
            <a:ext cx="219946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plan of the course: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0598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24808"/>
          </a:xfrm>
        </p:spPr>
        <p:txBody>
          <a:bodyPr/>
          <a:lstStyle/>
          <a:p>
            <a:r>
              <a:rPr lang="en-US" dirty="0" smtClean="0"/>
              <a:t>Preliminary plan of the lectures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86753"/>
            <a:ext cx="7886700" cy="471930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Introduction to Cryptography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Symmetric Encryption I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Symmetric Encryption II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Symmetric Encryption III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Hash Functions </a:t>
            </a:r>
            <a:r>
              <a:rPr lang="en-US" sz="1600" dirty="0" smtClean="0"/>
              <a:t>and Message Authentication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Key Management and Public-Key Cryptography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A Brush-up on Number. Theory and Algebra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Public-Key Encryption I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Public-Key Encryption II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Signature Schemes and Commitment Schemes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Commitment Schemes and Zero-Knowledge Protocols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Two-party and Multi-party Computation Protocols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Private Information Retrieval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Introduction to Cryptographic Currencies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2934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505092" cy="1143000"/>
          </a:xfrm>
        </p:spPr>
        <p:txBody>
          <a:bodyPr>
            <a:normAutofit fontScale="90000"/>
          </a:bodyPr>
          <a:lstStyle/>
          <a:p>
            <a:r>
              <a:rPr lang="en-GB" sz="4400" dirty="0" smtClean="0"/>
              <a:t>Encryption schemes</a:t>
            </a:r>
            <a:br>
              <a:rPr lang="en-GB" sz="4400" dirty="0" smtClean="0"/>
            </a:br>
            <a:r>
              <a:rPr lang="en-GB" sz="4400" dirty="0" smtClean="0"/>
              <a:t>(a very general picture)</a:t>
            </a:r>
            <a:endParaRPr lang="en-US" dirty="0"/>
          </a:p>
        </p:txBody>
      </p:sp>
      <p:pic>
        <p:nvPicPr>
          <p:cNvPr id="5" name="Picture 32" descr="MCj041146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6958" y="2852726"/>
            <a:ext cx="1401763" cy="1457325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57158" y="1785926"/>
            <a:ext cx="82296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Encryption scheme 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pl-P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cipher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encryption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decryption</a:t>
            </a:r>
            <a:endParaRPr kumimoji="0" lang="pl-P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5" descr="MCj043594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7158" y="5138726"/>
            <a:ext cx="1841500" cy="1273175"/>
          </a:xfrm>
          <a:prstGeom prst="rect">
            <a:avLst/>
          </a:prstGeom>
          <a:noFill/>
        </p:spPr>
      </p:pic>
      <p:pic>
        <p:nvPicPr>
          <p:cNvPr id="8" name="Picture 6" descr="MCj0415808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90758" y="2852726"/>
            <a:ext cx="1368425" cy="1438275"/>
          </a:xfrm>
          <a:prstGeom prst="rect">
            <a:avLst/>
          </a:prstGeom>
          <a:noFill/>
        </p:spPr>
      </p:pic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566958" y="3767126"/>
            <a:ext cx="1241425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/>
              <a:t>encryption</a:t>
            </a:r>
            <a:endParaRPr lang="en-US" sz="1800"/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4319558" y="3767126"/>
            <a:ext cx="1447800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800" dirty="0" err="1"/>
              <a:t>ciphertext</a:t>
            </a:r>
            <a:r>
              <a:rPr lang="en-GB" sz="1800" dirty="0"/>
              <a:t> </a:t>
            </a:r>
            <a:r>
              <a:rPr lang="en-GB" sz="1800" b="1" i="1" dirty="0">
                <a:solidFill>
                  <a:srgbClr val="FF0000"/>
                </a:solidFill>
              </a:rPr>
              <a:t>c</a:t>
            </a:r>
            <a:endParaRPr lang="en-US" sz="1800" b="1" i="1" dirty="0">
              <a:solidFill>
                <a:srgbClr val="FF0000"/>
              </a:solidFill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6453158" y="3767126"/>
            <a:ext cx="1241425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/>
              <a:t>decryption</a:t>
            </a:r>
            <a:endParaRPr lang="en-US" sz="1800"/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8129558" y="3767126"/>
            <a:ext cx="762000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800" b="1" i="1" dirty="0">
                <a:solidFill>
                  <a:srgbClr val="FF0000"/>
                </a:solidFill>
              </a:rPr>
              <a:t>m</a:t>
            </a:r>
            <a:endParaRPr lang="en-US" sz="1800" b="1" i="1" dirty="0">
              <a:solidFill>
                <a:srgbClr val="FF0000"/>
              </a:solidFill>
            </a:endParaRPr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500033" y="3786184"/>
            <a:ext cx="2066925" cy="369888"/>
            <a:chOff x="285" y="2579"/>
            <a:chExt cx="1302" cy="233"/>
          </a:xfrm>
        </p:grpSpPr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285" y="2579"/>
              <a:ext cx="912" cy="23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sz="1800" dirty="0"/>
                <a:t>plaintext</a:t>
              </a:r>
              <a:r>
                <a:rPr lang="en-GB" sz="1800" b="1" dirty="0">
                  <a:solidFill>
                    <a:srgbClr val="993300"/>
                  </a:solidFill>
                </a:rPr>
                <a:t> </a:t>
              </a:r>
              <a:r>
                <a:rPr lang="en-GB" sz="1800" b="1" i="1" dirty="0">
                  <a:solidFill>
                    <a:srgbClr val="FF0000"/>
                  </a:solidFill>
                </a:rPr>
                <a:t>m</a:t>
              </a:r>
              <a:endParaRPr lang="en-US" sz="1800" b="1" i="1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AutoShape 25"/>
            <p:cNvCxnSpPr>
              <a:cxnSpLocks noChangeShapeType="1"/>
              <a:stCxn id="14" idx="3"/>
              <a:endCxn id="9" idx="1"/>
            </p:cNvCxnSpPr>
            <p:nvPr/>
          </p:nvCxnSpPr>
          <p:spPr bwMode="auto">
            <a:xfrm flipV="1">
              <a:off x="1197" y="2683"/>
              <a:ext cx="390" cy="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cxnSp>
        <p:nvCxnSpPr>
          <p:cNvPr id="16" name="AutoShape 26"/>
          <p:cNvCxnSpPr>
            <a:cxnSpLocks noChangeShapeType="1"/>
            <a:stCxn id="9" idx="3"/>
            <a:endCxn id="10" idx="1"/>
          </p:cNvCxnSpPr>
          <p:nvPr/>
        </p:nvCxnSpPr>
        <p:spPr bwMode="auto">
          <a:xfrm>
            <a:off x="3808383" y="3952864"/>
            <a:ext cx="5111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7" name="AutoShape 27"/>
          <p:cNvCxnSpPr>
            <a:cxnSpLocks noChangeShapeType="1"/>
            <a:stCxn id="10" idx="3"/>
            <a:endCxn id="11" idx="1"/>
          </p:cNvCxnSpPr>
          <p:nvPr/>
        </p:nvCxnSpPr>
        <p:spPr bwMode="auto">
          <a:xfrm>
            <a:off x="5767358" y="3952864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8" name="AutoShape 28"/>
          <p:cNvCxnSpPr>
            <a:cxnSpLocks noChangeShapeType="1"/>
            <a:stCxn id="11" idx="3"/>
            <a:endCxn id="12" idx="1"/>
          </p:cNvCxnSpPr>
          <p:nvPr/>
        </p:nvCxnSpPr>
        <p:spPr bwMode="auto">
          <a:xfrm>
            <a:off x="7694583" y="3952864"/>
            <a:ext cx="434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" name="AutoShape 29"/>
          <p:cNvCxnSpPr>
            <a:cxnSpLocks noChangeShapeType="1"/>
            <a:stCxn id="10" idx="2"/>
          </p:cNvCxnSpPr>
          <p:nvPr/>
        </p:nvCxnSpPr>
        <p:spPr bwMode="auto">
          <a:xfrm>
            <a:off x="5043458" y="4137014"/>
            <a:ext cx="44450" cy="1001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5691158" y="5291126"/>
            <a:ext cx="2290763" cy="4000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dirty="0"/>
              <a:t>should not learn </a:t>
            </a:r>
            <a:r>
              <a:rPr lang="en-GB" sz="2000" b="1" i="1" dirty="0">
                <a:solidFill>
                  <a:srgbClr val="FF0000"/>
                </a:solidFill>
              </a:rPr>
              <a:t>m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21" name="AutoShape 35"/>
          <p:cNvSpPr>
            <a:spLocks noChangeArrowheads="1"/>
          </p:cNvSpPr>
          <p:nvPr/>
        </p:nvSpPr>
        <p:spPr bwMode="auto">
          <a:xfrm>
            <a:off x="571472" y="5214950"/>
            <a:ext cx="3124200" cy="1371600"/>
          </a:xfrm>
          <a:prstGeom prst="wedgeRoundRectCallout">
            <a:avLst>
              <a:gd name="adj1" fmla="val -13519"/>
              <a:gd name="adj2" fmla="val -125694"/>
              <a:gd name="adj3" fmla="val 16667"/>
            </a:avLst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en-US" sz="1800" b="1" u="sng" dirty="0"/>
              <a:t>In the past</a:t>
            </a:r>
            <a:r>
              <a:rPr lang="en-US" sz="1800" dirty="0"/>
              <a:t>:</a:t>
            </a:r>
            <a:br>
              <a:rPr lang="en-US" sz="1800" dirty="0"/>
            </a:br>
            <a:r>
              <a:rPr lang="en-US" sz="1800" dirty="0"/>
              <a:t>a </a:t>
            </a:r>
            <a:r>
              <a:rPr lang="en-US" sz="1800" b="1" dirty="0">
                <a:solidFill>
                  <a:srgbClr val="FF0000"/>
                </a:solidFill>
              </a:rPr>
              <a:t>text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in natural language.</a:t>
            </a:r>
          </a:p>
          <a:p>
            <a:pPr algn="ctr"/>
            <a:r>
              <a:rPr lang="en-US" sz="1800" b="1" u="sng" dirty="0"/>
              <a:t>Now</a:t>
            </a:r>
            <a:r>
              <a:rPr lang="en-US" sz="1800" dirty="0"/>
              <a:t>:</a:t>
            </a:r>
          </a:p>
          <a:p>
            <a:pPr algn="ctr"/>
            <a:r>
              <a:rPr lang="en-US" sz="1800" dirty="0"/>
              <a:t>a </a:t>
            </a:r>
            <a:r>
              <a:rPr lang="en-US" sz="1800" b="1" dirty="0">
                <a:solidFill>
                  <a:srgbClr val="FF0000"/>
                </a:solidFill>
              </a:rPr>
              <a:t>string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of bits.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57488" y="4214818"/>
            <a:ext cx="63671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Alice</a:t>
            </a:r>
            <a:endParaRPr lang="it-IT" dirty="0"/>
          </a:p>
        </p:txBody>
      </p:sp>
      <p:sp>
        <p:nvSpPr>
          <p:cNvPr id="23" name="TextBox 22"/>
          <p:cNvSpPr txBox="1"/>
          <p:nvPr/>
        </p:nvSpPr>
        <p:spPr>
          <a:xfrm>
            <a:off x="6858016" y="4214818"/>
            <a:ext cx="55335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Bob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823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animBg="1"/>
      <p:bldP spid="10" grpId="0" animBg="1"/>
      <p:bldP spid="11" grpId="0" animBg="1"/>
      <p:bldP spid="12" grpId="0" animBg="1"/>
      <p:bldP spid="20" grpId="0" animBg="1"/>
      <p:bldP spid="21" grpId="0" animBg="1"/>
      <p:bldP spid="21" grpId="1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 vs. science</a:t>
            </a:r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828800"/>
            <a:ext cx="9144000" cy="2133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normAutofit/>
          </a:bodyPr>
          <a:lstStyle/>
          <a:p>
            <a:pPr marL="365760" lvl="0" indent="-283464" algn="ctr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3200" b="1" u="sng" dirty="0">
                <a:solidFill>
                  <a:srgbClr val="0070C0"/>
                </a:solidFill>
              </a:rPr>
              <a:t>In the past</a:t>
            </a:r>
            <a:r>
              <a:rPr lang="en-US" sz="3200" dirty="0">
                <a:solidFill>
                  <a:srgbClr val="0070C0"/>
                </a:solidFill>
              </a:rPr>
              <a:t>:</a:t>
            </a:r>
          </a:p>
          <a:p>
            <a:pPr marL="365760" lvl="0" indent="-283464" algn="ctr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3200" dirty="0">
                <a:solidFill>
                  <a:schemeClr val="tx1"/>
                </a:solidFill>
              </a:rPr>
              <a:t>lack of precise definitions, ad-hoc design, usually insecure.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962400"/>
            <a:ext cx="9144000" cy="2057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/>
          <a:lstStyle/>
          <a:p>
            <a:pPr marL="365760" lvl="0" indent="-283464" algn="ctr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800" b="1" u="sng" dirty="0">
                <a:solidFill>
                  <a:srgbClr val="0070C0"/>
                </a:solidFill>
              </a:rPr>
              <a:t>Nowadays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  <a:p>
            <a:pPr marL="365760" lvl="0" indent="-283464" algn="ctr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800" dirty="0">
                <a:solidFill>
                  <a:schemeClr val="tx1"/>
                </a:solidFill>
              </a:rPr>
              <a:t>formal definitions, systematic design, very secure constructions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5800" y="5169048"/>
            <a:ext cx="7772400" cy="92695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11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1524000"/>
            <a:ext cx="9144000" cy="1371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3600" dirty="0" smtClean="0"/>
              <a:t>We want to construct schemes that are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3600" b="1" dirty="0" smtClean="0"/>
              <a:t>provably secure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Provable security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62" y="3214686"/>
            <a:ext cx="7498080" cy="714380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4400" dirty="0" smtClean="0"/>
              <a:t>But...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0" y="4286256"/>
            <a:ext cx="9144000" cy="15881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3600" b="1" dirty="0" smtClean="0"/>
              <a:t>why</a:t>
            </a:r>
            <a:r>
              <a:rPr lang="en-US" sz="3600" dirty="0" smtClean="0"/>
              <a:t> do we want to do it?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it-IT" sz="3600" b="1" dirty="0" smtClean="0"/>
              <a:t> </a:t>
            </a:r>
            <a:r>
              <a:rPr lang="pl-PL" sz="3600" b="1" dirty="0" smtClean="0"/>
              <a:t>how</a:t>
            </a:r>
            <a:r>
              <a:rPr lang="pl-PL" sz="3600" b="1" dirty="0" smtClean="0">
                <a:solidFill>
                  <a:schemeClr val="accent2"/>
                </a:solidFill>
              </a:rPr>
              <a:t> </a:t>
            </a:r>
            <a:r>
              <a:rPr lang="pl-PL" sz="3600" dirty="0" smtClean="0"/>
              <a:t>to define it?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3600" dirty="0" smtClean="0"/>
              <a:t> and </a:t>
            </a:r>
            <a:r>
              <a:rPr lang="pl-PL" sz="3600" dirty="0" smtClean="0"/>
              <a:t>is it </a:t>
            </a:r>
            <a:r>
              <a:rPr lang="pl-PL" sz="3600" b="1" dirty="0" smtClean="0"/>
              <a:t>possible</a:t>
            </a:r>
            <a:r>
              <a:rPr lang="pl-PL" sz="3600" b="1" dirty="0" smtClean="0">
                <a:solidFill>
                  <a:schemeClr val="accent2"/>
                </a:solidFill>
              </a:rPr>
              <a:t> </a:t>
            </a:r>
            <a:r>
              <a:rPr lang="pl-PL" sz="3600" dirty="0" smtClean="0"/>
              <a:t>to achieve i</a:t>
            </a:r>
            <a:r>
              <a:rPr lang="en-US" sz="3600" dirty="0" smtClean="0"/>
              <a:t>t?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2140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357562"/>
            <a:ext cx="9144000" cy="71438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there cannot exist an experimental proof that a scheme is secure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1219200"/>
            <a:ext cx="9144000" cy="1352544"/>
          </a:xfrm>
          <a:prstGeom prst="rect">
            <a:avLst/>
          </a:prstGeom>
          <a:solidFill>
            <a:srgbClr val="FFEEE7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2400" dirty="0" smtClean="0"/>
              <a:t>In many areas of computer science formal proofs are </a:t>
            </a:r>
            <a:r>
              <a:rPr lang="en-US" sz="2400" b="1" dirty="0" smtClean="0"/>
              <a:t>not essential</a:t>
            </a:r>
            <a:r>
              <a:rPr lang="en-US" sz="2400" dirty="0" smtClean="0"/>
              <a:t>.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dirty="0" smtClean="0"/>
              <a:t>For example, instead of proving that an algorithm is efficient, </a:t>
            </a:r>
            <a:br>
              <a:rPr lang="en-US" sz="2400" dirty="0" smtClean="0"/>
            </a:br>
            <a:r>
              <a:rPr lang="en-US" sz="2400" dirty="0" smtClean="0"/>
              <a:t>we can just simulate it on a  </a:t>
            </a:r>
            <a:r>
              <a:rPr lang="en-US" sz="2400" i="1" dirty="0" smtClean="0"/>
              <a:t>“</a:t>
            </a:r>
            <a:r>
              <a:rPr lang="en-US" sz="2400" b="1" i="1" dirty="0" smtClean="0">
                <a:solidFill>
                  <a:srgbClr val="FF0000"/>
                </a:solidFill>
              </a:rPr>
              <a:t>typical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input”.</a:t>
            </a:r>
            <a:endParaRPr lang="en-US" sz="2400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/>
              <a:t>Provable security – the motivation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4214818"/>
            <a:ext cx="8763000" cy="1500198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b="1" u="sng" dirty="0" smtClean="0"/>
              <a:t>Why</a:t>
            </a:r>
            <a:r>
              <a:rPr lang="en-US" b="1" u="sng" dirty="0"/>
              <a:t>?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b="1" u="sng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Because a notion of a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800" dirty="0"/>
              <a:t>“</a:t>
            </a:r>
            <a:r>
              <a:rPr lang="en-US" sz="2800" b="1" i="1" dirty="0">
                <a:solidFill>
                  <a:srgbClr val="FF0000"/>
                </a:solidFill>
              </a:rPr>
              <a:t>typical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adversary</a:t>
            </a:r>
            <a:r>
              <a:rPr lang="en-US" sz="2800" i="1" dirty="0"/>
              <a:t>”</a:t>
            </a: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does not make sense.</a:t>
            </a:r>
          </a:p>
        </p:txBody>
      </p:sp>
      <p:sp>
        <p:nvSpPr>
          <p:cNvPr id="7" name="Rectangle 6"/>
          <p:cNvSpPr/>
          <p:nvPr/>
        </p:nvSpPr>
        <p:spPr>
          <a:xfrm>
            <a:off x="2571736" y="2714620"/>
            <a:ext cx="5206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In </a:t>
            </a:r>
            <a:r>
              <a:rPr lang="en-US" sz="2400" b="1" dirty="0" smtClean="0"/>
              <a:t>cryptography</a:t>
            </a:r>
            <a:r>
              <a:rPr lang="en-US" sz="2400" dirty="0" smtClean="0"/>
              <a:t> it’s </a:t>
            </a:r>
            <a:r>
              <a:rPr lang="en-US" sz="2400" b="1" dirty="0" smtClean="0"/>
              <a:t>not true</a:t>
            </a:r>
            <a:r>
              <a:rPr lang="en-US" sz="2400" dirty="0" smtClean="0"/>
              <a:t>, because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0" y="5857892"/>
            <a:ext cx="91440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0">
            <a:spAutoFit/>
          </a:bodyPr>
          <a:lstStyle/>
          <a:p>
            <a:pPr marL="514350" indent="-514350">
              <a:buNone/>
            </a:pPr>
            <a:r>
              <a:rPr lang="en-US" sz="2400" dirty="0" smtClean="0"/>
              <a:t>Security definitions are useful also because they allow us to construct schemes in a modular way...</a:t>
            </a:r>
          </a:p>
        </p:txBody>
      </p:sp>
    </p:spTree>
    <p:extLst>
      <p:ext uri="{BB962C8B-B14F-4D97-AF65-F5344CB8AC3E}">
        <p14:creationId xmlns:p14="http://schemas.microsoft.com/office/powerpoint/2010/main" val="316141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nimBg="1"/>
      <p:bldP spid="7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Basic </a:t>
            </a:r>
            <a:r>
              <a:rPr lang="pl-PL" dirty="0" err="1" smtClean="0"/>
              <a:t>information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Exam: </a:t>
            </a:r>
            <a:r>
              <a:rPr lang="en-US" dirty="0" smtClean="0"/>
              <a:t>written</a:t>
            </a:r>
            <a:r>
              <a:rPr lang="pl-PL" dirty="0" smtClean="0"/>
              <a:t> </a:t>
            </a:r>
            <a:r>
              <a:rPr lang="en-US" dirty="0" smtClean="0"/>
              <a:t>exam</a:t>
            </a:r>
            <a:r>
              <a:rPr lang="pl-PL" dirty="0" smtClean="0"/>
              <a:t> </a:t>
            </a:r>
            <a:r>
              <a:rPr lang="en-US" dirty="0" smtClean="0"/>
              <a:t>at the end of the semester </a:t>
            </a:r>
            <a:r>
              <a:rPr lang="en-US" smtClean="0"/>
              <a:t>(60%) </a:t>
            </a:r>
            <a:r>
              <a:rPr lang="en-US" dirty="0" smtClean="0"/>
              <a:t>+ mid-term </a:t>
            </a:r>
            <a:r>
              <a:rPr lang="en-US" smtClean="0"/>
              <a:t>exam (40%). </a:t>
            </a:r>
            <a:r>
              <a:rPr lang="en-US" dirty="0" smtClean="0"/>
              <a:t>The exams will have </a:t>
            </a:r>
            <a:r>
              <a:rPr lang="en-US" b="1" dirty="0" smtClean="0"/>
              <a:t>2 parts </a:t>
            </a:r>
            <a:r>
              <a:rPr lang="en-US" dirty="0" smtClean="0"/>
              <a:t>(theory and exercises)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Website available from: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www.crypto.edu.pl/</a:t>
            </a:r>
            <a:r>
              <a:rPr lang="en-US" dirty="0" smtClean="0"/>
              <a:t> </a:t>
            </a:r>
          </a:p>
          <a:p>
            <a:endParaRPr lang="en-US" sz="3100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Main handbook</a:t>
            </a:r>
            <a:r>
              <a:rPr b="1" dirty="0" smtClean="0">
                <a:solidFill>
                  <a:srgbClr val="FF0000"/>
                </a:solidFill>
              </a:rPr>
              <a:t>:</a:t>
            </a:r>
            <a:r>
              <a:rPr dirty="0" smtClean="0">
                <a:solidFill>
                  <a:srgbClr val="FF0000"/>
                </a:solidFill>
              </a:rPr>
              <a:t> </a:t>
            </a:r>
            <a:r>
              <a:rPr dirty="0"/>
              <a:t>Jonathan Katz and Yehuda Lindell </a:t>
            </a:r>
            <a:r>
              <a:rPr dirty="0">
                <a:hlinkClick r:id="rId4"/>
              </a:rPr>
              <a:t>Introduction to Modern </a:t>
            </a:r>
            <a:r>
              <a:rPr dirty="0" smtClean="0">
                <a:hlinkClick r:id="rId4"/>
              </a:rPr>
              <a:t>Cryptography</a:t>
            </a:r>
            <a:r>
              <a:rPr b="1" dirty="0"/>
              <a:t/>
            </a:r>
            <a:br>
              <a:rPr b="1" dirty="0"/>
            </a:br>
            <a:endParaRPr dirty="0"/>
          </a:p>
          <a:p>
            <a:r>
              <a:rPr lang="en-US" b="1" dirty="0" smtClean="0">
                <a:solidFill>
                  <a:srgbClr val="FF0000"/>
                </a:solidFill>
              </a:rPr>
              <a:t>Other books:</a:t>
            </a:r>
            <a:endParaRPr dirty="0"/>
          </a:p>
          <a:p>
            <a:pPr lvl="1"/>
            <a:r>
              <a:rPr dirty="0"/>
              <a:t>Doug Stinson </a:t>
            </a:r>
            <a:r>
              <a:rPr dirty="0">
                <a:hlinkClick r:id="rId5"/>
              </a:rPr>
              <a:t>Cryptography Theory and Practice, Third Edition</a:t>
            </a:r>
            <a:r>
              <a:rPr dirty="0"/>
              <a:t>  </a:t>
            </a:r>
          </a:p>
          <a:p>
            <a:pPr lvl="1"/>
            <a:r>
              <a:rPr dirty="0"/>
              <a:t>Shafi Goldwasser and </a:t>
            </a:r>
            <a:r>
              <a:rPr dirty="0" err="1"/>
              <a:t>Mihir</a:t>
            </a:r>
            <a:r>
              <a:rPr dirty="0"/>
              <a:t> </a:t>
            </a:r>
            <a:r>
              <a:rPr dirty="0" err="1"/>
              <a:t>Bellare</a:t>
            </a:r>
            <a:r>
              <a:rPr dirty="0"/>
              <a:t>  </a:t>
            </a:r>
            <a:r>
              <a:rPr dirty="0">
                <a:hlinkClick r:id="rId6"/>
              </a:rPr>
              <a:t>Lecture Notes on Cryptography</a:t>
            </a:r>
            <a:r>
              <a:rPr dirty="0"/>
              <a:t> </a:t>
            </a:r>
          </a:p>
          <a:p>
            <a:pPr lvl="1"/>
            <a:r>
              <a:rPr dirty="0"/>
              <a:t>Alfred J. Menezes,  Paul C. van </a:t>
            </a:r>
            <a:r>
              <a:rPr dirty="0" err="1"/>
              <a:t>Oorschot</a:t>
            </a:r>
            <a:r>
              <a:rPr dirty="0"/>
              <a:t>  and  Scott A. Vanstone  </a:t>
            </a:r>
            <a:r>
              <a:rPr dirty="0">
                <a:hlinkClick r:id="rId7"/>
              </a:rPr>
              <a:t>Handbook of Applied Cryptography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462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Kerckhoffs</a:t>
            </a:r>
            <a:r>
              <a:rPr lang="en-US" b="1" dirty="0" smtClean="0"/>
              <a:t>' principle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D1091075-F65F-4D3D-BE50-5BF097D7B617}" type="slidenum">
              <a:rPr lang="it-IT"/>
              <a:pPr/>
              <a:t>20</a:t>
            </a:fld>
            <a:endParaRPr lang="it-IT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343400"/>
            <a:ext cx="9144000" cy="2209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GB" sz="2400" dirty="0"/>
              <a:t>The only thing that is </a:t>
            </a:r>
            <a:r>
              <a:rPr lang="en-GB" sz="2400" b="1" dirty="0">
                <a:solidFill>
                  <a:srgbClr val="003366"/>
                </a:solidFill>
              </a:rPr>
              <a:t>secret</a:t>
            </a:r>
            <a:r>
              <a:rPr lang="en-GB" sz="2400" dirty="0"/>
              <a:t> is a </a:t>
            </a:r>
            <a:br>
              <a:rPr lang="en-GB" sz="2400" dirty="0"/>
            </a:br>
            <a:endParaRPr lang="en-GB" sz="2400" dirty="0"/>
          </a:p>
          <a:p>
            <a:pPr algn="ctr"/>
            <a:r>
              <a:rPr lang="en-GB" sz="2400" dirty="0"/>
              <a:t>short key</a:t>
            </a:r>
            <a:r>
              <a:rPr lang="en-GB" sz="2400" b="1" dirty="0">
                <a:solidFill>
                  <a:srgbClr val="993300"/>
                </a:solidFill>
              </a:rPr>
              <a:t> </a:t>
            </a:r>
            <a:r>
              <a:rPr lang="pl-PL" sz="2400" b="1" i="1" dirty="0">
                <a:solidFill>
                  <a:srgbClr val="FF0000"/>
                </a:solidFill>
              </a:rPr>
              <a:t>k</a:t>
            </a: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  <a:p>
            <a:pPr algn="ctr"/>
            <a:r>
              <a:rPr lang="en-GB" sz="2400" dirty="0"/>
              <a:t>that is </a:t>
            </a:r>
            <a:r>
              <a:rPr lang="en-GB" sz="2400" b="1" dirty="0"/>
              <a:t>usually chosen uniformly at random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667000" y="1752600"/>
            <a:ext cx="5943600" cy="2438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Auguste Kerckhoffs</a:t>
            </a:r>
            <a:r>
              <a:rPr kumimoji="0" lang="en-US" sz="28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(1883)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65760" marR="0" lvl="0" indent="-283464" algn="ctr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enemy knows the system</a:t>
            </a:r>
            <a:br>
              <a:rPr kumimoji="0" lang="en-GB" sz="2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GB" sz="2800" b="0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cipher should remain secure even if </a:t>
            </a:r>
            <a:r>
              <a:rPr kumimoji="0" lang="en-GB" sz="2800" b="1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adversary knows the specification of the cipher</a:t>
            </a:r>
            <a:r>
              <a:rPr kumimoji="0" lang="pl-PL" sz="2800" b="1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65760" marR="0" lvl="0" indent="-283464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" descr="Kerkhoff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828800"/>
            <a:ext cx="1557338" cy="213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746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E420-7557-4766-A487-34814C01308C}" type="slidenum">
              <a:rPr lang="it-IT"/>
              <a:pPr/>
              <a:t>21</a:t>
            </a:fld>
            <a:endParaRPr lang="it-IT"/>
          </a:p>
        </p:txBody>
      </p:sp>
      <p:pic>
        <p:nvPicPr>
          <p:cNvPr id="12319" name="Picture 31" descr="MCj041146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719250"/>
            <a:ext cx="1401763" cy="1457325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GB"/>
              <a:t>A more refined picture</a:t>
            </a:r>
            <a:endParaRPr lang="en-US"/>
          </a:p>
        </p:txBody>
      </p:sp>
      <p:pic>
        <p:nvPicPr>
          <p:cNvPr id="12292" name="Picture 4" descr="MCj041580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643050"/>
            <a:ext cx="1368425" cy="143827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293" name="Text Box 5"/>
              <p:cNvSpPr txBox="1">
                <a:spLocks noChangeArrowheads="1"/>
              </p:cNvSpPr>
              <p:nvPr/>
            </p:nvSpPr>
            <p:spPr bwMode="auto">
              <a:xfrm>
                <a:off x="304800" y="2557450"/>
                <a:ext cx="1447800" cy="36933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GB" sz="1800" dirty="0" smtClean="0"/>
                  <a:t>plaintext</a:t>
                </a:r>
                <a:r>
                  <a:rPr lang="en-GB" sz="1800" b="1" dirty="0">
                    <a:solidFill>
                      <a:srgbClr val="9933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293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2557450"/>
                <a:ext cx="1447800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11475" b="-22951"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362200" y="2557450"/>
            <a:ext cx="1241425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/>
              <a:t>encryption</a:t>
            </a:r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Text Box 7"/>
              <p:cNvSpPr txBox="1">
                <a:spLocks noChangeArrowheads="1"/>
              </p:cNvSpPr>
              <p:nvPr/>
            </p:nvSpPr>
            <p:spPr bwMode="auto">
              <a:xfrm>
                <a:off x="4114800" y="2557450"/>
                <a:ext cx="1447800" cy="36988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GB" sz="1800" dirty="0" err="1" smtClean="0"/>
                  <a:t>ciphertext</a:t>
                </a:r>
                <a:r>
                  <a:rPr lang="en-GB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295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14800" y="2557450"/>
                <a:ext cx="1447800" cy="369888"/>
              </a:xfrm>
              <a:prstGeom prst="rect">
                <a:avLst/>
              </a:prstGeom>
              <a:blipFill rotWithShape="0">
                <a:blip r:embed="rId6"/>
                <a:stretch>
                  <a:fillRect t="-11475" b="-22951"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6172200" y="2557450"/>
            <a:ext cx="1241425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/>
              <a:t>decryption</a:t>
            </a:r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8" name="Text Box 10"/>
              <p:cNvSpPr txBox="1">
                <a:spLocks noChangeArrowheads="1"/>
              </p:cNvSpPr>
              <p:nvPr/>
            </p:nvSpPr>
            <p:spPr bwMode="auto">
              <a:xfrm>
                <a:off x="7924800" y="2557450"/>
                <a:ext cx="762000" cy="36988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298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24800" y="2557450"/>
                <a:ext cx="762000" cy="36988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99" name="AutoShape 11"/>
          <p:cNvCxnSpPr>
            <a:cxnSpLocks noChangeShapeType="1"/>
            <a:stCxn id="12293" idx="3"/>
            <a:endCxn id="12294" idx="1"/>
          </p:cNvCxnSpPr>
          <p:nvPr/>
        </p:nvCxnSpPr>
        <p:spPr bwMode="auto">
          <a:xfrm>
            <a:off x="1752600" y="2742116"/>
            <a:ext cx="609600" cy="27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300" name="AutoShape 12"/>
          <p:cNvCxnSpPr>
            <a:cxnSpLocks noChangeShapeType="1"/>
            <a:stCxn id="12294" idx="3"/>
            <a:endCxn id="12295" idx="1"/>
          </p:cNvCxnSpPr>
          <p:nvPr/>
        </p:nvCxnSpPr>
        <p:spPr bwMode="auto">
          <a:xfrm>
            <a:off x="3603625" y="2743188"/>
            <a:ext cx="5111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301" name="AutoShape 13"/>
          <p:cNvCxnSpPr>
            <a:cxnSpLocks noChangeShapeType="1"/>
            <a:stCxn id="12295" idx="3"/>
            <a:endCxn id="12297" idx="1"/>
          </p:cNvCxnSpPr>
          <p:nvPr/>
        </p:nvCxnSpPr>
        <p:spPr bwMode="auto">
          <a:xfrm>
            <a:off x="5562600" y="2743188"/>
            <a:ext cx="609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302" name="AutoShape 14"/>
          <p:cNvCxnSpPr>
            <a:cxnSpLocks noChangeShapeType="1"/>
            <a:stCxn id="12297" idx="3"/>
            <a:endCxn id="12298" idx="1"/>
          </p:cNvCxnSpPr>
          <p:nvPr/>
        </p:nvCxnSpPr>
        <p:spPr bwMode="auto">
          <a:xfrm>
            <a:off x="7413625" y="2743188"/>
            <a:ext cx="5111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2286000" y="3548050"/>
            <a:ext cx="1371600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800" dirty="0"/>
              <a:t>key</a:t>
            </a:r>
            <a:r>
              <a:rPr lang="en-GB" sz="1800" b="1" dirty="0">
                <a:solidFill>
                  <a:srgbClr val="993300"/>
                </a:solidFill>
              </a:rPr>
              <a:t> </a:t>
            </a:r>
            <a:r>
              <a:rPr lang="en-GB" sz="1800" b="1" i="1" dirty="0">
                <a:solidFill>
                  <a:srgbClr val="FF0000"/>
                </a:solidFill>
              </a:rPr>
              <a:t>k</a:t>
            </a:r>
            <a:endParaRPr lang="en-US" sz="1800" b="1" i="1" dirty="0">
              <a:solidFill>
                <a:srgbClr val="FF0000"/>
              </a:solidFill>
            </a:endParaRP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6096000" y="3548050"/>
            <a:ext cx="1447800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800" dirty="0"/>
              <a:t>key</a:t>
            </a:r>
            <a:r>
              <a:rPr lang="en-GB" sz="1800" b="1" dirty="0">
                <a:solidFill>
                  <a:srgbClr val="993300"/>
                </a:solidFill>
              </a:rPr>
              <a:t> </a:t>
            </a:r>
            <a:r>
              <a:rPr lang="en-GB" sz="1800" b="1" i="1" dirty="0">
                <a:solidFill>
                  <a:srgbClr val="FF0000"/>
                </a:solidFill>
              </a:rPr>
              <a:t>k</a:t>
            </a:r>
            <a:endParaRPr lang="en-US" sz="1800" b="1" i="1" dirty="0">
              <a:solidFill>
                <a:srgbClr val="FF0000"/>
              </a:solidFill>
            </a:endParaRPr>
          </a:p>
        </p:txBody>
      </p:sp>
      <p:cxnSp>
        <p:nvCxnSpPr>
          <p:cNvPr id="12305" name="AutoShape 17"/>
          <p:cNvCxnSpPr>
            <a:cxnSpLocks noChangeShapeType="1"/>
            <a:stCxn id="12303" idx="0"/>
          </p:cNvCxnSpPr>
          <p:nvPr/>
        </p:nvCxnSpPr>
        <p:spPr bwMode="auto">
          <a:xfrm flipH="1" flipV="1">
            <a:off x="2970213" y="3081325"/>
            <a:ext cx="1587" cy="466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306" name="AutoShape 18"/>
          <p:cNvCxnSpPr>
            <a:cxnSpLocks noChangeShapeType="1"/>
            <a:stCxn id="12304" idx="0"/>
          </p:cNvCxnSpPr>
          <p:nvPr/>
        </p:nvCxnSpPr>
        <p:spPr bwMode="auto">
          <a:xfrm flipH="1" flipV="1">
            <a:off x="6818313" y="3144825"/>
            <a:ext cx="1587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316" name="Rectangle 28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2400" dirty="0" smtClean="0"/>
              <a:t>   </a:t>
            </a:r>
            <a:r>
              <a:rPr lang="pl-PL" sz="2400" dirty="0" smtClean="0"/>
              <a:t>Let us assume that</a:t>
            </a:r>
            <a:r>
              <a:rPr lang="en-US" sz="2400" dirty="0" smtClean="0"/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k</a:t>
            </a:r>
            <a:r>
              <a:rPr lang="pl-PL" sz="2400" dirty="0" smtClean="0"/>
              <a:t> is </a:t>
            </a:r>
            <a:r>
              <a:rPr lang="pl-PL" sz="2400" dirty="0" err="1" smtClean="0"/>
              <a:t>unifromly</a:t>
            </a:r>
            <a:r>
              <a:rPr lang="pl-PL" sz="2400" dirty="0" smtClean="0"/>
              <a:t> </a:t>
            </a:r>
            <a:r>
              <a:rPr lang="pl-PL" sz="2400" dirty="0" err="1" smtClean="0"/>
              <a:t>random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457200" y="4876800"/>
            <a:ext cx="8321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(Of course Bob can use the same method to send messages to Alice.)</a:t>
            </a:r>
            <a:endParaRPr lang="pl-PL" sz="2000"/>
          </a:p>
          <a:p>
            <a:r>
              <a:rPr lang="pl-PL" sz="2000"/>
              <a:t>(That’s why it’s called the </a:t>
            </a:r>
            <a:r>
              <a:rPr lang="pl-PL" sz="2000" b="1"/>
              <a:t>symmetric setting</a:t>
            </a:r>
            <a:r>
              <a:rPr lang="pl-PL" sz="2000"/>
              <a:t>)</a:t>
            </a:r>
            <a:endParaRPr lang="en-US" sz="2000"/>
          </a:p>
        </p:txBody>
      </p:sp>
      <p:pic>
        <p:nvPicPr>
          <p:cNvPr id="21" name="Picture 5" descr="MCj0435941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71934" y="3714752"/>
            <a:ext cx="1285884" cy="889034"/>
          </a:xfrm>
          <a:prstGeom prst="rect">
            <a:avLst/>
          </a:prstGeom>
          <a:noFill/>
        </p:spPr>
      </p:pic>
      <p:cxnSp>
        <p:nvCxnSpPr>
          <p:cNvPr id="22" name="AutoShape 29"/>
          <p:cNvCxnSpPr>
            <a:cxnSpLocks noChangeShapeType="1"/>
            <a:endCxn id="21" idx="0"/>
          </p:cNvCxnSpPr>
          <p:nvPr/>
        </p:nvCxnSpPr>
        <p:spPr bwMode="auto">
          <a:xfrm rot="5400000">
            <a:off x="4360064" y="3288500"/>
            <a:ext cx="781064" cy="714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3643306" y="4071942"/>
            <a:ext cx="2286017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000" dirty="0" smtClean="0"/>
              <a:t>doesn’t know </a:t>
            </a:r>
            <a:r>
              <a:rPr lang="en-GB" sz="2000" b="1" i="1" dirty="0" smtClean="0">
                <a:solidFill>
                  <a:srgbClr val="FF0000"/>
                </a:solidFill>
              </a:rPr>
              <a:t>k</a:t>
            </a:r>
            <a:r>
              <a:rPr lang="en-GB" sz="2000" b="1" dirty="0" smtClean="0"/>
              <a:t> </a:t>
            </a:r>
            <a:r>
              <a:rPr lang="en-GB" sz="2000" dirty="0" smtClean="0"/>
              <a:t>should </a:t>
            </a:r>
            <a:r>
              <a:rPr lang="en-GB" sz="2000" dirty="0"/>
              <a:t>not learn </a:t>
            </a:r>
            <a:r>
              <a:rPr lang="en-GB" sz="2000" b="1" i="1" dirty="0" smtClean="0">
                <a:solidFill>
                  <a:srgbClr val="FF0000"/>
                </a:solidFill>
              </a:rPr>
              <a:t>m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34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3" grpId="0" animBg="1"/>
      <p:bldP spid="12304" grpId="0" animBg="1"/>
      <p:bldP spid="12318" grpId="0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00034" y="4695840"/>
            <a:ext cx="8208281" cy="200024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en-GB" sz="3200" dirty="0"/>
              <a:t>Not respecting this principle </a:t>
            </a:r>
          </a:p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en-GB" sz="3200" dirty="0"/>
              <a:t>=</a:t>
            </a:r>
          </a:p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en-GB" sz="3200" dirty="0"/>
              <a:t>``</a:t>
            </a:r>
            <a:r>
              <a:rPr lang="en-GB" sz="3200" b="1" dirty="0"/>
              <a:t>security by obscurity</a:t>
            </a:r>
            <a:r>
              <a:rPr lang="en-GB" sz="3200" dirty="0"/>
              <a:t>”.</a:t>
            </a:r>
            <a:endParaRPr lang="it-IT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sz="4400" dirty="0" err="1" smtClean="0"/>
              <a:t>Kerckhoffs</a:t>
            </a:r>
            <a:r>
              <a:rPr lang="en-US" sz="4400" dirty="0" smtClean="0"/>
              <a:t>' principle</a:t>
            </a:r>
            <a:r>
              <a:rPr lang="en-GB" sz="4400" dirty="0" smtClean="0"/>
              <a:t> – the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643050"/>
            <a:ext cx="7498080" cy="3838588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 typeface="+mj-lt"/>
              <a:buAutoNum type="arabicPeriod"/>
            </a:pPr>
            <a:r>
              <a:rPr lang="en-GB" sz="2400" dirty="0" smtClean="0"/>
              <a:t>In commercial products</a:t>
            </a:r>
            <a:r>
              <a:rPr lang="it-IT" sz="2400" dirty="0" smtClean="0"/>
              <a:t> </a:t>
            </a:r>
            <a:r>
              <a:rPr lang="pl-PL" sz="2400" dirty="0" smtClean="0"/>
              <a:t>it </a:t>
            </a:r>
            <a:r>
              <a:rPr lang="en-GB" sz="2400" dirty="0" smtClean="0"/>
              <a:t>is unrealistic to assume that the design details remain secret (</a:t>
            </a:r>
            <a:r>
              <a:rPr lang="en-GB" sz="2400" b="1" dirty="0" smtClean="0">
                <a:solidFill>
                  <a:srgbClr val="FF0000"/>
                </a:solidFill>
              </a:rPr>
              <a:t>reverse-engineering!</a:t>
            </a:r>
            <a:r>
              <a:rPr lang="en-GB" sz="2400" dirty="0" smtClean="0"/>
              <a:t>)</a:t>
            </a:r>
          </a:p>
          <a:p>
            <a:pPr marL="596646" indent="-514350">
              <a:buFont typeface="+mj-lt"/>
              <a:buAutoNum type="arabicPeriod"/>
            </a:pPr>
            <a:r>
              <a:rPr lang="en-GB" sz="2400" dirty="0" smtClean="0"/>
              <a:t>Short keys are easier to </a:t>
            </a:r>
            <a:r>
              <a:rPr lang="en-GB" sz="2400" b="1" dirty="0" smtClean="0">
                <a:solidFill>
                  <a:srgbClr val="003366"/>
                </a:solidFill>
              </a:rPr>
              <a:t>protect</a:t>
            </a:r>
            <a:r>
              <a:rPr lang="en-GB" sz="2400" dirty="0" smtClean="0"/>
              <a:t>, </a:t>
            </a:r>
            <a:r>
              <a:rPr lang="en-GB" sz="2400" b="1" dirty="0" smtClean="0">
                <a:solidFill>
                  <a:srgbClr val="003366"/>
                </a:solidFill>
              </a:rPr>
              <a:t>generate</a:t>
            </a:r>
            <a:r>
              <a:rPr lang="en-GB" sz="2400" dirty="0" smtClean="0"/>
              <a:t> and </a:t>
            </a:r>
            <a:r>
              <a:rPr lang="en-GB" sz="2400" b="1" dirty="0" smtClean="0">
                <a:solidFill>
                  <a:srgbClr val="003366"/>
                </a:solidFill>
              </a:rPr>
              <a:t>replaced</a:t>
            </a:r>
            <a:r>
              <a:rPr lang="en-GB" sz="2400" dirty="0" smtClean="0"/>
              <a:t>.</a:t>
            </a:r>
          </a:p>
          <a:p>
            <a:pPr marL="596646" indent="-514350">
              <a:buFont typeface="+mj-lt"/>
              <a:buAutoNum type="arabicPeriod"/>
            </a:pPr>
            <a:r>
              <a:rPr lang="en-GB" sz="2400" dirty="0" smtClean="0"/>
              <a:t>The design details can be discussed and </a:t>
            </a:r>
            <a:r>
              <a:rPr lang="en-GB" sz="2400" b="1" dirty="0" smtClean="0">
                <a:solidFill>
                  <a:srgbClr val="003366"/>
                </a:solidFill>
              </a:rPr>
              <a:t>analyzed in public</a:t>
            </a:r>
            <a:r>
              <a:rPr lang="en-GB" sz="2400" dirty="0" smtClean="0"/>
              <a:t>.  </a:t>
            </a:r>
            <a:endParaRPr lang="pl-PL" sz="2400" dirty="0" smtClean="0"/>
          </a:p>
          <a:p>
            <a:pPr marL="596646" indent="-514350">
              <a:buFont typeface="+mj-lt"/>
              <a:buAutoNum type="arabicPeriod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6510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433654" cy="1143000"/>
          </a:xfrm>
        </p:spPr>
        <p:txBody>
          <a:bodyPr/>
          <a:lstStyle/>
          <a:p>
            <a:r>
              <a:rPr lang="en-GB" dirty="0" smtClean="0"/>
              <a:t>A mathematical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127453"/>
            <a:ext cx="8429684" cy="14287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Lucida Calligraphy"/>
              </a:rPr>
              <a:t>K</a:t>
            </a:r>
            <a:r>
              <a:rPr lang="en-US" sz="2400" b="1" i="1" dirty="0" smtClean="0"/>
              <a:t> </a:t>
            </a:r>
            <a:r>
              <a:rPr lang="en-US" sz="2400" dirty="0" smtClean="0"/>
              <a:t> </a:t>
            </a:r>
            <a:r>
              <a:rPr lang="pl-PL" sz="2400" dirty="0" smtClean="0"/>
              <a:t>– </a:t>
            </a:r>
            <a:r>
              <a:rPr lang="pl-PL" sz="2400" b="1" dirty="0" smtClean="0">
                <a:solidFill>
                  <a:srgbClr val="002060"/>
                </a:solidFill>
              </a:rPr>
              <a:t>key</a:t>
            </a:r>
            <a:r>
              <a:rPr lang="pl-PL" sz="2400" dirty="0" smtClean="0"/>
              <a:t> space</a:t>
            </a:r>
          </a:p>
          <a:p>
            <a:pPr>
              <a:buNone/>
            </a:pPr>
            <a:r>
              <a:rPr lang="pl-PL" sz="2400" b="1" dirty="0" smtClean="0">
                <a:solidFill>
                  <a:srgbClr val="FF0000"/>
                </a:solidFill>
                <a:latin typeface="Lucida Calligraphy"/>
              </a:rPr>
              <a:t>M</a:t>
            </a:r>
            <a:r>
              <a:rPr lang="pl-PL" sz="2400" b="1" i="1" dirty="0" smtClean="0"/>
              <a:t> </a:t>
            </a:r>
            <a:r>
              <a:rPr lang="pl-PL" sz="2400" dirty="0" smtClean="0"/>
              <a:t>– </a:t>
            </a:r>
            <a:r>
              <a:rPr lang="pl-PL" sz="2400" b="1" dirty="0" smtClean="0">
                <a:solidFill>
                  <a:srgbClr val="002060"/>
                </a:solidFill>
              </a:rPr>
              <a:t>plaintext</a:t>
            </a:r>
            <a:r>
              <a:rPr lang="pl-PL" sz="2400" dirty="0" smtClean="0"/>
              <a:t> space</a:t>
            </a:r>
          </a:p>
          <a:p>
            <a:pPr>
              <a:buNone/>
            </a:pPr>
            <a:r>
              <a:rPr lang="pl-PL" sz="2400" b="1" dirty="0" smtClean="0">
                <a:solidFill>
                  <a:srgbClr val="FF0000"/>
                </a:solidFill>
                <a:latin typeface="Lucida Calligraphy"/>
              </a:rPr>
              <a:t>C</a:t>
            </a:r>
            <a:r>
              <a:rPr lang="pl-PL" sz="2400" dirty="0" smtClean="0"/>
              <a:t> - </a:t>
            </a:r>
            <a:r>
              <a:rPr lang="pl-PL" sz="2400" b="1" dirty="0" smtClean="0">
                <a:solidFill>
                  <a:srgbClr val="002060"/>
                </a:solidFill>
              </a:rPr>
              <a:t>ciphertext</a:t>
            </a:r>
            <a:r>
              <a:rPr lang="pl-PL" sz="2400" dirty="0" smtClean="0"/>
              <a:t> space</a:t>
            </a:r>
            <a:endParaRPr lang="pl-PL" sz="2400" b="1" dirty="0" smtClean="0">
              <a:latin typeface="Gill Sans MT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7158" y="2699089"/>
            <a:ext cx="8433654" cy="1357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encryption scheme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a pair 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pl-PL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Enc,Dec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pl-PL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where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Enc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: </a:t>
            </a:r>
            <a:r>
              <a:rPr kumimoji="0" lang="pl-PL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Calligraphy"/>
              </a:rPr>
              <a:t>K</a:t>
            </a:r>
            <a:r>
              <a:rPr kumimoji="0" lang="pl-PL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× </a:t>
            </a:r>
            <a:r>
              <a:rPr kumimoji="0" lang="pl-PL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Calligraphy"/>
              </a:rPr>
              <a:t>M</a:t>
            </a:r>
            <a:r>
              <a:rPr kumimoji="0" lang="pl-PL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→ </a:t>
            </a:r>
            <a:r>
              <a:rPr kumimoji="0" lang="pl-PL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Calligraphy"/>
              </a:rPr>
              <a:t>C 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is an 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encryption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algorithm,</a:t>
            </a: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Dec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 :</a:t>
            </a:r>
            <a:r>
              <a:rPr kumimoji="0" lang="pl-PL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Calligraphy"/>
              </a:rPr>
              <a:t>K</a:t>
            </a:r>
            <a:r>
              <a:rPr kumimoji="0" lang="pl-PL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× </a:t>
            </a:r>
            <a:r>
              <a:rPr kumimoji="0" lang="pl-PL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Calligraphy"/>
              </a:rPr>
              <a:t>C</a:t>
            </a:r>
            <a:r>
              <a:rPr kumimoji="0" lang="pl-PL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→ </a:t>
            </a:r>
            <a:r>
              <a:rPr kumimoji="0" lang="pl-PL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Calligraphy"/>
              </a:rPr>
              <a:t>M</a:t>
            </a:r>
            <a:r>
              <a:rPr kumimoji="0" lang="pl-PL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an 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decryption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algorithm.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7158" y="4199287"/>
            <a:ext cx="8433654" cy="857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ea typeface="+mn-ea"/>
                <a:cs typeface="+mn-cs"/>
              </a:rPr>
              <a:t>We will sometimes write 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Enc</a:t>
            </a:r>
            <a:r>
              <a:rPr kumimoji="0" lang="pl-PL" sz="2400" b="1" i="1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k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(</a:t>
            </a:r>
            <a:r>
              <a:rPr kumimoji="0" lang="pl-PL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m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)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ea typeface="+mn-ea"/>
                <a:cs typeface="+mn-cs"/>
              </a:rPr>
              <a:t> and 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Dec</a:t>
            </a:r>
            <a:r>
              <a:rPr kumimoji="0" lang="pl-PL" sz="2400" b="1" i="1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k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(</a:t>
            </a: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c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)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ea typeface="+mn-ea"/>
                <a:cs typeface="+mn-cs"/>
              </a:rPr>
              <a:t> instead of 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Enc(</a:t>
            </a:r>
            <a:r>
              <a:rPr kumimoji="0" lang="pl-PL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k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,</a:t>
            </a:r>
            <a:r>
              <a:rPr kumimoji="0" lang="pl-PL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m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)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ea typeface="+mn-ea"/>
                <a:cs typeface="+mn-cs"/>
              </a:rPr>
              <a:t> and 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Dec(</a:t>
            </a:r>
            <a:r>
              <a:rPr kumimoji="0" lang="pl-PL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k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,</a:t>
            </a: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c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)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0166" y="5429264"/>
            <a:ext cx="6500858" cy="1000274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3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400" b="1" u="sng" dirty="0" smtClean="0">
                <a:solidFill>
                  <a:srgbClr val="002060"/>
                </a:solidFill>
              </a:rPr>
              <a:t>Correctness</a:t>
            </a:r>
          </a:p>
          <a:p>
            <a:pPr algn="ctr"/>
            <a:endParaRPr lang="pl-PL" sz="1100" u="sng" dirty="0" smtClean="0">
              <a:solidFill>
                <a:srgbClr val="002060"/>
              </a:solidFill>
            </a:endParaRPr>
          </a:p>
          <a:p>
            <a:pPr algn="ctr"/>
            <a:r>
              <a:rPr lang="pl-PL" sz="2400" dirty="0" smtClean="0"/>
              <a:t>for every </a:t>
            </a:r>
            <a:r>
              <a:rPr lang="pl-PL" sz="2400" b="1" i="1" dirty="0" smtClean="0">
                <a:solidFill>
                  <a:srgbClr val="FF0000"/>
                </a:solidFill>
              </a:rPr>
              <a:t>k</a:t>
            </a:r>
            <a:r>
              <a:rPr lang="pl-PL" sz="2400" dirty="0" smtClean="0"/>
              <a:t> we should have </a:t>
            </a:r>
            <a:r>
              <a:rPr lang="pl-PL" sz="2400" b="1" dirty="0" smtClean="0">
                <a:solidFill>
                  <a:srgbClr val="FF0000"/>
                </a:solidFill>
              </a:rPr>
              <a:t>Dec</a:t>
            </a:r>
            <a:r>
              <a:rPr lang="pl-PL" sz="2400" b="1" i="1" baseline="-25000" dirty="0" smtClean="0">
                <a:solidFill>
                  <a:srgbClr val="FF0000"/>
                </a:solidFill>
              </a:rPr>
              <a:t>k</a:t>
            </a:r>
            <a:r>
              <a:rPr lang="pl-PL" sz="2400" b="1" dirty="0" smtClean="0">
                <a:solidFill>
                  <a:srgbClr val="FF0000"/>
                </a:solidFill>
              </a:rPr>
              <a:t>(Enc</a:t>
            </a:r>
            <a:r>
              <a:rPr lang="pl-PL" sz="2400" b="1" i="1" baseline="-25000" dirty="0" smtClean="0">
                <a:solidFill>
                  <a:srgbClr val="FF0000"/>
                </a:solidFill>
              </a:rPr>
              <a:t>k</a:t>
            </a:r>
            <a:r>
              <a:rPr lang="pl-PL" sz="2400" b="1" dirty="0" smtClean="0">
                <a:solidFill>
                  <a:srgbClr val="FF0000"/>
                </a:solidFill>
              </a:rPr>
              <a:t>(</a:t>
            </a:r>
            <a:r>
              <a:rPr lang="pl-PL" sz="2400" b="1" i="1" dirty="0" smtClean="0">
                <a:solidFill>
                  <a:srgbClr val="FF0000"/>
                </a:solidFill>
              </a:rPr>
              <a:t>m</a:t>
            </a:r>
            <a:r>
              <a:rPr lang="pl-PL" sz="2400" b="1" dirty="0" smtClean="0">
                <a:solidFill>
                  <a:srgbClr val="FF0000"/>
                </a:solidFill>
              </a:rPr>
              <a:t>)) = </a:t>
            </a:r>
            <a:r>
              <a:rPr lang="pl-PL" sz="2400" b="1" i="1" dirty="0" smtClean="0">
                <a:solidFill>
                  <a:srgbClr val="FF0000"/>
                </a:solidFill>
              </a:rPr>
              <a:t>m</a:t>
            </a:r>
            <a:r>
              <a:rPr lang="pl-PL" sz="2400" dirty="0" smtClean="0">
                <a:solidFill>
                  <a:schemeClr val="tx1"/>
                </a:solidFill>
                <a:latin typeface="Gill Sans MT" pitchFamily="34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803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56" y="1643050"/>
            <a:ext cx="5929354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bg2">
                    <a:lumMod val="90000"/>
                  </a:schemeClr>
                </a:solidFill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Historical ciphers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Information-theoretic security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Computational security</a:t>
            </a: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 flipH="1">
            <a:off x="357158" y="2143116"/>
            <a:ext cx="1214446" cy="714380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7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en-US" dirty="0" smtClean="0"/>
              <a:t>Shift cipher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>
              <a:buNone/>
            </a:pPr>
            <a:r>
              <a:rPr lang="pl-PL" sz="2400" b="1" dirty="0" smtClean="0">
                <a:solidFill>
                  <a:srgbClr val="FF0000"/>
                </a:solidFill>
                <a:latin typeface="Lucida Calligraphy"/>
              </a:rPr>
              <a:t>M</a:t>
            </a:r>
            <a:r>
              <a:rPr lang="en-US" sz="2400" b="1" dirty="0" smtClean="0">
                <a:solidFill>
                  <a:srgbClr val="FF0000"/>
                </a:solidFill>
                <a:latin typeface="Lucida Calligraphy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= </a:t>
            </a:r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words over alphabet </a:t>
            </a:r>
            <a:r>
              <a:rPr lang="it-IT" sz="2400" b="1" dirty="0" smtClean="0">
                <a:solidFill>
                  <a:srgbClr val="FF0000"/>
                </a:solidFill>
                <a:latin typeface="+mj-lt"/>
              </a:rPr>
              <a:t>{A,...,Z} </a:t>
            </a:r>
            <a:r>
              <a:rPr lang="it-IT" sz="2400" b="1" dirty="0" smtClean="0">
                <a:solidFill>
                  <a:srgbClr val="FF0000"/>
                </a:solidFill>
                <a:latin typeface="Arial"/>
                <a:cs typeface="Arial"/>
              </a:rPr>
              <a:t>≈ </a:t>
            </a:r>
            <a:r>
              <a:rPr lang="it-IT" sz="2400" b="1" dirty="0" smtClean="0">
                <a:solidFill>
                  <a:srgbClr val="FF0000"/>
                </a:solidFill>
              </a:rPr>
              <a:t>{0,...,25} </a:t>
            </a:r>
            <a:endParaRPr lang="en-US" sz="2400" b="1" dirty="0" smtClean="0">
              <a:solidFill>
                <a:srgbClr val="FF0000"/>
              </a:solidFill>
              <a:latin typeface="+mj-lt"/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Lucida Calligraphy"/>
              </a:rPr>
              <a:t>K </a:t>
            </a:r>
            <a:r>
              <a:rPr lang="en-US" sz="2400" b="1" dirty="0" smtClean="0">
                <a:solidFill>
                  <a:srgbClr val="FF0000"/>
                </a:solidFill>
              </a:rPr>
              <a:t>= </a:t>
            </a:r>
            <a:r>
              <a:rPr lang="it-IT" sz="2400" b="1" dirty="0" smtClean="0">
                <a:solidFill>
                  <a:srgbClr val="FF0000"/>
                </a:solidFill>
              </a:rPr>
              <a:t>{0,...,25} </a:t>
            </a:r>
          </a:p>
          <a:p>
            <a:pPr>
              <a:buNone/>
            </a:pPr>
            <a:endParaRPr lang="en-US" sz="2400" dirty="0" smtClean="0"/>
          </a:p>
          <a:p>
            <a:pPr algn="ctr">
              <a:buNone/>
            </a:pPr>
            <a:r>
              <a:rPr lang="it-IT" sz="2400" b="1" dirty="0" smtClean="0">
                <a:solidFill>
                  <a:srgbClr val="FF0000"/>
                </a:solidFill>
              </a:rPr>
              <a:t>Enc</a:t>
            </a:r>
            <a:r>
              <a:rPr lang="it-IT" sz="2400" b="1" i="1" baseline="-25000" dirty="0" smtClean="0">
                <a:solidFill>
                  <a:srgbClr val="FF0000"/>
                </a:solidFill>
              </a:rPr>
              <a:t>k</a:t>
            </a:r>
            <a:r>
              <a:rPr lang="it-IT" sz="2400" b="1" dirty="0" smtClean="0">
                <a:solidFill>
                  <a:srgbClr val="FF0000"/>
                </a:solidFill>
              </a:rPr>
              <a:t>(</a:t>
            </a:r>
            <a:r>
              <a:rPr lang="it-IT" sz="2400" b="1" i="1" dirty="0" smtClean="0">
                <a:solidFill>
                  <a:srgbClr val="FF0000"/>
                </a:solidFill>
              </a:rPr>
              <a:t>m</a:t>
            </a:r>
            <a:r>
              <a:rPr lang="it-IT" sz="2400" b="1" baseline="-25000" dirty="0" smtClean="0">
                <a:solidFill>
                  <a:srgbClr val="FF0000"/>
                </a:solidFill>
              </a:rPr>
              <a:t>0</a:t>
            </a:r>
            <a:r>
              <a:rPr lang="it-IT" sz="2400" b="1" dirty="0" smtClean="0">
                <a:solidFill>
                  <a:srgbClr val="FF0000"/>
                </a:solidFill>
              </a:rPr>
              <a:t>,...,</a:t>
            </a:r>
            <a:r>
              <a:rPr lang="it-IT" sz="2400" b="1" i="1" dirty="0" smtClean="0">
                <a:solidFill>
                  <a:srgbClr val="FF0000"/>
                </a:solidFill>
              </a:rPr>
              <a:t>m</a:t>
            </a:r>
            <a:r>
              <a:rPr lang="it-IT" sz="2400" b="1" i="1" baseline="-25000" dirty="0" smtClean="0">
                <a:solidFill>
                  <a:srgbClr val="FF0000"/>
                </a:solidFill>
              </a:rPr>
              <a:t>n</a:t>
            </a:r>
            <a:r>
              <a:rPr lang="it-IT" sz="2400" b="1" dirty="0" smtClean="0">
                <a:solidFill>
                  <a:srgbClr val="FF0000"/>
                </a:solidFill>
              </a:rPr>
              <a:t>) = (</a:t>
            </a:r>
            <a:r>
              <a:rPr lang="it-IT" sz="2400" b="1" i="1" dirty="0" smtClean="0">
                <a:solidFill>
                  <a:srgbClr val="FF0000"/>
                </a:solidFill>
              </a:rPr>
              <a:t>m</a:t>
            </a:r>
            <a:r>
              <a:rPr lang="it-IT" sz="2400" b="1" baseline="-25000" dirty="0" smtClean="0">
                <a:solidFill>
                  <a:srgbClr val="FF0000"/>
                </a:solidFill>
              </a:rPr>
              <a:t>0</a:t>
            </a:r>
            <a:r>
              <a:rPr lang="it-IT" sz="2400" b="1" dirty="0" smtClean="0">
                <a:solidFill>
                  <a:srgbClr val="FF0000"/>
                </a:solidFill>
              </a:rPr>
              <a:t> + </a:t>
            </a:r>
            <a:r>
              <a:rPr lang="it-IT" sz="2400" b="1" i="1" dirty="0" smtClean="0">
                <a:solidFill>
                  <a:srgbClr val="FF0000"/>
                </a:solidFill>
              </a:rPr>
              <a:t>k</a:t>
            </a:r>
            <a:r>
              <a:rPr lang="it-IT" sz="2400" b="1" dirty="0" smtClean="0">
                <a:solidFill>
                  <a:srgbClr val="FF0000"/>
                </a:solidFill>
              </a:rPr>
              <a:t> mod 26,..., </a:t>
            </a:r>
            <a:r>
              <a:rPr lang="it-IT" sz="2400" b="1" i="1" dirty="0" smtClean="0">
                <a:solidFill>
                  <a:srgbClr val="FF0000"/>
                </a:solidFill>
              </a:rPr>
              <a:t>m</a:t>
            </a:r>
            <a:r>
              <a:rPr lang="it-IT" sz="2400" b="1" i="1" baseline="-25000" dirty="0" smtClean="0">
                <a:solidFill>
                  <a:srgbClr val="FF0000"/>
                </a:solidFill>
              </a:rPr>
              <a:t>n</a:t>
            </a:r>
            <a:r>
              <a:rPr lang="it-IT" sz="2400" b="1" dirty="0" smtClean="0">
                <a:solidFill>
                  <a:srgbClr val="FF0000"/>
                </a:solidFill>
              </a:rPr>
              <a:t> + k mod 26)</a:t>
            </a:r>
          </a:p>
          <a:p>
            <a:pPr algn="ctr">
              <a:buNone/>
            </a:pPr>
            <a:r>
              <a:rPr lang="it-IT" sz="2400" b="1" dirty="0" smtClean="0">
                <a:solidFill>
                  <a:srgbClr val="FF0000"/>
                </a:solidFill>
              </a:rPr>
              <a:t>Dec</a:t>
            </a:r>
            <a:r>
              <a:rPr lang="it-IT" sz="2400" b="1" i="1" baseline="-25000" dirty="0" smtClean="0">
                <a:solidFill>
                  <a:srgbClr val="FF0000"/>
                </a:solidFill>
              </a:rPr>
              <a:t>k</a:t>
            </a:r>
            <a:r>
              <a:rPr lang="it-IT" sz="2400" b="1" dirty="0" smtClean="0">
                <a:solidFill>
                  <a:srgbClr val="FF0000"/>
                </a:solidFill>
              </a:rPr>
              <a:t>(</a:t>
            </a:r>
            <a:r>
              <a:rPr lang="it-IT" sz="2400" b="1" i="1" dirty="0" smtClean="0">
                <a:solidFill>
                  <a:srgbClr val="FF0000"/>
                </a:solidFill>
              </a:rPr>
              <a:t>c</a:t>
            </a:r>
            <a:r>
              <a:rPr lang="it-IT" sz="2400" b="1" baseline="-25000" dirty="0" smtClean="0">
                <a:solidFill>
                  <a:srgbClr val="FF0000"/>
                </a:solidFill>
              </a:rPr>
              <a:t>0</a:t>
            </a:r>
            <a:r>
              <a:rPr lang="it-IT" sz="2400" b="1" dirty="0" smtClean="0">
                <a:solidFill>
                  <a:srgbClr val="FF0000"/>
                </a:solidFill>
              </a:rPr>
              <a:t>,...,</a:t>
            </a:r>
            <a:r>
              <a:rPr lang="it-IT" sz="2400" b="1" i="1" dirty="0" smtClean="0">
                <a:solidFill>
                  <a:srgbClr val="FF0000"/>
                </a:solidFill>
              </a:rPr>
              <a:t>c</a:t>
            </a:r>
            <a:r>
              <a:rPr lang="it-IT" sz="2400" b="1" i="1" baseline="-25000" dirty="0" smtClean="0">
                <a:solidFill>
                  <a:srgbClr val="FF0000"/>
                </a:solidFill>
              </a:rPr>
              <a:t>n</a:t>
            </a:r>
            <a:r>
              <a:rPr lang="it-IT" sz="2400" b="1" dirty="0" smtClean="0">
                <a:solidFill>
                  <a:srgbClr val="FF0000"/>
                </a:solidFill>
              </a:rPr>
              <a:t>) = (</a:t>
            </a:r>
            <a:r>
              <a:rPr lang="it-IT" sz="2400" b="1" i="1" dirty="0" smtClean="0">
                <a:solidFill>
                  <a:srgbClr val="FF0000"/>
                </a:solidFill>
              </a:rPr>
              <a:t>c</a:t>
            </a:r>
            <a:r>
              <a:rPr lang="it-IT" sz="2400" b="1" baseline="-25000" dirty="0" smtClean="0">
                <a:solidFill>
                  <a:srgbClr val="FF0000"/>
                </a:solidFill>
              </a:rPr>
              <a:t>0</a:t>
            </a:r>
            <a:r>
              <a:rPr lang="it-IT" sz="2400" b="1" dirty="0" smtClean="0">
                <a:solidFill>
                  <a:srgbClr val="FF0000"/>
                </a:solidFill>
              </a:rPr>
              <a:t> – k mod 26,..., </a:t>
            </a:r>
            <a:r>
              <a:rPr lang="it-IT" sz="2400" b="1" i="1" dirty="0" smtClean="0">
                <a:solidFill>
                  <a:srgbClr val="FF0000"/>
                </a:solidFill>
              </a:rPr>
              <a:t>c</a:t>
            </a:r>
            <a:r>
              <a:rPr lang="it-IT" sz="2400" b="1" i="1" baseline="-25000" dirty="0" smtClean="0">
                <a:solidFill>
                  <a:srgbClr val="FF0000"/>
                </a:solidFill>
              </a:rPr>
              <a:t>n</a:t>
            </a:r>
            <a:r>
              <a:rPr lang="it-IT" sz="2400" b="1" dirty="0" smtClean="0">
                <a:solidFill>
                  <a:srgbClr val="FF0000"/>
                </a:solidFill>
              </a:rPr>
              <a:t> – k mod 26)</a:t>
            </a:r>
          </a:p>
          <a:p>
            <a:pPr algn="ctr">
              <a:buNone/>
            </a:pPr>
            <a:endParaRPr lang="it-IT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pl-PL" b="1" dirty="0" smtClean="0">
              <a:solidFill>
                <a:srgbClr val="C00000"/>
              </a:solidFill>
            </a:endParaRP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786322"/>
            <a:ext cx="3048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214818"/>
            <a:ext cx="136683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357422" y="4929198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Caesar: </a:t>
            </a:r>
            <a:r>
              <a:rPr lang="it-IT" sz="2400" b="1" i="1" dirty="0" smtClean="0">
                <a:solidFill>
                  <a:srgbClr val="FF0000"/>
                </a:solidFill>
              </a:rPr>
              <a:t>k = 3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03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GB" dirty="0" smtClean="0"/>
              <a:t>Security of the shift cipher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428736"/>
            <a:ext cx="8286808" cy="97154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How to break the shift cipher?</a:t>
            </a:r>
          </a:p>
          <a:p>
            <a:pPr algn="r">
              <a:buNone/>
            </a:pPr>
            <a:r>
              <a:rPr lang="en-US" dirty="0" smtClean="0"/>
              <a:t>Check all possible keys!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19779" y="2490395"/>
                <a:ext cx="7690933" cy="26776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Let </a:t>
                </a:r>
                <a:r>
                  <a:rPr lang="en-US" sz="2400" b="1" i="1" dirty="0" smtClean="0">
                    <a:solidFill>
                      <a:srgbClr val="FF0000"/>
                    </a:solidFill>
                  </a:rPr>
                  <a:t>c</a:t>
                </a:r>
                <a:r>
                  <a:rPr lang="en-US" sz="2400" b="1" dirty="0" smtClean="0"/>
                  <a:t> </a:t>
                </a:r>
                <a:r>
                  <a:rPr lang="en-US" sz="2400" dirty="0" smtClean="0"/>
                  <a:t>be a </a:t>
                </a:r>
                <a:r>
                  <a:rPr lang="en-US" sz="2400" dirty="0" err="1" smtClean="0"/>
                  <a:t>ciphertext</a:t>
                </a:r>
                <a:r>
                  <a:rPr lang="en-US" sz="2400" dirty="0" smtClean="0"/>
                  <a:t>.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For every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∈{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𝟐𝟓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it-IT" sz="2000" b="1" dirty="0" smtClean="0">
                    <a:solidFill>
                      <a:srgbClr val="C00000"/>
                    </a:solidFill>
                    <a:latin typeface="Arial"/>
                    <a:cs typeface="Arial"/>
                  </a:rPr>
                  <a:t> </a:t>
                </a:r>
                <a:r>
                  <a:rPr lang="it-IT" sz="2400" dirty="0" err="1" smtClean="0">
                    <a:cs typeface="Arial"/>
                  </a:rPr>
                  <a:t>check</a:t>
                </a:r>
                <a:r>
                  <a:rPr lang="it-IT" sz="2400" dirty="0" smtClean="0">
                    <a:cs typeface="Arial"/>
                  </a:rPr>
                  <a:t> </a:t>
                </a:r>
                <a:r>
                  <a:rPr lang="it-IT" sz="2400" dirty="0" err="1" smtClean="0">
                    <a:cs typeface="Arial"/>
                  </a:rPr>
                  <a:t>if</a:t>
                </a:r>
                <a:r>
                  <a:rPr lang="it-IT" sz="2400" dirty="0" smtClean="0">
                    <a:cs typeface="Arial"/>
                  </a:rPr>
                  <a:t> </a:t>
                </a:r>
                <a:r>
                  <a:rPr lang="it-IT" sz="2400" b="1" dirty="0" smtClean="0">
                    <a:solidFill>
                      <a:srgbClr val="FF0000"/>
                    </a:solidFill>
                    <a:cs typeface="Arial"/>
                  </a:rPr>
                  <a:t>Dec</a:t>
                </a:r>
                <a:r>
                  <a:rPr lang="it-IT" sz="2400" b="1" i="1" baseline="-25000" dirty="0" smtClean="0">
                    <a:solidFill>
                      <a:srgbClr val="FF0000"/>
                    </a:solidFill>
                    <a:cs typeface="Arial"/>
                  </a:rPr>
                  <a:t>k</a:t>
                </a:r>
                <a:r>
                  <a:rPr lang="it-IT" sz="2400" b="1" dirty="0" smtClean="0">
                    <a:solidFill>
                      <a:srgbClr val="FF0000"/>
                    </a:solidFill>
                    <a:cs typeface="Arial"/>
                  </a:rPr>
                  <a:t>(</a:t>
                </a:r>
                <a:r>
                  <a:rPr lang="it-IT" sz="2400" b="1" i="1" dirty="0" smtClean="0">
                    <a:solidFill>
                      <a:srgbClr val="FF0000"/>
                    </a:solidFill>
                    <a:cs typeface="Arial"/>
                  </a:rPr>
                  <a:t>c</a:t>
                </a:r>
                <a:r>
                  <a:rPr lang="it-IT" sz="2400" b="1" dirty="0" smtClean="0">
                    <a:solidFill>
                      <a:srgbClr val="FF0000"/>
                    </a:solidFill>
                    <a:cs typeface="Arial"/>
                  </a:rPr>
                  <a:t>)</a:t>
                </a:r>
                <a:r>
                  <a:rPr lang="it-IT" sz="2400" b="1" dirty="0" smtClean="0">
                    <a:solidFill>
                      <a:srgbClr val="C00000"/>
                    </a:solidFill>
                    <a:cs typeface="Arial"/>
                  </a:rPr>
                  <a:t> </a:t>
                </a:r>
                <a:r>
                  <a:rPr lang="it-IT" sz="2400" dirty="0" smtClean="0">
                    <a:cs typeface="Arial"/>
                  </a:rPr>
                  <a:t>“</a:t>
                </a:r>
                <a:r>
                  <a:rPr lang="it-IT" sz="2400" dirty="0" err="1" smtClean="0">
                    <a:cs typeface="Arial"/>
                  </a:rPr>
                  <a:t>makes</a:t>
                </a:r>
                <a:r>
                  <a:rPr lang="it-IT" sz="2400" dirty="0" smtClean="0">
                    <a:cs typeface="Arial"/>
                  </a:rPr>
                  <a:t> </a:t>
                </a:r>
                <a:r>
                  <a:rPr lang="it-IT" sz="2400" dirty="0" err="1" smtClean="0">
                    <a:cs typeface="Arial"/>
                  </a:rPr>
                  <a:t>sense</a:t>
                </a:r>
                <a:r>
                  <a:rPr lang="it-IT" sz="2400" dirty="0" smtClean="0">
                    <a:cs typeface="Arial"/>
                  </a:rPr>
                  <a:t>”.</a:t>
                </a:r>
              </a:p>
              <a:p>
                <a:endParaRPr lang="it-IT" sz="2400" dirty="0">
                  <a:cs typeface="Arial"/>
                </a:endParaRPr>
              </a:p>
              <a:p>
                <a:r>
                  <a:rPr lang="en-US" sz="2400" dirty="0" smtClean="0">
                    <a:cs typeface="Arial"/>
                  </a:rPr>
                  <a:t>Most probably only one such </a:t>
                </a:r>
                <a:r>
                  <a:rPr lang="en-US" sz="2400" b="1" i="1" dirty="0" smtClean="0">
                    <a:solidFill>
                      <a:srgbClr val="FF0000"/>
                    </a:solidFill>
                    <a:cs typeface="Arial"/>
                  </a:rPr>
                  <a:t>k</a:t>
                </a:r>
                <a:r>
                  <a:rPr lang="en-US" sz="2400" dirty="0" smtClean="0">
                    <a:cs typeface="Arial"/>
                  </a:rPr>
                  <a:t> exists.</a:t>
                </a:r>
              </a:p>
              <a:p>
                <a:endParaRPr lang="en-US" sz="2400" dirty="0">
                  <a:cs typeface="Arial"/>
                </a:endParaRPr>
              </a:p>
              <a:p>
                <a:r>
                  <a:rPr lang="en-US" sz="2400" dirty="0" smtClean="0">
                    <a:cs typeface="Arial"/>
                  </a:rPr>
                  <a:t>Thus </a:t>
                </a:r>
                <a:r>
                  <a:rPr lang="en-US" sz="2400" b="1" dirty="0" smtClean="0">
                    <a:solidFill>
                      <a:srgbClr val="FF0000"/>
                    </a:solidFill>
                    <a:cs typeface="Arial"/>
                  </a:rPr>
                  <a:t>Dec</a:t>
                </a:r>
                <a:r>
                  <a:rPr lang="en-US" sz="2400" b="1" i="1" baseline="-25000" dirty="0" smtClean="0">
                    <a:solidFill>
                      <a:srgbClr val="FF0000"/>
                    </a:solidFill>
                    <a:cs typeface="Arial"/>
                  </a:rPr>
                  <a:t>k</a:t>
                </a:r>
                <a:r>
                  <a:rPr lang="en-US" sz="2400" b="1" dirty="0" smtClean="0">
                    <a:solidFill>
                      <a:srgbClr val="FF0000"/>
                    </a:solidFill>
                    <a:cs typeface="Arial"/>
                  </a:rPr>
                  <a:t>(</a:t>
                </a:r>
                <a:r>
                  <a:rPr lang="en-US" sz="2400" b="1" i="1" dirty="0" smtClean="0">
                    <a:solidFill>
                      <a:srgbClr val="FF0000"/>
                    </a:solidFill>
                    <a:cs typeface="Arial"/>
                  </a:rPr>
                  <a:t>c</a:t>
                </a:r>
                <a:r>
                  <a:rPr lang="en-US" sz="2400" b="1" dirty="0" smtClean="0">
                    <a:solidFill>
                      <a:srgbClr val="FF0000"/>
                    </a:solidFill>
                    <a:cs typeface="Arial"/>
                  </a:rPr>
                  <a:t>)</a:t>
                </a:r>
                <a:r>
                  <a:rPr lang="en-US" sz="2400" b="1" dirty="0" smtClean="0">
                    <a:cs typeface="Arial"/>
                  </a:rPr>
                  <a:t> </a:t>
                </a:r>
                <a:r>
                  <a:rPr lang="en-US" sz="2400" dirty="0" smtClean="0">
                    <a:cs typeface="Arial"/>
                  </a:rPr>
                  <a:t>is the message</a:t>
                </a:r>
                <a:r>
                  <a:rPr lang="en-US" sz="2400" b="1" dirty="0" smtClean="0">
                    <a:cs typeface="Arial"/>
                  </a:rPr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779" y="2490395"/>
                <a:ext cx="7690933" cy="2677656"/>
              </a:xfrm>
              <a:prstGeom prst="rect">
                <a:avLst/>
              </a:prstGeom>
              <a:blipFill rotWithShape="0">
                <a:blip r:embed="rId3"/>
                <a:stretch>
                  <a:fillRect l="-1187" t="-1587" b="-408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14282" y="5643578"/>
            <a:ext cx="842968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sz="2800" dirty="0"/>
              <a:t>This is called</a:t>
            </a:r>
            <a:r>
              <a:rPr lang="pl-PL" sz="2800" dirty="0"/>
              <a:t> a </a:t>
            </a:r>
            <a:r>
              <a:rPr lang="en-GB" sz="2800" b="1" dirty="0">
                <a:solidFill>
                  <a:srgbClr val="FF0000"/>
                </a:solidFill>
              </a:rPr>
              <a:t>brute force attack</a:t>
            </a:r>
            <a:r>
              <a:rPr lang="en-GB" sz="2800" dirty="0"/>
              <a:t>.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sz="2400" b="1" u="sng" dirty="0" smtClean="0">
                <a:solidFill>
                  <a:srgbClr val="003366"/>
                </a:solidFill>
              </a:rPr>
              <a:t>Moral</a:t>
            </a:r>
            <a:r>
              <a:rPr lang="en-GB" sz="2400" b="1" u="sng" dirty="0">
                <a:solidFill>
                  <a:srgbClr val="003366"/>
                </a:solidFill>
              </a:rPr>
              <a:t>:</a:t>
            </a:r>
            <a:r>
              <a:rPr lang="en-GB" sz="2800" u="sng" dirty="0"/>
              <a:t> </a:t>
            </a:r>
            <a:r>
              <a:rPr lang="en-GB" sz="2400" u="sng" dirty="0"/>
              <a:t>the key space needs to be large!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29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6A4A2-F92E-46D0-BEB0-7CDCD2E3FC41}" type="slidenum">
              <a:rPr lang="it-IT"/>
              <a:pPr/>
              <a:t>27</a:t>
            </a:fld>
            <a:endParaRPr lang="it-IT"/>
          </a:p>
        </p:txBody>
      </p:sp>
      <p:sp>
        <p:nvSpPr>
          <p:cNvPr id="20781" name="Rectangle 301"/>
          <p:cNvSpPr>
            <a:spLocks noChangeArrowheads="1"/>
          </p:cNvSpPr>
          <p:nvPr/>
        </p:nvSpPr>
        <p:spPr bwMode="auto">
          <a:xfrm>
            <a:off x="0" y="2819400"/>
            <a:ext cx="9144000" cy="1981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/>
          <a:lstStyle/>
          <a:p>
            <a:r>
              <a:rPr lang="en-GB"/>
              <a:t>Substitution cipher</a:t>
            </a:r>
            <a:endParaRPr lang="en-US"/>
          </a:p>
        </p:txBody>
      </p:sp>
      <p:graphicFrame>
        <p:nvGraphicFramePr>
          <p:cNvPr id="20748" name="Group 26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54737487"/>
              </p:ext>
            </p:extLst>
          </p:nvPr>
        </p:nvGraphicFramePr>
        <p:xfrm>
          <a:off x="457200" y="3048000"/>
          <a:ext cx="8458200" cy="457200"/>
        </p:xfrm>
        <a:graphic>
          <a:graphicData uri="http://schemas.openxmlformats.org/drawingml/2006/table">
            <a:tbl>
              <a:tblPr/>
              <a:tblGrid>
                <a:gridCol w="338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8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9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81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81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81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97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813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813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3813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3813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3972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38137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38137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G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H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J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K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R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U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W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V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X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Z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751" name="Group 27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27716026"/>
              </p:ext>
            </p:extLst>
          </p:nvPr>
        </p:nvGraphicFramePr>
        <p:xfrm>
          <a:off x="457200" y="4114800"/>
          <a:ext cx="8458200" cy="396240"/>
        </p:xfrm>
        <a:graphic>
          <a:graphicData uri="http://schemas.openxmlformats.org/drawingml/2006/table">
            <a:tbl>
              <a:tblPr/>
              <a:tblGrid>
                <a:gridCol w="338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9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81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81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81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97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813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65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813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972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3813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3813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3972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38137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38137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G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H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J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K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U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W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V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X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Z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0753" name="AutoShape 273"/>
          <p:cNvCxnSpPr>
            <a:cxnSpLocks noChangeShapeType="1"/>
          </p:cNvCxnSpPr>
          <p:nvPr/>
        </p:nvCxnSpPr>
        <p:spPr bwMode="auto">
          <a:xfrm>
            <a:off x="627063" y="350520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54" name="AutoShape 274"/>
          <p:cNvCxnSpPr>
            <a:cxnSpLocks noChangeShapeType="1"/>
          </p:cNvCxnSpPr>
          <p:nvPr/>
        </p:nvCxnSpPr>
        <p:spPr bwMode="auto">
          <a:xfrm flipH="1">
            <a:off x="2319338" y="3505200"/>
            <a:ext cx="676275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55" name="AutoShape 275"/>
          <p:cNvCxnSpPr>
            <a:cxnSpLocks noChangeShapeType="1"/>
          </p:cNvCxnSpPr>
          <p:nvPr/>
        </p:nvCxnSpPr>
        <p:spPr bwMode="auto">
          <a:xfrm>
            <a:off x="965200" y="3505200"/>
            <a:ext cx="4059238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56" name="AutoShape 276"/>
          <p:cNvCxnSpPr>
            <a:cxnSpLocks noChangeShapeType="1"/>
          </p:cNvCxnSpPr>
          <p:nvPr/>
        </p:nvCxnSpPr>
        <p:spPr bwMode="auto">
          <a:xfrm flipH="1">
            <a:off x="965200" y="3505200"/>
            <a:ext cx="7112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57" name="AutoShape 277"/>
          <p:cNvCxnSpPr>
            <a:cxnSpLocks noChangeShapeType="1"/>
          </p:cNvCxnSpPr>
          <p:nvPr/>
        </p:nvCxnSpPr>
        <p:spPr bwMode="auto">
          <a:xfrm>
            <a:off x="1303338" y="3505200"/>
            <a:ext cx="677862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58" name="AutoShape 278"/>
          <p:cNvCxnSpPr>
            <a:cxnSpLocks noChangeShapeType="1"/>
          </p:cNvCxnSpPr>
          <p:nvPr/>
        </p:nvCxnSpPr>
        <p:spPr bwMode="auto">
          <a:xfrm flipH="1">
            <a:off x="1303338" y="3505200"/>
            <a:ext cx="677862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59" name="AutoShape 279"/>
          <p:cNvCxnSpPr>
            <a:cxnSpLocks noChangeShapeType="1"/>
          </p:cNvCxnSpPr>
          <p:nvPr/>
        </p:nvCxnSpPr>
        <p:spPr bwMode="auto">
          <a:xfrm>
            <a:off x="2286000" y="3505200"/>
            <a:ext cx="104775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60" name="AutoShape 280"/>
          <p:cNvCxnSpPr>
            <a:cxnSpLocks noChangeShapeType="1"/>
          </p:cNvCxnSpPr>
          <p:nvPr/>
        </p:nvCxnSpPr>
        <p:spPr bwMode="auto">
          <a:xfrm flipH="1">
            <a:off x="1641475" y="3505200"/>
            <a:ext cx="2092325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61" name="AutoShape 281"/>
          <p:cNvCxnSpPr>
            <a:cxnSpLocks noChangeShapeType="1"/>
          </p:cNvCxnSpPr>
          <p:nvPr/>
        </p:nvCxnSpPr>
        <p:spPr bwMode="auto">
          <a:xfrm flipH="1">
            <a:off x="2657475" y="3505200"/>
            <a:ext cx="9525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62" name="AutoShape 282"/>
          <p:cNvCxnSpPr>
            <a:cxnSpLocks noChangeShapeType="1"/>
          </p:cNvCxnSpPr>
          <p:nvPr/>
        </p:nvCxnSpPr>
        <p:spPr bwMode="auto">
          <a:xfrm>
            <a:off x="3352800" y="3505200"/>
            <a:ext cx="2009775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63" name="AutoShape 283"/>
          <p:cNvCxnSpPr>
            <a:cxnSpLocks noChangeShapeType="1"/>
          </p:cNvCxnSpPr>
          <p:nvPr/>
        </p:nvCxnSpPr>
        <p:spPr bwMode="auto">
          <a:xfrm flipH="1">
            <a:off x="3671888" y="3505200"/>
            <a:ext cx="747712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64" name="AutoShape 284"/>
          <p:cNvCxnSpPr>
            <a:cxnSpLocks noChangeShapeType="1"/>
          </p:cNvCxnSpPr>
          <p:nvPr/>
        </p:nvCxnSpPr>
        <p:spPr bwMode="auto">
          <a:xfrm>
            <a:off x="4724400" y="3505200"/>
            <a:ext cx="976313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65" name="AutoShape 285"/>
          <p:cNvCxnSpPr>
            <a:cxnSpLocks noChangeShapeType="1"/>
          </p:cNvCxnSpPr>
          <p:nvPr/>
        </p:nvCxnSpPr>
        <p:spPr bwMode="auto">
          <a:xfrm>
            <a:off x="4038600" y="3505200"/>
            <a:ext cx="301625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66" name="AutoShape 286"/>
          <p:cNvCxnSpPr>
            <a:cxnSpLocks noChangeShapeType="1"/>
          </p:cNvCxnSpPr>
          <p:nvPr/>
        </p:nvCxnSpPr>
        <p:spPr bwMode="auto">
          <a:xfrm flipH="1">
            <a:off x="4349750" y="3505200"/>
            <a:ext cx="67945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67" name="AutoShape 287"/>
          <p:cNvCxnSpPr>
            <a:cxnSpLocks noChangeShapeType="1"/>
          </p:cNvCxnSpPr>
          <p:nvPr/>
        </p:nvCxnSpPr>
        <p:spPr bwMode="auto">
          <a:xfrm flipH="1">
            <a:off x="4011613" y="3505200"/>
            <a:ext cx="1322387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68" name="AutoShape 288"/>
          <p:cNvCxnSpPr>
            <a:cxnSpLocks noChangeShapeType="1"/>
          </p:cNvCxnSpPr>
          <p:nvPr/>
        </p:nvCxnSpPr>
        <p:spPr bwMode="auto">
          <a:xfrm flipH="1">
            <a:off x="2995613" y="3505200"/>
            <a:ext cx="2719387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69" name="AutoShape 289"/>
          <p:cNvCxnSpPr>
            <a:cxnSpLocks noChangeShapeType="1"/>
          </p:cNvCxnSpPr>
          <p:nvPr/>
        </p:nvCxnSpPr>
        <p:spPr bwMode="auto">
          <a:xfrm>
            <a:off x="5995988" y="3505200"/>
            <a:ext cx="382587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70" name="AutoShape 290"/>
          <p:cNvCxnSpPr>
            <a:cxnSpLocks noChangeShapeType="1"/>
          </p:cNvCxnSpPr>
          <p:nvPr/>
        </p:nvCxnSpPr>
        <p:spPr bwMode="auto">
          <a:xfrm>
            <a:off x="6453188" y="3505200"/>
            <a:ext cx="263525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71" name="AutoShape 291"/>
          <p:cNvCxnSpPr>
            <a:cxnSpLocks noChangeShapeType="1"/>
          </p:cNvCxnSpPr>
          <p:nvPr/>
        </p:nvCxnSpPr>
        <p:spPr bwMode="auto">
          <a:xfrm>
            <a:off x="6757988" y="3505200"/>
            <a:ext cx="1989137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72" name="AutoShape 292"/>
          <p:cNvCxnSpPr>
            <a:cxnSpLocks noChangeShapeType="1"/>
          </p:cNvCxnSpPr>
          <p:nvPr/>
        </p:nvCxnSpPr>
        <p:spPr bwMode="auto">
          <a:xfrm>
            <a:off x="7392988" y="3505200"/>
            <a:ext cx="338137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73" name="AutoShape 293"/>
          <p:cNvCxnSpPr>
            <a:cxnSpLocks noChangeShapeType="1"/>
          </p:cNvCxnSpPr>
          <p:nvPr/>
        </p:nvCxnSpPr>
        <p:spPr bwMode="auto">
          <a:xfrm>
            <a:off x="7010400" y="3505200"/>
            <a:ext cx="382588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74" name="AutoShape 294"/>
          <p:cNvCxnSpPr>
            <a:cxnSpLocks noChangeShapeType="1"/>
          </p:cNvCxnSpPr>
          <p:nvPr/>
        </p:nvCxnSpPr>
        <p:spPr bwMode="auto">
          <a:xfrm>
            <a:off x="8001000" y="3505200"/>
            <a:ext cx="415925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75" name="AutoShape 295"/>
          <p:cNvCxnSpPr>
            <a:cxnSpLocks noChangeShapeType="1"/>
          </p:cNvCxnSpPr>
          <p:nvPr/>
        </p:nvCxnSpPr>
        <p:spPr bwMode="auto">
          <a:xfrm flipH="1">
            <a:off x="6040438" y="3505200"/>
            <a:ext cx="1655762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76" name="AutoShape 296"/>
          <p:cNvCxnSpPr>
            <a:cxnSpLocks noChangeShapeType="1"/>
          </p:cNvCxnSpPr>
          <p:nvPr/>
        </p:nvCxnSpPr>
        <p:spPr bwMode="auto">
          <a:xfrm flipH="1">
            <a:off x="8070850" y="3505200"/>
            <a:ext cx="31115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77" name="AutoShape 297"/>
          <p:cNvCxnSpPr>
            <a:cxnSpLocks noChangeShapeType="1"/>
          </p:cNvCxnSpPr>
          <p:nvPr/>
        </p:nvCxnSpPr>
        <p:spPr bwMode="auto">
          <a:xfrm flipH="1">
            <a:off x="4686300" y="3505200"/>
            <a:ext cx="408305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5" name="Rectangle 34"/>
          <p:cNvSpPr/>
          <p:nvPr/>
        </p:nvSpPr>
        <p:spPr>
          <a:xfrm>
            <a:off x="500034" y="1571612"/>
            <a:ext cx="7000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2400" b="1" dirty="0" smtClean="0">
                <a:solidFill>
                  <a:srgbClr val="FF0000"/>
                </a:solidFill>
                <a:latin typeface="Lucida Calligraphy"/>
              </a:rPr>
              <a:t>M</a:t>
            </a:r>
            <a:r>
              <a:rPr lang="en-US" sz="2400" b="1" dirty="0" smtClean="0">
                <a:solidFill>
                  <a:srgbClr val="FF0000"/>
                </a:solidFill>
                <a:latin typeface="Lucida Calligraphy"/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= </a:t>
            </a:r>
            <a:r>
              <a:rPr lang="en-US" sz="2400" b="1" dirty="0">
                <a:solidFill>
                  <a:srgbClr val="0070C0"/>
                </a:solidFill>
              </a:rPr>
              <a:t>words over alphabet </a:t>
            </a:r>
            <a:r>
              <a:rPr lang="it-IT" sz="2400" b="1" dirty="0">
                <a:solidFill>
                  <a:srgbClr val="FF0000"/>
                </a:solidFill>
              </a:rPr>
              <a:t>{A,...,Z} </a:t>
            </a:r>
            <a:r>
              <a:rPr lang="it-IT" sz="2400" b="1" dirty="0" smtClean="0">
                <a:solidFill>
                  <a:srgbClr val="FF0000"/>
                </a:solidFill>
                <a:latin typeface="Arial"/>
                <a:cs typeface="Arial"/>
              </a:rPr>
              <a:t>≈ </a:t>
            </a:r>
            <a:r>
              <a:rPr lang="it-IT" sz="2400" b="1" dirty="0" smtClean="0">
                <a:solidFill>
                  <a:srgbClr val="FF0000"/>
                </a:solidFill>
              </a:rPr>
              <a:t>{0,...,25} </a:t>
            </a:r>
            <a:endParaRPr lang="en-US" sz="24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Lucida Calligraphy"/>
              </a:rPr>
              <a:t>K </a:t>
            </a:r>
            <a:r>
              <a:rPr lang="en-US" sz="2400" b="1" dirty="0" smtClean="0">
                <a:solidFill>
                  <a:srgbClr val="FF0000"/>
                </a:solidFill>
              </a:rPr>
              <a:t>= </a:t>
            </a:r>
            <a:r>
              <a:rPr lang="en-US" sz="2400" b="1" dirty="0" smtClean="0">
                <a:solidFill>
                  <a:srgbClr val="0070C0"/>
                </a:solidFill>
              </a:rPr>
              <a:t>a set of permutations of </a:t>
            </a:r>
            <a:r>
              <a:rPr lang="it-IT" sz="2400" b="1" dirty="0" smtClean="0">
                <a:solidFill>
                  <a:srgbClr val="FF0000"/>
                </a:solidFill>
              </a:rPr>
              <a:t>{0,...,25}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2844" y="3571876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036483" y="5070386"/>
            <a:ext cx="54232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err="1" smtClean="0">
                <a:solidFill>
                  <a:srgbClr val="FF0000"/>
                </a:solidFill>
              </a:rPr>
              <a:t>Enc</a:t>
            </a:r>
            <a:r>
              <a:rPr lang="el-GR" sz="2400" b="1" baseline="-25000" dirty="0" smtClean="0">
                <a:solidFill>
                  <a:srgbClr val="FF0000"/>
                </a:solidFill>
              </a:rPr>
              <a:t>π</a:t>
            </a:r>
            <a:r>
              <a:rPr lang="it-IT" sz="2400" b="1" dirty="0" smtClean="0">
                <a:solidFill>
                  <a:srgbClr val="FF0000"/>
                </a:solidFill>
              </a:rPr>
              <a:t>(</a:t>
            </a:r>
            <a:r>
              <a:rPr lang="it-IT" sz="2400" b="1" i="1" dirty="0" smtClean="0">
                <a:solidFill>
                  <a:srgbClr val="FF0000"/>
                </a:solidFill>
              </a:rPr>
              <a:t>m</a:t>
            </a:r>
            <a:r>
              <a:rPr lang="it-IT" sz="2400" b="1" baseline="-25000" dirty="0" smtClean="0">
                <a:solidFill>
                  <a:srgbClr val="FF0000"/>
                </a:solidFill>
              </a:rPr>
              <a:t>0</a:t>
            </a:r>
            <a:r>
              <a:rPr lang="it-IT" sz="2400" b="1" dirty="0" smtClean="0">
                <a:solidFill>
                  <a:srgbClr val="FF0000"/>
                </a:solidFill>
              </a:rPr>
              <a:t>,...,</a:t>
            </a:r>
            <a:r>
              <a:rPr lang="it-IT" sz="2400" b="1" i="1" dirty="0" err="1" smtClean="0">
                <a:solidFill>
                  <a:srgbClr val="FF0000"/>
                </a:solidFill>
              </a:rPr>
              <a:t>m</a:t>
            </a:r>
            <a:r>
              <a:rPr lang="it-IT" sz="2400" b="1" i="1" baseline="-25000" dirty="0" err="1" smtClean="0">
                <a:solidFill>
                  <a:srgbClr val="FF0000"/>
                </a:solidFill>
              </a:rPr>
              <a:t>n</a:t>
            </a:r>
            <a:r>
              <a:rPr lang="it-IT" sz="2400" b="1" dirty="0" smtClean="0">
                <a:solidFill>
                  <a:srgbClr val="FF0000"/>
                </a:solidFill>
              </a:rPr>
              <a:t>) = (</a:t>
            </a:r>
            <a:r>
              <a:rPr lang="el-GR" sz="2400" b="1" dirty="0" smtClean="0">
                <a:solidFill>
                  <a:srgbClr val="FF0000"/>
                </a:solidFill>
              </a:rPr>
              <a:t>π</a:t>
            </a:r>
            <a:r>
              <a:rPr lang="it-IT" sz="2400" b="1" dirty="0" smtClean="0">
                <a:solidFill>
                  <a:srgbClr val="FF0000"/>
                </a:solidFill>
              </a:rPr>
              <a:t>(</a:t>
            </a:r>
            <a:r>
              <a:rPr lang="it-IT" sz="2400" b="1" i="1" dirty="0" smtClean="0">
                <a:solidFill>
                  <a:srgbClr val="FF0000"/>
                </a:solidFill>
              </a:rPr>
              <a:t>m</a:t>
            </a:r>
            <a:r>
              <a:rPr lang="it-IT" sz="2400" b="1" baseline="-25000" dirty="0" smtClean="0">
                <a:solidFill>
                  <a:srgbClr val="FF0000"/>
                </a:solidFill>
              </a:rPr>
              <a:t>0</a:t>
            </a:r>
            <a:r>
              <a:rPr lang="it-IT" sz="2400" b="1" dirty="0" smtClean="0">
                <a:solidFill>
                  <a:srgbClr val="FF0000"/>
                </a:solidFill>
              </a:rPr>
              <a:t>),..., </a:t>
            </a:r>
            <a:r>
              <a:rPr lang="el-GR" sz="2400" b="1" dirty="0" smtClean="0">
                <a:solidFill>
                  <a:srgbClr val="FF0000"/>
                </a:solidFill>
              </a:rPr>
              <a:t>π</a:t>
            </a:r>
            <a:r>
              <a:rPr lang="it-IT" sz="2400" b="1" dirty="0" smtClean="0">
                <a:solidFill>
                  <a:srgbClr val="FF0000"/>
                </a:solidFill>
              </a:rPr>
              <a:t>(</a:t>
            </a:r>
            <a:r>
              <a:rPr lang="it-IT" sz="2400" b="1" i="1" dirty="0" err="1" smtClean="0">
                <a:solidFill>
                  <a:srgbClr val="FF0000"/>
                </a:solidFill>
              </a:rPr>
              <a:t>m</a:t>
            </a:r>
            <a:r>
              <a:rPr lang="it-IT" sz="2400" b="1" baseline="-25000" dirty="0" err="1" smtClean="0">
                <a:solidFill>
                  <a:srgbClr val="FF0000"/>
                </a:solidFill>
              </a:rPr>
              <a:t>n</a:t>
            </a:r>
            <a:r>
              <a:rPr lang="it-IT" sz="2400" b="1" dirty="0" smtClean="0">
                <a:solidFill>
                  <a:srgbClr val="FF0000"/>
                </a:solidFill>
              </a:rPr>
              <a:t>))</a:t>
            </a:r>
          </a:p>
          <a:p>
            <a:pPr algn="ctr"/>
            <a:endParaRPr lang="it-IT" sz="2400" b="1" dirty="0" smtClean="0">
              <a:solidFill>
                <a:srgbClr val="FF0000"/>
              </a:solidFill>
            </a:endParaRPr>
          </a:p>
          <a:p>
            <a:pPr algn="ctr"/>
            <a:r>
              <a:rPr lang="it-IT" sz="2400" b="1" dirty="0" err="1" smtClean="0">
                <a:solidFill>
                  <a:srgbClr val="FF0000"/>
                </a:solidFill>
              </a:rPr>
              <a:t>Dec</a:t>
            </a:r>
            <a:r>
              <a:rPr lang="el-GR" sz="2400" b="1" baseline="-25000" dirty="0" smtClean="0">
                <a:solidFill>
                  <a:srgbClr val="FF0000"/>
                </a:solidFill>
              </a:rPr>
              <a:t>π</a:t>
            </a:r>
            <a:r>
              <a:rPr lang="it-IT" sz="2400" b="1" dirty="0" smtClean="0">
                <a:solidFill>
                  <a:srgbClr val="FF0000"/>
                </a:solidFill>
              </a:rPr>
              <a:t>(</a:t>
            </a:r>
            <a:r>
              <a:rPr lang="it-IT" sz="2400" b="1" i="1" dirty="0" smtClean="0">
                <a:solidFill>
                  <a:srgbClr val="FF0000"/>
                </a:solidFill>
              </a:rPr>
              <a:t>c</a:t>
            </a:r>
            <a:r>
              <a:rPr lang="it-IT" sz="2400" b="1" baseline="-25000" dirty="0" smtClean="0">
                <a:solidFill>
                  <a:srgbClr val="FF0000"/>
                </a:solidFill>
              </a:rPr>
              <a:t>0</a:t>
            </a:r>
            <a:r>
              <a:rPr lang="it-IT" sz="2400" b="1" dirty="0" smtClean="0">
                <a:solidFill>
                  <a:srgbClr val="FF0000"/>
                </a:solidFill>
              </a:rPr>
              <a:t>,...,</a:t>
            </a:r>
            <a:r>
              <a:rPr lang="it-IT" sz="2400" b="1" i="1" dirty="0" err="1" smtClean="0">
                <a:solidFill>
                  <a:srgbClr val="FF0000"/>
                </a:solidFill>
              </a:rPr>
              <a:t>c</a:t>
            </a:r>
            <a:r>
              <a:rPr lang="it-IT" sz="2400" b="1" baseline="-25000" dirty="0" err="1" smtClean="0">
                <a:solidFill>
                  <a:srgbClr val="FF0000"/>
                </a:solidFill>
              </a:rPr>
              <a:t>n</a:t>
            </a:r>
            <a:r>
              <a:rPr lang="it-IT" sz="2400" b="1" dirty="0" smtClean="0">
                <a:solidFill>
                  <a:srgbClr val="FF0000"/>
                </a:solidFill>
              </a:rPr>
              <a:t>) = (</a:t>
            </a:r>
            <a:r>
              <a:rPr lang="el-GR" sz="2400" b="1" dirty="0" smtClean="0">
                <a:solidFill>
                  <a:srgbClr val="FF0000"/>
                </a:solidFill>
              </a:rPr>
              <a:t>π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-1</a:t>
            </a:r>
            <a:r>
              <a:rPr lang="it-IT" sz="2400" b="1" dirty="0" smtClean="0">
                <a:solidFill>
                  <a:srgbClr val="FF0000"/>
                </a:solidFill>
              </a:rPr>
              <a:t>(</a:t>
            </a:r>
            <a:r>
              <a:rPr lang="it-IT" sz="2400" b="1" i="1" dirty="0" smtClean="0">
                <a:solidFill>
                  <a:srgbClr val="FF0000"/>
                </a:solidFill>
              </a:rPr>
              <a:t>c</a:t>
            </a:r>
            <a:r>
              <a:rPr lang="it-IT" sz="2400" b="1" baseline="-25000" dirty="0" smtClean="0">
                <a:solidFill>
                  <a:srgbClr val="FF0000"/>
                </a:solidFill>
              </a:rPr>
              <a:t>0</a:t>
            </a:r>
            <a:r>
              <a:rPr lang="it-IT" sz="2400" b="1" dirty="0" smtClean="0">
                <a:solidFill>
                  <a:srgbClr val="FF0000"/>
                </a:solidFill>
              </a:rPr>
              <a:t>),..., </a:t>
            </a:r>
            <a:r>
              <a:rPr lang="el-GR" sz="2400" b="1" dirty="0" smtClean="0">
                <a:solidFill>
                  <a:srgbClr val="FF0000"/>
                </a:solidFill>
              </a:rPr>
              <a:t>π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-1</a:t>
            </a:r>
            <a:r>
              <a:rPr lang="it-IT" sz="2400" b="1" dirty="0" smtClean="0">
                <a:solidFill>
                  <a:srgbClr val="FF0000"/>
                </a:solidFill>
              </a:rPr>
              <a:t>(</a:t>
            </a:r>
            <a:r>
              <a:rPr lang="it-IT" sz="2400" b="1" i="1" dirty="0" err="1" smtClean="0">
                <a:solidFill>
                  <a:srgbClr val="FF0000"/>
                </a:solidFill>
              </a:rPr>
              <a:t>c</a:t>
            </a:r>
            <a:r>
              <a:rPr lang="it-IT" sz="2400" b="1" i="1" baseline="-25000" dirty="0" err="1" smtClean="0">
                <a:solidFill>
                  <a:srgbClr val="FF0000"/>
                </a:solidFill>
              </a:rPr>
              <a:t>n</a:t>
            </a:r>
            <a:r>
              <a:rPr lang="it-IT" sz="2400" b="1" dirty="0" smtClean="0">
                <a:solidFill>
                  <a:srgbClr val="FF0000"/>
                </a:solidFill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377750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1" grpId="0" animBg="1"/>
      <p:bldP spid="36" grpId="0"/>
      <p:bldP spid="3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FD9B7-F103-48BB-9106-C6DD599A5390}" type="slidenum">
              <a:rPr lang="it-IT"/>
              <a:pPr/>
              <a:t>28</a:t>
            </a:fld>
            <a:endParaRPr lang="it-IT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How to break the substitution cipher?</a:t>
            </a:r>
            <a:endParaRPr lang="en-US" sz="40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55626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dirty="0"/>
              <a:t>Use </a:t>
            </a:r>
            <a:r>
              <a:rPr lang="en-GB" b="1" dirty="0">
                <a:solidFill>
                  <a:srgbClr val="FF0000"/>
                </a:solidFill>
              </a:rPr>
              <a:t>statistical patterns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of the language.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dirty="0"/>
          </a:p>
          <a:p>
            <a:pPr>
              <a:lnSpc>
                <a:spcPct val="90000"/>
              </a:lnSpc>
              <a:buFontTx/>
              <a:buNone/>
            </a:pPr>
            <a:r>
              <a:rPr lang="en-GB" b="1" dirty="0"/>
              <a:t>For example</a:t>
            </a:r>
            <a:r>
              <a:rPr lang="en-GB" dirty="0"/>
              <a:t>: the </a:t>
            </a:r>
            <a:r>
              <a:rPr lang="en-GB" b="1" dirty="0">
                <a:solidFill>
                  <a:srgbClr val="003366"/>
                </a:solidFill>
              </a:rPr>
              <a:t>frequency tables</a:t>
            </a:r>
            <a:r>
              <a:rPr lang="en-GB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dirty="0"/>
          </a:p>
          <a:p>
            <a:pPr>
              <a:lnSpc>
                <a:spcPct val="90000"/>
              </a:lnSpc>
              <a:buFontTx/>
              <a:buNone/>
            </a:pPr>
            <a:r>
              <a:rPr lang="en-GB" dirty="0"/>
              <a:t>Texts of </a:t>
            </a:r>
            <a:r>
              <a:rPr lang="en-GB" b="1" dirty="0">
                <a:solidFill>
                  <a:srgbClr val="FF0000"/>
                </a:solidFill>
              </a:rPr>
              <a:t>50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dirty="0"/>
              <a:t>characters can usually be broken this way.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dirty="0"/>
          </a:p>
          <a:p>
            <a:pPr>
              <a:lnSpc>
                <a:spcPct val="90000"/>
              </a:lnSpc>
              <a:buFontTx/>
              <a:buNone/>
            </a:pPr>
            <a:endParaRPr lang="en-GB" dirty="0"/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676400"/>
            <a:ext cx="177165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1133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888FD-C2A7-4C51-A037-BE74865DDEB3}" type="slidenum">
              <a:rPr lang="it-IT"/>
              <a:pPr/>
              <a:t>29</a:t>
            </a:fld>
            <a:endParaRPr lang="it-IT"/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0" y="990600"/>
            <a:ext cx="9144000" cy="2819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3810000"/>
            <a:ext cx="9144000" cy="304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GB" sz="4000"/>
              <a:t>Other famous historical ciphers</a:t>
            </a:r>
            <a:endParaRPr lang="en-US" sz="400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2209800" cy="533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Vigenère cipher: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143000"/>
            <a:ext cx="1651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101306" y="3030818"/>
            <a:ext cx="1893887" cy="5842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/>
              <a:t>Blaise de Vigenère</a:t>
            </a:r>
            <a:br>
              <a:rPr lang="en-US" sz="1600"/>
            </a:br>
            <a:r>
              <a:rPr lang="en-US" sz="1600"/>
              <a:t>(1523 - 1596)</a:t>
            </a: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219200"/>
            <a:ext cx="11890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6634163" y="3035300"/>
            <a:ext cx="2006600" cy="5842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sz="1600"/>
              <a:t>Leon Battista Alberti</a:t>
            </a:r>
            <a:br>
              <a:rPr lang="it-IT" sz="1600"/>
            </a:br>
            <a:r>
              <a:rPr lang="it-IT" sz="1600"/>
              <a:t>(1404 – 1472) </a:t>
            </a:r>
            <a:endParaRPr lang="en-US" sz="1600"/>
          </a:p>
        </p:txBody>
      </p:sp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4191000"/>
            <a:ext cx="1714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4191000"/>
            <a:ext cx="17145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4191000"/>
            <a:ext cx="195738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152400" y="3949700"/>
            <a:ext cx="1143000" cy="3810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dirty="0"/>
              <a:t>Enigma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4221163" y="6019800"/>
            <a:ext cx="1677987" cy="5842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/>
              <a:t>Marian Rejewski</a:t>
            </a:r>
            <a:br>
              <a:rPr lang="en-US" sz="1600"/>
            </a:br>
            <a:r>
              <a:rPr lang="en-US" sz="1600"/>
              <a:t>(1905 - 1980)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7231063" y="6019800"/>
            <a:ext cx="1293812" cy="5842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/>
              <a:t>Alan Turing</a:t>
            </a:r>
            <a:br>
              <a:rPr lang="en-US" sz="1600"/>
            </a:br>
            <a:r>
              <a:rPr lang="en-US" sz="1600"/>
              <a:t>(1912-1954)</a:t>
            </a:r>
          </a:p>
        </p:txBody>
      </p:sp>
    </p:spTree>
    <p:extLst>
      <p:ext uri="{BB962C8B-B14F-4D97-AF65-F5344CB8AC3E}">
        <p14:creationId xmlns:p14="http://schemas.microsoft.com/office/powerpoint/2010/main" val="367793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1" grpId="0" animBg="1"/>
      <p:bldP spid="26627" grpId="0" build="p"/>
      <p:bldP spid="26629" grpId="0" animBg="1"/>
      <p:bldP spid="26631" grpId="0" animBg="1"/>
      <p:bldP spid="26636" grpId="0"/>
      <p:bldP spid="26637" grpId="0" animBg="1"/>
      <p:bldP spid="266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56" y="1643050"/>
            <a:ext cx="5929354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Historical ciphers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Information-theoretic security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Computational security</a:t>
            </a: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 flipH="1">
            <a:off x="357158" y="1571612"/>
            <a:ext cx="1214446" cy="714380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6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580446"/>
            <a:ext cx="9144000" cy="17859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274320" rtlCol="0" anchor="ctr"/>
          <a:lstStyle/>
          <a:p>
            <a:pPr>
              <a:buNone/>
            </a:pPr>
            <a:r>
              <a:rPr lang="en-US" sz="2800" b="1" dirty="0">
                <a:solidFill>
                  <a:srgbClr val="7030A0"/>
                </a:solidFill>
              </a:rPr>
              <a:t>Main goals</a:t>
            </a:r>
            <a:r>
              <a:rPr lang="en-US" sz="2800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define security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construct schemes that are “provably secure”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past ciphers were designed in an ad-hoc manner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293" y="2106303"/>
            <a:ext cx="8229600" cy="1153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In contemporary cryptography the ciphers are designed in a </a:t>
            </a:r>
            <a:r>
              <a:rPr lang="en-US" b="1" dirty="0" smtClean="0">
                <a:solidFill>
                  <a:srgbClr val="0070C0"/>
                </a:solidFill>
              </a:rPr>
              <a:t>systematic way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79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56" y="1643050"/>
            <a:ext cx="5929354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bg2">
                    <a:lumMod val="90000"/>
                  </a:schemeClr>
                </a:solidFill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bg2">
                    <a:lumMod val="90000"/>
                  </a:schemeClr>
                </a:solidFill>
              </a:rPr>
              <a:t>Historical ciphers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Information-theoretic security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Computational security</a:t>
            </a: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 flipH="1">
            <a:off x="346400" y="2526361"/>
            <a:ext cx="1214446" cy="714380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5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1143000"/>
          </a:xfrm>
        </p:spPr>
        <p:txBody>
          <a:bodyPr>
            <a:normAutofit/>
          </a:bodyPr>
          <a:lstStyle/>
          <a:p>
            <a:r>
              <a:rPr lang="pl-PL" sz="3600" dirty="0"/>
              <a:t>Defining </a:t>
            </a:r>
            <a:r>
              <a:rPr lang="en-US" sz="3600" dirty="0"/>
              <a:t>“security of an encryption scheme” </a:t>
            </a:r>
            <a:r>
              <a:rPr lang="en-US" sz="3600" dirty="0" err="1"/>
              <a:t>i</a:t>
            </a:r>
            <a:r>
              <a:rPr lang="pl-PL" sz="3600" dirty="0"/>
              <a:t>s</a:t>
            </a:r>
            <a:r>
              <a:rPr lang="en-US" sz="3600" dirty="0"/>
              <a:t> </a:t>
            </a:r>
            <a:r>
              <a:rPr lang="en-US" sz="3600" dirty="0" smtClean="0"/>
              <a:t>not trivial</a:t>
            </a:r>
            <a:r>
              <a:rPr lang="en-US" sz="3600" dirty="0"/>
              <a:t>.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7298" y="2093295"/>
            <a:ext cx="7358114" cy="2579491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400" dirty="0" smtClean="0"/>
              <a:t> </a:t>
            </a:r>
            <a:endParaRPr lang="pl-PL" sz="2400" dirty="0" smtClean="0"/>
          </a:p>
          <a:p>
            <a:pPr marL="609600" indent="-609600" algn="r">
              <a:lnSpc>
                <a:spcPct val="80000"/>
              </a:lnSpc>
              <a:buFontTx/>
              <a:buNone/>
            </a:pPr>
            <a:r>
              <a:rPr lang="en-US" sz="2400" dirty="0" smtClean="0"/>
              <a:t>(</a:t>
            </a:r>
            <a:r>
              <a:rPr lang="en-US" sz="2400" b="1" i="1" dirty="0">
                <a:solidFill>
                  <a:srgbClr val="FF0000"/>
                </a:solidFill>
              </a:rPr>
              <a:t>m</a:t>
            </a:r>
            <a:r>
              <a:rPr lang="en-US" sz="2400" dirty="0"/>
              <a:t> – a message</a:t>
            </a:r>
            <a:r>
              <a:rPr lang="en-US" sz="2400" dirty="0" smtClean="0"/>
              <a:t>)</a:t>
            </a:r>
            <a:endParaRPr lang="pl-PL" sz="2400" dirty="0" smtClean="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2400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400" dirty="0" smtClean="0"/>
              <a:t> the </a:t>
            </a:r>
            <a:r>
              <a:rPr lang="en-US" sz="2400" dirty="0"/>
              <a:t>key </a:t>
            </a:r>
            <a:r>
              <a:rPr lang="pl-PL" sz="2400" b="1" i="1" dirty="0" smtClean="0">
                <a:solidFill>
                  <a:srgbClr val="FF0000"/>
                </a:solidFill>
              </a:rPr>
              <a:t>K</a:t>
            </a:r>
            <a:r>
              <a:rPr lang="en-US" sz="2400" dirty="0" smtClean="0"/>
              <a:t> </a:t>
            </a:r>
            <a:r>
              <a:rPr lang="en-US" sz="2400" dirty="0"/>
              <a:t>is chosen </a:t>
            </a:r>
            <a:r>
              <a:rPr lang="en-US" sz="2400" dirty="0" smtClean="0"/>
              <a:t>uniformly at random</a:t>
            </a:r>
            <a:r>
              <a:rPr lang="pl-PL" sz="2400" dirty="0" smtClean="0"/>
              <a:t/>
            </a:r>
            <a:br>
              <a:rPr lang="pl-PL" sz="2400" dirty="0" smtClean="0"/>
            </a:br>
            <a:endParaRPr lang="en-US" sz="2400" b="1" dirty="0">
              <a:solidFill>
                <a:srgbClr val="993300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pl-PL" sz="2400" b="1" i="1" dirty="0" smtClean="0">
                <a:solidFill>
                  <a:srgbClr val="FF0000"/>
                </a:solidFill>
              </a:rPr>
              <a:t>C</a:t>
            </a:r>
            <a:r>
              <a:rPr lang="pl-PL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:= Enc</a:t>
            </a:r>
            <a:r>
              <a:rPr lang="pl-PL" sz="2400" b="1" i="1" baseline="-25000" dirty="0" smtClean="0">
                <a:solidFill>
                  <a:srgbClr val="FF0000"/>
                </a:solidFill>
              </a:rPr>
              <a:t>K</a:t>
            </a:r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n-US" sz="2400" b="1" i="1" dirty="0" smtClean="0">
                <a:solidFill>
                  <a:srgbClr val="FF0000"/>
                </a:solidFill>
              </a:rPr>
              <a:t>m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r>
              <a:rPr lang="pl-PL" sz="2400" b="1" dirty="0" smtClean="0">
                <a:solidFill>
                  <a:srgbClr val="993300"/>
                </a:solidFill>
              </a:rPr>
              <a:t> </a:t>
            </a:r>
            <a:r>
              <a:rPr lang="en-US" sz="2400" dirty="0" smtClean="0"/>
              <a:t>is </a:t>
            </a:r>
            <a:r>
              <a:rPr lang="en-US" sz="2400" dirty="0"/>
              <a:t>given to </a:t>
            </a:r>
            <a:r>
              <a:rPr lang="en-US" sz="2400" dirty="0" smtClean="0"/>
              <a:t>the adversary</a:t>
            </a:r>
          </a:p>
          <a:p>
            <a:pPr marL="609600" indent="-609600">
              <a:lnSpc>
                <a:spcPct val="80000"/>
              </a:lnSpc>
              <a:buNone/>
            </a:pPr>
            <a:endParaRPr lang="pl-PL" sz="2400" dirty="0" smtClean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pl-PL" sz="2400" dirty="0" smtClean="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2400" dirty="0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72036" y="177898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4111" y="1899396"/>
            <a:ext cx="5435823" cy="38779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pl-PL" sz="2400" dirty="0" smtClean="0"/>
              <a:t>consider the </a:t>
            </a:r>
            <a:r>
              <a:rPr lang="en-US" sz="2400" dirty="0" smtClean="0"/>
              <a:t>following experiment</a:t>
            </a:r>
            <a:endParaRPr lang="pl-PL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303347" y="4885323"/>
            <a:ext cx="2286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how to define </a:t>
            </a:r>
            <a:br>
              <a:rPr lang="pl-PL" sz="2400" dirty="0" smtClean="0"/>
            </a:br>
            <a:r>
              <a:rPr lang="pl-PL" sz="2400" dirty="0" smtClean="0"/>
              <a:t>security</a:t>
            </a:r>
          </a:p>
          <a:p>
            <a:pPr algn="ctr"/>
            <a:r>
              <a:rPr lang="pl-PL" sz="7200" b="1" dirty="0" smtClean="0">
                <a:latin typeface="Arial Rounded MT Bold" pitchFamily="34" charset="0"/>
                <a:cs typeface="Aharoni" pitchFamily="2" charset="-79"/>
              </a:rPr>
              <a:t>?</a:t>
            </a:r>
            <a:endParaRPr lang="en-US" sz="7200" b="1" dirty="0">
              <a:latin typeface="Arial Rounded MT Bold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9847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498080" cy="1143000"/>
          </a:xfrm>
        </p:spPr>
        <p:txBody>
          <a:bodyPr/>
          <a:lstStyle/>
          <a:p>
            <a:pPr algn="l"/>
            <a:r>
              <a:rPr lang="en-US" sz="4400" dirty="0" smtClean="0"/>
              <a:t>Idea 1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142976" y="2538707"/>
            <a:ext cx="6786610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“The </a:t>
            </a:r>
            <a:r>
              <a:rPr lang="en-US" sz="2400" dirty="0"/>
              <a:t>adversary should not be able to compute </a:t>
            </a:r>
            <a:r>
              <a:rPr lang="pl-PL" sz="2400" b="1" i="1" dirty="0" smtClean="0">
                <a:solidFill>
                  <a:srgbClr val="FF0000"/>
                </a:solidFill>
              </a:rPr>
              <a:t>K</a:t>
            </a:r>
            <a:r>
              <a:rPr lang="en-US" sz="2400" dirty="0" smtClean="0"/>
              <a:t>.”</a:t>
            </a:r>
            <a:endParaRPr lang="en-US" sz="2400" b="1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42976" y="3584018"/>
            <a:ext cx="6786610" cy="135421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endParaRPr lang="en-GB" dirty="0" smtClean="0"/>
          </a:p>
          <a:p>
            <a:r>
              <a:rPr lang="en-GB" sz="2000" dirty="0" smtClean="0"/>
              <a:t>the encryption scheme that “doesn’t encrypt”: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Enc</a:t>
            </a:r>
            <a:r>
              <a:rPr lang="pl-PL" sz="2400" b="1" i="1" baseline="-25000" dirty="0" smtClean="0">
                <a:solidFill>
                  <a:srgbClr val="FF0000"/>
                </a:solidFill>
              </a:rPr>
              <a:t>K</a:t>
            </a:r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n-US" sz="2400" b="1" i="1" dirty="0" smtClean="0">
                <a:solidFill>
                  <a:srgbClr val="FF0000"/>
                </a:solidFill>
              </a:rPr>
              <a:t>m</a:t>
            </a:r>
            <a:r>
              <a:rPr lang="en-US" sz="2400" b="1" dirty="0" smtClean="0">
                <a:solidFill>
                  <a:srgbClr val="FF0000"/>
                </a:solidFill>
              </a:rPr>
              <a:t>) = </a:t>
            </a:r>
            <a:r>
              <a:rPr lang="en-US" sz="2400" b="1" i="1" dirty="0" smtClean="0">
                <a:solidFill>
                  <a:srgbClr val="FF0000"/>
                </a:solidFill>
              </a:rPr>
              <a:t>m</a:t>
            </a:r>
          </a:p>
          <a:p>
            <a:pPr algn="r"/>
            <a:r>
              <a:rPr lang="en-GB" sz="2000" dirty="0" smtClean="0"/>
              <a:t>satisfies this definition</a:t>
            </a:r>
            <a:r>
              <a:rPr lang="pl-PL" sz="2000" dirty="0" smtClean="0"/>
              <a:t>!</a:t>
            </a:r>
            <a:endParaRPr lang="en-US" sz="20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3944346" y="3286124"/>
            <a:ext cx="1342034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l-PL" b="1" dirty="0" smtClean="0"/>
              <a:t>A p</a:t>
            </a:r>
            <a:r>
              <a:rPr lang="en-US" b="1" dirty="0" err="1" smtClean="0"/>
              <a:t>roblem</a:t>
            </a:r>
            <a:endParaRPr lang="en-GB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4071934" y="2214554"/>
            <a:ext cx="1008609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l-PL" b="1" dirty="0" smtClean="0"/>
              <a:t>An idea</a:t>
            </a:r>
            <a:endParaRPr lang="en-GB" b="1" dirty="0" smtClean="0"/>
          </a:p>
        </p:txBody>
      </p:sp>
      <p:pic>
        <p:nvPicPr>
          <p:cNvPr id="11" name="Picture 2" descr="C:\Users\Stefan\AppData\Local\Microsoft\Windows\Temporary Internet Files\Content.IE5\INS1KHJR\MCj042445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5143512"/>
            <a:ext cx="1851025" cy="1511300"/>
          </a:xfrm>
          <a:prstGeom prst="rect">
            <a:avLst/>
          </a:prstGeom>
          <a:noFill/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643306" y="357166"/>
            <a:ext cx="5286412" cy="1357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609600" marR="0" lvl="0" indent="-609600" algn="r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1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a message)</a:t>
            </a:r>
            <a:endParaRPr kumimoji="0" lang="pl-PL" sz="19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400" dirty="0"/>
              <a:t> the key </a:t>
            </a:r>
            <a:r>
              <a:rPr lang="pl-PL" sz="2400" b="1" i="1" dirty="0">
                <a:solidFill>
                  <a:srgbClr val="FF0000"/>
                </a:solidFill>
              </a:rPr>
              <a:t>K</a:t>
            </a:r>
            <a:r>
              <a:rPr lang="en-US" sz="2400" dirty="0"/>
              <a:t> is chosen uniformly at random</a:t>
            </a:r>
            <a:r>
              <a:rPr lang="pl-PL" sz="2400" dirty="0"/>
              <a:t/>
            </a:r>
            <a:br>
              <a:rPr lang="pl-PL" sz="2400" dirty="0"/>
            </a:br>
            <a:endParaRPr lang="en-US" sz="2400" b="1" dirty="0">
              <a:solidFill>
                <a:srgbClr val="993300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pl-PL" sz="2400" b="1" i="1" dirty="0">
                <a:solidFill>
                  <a:srgbClr val="FF0000"/>
                </a:solidFill>
              </a:rPr>
              <a:t>C</a:t>
            </a:r>
            <a:r>
              <a:rPr lang="pl-PL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:= </a:t>
            </a:r>
            <a:r>
              <a:rPr lang="en-US" sz="2400" b="1" dirty="0" err="1">
                <a:solidFill>
                  <a:srgbClr val="FF0000"/>
                </a:solidFill>
              </a:rPr>
              <a:t>Enc</a:t>
            </a:r>
            <a:r>
              <a:rPr lang="pl-PL" sz="2400" b="1" i="1" baseline="-25000" dirty="0">
                <a:solidFill>
                  <a:srgbClr val="FF0000"/>
                </a:solidFill>
              </a:rPr>
              <a:t>K</a:t>
            </a:r>
            <a:r>
              <a:rPr lang="en-US" sz="2400" b="1" dirty="0">
                <a:solidFill>
                  <a:srgbClr val="FF0000"/>
                </a:solidFill>
              </a:rPr>
              <a:t>(</a:t>
            </a:r>
            <a:r>
              <a:rPr lang="en-US" sz="2400" b="1" i="1" dirty="0">
                <a:solidFill>
                  <a:srgbClr val="FF0000"/>
                </a:solidFill>
              </a:rPr>
              <a:t>m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  <a:r>
              <a:rPr lang="pl-PL" sz="2400" b="1" dirty="0">
                <a:solidFill>
                  <a:srgbClr val="993300"/>
                </a:solidFill>
              </a:rPr>
              <a:t> </a:t>
            </a:r>
            <a:r>
              <a:rPr lang="en-US" sz="2400" dirty="0"/>
              <a:t>is given to the adversary</a:t>
            </a: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7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498080" cy="1143000"/>
          </a:xfrm>
        </p:spPr>
        <p:txBody>
          <a:bodyPr/>
          <a:lstStyle/>
          <a:p>
            <a:pPr algn="l"/>
            <a:r>
              <a:rPr lang="en-US" sz="4400" dirty="0" smtClean="0"/>
              <a:t>Idea </a:t>
            </a:r>
            <a:r>
              <a:rPr lang="pl-PL" sz="4400" dirty="0" smtClean="0"/>
              <a:t>2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14348" y="2538707"/>
            <a:ext cx="7918664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“The </a:t>
            </a:r>
            <a:r>
              <a:rPr lang="en-US" sz="2400" dirty="0"/>
              <a:t>adversary should not be able to compute </a:t>
            </a:r>
            <a:r>
              <a:rPr lang="pl-PL" sz="2400" b="1" i="1" dirty="0" smtClean="0">
                <a:solidFill>
                  <a:srgbClr val="FF0000"/>
                </a:solidFill>
              </a:rPr>
              <a:t>m</a:t>
            </a:r>
            <a:r>
              <a:rPr lang="en-US" sz="2400" dirty="0" smtClean="0"/>
              <a:t>.”</a:t>
            </a:r>
            <a:endParaRPr lang="en-US" sz="2400" b="1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42910" y="3643314"/>
            <a:ext cx="7990102" cy="147732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endParaRPr lang="en-GB" dirty="0" smtClean="0"/>
          </a:p>
          <a:p>
            <a:r>
              <a:rPr lang="pl-PL" sz="2400" dirty="0" smtClean="0"/>
              <a:t>What if the adversary can compute, e.g., the first half of </a:t>
            </a:r>
            <a:r>
              <a:rPr lang="pl-PL" sz="2400" b="1" i="1" dirty="0" smtClean="0">
                <a:solidFill>
                  <a:srgbClr val="FF0000"/>
                </a:solidFill>
              </a:rPr>
              <a:t>m</a:t>
            </a:r>
            <a:r>
              <a:rPr lang="pl-PL" sz="2400" dirty="0" smtClean="0"/>
              <a:t>?</a:t>
            </a:r>
          </a:p>
          <a:p>
            <a:endParaRPr lang="pl-PL" sz="2400" dirty="0" smtClean="0"/>
          </a:p>
          <a:p>
            <a:r>
              <a:rPr lang="pl-PL" sz="2400" dirty="0" smtClean="0"/>
              <a:t> </a:t>
            </a:r>
            <a:endParaRPr lang="en-US" sz="2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3944346" y="3345420"/>
            <a:ext cx="1342034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l-PL" b="1" dirty="0" smtClean="0"/>
              <a:t>A p</a:t>
            </a:r>
            <a:r>
              <a:rPr lang="en-US" b="1" dirty="0" err="1" smtClean="0"/>
              <a:t>roblem</a:t>
            </a:r>
            <a:endParaRPr lang="en-GB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4143372" y="2214554"/>
            <a:ext cx="1008609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l-PL" b="1" dirty="0" smtClean="0"/>
              <a:t>An idea</a:t>
            </a:r>
            <a:endParaRPr lang="en-GB" b="1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492243"/>
              </p:ext>
            </p:extLst>
          </p:nvPr>
        </p:nvGraphicFramePr>
        <p:xfrm>
          <a:off x="2285984" y="4500570"/>
          <a:ext cx="478634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77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7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i="1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pl-PL" baseline="-25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FF0000"/>
                          </a:solidFill>
                        </a:rPr>
                        <a:t>...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i="1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pl-PL" baseline="-25000" dirty="0" smtClean="0">
                          <a:solidFill>
                            <a:srgbClr val="FF0000"/>
                          </a:solidFill>
                        </a:rPr>
                        <a:t>|</a:t>
                      </a:r>
                      <a:r>
                        <a:rPr lang="pl-PL" i="1" baseline="-250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pl-PL" baseline="-25000" dirty="0" smtClean="0">
                          <a:solidFill>
                            <a:srgbClr val="FF0000"/>
                          </a:solidFill>
                        </a:rPr>
                        <a:t>|/2</a:t>
                      </a:r>
                      <a:endParaRPr lang="en-US" baseline="-250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FF0000"/>
                          </a:solidFill>
                        </a:rPr>
                        <a:t>...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Picture 2" descr="C:\Users\Stefan\AppData\Local\Microsoft\Windows\Temporary Internet Files\Content.IE5\INS1KHJR\MCj042445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5214950"/>
            <a:ext cx="1851025" cy="1511300"/>
          </a:xfrm>
          <a:prstGeom prst="rect">
            <a:avLst/>
          </a:prstGeom>
          <a:noFill/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643306" y="357166"/>
            <a:ext cx="5286412" cy="1357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609600" marR="0" lvl="0" indent="-609600" algn="r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1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a message)</a:t>
            </a:r>
            <a:endParaRPr kumimoji="0" lang="pl-PL" sz="19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400" dirty="0"/>
              <a:t> the key </a:t>
            </a:r>
            <a:r>
              <a:rPr lang="pl-PL" sz="2400" b="1" i="1" dirty="0">
                <a:solidFill>
                  <a:srgbClr val="FF0000"/>
                </a:solidFill>
              </a:rPr>
              <a:t>K</a:t>
            </a:r>
            <a:r>
              <a:rPr lang="en-US" sz="2400" dirty="0"/>
              <a:t> is chosen uniformly at random</a:t>
            </a:r>
            <a:r>
              <a:rPr lang="pl-PL" sz="2400" dirty="0"/>
              <a:t/>
            </a:r>
            <a:br>
              <a:rPr lang="pl-PL" sz="2400" dirty="0"/>
            </a:br>
            <a:endParaRPr lang="en-US" sz="2400" b="1" dirty="0">
              <a:solidFill>
                <a:srgbClr val="993300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pl-PL" sz="2400" b="1" i="1" dirty="0">
                <a:solidFill>
                  <a:srgbClr val="FF0000"/>
                </a:solidFill>
              </a:rPr>
              <a:t>C</a:t>
            </a:r>
            <a:r>
              <a:rPr lang="pl-PL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:= </a:t>
            </a:r>
            <a:r>
              <a:rPr lang="en-US" sz="2400" b="1" dirty="0" err="1">
                <a:solidFill>
                  <a:srgbClr val="FF0000"/>
                </a:solidFill>
              </a:rPr>
              <a:t>Enc</a:t>
            </a:r>
            <a:r>
              <a:rPr lang="pl-PL" sz="2400" b="1" i="1" baseline="-25000" dirty="0">
                <a:solidFill>
                  <a:srgbClr val="FF0000"/>
                </a:solidFill>
              </a:rPr>
              <a:t>K</a:t>
            </a:r>
            <a:r>
              <a:rPr lang="en-US" sz="2400" b="1" dirty="0">
                <a:solidFill>
                  <a:srgbClr val="FF0000"/>
                </a:solidFill>
              </a:rPr>
              <a:t>(</a:t>
            </a:r>
            <a:r>
              <a:rPr lang="en-US" sz="2400" b="1" i="1" dirty="0">
                <a:solidFill>
                  <a:srgbClr val="FF0000"/>
                </a:solidFill>
              </a:rPr>
              <a:t>m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  <a:r>
              <a:rPr lang="pl-PL" sz="2400" b="1" dirty="0">
                <a:solidFill>
                  <a:srgbClr val="993300"/>
                </a:solidFill>
              </a:rPr>
              <a:t> </a:t>
            </a:r>
            <a:r>
              <a:rPr lang="en-US" sz="2400" dirty="0"/>
              <a:t>is given to the adversary</a:t>
            </a: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61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498080" cy="1143000"/>
          </a:xfrm>
        </p:spPr>
        <p:txBody>
          <a:bodyPr/>
          <a:lstStyle/>
          <a:p>
            <a:pPr algn="l"/>
            <a:r>
              <a:rPr lang="en-US" sz="4400" dirty="0" smtClean="0"/>
              <a:t>Idea </a:t>
            </a:r>
            <a:r>
              <a:rPr lang="pl-PL" sz="4400" dirty="0" smtClean="0"/>
              <a:t>3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42910" y="2340911"/>
            <a:ext cx="8119194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“The </a:t>
            </a:r>
            <a:r>
              <a:rPr lang="en-US" sz="2400" dirty="0"/>
              <a:t>adversary should not </a:t>
            </a:r>
            <a:r>
              <a:rPr lang="pl-PL" sz="2400" dirty="0" smtClean="0"/>
              <a:t>learn any information about </a:t>
            </a:r>
            <a:r>
              <a:rPr lang="pl-PL" sz="2400" b="1" i="1" dirty="0" smtClean="0">
                <a:solidFill>
                  <a:srgbClr val="FF0000"/>
                </a:solidFill>
              </a:rPr>
              <a:t>m</a:t>
            </a:r>
            <a:r>
              <a:rPr lang="en-US" sz="2400" dirty="0" smtClean="0"/>
              <a:t>.”</a:t>
            </a:r>
            <a:endParaRPr lang="en-US" sz="2400" b="1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42910" y="3429000"/>
            <a:ext cx="8119194" cy="147732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endParaRPr lang="en-GB" dirty="0" smtClean="0"/>
          </a:p>
          <a:p>
            <a:r>
              <a:rPr lang="pl-PL" sz="2400" dirty="0" smtClean="0"/>
              <a:t>But he may already have some a priori information about </a:t>
            </a:r>
            <a:r>
              <a:rPr lang="pl-PL" sz="2400" b="1" i="1" dirty="0" smtClean="0">
                <a:solidFill>
                  <a:srgbClr val="FF0000"/>
                </a:solidFill>
              </a:rPr>
              <a:t>m</a:t>
            </a:r>
            <a:r>
              <a:rPr lang="pl-PL" sz="2400" dirty="0" smtClean="0"/>
              <a:t>!</a:t>
            </a:r>
          </a:p>
          <a:p>
            <a:endParaRPr lang="pl-PL" sz="2400" dirty="0" smtClean="0"/>
          </a:p>
          <a:p>
            <a:r>
              <a:rPr lang="pl-PL" sz="2400" dirty="0" smtClean="0"/>
              <a:t>For example he may know that </a:t>
            </a:r>
            <a:r>
              <a:rPr lang="pl-PL" sz="2400" b="1" i="1" dirty="0" smtClean="0">
                <a:solidFill>
                  <a:srgbClr val="FF0000"/>
                </a:solidFill>
              </a:rPr>
              <a:t>m</a:t>
            </a:r>
            <a:r>
              <a:rPr lang="pl-PL" sz="2400" b="1" dirty="0" smtClean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is a sentence in English...</a:t>
            </a:r>
            <a:endParaRPr lang="en-US" sz="2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3944346" y="3131106"/>
            <a:ext cx="1342034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l-PL" b="1" dirty="0" smtClean="0"/>
              <a:t>A p</a:t>
            </a:r>
            <a:r>
              <a:rPr lang="en-US" b="1" dirty="0" err="1" smtClean="0"/>
              <a:t>roblem</a:t>
            </a:r>
            <a:endParaRPr lang="en-GB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4071934" y="2033277"/>
            <a:ext cx="1008609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l-PL" b="1" dirty="0" smtClean="0"/>
              <a:t>An idea</a:t>
            </a:r>
            <a:endParaRPr lang="en-GB" b="1" dirty="0" smtClean="0"/>
          </a:p>
        </p:txBody>
      </p:sp>
      <p:pic>
        <p:nvPicPr>
          <p:cNvPr id="3074" name="Picture 2" descr="C:\Users\Stefan\AppData\Local\Microsoft\Windows\Temporary Internet Files\Content.IE5\INS1KHJR\MCj042445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5143512"/>
            <a:ext cx="1851025" cy="1511300"/>
          </a:xfrm>
          <a:prstGeom prst="rect">
            <a:avLst/>
          </a:prstGeom>
          <a:noFill/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643306" y="357166"/>
            <a:ext cx="5286412" cy="1357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609600" marR="0" lvl="0" indent="-609600" algn="r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1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a message)</a:t>
            </a:r>
            <a:endParaRPr kumimoji="0" lang="pl-PL" sz="19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400" dirty="0"/>
              <a:t> the key </a:t>
            </a:r>
            <a:r>
              <a:rPr lang="pl-PL" sz="2400" b="1" i="1" dirty="0">
                <a:solidFill>
                  <a:srgbClr val="FF0000"/>
                </a:solidFill>
              </a:rPr>
              <a:t>K</a:t>
            </a:r>
            <a:r>
              <a:rPr lang="en-US" sz="2400" dirty="0"/>
              <a:t> is chosen uniformly at random</a:t>
            </a:r>
            <a:r>
              <a:rPr lang="pl-PL" sz="2400" dirty="0"/>
              <a:t/>
            </a:r>
            <a:br>
              <a:rPr lang="pl-PL" sz="2400" dirty="0"/>
            </a:br>
            <a:endParaRPr lang="en-US" sz="2400" b="1" dirty="0">
              <a:solidFill>
                <a:srgbClr val="993300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pl-PL" sz="2400" b="1" i="1" dirty="0">
                <a:solidFill>
                  <a:srgbClr val="FF0000"/>
                </a:solidFill>
              </a:rPr>
              <a:t>C</a:t>
            </a:r>
            <a:r>
              <a:rPr lang="pl-PL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:= </a:t>
            </a:r>
            <a:r>
              <a:rPr lang="en-US" sz="2400" b="1" dirty="0" err="1">
                <a:solidFill>
                  <a:srgbClr val="FF0000"/>
                </a:solidFill>
              </a:rPr>
              <a:t>Enc</a:t>
            </a:r>
            <a:r>
              <a:rPr lang="pl-PL" sz="2400" b="1" i="1" baseline="-25000" dirty="0">
                <a:solidFill>
                  <a:srgbClr val="FF0000"/>
                </a:solidFill>
              </a:rPr>
              <a:t>K</a:t>
            </a:r>
            <a:r>
              <a:rPr lang="en-US" sz="2400" b="1" dirty="0">
                <a:solidFill>
                  <a:srgbClr val="FF0000"/>
                </a:solidFill>
              </a:rPr>
              <a:t>(</a:t>
            </a:r>
            <a:r>
              <a:rPr lang="en-US" sz="2400" b="1" i="1" dirty="0">
                <a:solidFill>
                  <a:srgbClr val="FF0000"/>
                </a:solidFill>
              </a:rPr>
              <a:t>m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  <a:r>
              <a:rPr lang="pl-PL" sz="2400" b="1" dirty="0">
                <a:solidFill>
                  <a:srgbClr val="993300"/>
                </a:solidFill>
              </a:rPr>
              <a:t> </a:t>
            </a:r>
            <a:r>
              <a:rPr lang="en-US" sz="2400" dirty="0"/>
              <a:t>is given to the adversary</a:t>
            </a: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40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498080" cy="1143000"/>
          </a:xfrm>
        </p:spPr>
        <p:txBody>
          <a:bodyPr/>
          <a:lstStyle/>
          <a:p>
            <a:pPr algn="l"/>
            <a:r>
              <a:rPr lang="en-US" sz="4400" dirty="0" smtClean="0"/>
              <a:t>Idea </a:t>
            </a:r>
            <a:r>
              <a:rPr lang="pl-PL" sz="4400" dirty="0" smtClean="0"/>
              <a:t>4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71472" y="2681583"/>
            <a:ext cx="7858180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“The </a:t>
            </a:r>
            <a:r>
              <a:rPr lang="en-US" sz="2400" dirty="0"/>
              <a:t>adversary should not </a:t>
            </a:r>
            <a:r>
              <a:rPr lang="pl-PL" sz="2400" dirty="0" smtClean="0"/>
              <a:t>learn any </a:t>
            </a:r>
            <a:r>
              <a:rPr lang="pl-PL" sz="2400" b="1" u="sng" dirty="0" smtClean="0">
                <a:solidFill>
                  <a:schemeClr val="accent6"/>
                </a:solidFill>
              </a:rPr>
              <a:t>additional</a:t>
            </a:r>
            <a:r>
              <a:rPr lang="pl-PL" sz="2400" dirty="0" smtClean="0"/>
              <a:t> information about </a:t>
            </a:r>
            <a:r>
              <a:rPr lang="pl-PL" sz="2400" b="1" i="1" dirty="0" smtClean="0">
                <a:solidFill>
                  <a:srgbClr val="FF0000"/>
                </a:solidFill>
              </a:rPr>
              <a:t>m</a:t>
            </a:r>
            <a:r>
              <a:rPr lang="en-US" sz="2400" dirty="0" smtClean="0"/>
              <a:t>.”</a:t>
            </a:r>
            <a:endParaRPr lang="en-US" sz="2400" b="1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71472" y="3857628"/>
            <a:ext cx="7858180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pl-PL" sz="2400" dirty="0" smtClean="0"/>
              <a:t>This makes much more sense.</a:t>
            </a:r>
          </a:p>
          <a:p>
            <a:pPr algn="r"/>
            <a:r>
              <a:rPr lang="pl-PL" sz="2400" dirty="0" smtClean="0"/>
              <a:t>But how to formalize it?</a:t>
            </a:r>
            <a:endParaRPr lang="en-US" sz="24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4071934" y="2357430"/>
            <a:ext cx="1008609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l-PL" b="1" dirty="0" smtClean="0"/>
              <a:t>An idea</a:t>
            </a:r>
            <a:endParaRPr lang="en-GB" b="1" dirty="0" smtClean="0"/>
          </a:p>
        </p:txBody>
      </p:sp>
      <p:pic>
        <p:nvPicPr>
          <p:cNvPr id="2051" name="Picture 3" descr="C:\Users\Stefan\AppData\Local\Microsoft\Windows\Temporary Internet Files\Content.IE5\CW4TS6I4\MCj0424448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5072074"/>
            <a:ext cx="1357322" cy="1433549"/>
          </a:xfrm>
          <a:prstGeom prst="rect">
            <a:avLst/>
          </a:prstGeom>
          <a:noFill/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643306" y="357166"/>
            <a:ext cx="5286412" cy="1357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609600" marR="0" lvl="0" indent="-609600" algn="r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1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a message)</a:t>
            </a:r>
            <a:endParaRPr kumimoji="0" lang="pl-PL" sz="19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400" dirty="0"/>
              <a:t> the key </a:t>
            </a:r>
            <a:r>
              <a:rPr lang="pl-PL" sz="2400" b="1" i="1" dirty="0">
                <a:solidFill>
                  <a:srgbClr val="FF0000"/>
                </a:solidFill>
              </a:rPr>
              <a:t>K</a:t>
            </a:r>
            <a:r>
              <a:rPr lang="en-US" sz="2400" dirty="0"/>
              <a:t> is chosen uniformly at random</a:t>
            </a:r>
            <a:r>
              <a:rPr lang="pl-PL" sz="2400" dirty="0"/>
              <a:t/>
            </a:r>
            <a:br>
              <a:rPr lang="pl-PL" sz="2400" dirty="0"/>
            </a:br>
            <a:endParaRPr lang="en-US" sz="2400" b="1" dirty="0">
              <a:solidFill>
                <a:srgbClr val="993300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pl-PL" sz="2400" b="1" i="1" dirty="0">
                <a:solidFill>
                  <a:srgbClr val="FF0000"/>
                </a:solidFill>
              </a:rPr>
              <a:t>C</a:t>
            </a:r>
            <a:r>
              <a:rPr lang="pl-PL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:= </a:t>
            </a:r>
            <a:r>
              <a:rPr lang="en-US" sz="2400" b="1" dirty="0" err="1">
                <a:solidFill>
                  <a:srgbClr val="FF0000"/>
                </a:solidFill>
              </a:rPr>
              <a:t>Enc</a:t>
            </a:r>
            <a:r>
              <a:rPr lang="pl-PL" sz="2400" b="1" i="1" baseline="-25000" dirty="0">
                <a:solidFill>
                  <a:srgbClr val="FF0000"/>
                </a:solidFill>
              </a:rPr>
              <a:t>K</a:t>
            </a:r>
            <a:r>
              <a:rPr lang="en-US" sz="2400" b="1" dirty="0">
                <a:solidFill>
                  <a:srgbClr val="FF0000"/>
                </a:solidFill>
              </a:rPr>
              <a:t>(</a:t>
            </a:r>
            <a:r>
              <a:rPr lang="en-US" sz="2400" b="1" i="1" dirty="0">
                <a:solidFill>
                  <a:srgbClr val="FF0000"/>
                </a:solidFill>
              </a:rPr>
              <a:t>m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  <a:r>
              <a:rPr lang="pl-PL" sz="2400" b="1" dirty="0">
                <a:solidFill>
                  <a:srgbClr val="993300"/>
                </a:solidFill>
              </a:rPr>
              <a:t> </a:t>
            </a:r>
            <a:r>
              <a:rPr lang="en-US" sz="2400" dirty="0"/>
              <a:t>is given to the adversary</a:t>
            </a: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08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ular Callout 17"/>
          <p:cNvSpPr/>
          <p:nvPr/>
        </p:nvSpPr>
        <p:spPr>
          <a:xfrm>
            <a:off x="4286248" y="1643050"/>
            <a:ext cx="4572032" cy="1857388"/>
          </a:xfrm>
          <a:prstGeom prst="wedgeRectCallout">
            <a:avLst>
              <a:gd name="adj1" fmla="val -61125"/>
              <a:gd name="adj2" fmla="val -424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dirty="0" smtClean="0"/>
              <a:t>Eve knows that </a:t>
            </a:r>
            <a:endParaRPr lang="it-I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n-US" dirty="0" smtClean="0"/>
              <a:t>Example</a:t>
            </a:r>
            <a:endParaRPr lang="it-IT" dirty="0"/>
          </a:p>
        </p:txBody>
      </p:sp>
      <p:pic>
        <p:nvPicPr>
          <p:cNvPr id="4" name="Picture 5" descr="MCj043594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214554"/>
            <a:ext cx="1285884" cy="889033"/>
          </a:xfrm>
          <a:prstGeom prst="rect">
            <a:avLst/>
          </a:prstGeom>
          <a:noFill/>
        </p:spPr>
      </p:pic>
      <p:pic>
        <p:nvPicPr>
          <p:cNvPr id="6" name="Picture 4" descr="MCj041580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1" y="2000240"/>
            <a:ext cx="1019529" cy="107157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357686" y="2643182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 :=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7818" y="2285992"/>
            <a:ext cx="3429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n-US" i="1" dirty="0" smtClean="0">
                <a:solidFill>
                  <a:srgbClr val="FF0000"/>
                </a:solidFill>
              </a:rPr>
              <a:t>I love you</a:t>
            </a:r>
            <a:r>
              <a:rPr lang="en-US" dirty="0" smtClean="0">
                <a:solidFill>
                  <a:srgbClr val="FF0000"/>
                </a:solidFill>
              </a:rPr>
              <a:t>”               with prob. </a:t>
            </a:r>
            <a:r>
              <a:rPr lang="en-US" b="1" dirty="0" smtClean="0">
                <a:solidFill>
                  <a:srgbClr val="FF0000"/>
                </a:solidFill>
              </a:rPr>
              <a:t>0.1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7818" y="2631040"/>
            <a:ext cx="3406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n-US" i="1" dirty="0" smtClean="0">
                <a:solidFill>
                  <a:srgbClr val="FF0000"/>
                </a:solidFill>
              </a:rPr>
              <a:t>I don’t love you</a:t>
            </a:r>
            <a:r>
              <a:rPr lang="en-US" dirty="0" smtClean="0">
                <a:solidFill>
                  <a:srgbClr val="FF0000"/>
                </a:solidFill>
              </a:rPr>
              <a:t>”    with prob. </a:t>
            </a:r>
            <a:r>
              <a:rPr lang="en-US" b="1" dirty="0" smtClean="0">
                <a:solidFill>
                  <a:srgbClr val="FF0000"/>
                </a:solidFill>
              </a:rPr>
              <a:t>0.7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57818" y="3000372"/>
            <a:ext cx="3419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n-US" i="1" dirty="0" smtClean="0">
                <a:solidFill>
                  <a:srgbClr val="FF0000"/>
                </a:solidFill>
              </a:rPr>
              <a:t>I hate you</a:t>
            </a:r>
            <a:r>
              <a:rPr lang="en-US" dirty="0" smtClean="0">
                <a:solidFill>
                  <a:srgbClr val="FF0000"/>
                </a:solidFill>
              </a:rPr>
              <a:t>”              with prob. </a:t>
            </a:r>
            <a:r>
              <a:rPr lang="en-US" b="1" dirty="0" smtClean="0">
                <a:solidFill>
                  <a:srgbClr val="FF0000"/>
                </a:solidFill>
              </a:rPr>
              <a:t>0.2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2" name="Left Brace 11"/>
          <p:cNvSpPr/>
          <p:nvPr/>
        </p:nvSpPr>
        <p:spPr>
          <a:xfrm>
            <a:off x="5000628" y="2357430"/>
            <a:ext cx="428628" cy="1000132"/>
          </a:xfrm>
          <a:prstGeom prst="leftBrace">
            <a:avLst>
              <a:gd name="adj1" fmla="val 35987"/>
              <a:gd name="adj2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596" y="100010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m</a:t>
            </a:r>
            <a:endParaRPr lang="it-IT" b="1" i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>
            <a:stCxn id="13" idx="2"/>
            <a:endCxn id="6" idx="0"/>
          </p:cNvCxnSpPr>
          <p:nvPr/>
        </p:nvCxnSpPr>
        <p:spPr>
          <a:xfrm rot="16200000" flipH="1">
            <a:off x="403797" y="1679991"/>
            <a:ext cx="630800" cy="969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ular Callout 18"/>
          <p:cNvSpPr/>
          <p:nvPr/>
        </p:nvSpPr>
        <p:spPr>
          <a:xfrm>
            <a:off x="4357686" y="4714884"/>
            <a:ext cx="4572032" cy="1857388"/>
          </a:xfrm>
          <a:prstGeom prst="wedgeRectCallout">
            <a:avLst>
              <a:gd name="adj1" fmla="val -61125"/>
              <a:gd name="adj2" fmla="val -424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dirty="0" smtClean="0"/>
              <a:t>Eve </a:t>
            </a:r>
            <a:r>
              <a:rPr lang="en-US" b="1" dirty="0" smtClean="0"/>
              <a:t>still</a:t>
            </a:r>
            <a:r>
              <a:rPr lang="en-US" dirty="0" smtClean="0"/>
              <a:t> knows that </a:t>
            </a:r>
            <a:endParaRPr lang="it-IT" dirty="0"/>
          </a:p>
        </p:txBody>
      </p:sp>
      <p:pic>
        <p:nvPicPr>
          <p:cNvPr id="20" name="Picture 5" descr="MCj043594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5286388"/>
            <a:ext cx="1285884" cy="889033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4429124" y="5715016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m </a:t>
            </a:r>
            <a:r>
              <a:rPr lang="en-US" b="1" dirty="0" smtClean="0">
                <a:solidFill>
                  <a:srgbClr val="FF0000"/>
                </a:solidFill>
              </a:rPr>
              <a:t>:=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29256" y="5357826"/>
            <a:ext cx="3429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n-US" i="1" dirty="0" smtClean="0">
                <a:solidFill>
                  <a:srgbClr val="FF0000"/>
                </a:solidFill>
              </a:rPr>
              <a:t>I love you</a:t>
            </a:r>
            <a:r>
              <a:rPr lang="en-US" dirty="0" smtClean="0">
                <a:solidFill>
                  <a:srgbClr val="FF0000"/>
                </a:solidFill>
              </a:rPr>
              <a:t>”               with prob. </a:t>
            </a:r>
            <a:r>
              <a:rPr lang="en-US" b="1" dirty="0" smtClean="0">
                <a:solidFill>
                  <a:srgbClr val="FF0000"/>
                </a:solidFill>
              </a:rPr>
              <a:t>0.1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29256" y="5702874"/>
            <a:ext cx="3406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n-US" i="1" dirty="0" smtClean="0">
                <a:solidFill>
                  <a:srgbClr val="FF0000"/>
                </a:solidFill>
              </a:rPr>
              <a:t>I don’t love you</a:t>
            </a:r>
            <a:r>
              <a:rPr lang="en-US" dirty="0" smtClean="0">
                <a:solidFill>
                  <a:srgbClr val="FF0000"/>
                </a:solidFill>
              </a:rPr>
              <a:t>”    with prob. </a:t>
            </a:r>
            <a:r>
              <a:rPr lang="en-US" b="1" dirty="0" smtClean="0">
                <a:solidFill>
                  <a:srgbClr val="FF0000"/>
                </a:solidFill>
              </a:rPr>
              <a:t>0.7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29256" y="6072206"/>
            <a:ext cx="3419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n-US" i="1" dirty="0" smtClean="0">
                <a:solidFill>
                  <a:srgbClr val="FF0000"/>
                </a:solidFill>
              </a:rPr>
              <a:t>I hate you</a:t>
            </a:r>
            <a:r>
              <a:rPr lang="en-US" dirty="0" smtClean="0">
                <a:solidFill>
                  <a:srgbClr val="FF0000"/>
                </a:solidFill>
              </a:rPr>
              <a:t>”              with prob. </a:t>
            </a:r>
            <a:r>
              <a:rPr lang="en-US" b="1" dirty="0" smtClean="0">
                <a:solidFill>
                  <a:srgbClr val="FF0000"/>
                </a:solidFill>
              </a:rPr>
              <a:t>0.2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7" name="Left Brace 26"/>
          <p:cNvSpPr/>
          <p:nvPr/>
        </p:nvSpPr>
        <p:spPr>
          <a:xfrm>
            <a:off x="5072066" y="5429264"/>
            <a:ext cx="428628" cy="1000132"/>
          </a:xfrm>
          <a:prstGeom prst="leftBrace">
            <a:avLst>
              <a:gd name="adj1" fmla="val 35987"/>
              <a:gd name="adj2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39" name="Picture 4" descr="MCj041580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143512"/>
            <a:ext cx="1019529" cy="1071570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428597" y="414338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m</a:t>
            </a:r>
            <a:endParaRPr lang="it-IT" b="1" i="1" dirty="0">
              <a:solidFill>
                <a:srgbClr val="FF0000"/>
              </a:solidFill>
            </a:endParaRPr>
          </a:p>
        </p:txBody>
      </p:sp>
      <p:cxnSp>
        <p:nvCxnSpPr>
          <p:cNvPr id="41" name="Straight Arrow Connector 40"/>
          <p:cNvCxnSpPr>
            <a:stCxn id="40" idx="2"/>
            <a:endCxn id="39" idx="0"/>
          </p:cNvCxnSpPr>
          <p:nvPr/>
        </p:nvCxnSpPr>
        <p:spPr>
          <a:xfrm rot="16200000" flipH="1">
            <a:off x="403798" y="4823263"/>
            <a:ext cx="630800" cy="969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71473" y="5572140"/>
            <a:ext cx="30809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k</a:t>
            </a:r>
            <a:endParaRPr lang="it-IT" b="1" i="1" dirty="0">
              <a:solidFill>
                <a:srgbClr val="FF0000"/>
              </a:solidFill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1357290" y="5214950"/>
            <a:ext cx="1643074" cy="107157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:= Enc</a:t>
            </a:r>
            <a:r>
              <a:rPr lang="pl-PL" b="1" i="1" baseline="-25000" dirty="0">
                <a:solidFill>
                  <a:srgbClr val="FF0000"/>
                </a:solidFill>
              </a:rPr>
              <a:t>K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i="1" dirty="0">
                <a:solidFill>
                  <a:srgbClr val="FF0000"/>
                </a:solidFill>
              </a:rPr>
              <a:t>m</a:t>
            </a:r>
            <a:r>
              <a:rPr lang="en-US" b="1" dirty="0">
                <a:solidFill>
                  <a:srgbClr val="FF0000"/>
                </a:solidFill>
              </a:rPr>
              <a:t>)</a:t>
            </a:r>
            <a:r>
              <a:rPr lang="pl-PL" b="1" dirty="0">
                <a:solidFill>
                  <a:srgbClr val="FF0000"/>
                </a:solidFill>
              </a:rPr>
              <a:t> </a:t>
            </a: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214282" y="3857628"/>
            <a:ext cx="850112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92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 animBg="1"/>
      <p:bldP spid="19" grpId="0" animBg="1"/>
      <p:bldP spid="23" grpId="0"/>
      <p:bldP spid="24" grpId="0"/>
      <p:bldP spid="25" grpId="0"/>
      <p:bldP spid="26" grpId="0"/>
      <p:bldP spid="27" grpId="0" animBg="1"/>
      <p:bldP spid="40" grpId="0"/>
      <p:bldP spid="42" grpId="0" animBg="1"/>
      <p:bldP spid="4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0"/>
            <a:ext cx="8647968" cy="1143000"/>
          </a:xfrm>
        </p:spPr>
        <p:txBody>
          <a:bodyPr/>
          <a:lstStyle/>
          <a:p>
            <a:r>
              <a:rPr lang="pl-PL" dirty="0" smtClean="0"/>
              <a:t>How to formalize </a:t>
            </a:r>
            <a:r>
              <a:rPr lang="en-US" dirty="0" smtClean="0"/>
              <a:t>the “Idea 4”</a:t>
            </a:r>
            <a:r>
              <a:rPr lang="pl-PL" dirty="0" smtClean="0"/>
              <a:t>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0034" y="3057532"/>
                <a:ext cx="7786742" cy="2371732"/>
              </a:xfrm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pl-PL" sz="2800" dirty="0" smtClean="0"/>
                  <a:t>An encryption scheme is </a:t>
                </a:r>
                <a:r>
                  <a:rPr lang="pl-PL" sz="2800" b="1" dirty="0" smtClean="0">
                    <a:solidFill>
                      <a:srgbClr val="002060"/>
                    </a:solidFill>
                  </a:rPr>
                  <a:t>perfectly secret</a:t>
                </a:r>
                <a:r>
                  <a:rPr lang="pl-PL" sz="2800" dirty="0" smtClean="0">
                    <a:solidFill>
                      <a:srgbClr val="002060"/>
                    </a:solidFill>
                  </a:rPr>
                  <a:t> </a:t>
                </a:r>
                <a:r>
                  <a:rPr lang="pl-PL" sz="2800" dirty="0" smtClean="0"/>
                  <a:t>if </a:t>
                </a:r>
              </a:p>
              <a:p>
                <a:pPr algn="ctr">
                  <a:buNone/>
                </a:pPr>
                <a:r>
                  <a:rPr lang="pl-PL" sz="2800" dirty="0" smtClean="0"/>
                  <a:t>for every random variable </a:t>
                </a:r>
                <a:r>
                  <a:rPr lang="pl-PL" sz="2800" b="1" i="1" dirty="0" smtClean="0">
                    <a:solidFill>
                      <a:srgbClr val="FF0000"/>
                    </a:solidFill>
                  </a:rPr>
                  <a:t>M</a:t>
                </a:r>
                <a:r>
                  <a:rPr lang="pl-PL" sz="2800" dirty="0" smtClean="0"/>
                  <a:t> </a:t>
                </a:r>
              </a:p>
              <a:p>
                <a:pPr algn="ctr">
                  <a:buNone/>
                </a:pPr>
                <a:r>
                  <a:rPr lang="pl-PL" sz="2800" dirty="0" smtClean="0"/>
                  <a:t>and </a:t>
                </a:r>
                <a:r>
                  <a:rPr lang="pl-PL" sz="2800" dirty="0" err="1" smtClean="0"/>
                  <a:t>every</a:t>
                </a:r>
                <a:r>
                  <a:rPr lang="it-IT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it-IT" sz="2800" b="1" dirty="0" smtClean="0">
                    <a:solidFill>
                      <a:srgbClr val="FF0000"/>
                    </a:solidFill>
                    <a:latin typeface="Lucida Calligraphy"/>
                  </a:rPr>
                  <a:t> M </a:t>
                </a:r>
                <a:r>
                  <a:rPr lang="it-IT" sz="2800" dirty="0" smtClean="0">
                    <a:latin typeface="+mj-lt"/>
                  </a:rPr>
                  <a:t>and</a:t>
                </a:r>
                <a:r>
                  <a:rPr lang="it-IT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pl-PL" sz="2800" b="1" dirty="0" smtClean="0">
                    <a:solidFill>
                      <a:srgbClr val="FF0000"/>
                    </a:solidFill>
                    <a:latin typeface="Lucida Calligraphy"/>
                  </a:rPr>
                  <a:t>C</a:t>
                </a:r>
                <a:r>
                  <a:rPr lang="pl-PL" sz="2000" b="1" dirty="0" smtClean="0">
                    <a:solidFill>
                      <a:srgbClr val="FF0000"/>
                    </a:solidFill>
                    <a:latin typeface="Arial"/>
                    <a:cs typeface="Arial"/>
                  </a:rPr>
                  <a:t> </a:t>
                </a:r>
                <a:endParaRPr lang="pl-PL" sz="2000" b="1" dirty="0" smtClean="0">
                  <a:solidFill>
                    <a:srgbClr val="C00000"/>
                  </a:solidFill>
                  <a:latin typeface="Arial"/>
                  <a:cs typeface="Arial"/>
                </a:endParaRPr>
              </a:p>
              <a:p>
                <a:pPr algn="ctr">
                  <a:buNone/>
                </a:pPr>
                <a:r>
                  <a:rPr lang="pl-PL" sz="2800" b="1" dirty="0" smtClean="0">
                    <a:solidFill>
                      <a:srgbClr val="FF0000"/>
                    </a:solidFill>
                    <a:cs typeface="Arial"/>
                  </a:rPr>
                  <a:t>P</a:t>
                </a:r>
                <a:r>
                  <a:rPr lang="it-IT" sz="2800" b="1" dirty="0" smtClean="0">
                    <a:solidFill>
                      <a:srgbClr val="FF0000"/>
                    </a:solidFill>
                    <a:cs typeface="Arial"/>
                  </a:rPr>
                  <a:t>(</a:t>
                </a:r>
                <a:r>
                  <a:rPr lang="pl-PL" sz="2800" b="1" i="1" dirty="0" smtClean="0">
                    <a:solidFill>
                      <a:srgbClr val="FF0000"/>
                    </a:solidFill>
                    <a:cs typeface="Arial"/>
                  </a:rPr>
                  <a:t>M</a:t>
                </a:r>
                <a:r>
                  <a:rPr lang="it-IT" sz="2800" b="1" dirty="0" smtClean="0">
                    <a:solidFill>
                      <a:srgbClr val="FF0000"/>
                    </a:solidFill>
                    <a:cs typeface="Arial"/>
                  </a:rPr>
                  <a:t> = </a:t>
                </a:r>
                <a:r>
                  <a:rPr lang="it-IT" sz="2800" b="1" i="1" dirty="0" err="1" smtClean="0">
                    <a:solidFill>
                      <a:srgbClr val="FF0000"/>
                    </a:solidFill>
                    <a:cs typeface="Arial"/>
                  </a:rPr>
                  <a:t>m</a:t>
                </a:r>
                <a:r>
                  <a:rPr lang="it-IT" sz="2800" b="1" dirty="0" smtClean="0">
                    <a:solidFill>
                      <a:srgbClr val="FF0000"/>
                    </a:solidFill>
                    <a:cs typeface="Arial"/>
                  </a:rPr>
                  <a:t>)</a:t>
                </a:r>
                <a:r>
                  <a:rPr lang="pl-PL" sz="2800" b="1" dirty="0" smtClean="0">
                    <a:solidFill>
                      <a:srgbClr val="FF0000"/>
                    </a:solidFill>
                    <a:cs typeface="Arial"/>
                  </a:rPr>
                  <a:t> = </a:t>
                </a:r>
                <a:r>
                  <a:rPr lang="it-IT" sz="2800" b="1" dirty="0" smtClean="0">
                    <a:solidFill>
                      <a:srgbClr val="FF0000"/>
                    </a:solidFill>
                    <a:cs typeface="Arial"/>
                  </a:rPr>
                  <a:t>P(</a:t>
                </a:r>
                <a:r>
                  <a:rPr lang="pl-PL" sz="2800" b="1" i="1" dirty="0" smtClean="0">
                    <a:solidFill>
                      <a:srgbClr val="FF0000"/>
                    </a:solidFill>
                    <a:cs typeface="Arial"/>
                  </a:rPr>
                  <a:t>M </a:t>
                </a:r>
                <a:r>
                  <a:rPr lang="it-IT" sz="2800" b="1" dirty="0" smtClean="0">
                    <a:solidFill>
                      <a:srgbClr val="FF0000"/>
                    </a:solidFill>
                    <a:cs typeface="Arial"/>
                  </a:rPr>
                  <a:t>= </a:t>
                </a:r>
                <a:r>
                  <a:rPr lang="it-IT" sz="2800" b="1" i="1" dirty="0" err="1" smtClean="0">
                    <a:solidFill>
                      <a:srgbClr val="FF0000"/>
                    </a:solidFill>
                    <a:cs typeface="Arial"/>
                  </a:rPr>
                  <a:t>m</a:t>
                </a:r>
                <a:r>
                  <a:rPr lang="it-IT" sz="2800" b="1" i="1" dirty="0" smtClean="0">
                    <a:solidFill>
                      <a:srgbClr val="FF0000"/>
                    </a:solidFill>
                    <a:cs typeface="Arial"/>
                  </a:rPr>
                  <a:t> </a:t>
                </a:r>
                <a:r>
                  <a:rPr lang="pl-PL" sz="2800" b="1" dirty="0" smtClean="0">
                    <a:solidFill>
                      <a:srgbClr val="FF0000"/>
                    </a:solidFill>
                    <a:cs typeface="Arial"/>
                  </a:rPr>
                  <a:t>| (Enc(</a:t>
                </a:r>
                <a:r>
                  <a:rPr lang="pl-PL" sz="2800" b="1" i="1" dirty="0" smtClean="0">
                    <a:solidFill>
                      <a:srgbClr val="FF0000"/>
                    </a:solidFill>
                    <a:cs typeface="Arial"/>
                  </a:rPr>
                  <a:t>K</a:t>
                </a:r>
                <a:r>
                  <a:rPr lang="pl-PL" sz="2800" b="1" dirty="0" smtClean="0">
                    <a:solidFill>
                      <a:srgbClr val="FF0000"/>
                    </a:solidFill>
                    <a:cs typeface="Arial"/>
                  </a:rPr>
                  <a:t>,</a:t>
                </a:r>
                <a:r>
                  <a:rPr lang="pl-PL" sz="2800" b="1" i="1" dirty="0" smtClean="0">
                    <a:solidFill>
                      <a:srgbClr val="FF0000"/>
                    </a:solidFill>
                    <a:cs typeface="Arial"/>
                  </a:rPr>
                  <a:t>M</a:t>
                </a:r>
                <a:r>
                  <a:rPr lang="pl-PL" sz="2800" b="1" dirty="0" smtClean="0">
                    <a:solidFill>
                      <a:srgbClr val="FF0000"/>
                    </a:solidFill>
                    <a:cs typeface="Arial"/>
                  </a:rPr>
                  <a:t>))= </a:t>
                </a:r>
                <a:r>
                  <a:rPr lang="pl-PL" sz="2800" b="1" i="1" dirty="0" smtClean="0">
                    <a:solidFill>
                      <a:srgbClr val="FF0000"/>
                    </a:solidFill>
                    <a:cs typeface="Arial"/>
                  </a:rPr>
                  <a:t>c</a:t>
                </a:r>
                <a:r>
                  <a:rPr lang="it-IT" sz="2800" b="1" dirty="0" smtClean="0">
                    <a:solidFill>
                      <a:srgbClr val="FF0000"/>
                    </a:solidFill>
                    <a:cs typeface="Arial"/>
                  </a:rPr>
                  <a:t>)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0034" y="3057532"/>
                <a:ext cx="7786742" cy="2371732"/>
              </a:xfrm>
              <a:blipFill rotWithShape="0">
                <a:blip r:embed="rId3"/>
                <a:stretch>
                  <a:fillRect/>
                </a:stretch>
              </a:blip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71472" y="1214422"/>
            <a:ext cx="7858180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“The </a:t>
            </a:r>
            <a:r>
              <a:rPr lang="en-US" sz="2400" dirty="0"/>
              <a:t>adversary should not </a:t>
            </a:r>
            <a:r>
              <a:rPr lang="pl-PL" sz="2400" dirty="0" smtClean="0"/>
              <a:t>learn any </a:t>
            </a:r>
            <a:r>
              <a:rPr lang="pl-PL" sz="2400" b="1" u="sng" dirty="0" smtClean="0">
                <a:solidFill>
                  <a:srgbClr val="002060"/>
                </a:solidFill>
              </a:rPr>
              <a:t>additional</a:t>
            </a:r>
            <a:r>
              <a:rPr lang="pl-PL" sz="2400" dirty="0" smtClean="0"/>
              <a:t> information about </a:t>
            </a:r>
            <a:r>
              <a:rPr lang="pl-PL" sz="2400" b="1" i="1" dirty="0" smtClean="0">
                <a:solidFill>
                  <a:srgbClr val="FF0000"/>
                </a:solidFill>
              </a:rPr>
              <a:t>m</a:t>
            </a:r>
            <a:r>
              <a:rPr lang="en-US" sz="2400" dirty="0" smtClean="0"/>
              <a:t>.”</a:t>
            </a:r>
            <a:endParaRPr lang="en-US" sz="2400" b="1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7072330" y="3429000"/>
            <a:ext cx="1857388" cy="857256"/>
          </a:xfrm>
          <a:prstGeom prst="wedgeRoundRectCallout">
            <a:avLst>
              <a:gd name="adj1" fmla="val -75388"/>
              <a:gd name="adj2" fmla="val 4880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such that </a:t>
            </a:r>
            <a:br>
              <a:rPr lang="pl-PL" dirty="0" smtClean="0"/>
            </a:br>
            <a:r>
              <a:rPr lang="pl-PL" b="1" dirty="0" smtClean="0">
                <a:solidFill>
                  <a:srgbClr val="FF0000"/>
                </a:solidFill>
              </a:rPr>
              <a:t>P(</a:t>
            </a:r>
            <a:r>
              <a:rPr lang="pl-PL" b="1" i="1" dirty="0" smtClean="0">
                <a:solidFill>
                  <a:srgbClr val="FF0000"/>
                </a:solidFill>
              </a:rPr>
              <a:t>C</a:t>
            </a:r>
            <a:r>
              <a:rPr lang="pl-PL" b="1" dirty="0" smtClean="0">
                <a:solidFill>
                  <a:srgbClr val="FF0000"/>
                </a:solidFill>
              </a:rPr>
              <a:t> = </a:t>
            </a:r>
            <a:r>
              <a:rPr lang="pl-PL" b="1" i="1" dirty="0" smtClean="0">
                <a:solidFill>
                  <a:srgbClr val="FF0000"/>
                </a:solidFill>
              </a:rPr>
              <a:t>c</a:t>
            </a:r>
            <a:r>
              <a:rPr lang="pl-PL" b="1" dirty="0" smtClean="0">
                <a:solidFill>
                  <a:srgbClr val="FF0000"/>
                </a:solidFill>
              </a:rPr>
              <a:t>) &gt; 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5786454"/>
            <a:ext cx="733831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equivalently: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pl-PL" sz="2000" b="1" i="1" dirty="0" smtClean="0">
                <a:solidFill>
                  <a:srgbClr val="FF0000"/>
                </a:solidFill>
              </a:rPr>
              <a:t>M</a:t>
            </a:r>
            <a:r>
              <a:rPr lang="pl-PL" sz="2000" dirty="0" smtClean="0"/>
              <a:t> and </a:t>
            </a:r>
            <a:r>
              <a:rPr lang="pl-PL" sz="2000" b="1" dirty="0" err="1" smtClean="0">
                <a:solidFill>
                  <a:srgbClr val="FF0000"/>
                </a:solidFill>
              </a:rPr>
              <a:t>Enc</a:t>
            </a:r>
            <a:r>
              <a:rPr lang="pl-PL" sz="2000" b="1" dirty="0" smtClean="0">
                <a:solidFill>
                  <a:srgbClr val="FF0000"/>
                </a:solidFill>
              </a:rPr>
              <a:t>(</a:t>
            </a:r>
            <a:r>
              <a:rPr lang="pl-PL" sz="2000" b="1" i="1" dirty="0" smtClean="0">
                <a:solidFill>
                  <a:srgbClr val="FF0000"/>
                </a:solidFill>
              </a:rPr>
              <a:t>K</a:t>
            </a:r>
            <a:r>
              <a:rPr lang="pl-PL" sz="2000" b="1" dirty="0" smtClean="0">
                <a:solidFill>
                  <a:srgbClr val="FF0000"/>
                </a:solidFill>
              </a:rPr>
              <a:t>,</a:t>
            </a:r>
            <a:r>
              <a:rPr lang="pl-PL" sz="2000" b="1" i="1" dirty="0" smtClean="0">
                <a:solidFill>
                  <a:srgbClr val="FF0000"/>
                </a:solidFill>
              </a:rPr>
              <a:t>M</a:t>
            </a:r>
            <a:r>
              <a:rPr lang="en-US" sz="2000" b="1" dirty="0" smtClean="0">
                <a:solidFill>
                  <a:srgbClr val="FF0000"/>
                </a:solidFill>
              </a:rPr>
              <a:t>)</a:t>
            </a:r>
            <a:r>
              <a:rPr lang="pl-PL" sz="2000" dirty="0" smtClean="0"/>
              <a:t> are independent</a:t>
            </a:r>
            <a:endParaRPr lang="en-US" sz="2000" dirty="0"/>
          </a:p>
        </p:txBody>
      </p:sp>
      <p:sp>
        <p:nvSpPr>
          <p:cNvPr id="7" name="Up-Down Arrow 6"/>
          <p:cNvSpPr/>
          <p:nvPr/>
        </p:nvSpPr>
        <p:spPr>
          <a:xfrm>
            <a:off x="4286248" y="5214950"/>
            <a:ext cx="285752" cy="428628"/>
          </a:xfrm>
          <a:prstGeom prst="upDownArrow">
            <a:avLst>
              <a:gd name="adj1" fmla="val 36087"/>
              <a:gd name="adj2" fmla="val 3608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ular Callout 8"/>
          <p:cNvSpPr/>
          <p:nvPr/>
        </p:nvSpPr>
        <p:spPr>
          <a:xfrm>
            <a:off x="2643174" y="2357430"/>
            <a:ext cx="6215106" cy="428628"/>
          </a:xfrm>
          <a:prstGeom prst="wedgeRectCallout">
            <a:avLst>
              <a:gd name="adj1" fmla="val -6288"/>
              <a:gd name="adj2" fmla="val 12932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also called: </a:t>
            </a:r>
            <a:r>
              <a:rPr lang="en-US" sz="2400" b="1" dirty="0" smtClean="0"/>
              <a:t>information-theoretically</a:t>
            </a:r>
            <a:r>
              <a:rPr lang="en-US" sz="2400" dirty="0" smtClean="0"/>
              <a:t> secret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027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0"/>
            <a:ext cx="8505092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Equivalent</a:t>
            </a:r>
            <a:r>
              <a:rPr lang="it-IT" dirty="0" err="1" smtClean="0"/>
              <a:t>ly</a:t>
            </a:r>
            <a:r>
              <a:rPr lang="it-IT" dirty="0" smtClean="0"/>
              <a:t>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57224" y="1357298"/>
            <a:ext cx="733831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cs typeface="Arial"/>
              </a:rPr>
              <a:t>for every </a:t>
            </a:r>
            <a:r>
              <a:rPr lang="pl-PL" sz="2400" b="1" i="1" dirty="0" smtClean="0">
                <a:solidFill>
                  <a:srgbClr val="FF0000"/>
                </a:solidFill>
                <a:cs typeface="Arial"/>
              </a:rPr>
              <a:t>M</a:t>
            </a:r>
            <a:r>
              <a:rPr lang="pl-PL" sz="2400" b="1" dirty="0" smtClean="0">
                <a:solidFill>
                  <a:srgbClr val="C00000"/>
                </a:solidFill>
                <a:cs typeface="Arial"/>
              </a:rPr>
              <a:t> </a:t>
            </a:r>
            <a:r>
              <a:rPr lang="pl-PL" sz="2400" dirty="0" smtClean="0">
                <a:cs typeface="Arial"/>
              </a:rPr>
              <a:t>we have </a:t>
            </a:r>
            <a:r>
              <a:rPr lang="en-US" sz="2400" dirty="0" smtClean="0">
                <a:cs typeface="Arial"/>
              </a:rPr>
              <a:t>that</a:t>
            </a:r>
            <a:r>
              <a:rPr lang="it-IT" sz="2400" dirty="0" smtClean="0">
                <a:cs typeface="Arial"/>
              </a:rPr>
              <a:t>:</a:t>
            </a:r>
            <a:r>
              <a:rPr lang="en-US" sz="2400" dirty="0" smtClean="0">
                <a:cs typeface="Arial"/>
              </a:rPr>
              <a:t> </a:t>
            </a:r>
            <a:r>
              <a:rPr lang="pl-PL" sz="2400" b="1" i="1" dirty="0" smtClean="0">
                <a:solidFill>
                  <a:srgbClr val="FF0000"/>
                </a:solidFill>
              </a:rPr>
              <a:t>M</a:t>
            </a:r>
            <a:r>
              <a:rPr lang="pl-PL" sz="2400" dirty="0" smtClean="0"/>
              <a:t> and </a:t>
            </a:r>
            <a:r>
              <a:rPr lang="pl-PL" sz="2400" b="1" dirty="0" smtClean="0">
                <a:solidFill>
                  <a:srgbClr val="FF0000"/>
                </a:solidFill>
              </a:rPr>
              <a:t>Enc(</a:t>
            </a:r>
            <a:r>
              <a:rPr lang="pl-PL" sz="2400" b="1" i="1" dirty="0" smtClean="0">
                <a:solidFill>
                  <a:srgbClr val="FF0000"/>
                </a:solidFill>
              </a:rPr>
              <a:t>K</a:t>
            </a:r>
            <a:r>
              <a:rPr lang="pl-PL" sz="2400" b="1" dirty="0" smtClean="0">
                <a:solidFill>
                  <a:srgbClr val="FF0000"/>
                </a:solidFill>
              </a:rPr>
              <a:t>,</a:t>
            </a:r>
            <a:r>
              <a:rPr lang="pl-PL" sz="2400" b="1" i="1" dirty="0" smtClean="0">
                <a:solidFill>
                  <a:srgbClr val="FF0000"/>
                </a:solidFill>
              </a:rPr>
              <a:t>M</a:t>
            </a:r>
            <a:r>
              <a:rPr lang="pl-PL" sz="2400" b="1" dirty="0" smtClean="0">
                <a:solidFill>
                  <a:srgbClr val="FF0000"/>
                </a:solidFill>
              </a:rPr>
              <a:t>)</a:t>
            </a:r>
            <a:r>
              <a:rPr lang="pl-PL" sz="2400" dirty="0" smtClean="0"/>
              <a:t> are independent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4214818"/>
            <a:ext cx="7286676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cs typeface="Arial"/>
              </a:rPr>
              <a:t>for every </a:t>
            </a:r>
            <a:r>
              <a:rPr lang="pl-PL" sz="2400" b="1" i="1" dirty="0" smtClean="0">
                <a:solidFill>
                  <a:srgbClr val="FF0000"/>
                </a:solidFill>
                <a:cs typeface="Arial"/>
              </a:rPr>
              <a:t>m</a:t>
            </a:r>
            <a:r>
              <a:rPr lang="pl-PL" sz="2400" b="1" baseline="-25000" dirty="0" smtClean="0">
                <a:solidFill>
                  <a:srgbClr val="FF0000"/>
                </a:solidFill>
                <a:cs typeface="Arial"/>
              </a:rPr>
              <a:t>0</a:t>
            </a:r>
            <a:r>
              <a:rPr lang="pl-PL" sz="2400" b="1" dirty="0" smtClean="0">
                <a:solidFill>
                  <a:srgbClr val="C00000"/>
                </a:solidFill>
                <a:cs typeface="Arial"/>
              </a:rPr>
              <a:t> </a:t>
            </a:r>
            <a:r>
              <a:rPr lang="pl-PL" sz="2400" dirty="0" smtClean="0">
                <a:cs typeface="Arial"/>
              </a:rPr>
              <a:t>and</a:t>
            </a:r>
            <a:r>
              <a:rPr lang="pl-PL" sz="2400" b="1" dirty="0" smtClean="0">
                <a:solidFill>
                  <a:srgbClr val="C00000"/>
                </a:solidFill>
                <a:cs typeface="Arial"/>
              </a:rPr>
              <a:t> </a:t>
            </a:r>
            <a:r>
              <a:rPr lang="pl-PL" sz="2400" b="1" i="1" dirty="0" smtClean="0">
                <a:solidFill>
                  <a:srgbClr val="FF0000"/>
                </a:solidFill>
                <a:cs typeface="Arial"/>
              </a:rPr>
              <a:t>m</a:t>
            </a:r>
            <a:r>
              <a:rPr lang="pl-PL" sz="2400" b="1" baseline="-25000" dirty="0" smtClean="0">
                <a:solidFill>
                  <a:srgbClr val="FF0000"/>
                </a:solidFill>
                <a:cs typeface="Arial"/>
              </a:rPr>
              <a:t>1</a:t>
            </a:r>
            <a:r>
              <a:rPr lang="pl-PL" sz="2400" b="1" dirty="0" smtClean="0">
                <a:solidFill>
                  <a:srgbClr val="FF0000"/>
                </a:solidFill>
                <a:cs typeface="Arial"/>
              </a:rPr>
              <a:t> </a:t>
            </a:r>
            <a:r>
              <a:rPr lang="pl-PL" sz="2400" dirty="0" smtClean="0">
                <a:cs typeface="Arial"/>
              </a:rPr>
              <a:t>we have</a:t>
            </a:r>
            <a:r>
              <a:rPr lang="en-US" sz="2400" dirty="0" smtClean="0">
                <a:cs typeface="Arial"/>
              </a:rPr>
              <a:t> that </a:t>
            </a:r>
          </a:p>
          <a:p>
            <a:pPr algn="ctr"/>
            <a:r>
              <a:rPr lang="pl-PL" sz="2400" dirty="0" smtClean="0">
                <a:cs typeface="Arial"/>
              </a:rPr>
              <a:t> </a:t>
            </a:r>
            <a:r>
              <a:rPr lang="pl-PL" sz="2400" b="1" dirty="0" smtClean="0">
                <a:solidFill>
                  <a:srgbClr val="FF0000"/>
                </a:solidFill>
                <a:cs typeface="Arial"/>
              </a:rPr>
              <a:t>Enc(</a:t>
            </a:r>
            <a:r>
              <a:rPr lang="pl-PL" sz="2400" b="1" i="1" dirty="0" smtClean="0">
                <a:solidFill>
                  <a:srgbClr val="FF0000"/>
                </a:solidFill>
                <a:cs typeface="Arial"/>
              </a:rPr>
              <a:t>K</a:t>
            </a:r>
            <a:r>
              <a:rPr lang="pl-PL" sz="2400" b="1" dirty="0" smtClean="0">
                <a:solidFill>
                  <a:srgbClr val="FF0000"/>
                </a:solidFill>
                <a:cs typeface="Arial"/>
              </a:rPr>
              <a:t>,</a:t>
            </a:r>
            <a:r>
              <a:rPr lang="pl-PL" sz="2400" b="1" i="1" dirty="0" smtClean="0">
                <a:solidFill>
                  <a:srgbClr val="FF0000"/>
                </a:solidFill>
                <a:cs typeface="Arial"/>
              </a:rPr>
              <a:t>m</a:t>
            </a:r>
            <a:r>
              <a:rPr lang="pl-PL" sz="2400" b="1" baseline="-25000" dirty="0" smtClean="0">
                <a:solidFill>
                  <a:srgbClr val="FF0000"/>
                </a:solidFill>
                <a:cs typeface="Arial"/>
              </a:rPr>
              <a:t>0</a:t>
            </a:r>
            <a:r>
              <a:rPr lang="pl-PL" sz="2400" b="1" dirty="0" smtClean="0">
                <a:solidFill>
                  <a:srgbClr val="FF0000"/>
                </a:solidFill>
                <a:cs typeface="Arial"/>
              </a:rPr>
              <a:t>)</a:t>
            </a:r>
            <a:r>
              <a:rPr lang="en-US" sz="2400" b="1" dirty="0" smtClean="0">
                <a:solidFill>
                  <a:srgbClr val="C00000"/>
                </a:solidFill>
                <a:cs typeface="Arial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cs typeface="Arial"/>
              </a:rPr>
              <a:t>and</a:t>
            </a:r>
            <a:r>
              <a:rPr lang="en-US" sz="2400" b="1" dirty="0" smtClean="0">
                <a:solidFill>
                  <a:srgbClr val="C00000"/>
                </a:solidFill>
                <a:cs typeface="Arial"/>
              </a:rPr>
              <a:t> </a:t>
            </a:r>
            <a:r>
              <a:rPr lang="pl-PL" sz="2400" b="1" dirty="0" smtClean="0">
                <a:solidFill>
                  <a:srgbClr val="C00000"/>
                </a:solidFill>
                <a:cs typeface="Arial"/>
              </a:rPr>
              <a:t> </a:t>
            </a:r>
            <a:r>
              <a:rPr lang="pl-PL" sz="2400" b="1" dirty="0" smtClean="0">
                <a:solidFill>
                  <a:srgbClr val="FF0000"/>
                </a:solidFill>
                <a:cs typeface="Arial"/>
              </a:rPr>
              <a:t>Enc(</a:t>
            </a:r>
            <a:r>
              <a:rPr lang="pl-PL" sz="2400" b="1" i="1" dirty="0" smtClean="0">
                <a:solidFill>
                  <a:srgbClr val="FF0000"/>
                </a:solidFill>
                <a:cs typeface="Arial"/>
              </a:rPr>
              <a:t>K</a:t>
            </a:r>
            <a:r>
              <a:rPr lang="pl-PL" sz="2400" b="1" dirty="0" smtClean="0">
                <a:solidFill>
                  <a:srgbClr val="FF0000"/>
                </a:solidFill>
                <a:cs typeface="Arial"/>
              </a:rPr>
              <a:t>,</a:t>
            </a:r>
            <a:r>
              <a:rPr lang="pl-PL" sz="2400" b="1" i="1" dirty="0" smtClean="0">
                <a:solidFill>
                  <a:srgbClr val="FF0000"/>
                </a:solidFill>
                <a:cs typeface="Arial"/>
              </a:rPr>
              <a:t>m</a:t>
            </a:r>
            <a:r>
              <a:rPr lang="pl-PL" sz="2400" b="1" baseline="-25000" dirty="0" smtClean="0">
                <a:solidFill>
                  <a:srgbClr val="FF0000"/>
                </a:solidFill>
                <a:cs typeface="Arial"/>
              </a:rPr>
              <a:t>1</a:t>
            </a:r>
            <a:r>
              <a:rPr lang="pl-PL" sz="2400" b="1" dirty="0" smtClean="0">
                <a:solidFill>
                  <a:srgbClr val="FF0000"/>
                </a:solidFill>
                <a:cs typeface="Arial"/>
              </a:rPr>
              <a:t>)</a:t>
            </a:r>
            <a:r>
              <a:rPr lang="en-US" sz="2400" b="1" dirty="0" smtClean="0">
                <a:solidFill>
                  <a:srgbClr val="C00000"/>
                </a:solidFill>
                <a:cs typeface="Arial"/>
              </a:rPr>
              <a:t>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cs typeface="Arial"/>
              </a:rPr>
              <a:t>have the same distribution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Up-Down Arrow 15"/>
          <p:cNvSpPr/>
          <p:nvPr/>
        </p:nvSpPr>
        <p:spPr>
          <a:xfrm>
            <a:off x="4500562" y="2214554"/>
            <a:ext cx="285752" cy="785818"/>
          </a:xfrm>
          <a:prstGeom prst="upDownArrow">
            <a:avLst>
              <a:gd name="adj1" fmla="val 36087"/>
              <a:gd name="adj2" fmla="val 3608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TextBox 12"/>
          <p:cNvSpPr txBox="1"/>
          <p:nvPr/>
        </p:nvSpPr>
        <p:spPr>
          <a:xfrm>
            <a:off x="928662" y="3000372"/>
            <a:ext cx="733831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cs typeface="Arial"/>
              </a:rPr>
              <a:t>“</a:t>
            </a:r>
            <a:r>
              <a:rPr lang="en-US" sz="2400" dirty="0" smtClean="0">
                <a:cs typeface="Arial"/>
              </a:rPr>
              <a:t>the distribution of</a:t>
            </a:r>
            <a:r>
              <a:rPr lang="pl-PL" sz="2400" dirty="0" smtClean="0"/>
              <a:t> </a:t>
            </a:r>
            <a:r>
              <a:rPr lang="pl-PL" sz="2400" b="1" dirty="0" smtClean="0">
                <a:solidFill>
                  <a:srgbClr val="FF0000"/>
                </a:solidFill>
              </a:rPr>
              <a:t>Enc(</a:t>
            </a:r>
            <a:r>
              <a:rPr lang="pl-PL" sz="2400" b="1" i="1" dirty="0" smtClean="0">
                <a:solidFill>
                  <a:srgbClr val="FF0000"/>
                </a:solidFill>
              </a:rPr>
              <a:t>K</a:t>
            </a:r>
            <a:r>
              <a:rPr lang="pl-PL" sz="2400" b="1" dirty="0" smtClean="0">
                <a:solidFill>
                  <a:srgbClr val="FF0000"/>
                </a:solidFill>
              </a:rPr>
              <a:t>,</a:t>
            </a:r>
            <a:r>
              <a:rPr lang="en-US" sz="2400" b="1" i="1" dirty="0" smtClean="0">
                <a:solidFill>
                  <a:srgbClr val="FF0000"/>
                </a:solidFill>
              </a:rPr>
              <a:t>m</a:t>
            </a:r>
            <a:r>
              <a:rPr lang="pl-PL" sz="2400" b="1" dirty="0" smtClean="0">
                <a:solidFill>
                  <a:srgbClr val="FF0000"/>
                </a:solidFill>
              </a:rPr>
              <a:t>)</a:t>
            </a:r>
            <a:r>
              <a:rPr lang="pl-PL" sz="2400" dirty="0" smtClean="0"/>
              <a:t> </a:t>
            </a:r>
            <a:r>
              <a:rPr lang="en-US" sz="2400" dirty="0" smtClean="0"/>
              <a:t>does not depend on </a:t>
            </a:r>
            <a:r>
              <a:rPr lang="en-US" sz="2400" b="1" i="1" dirty="0" smtClean="0">
                <a:solidFill>
                  <a:srgbClr val="FF0000"/>
                </a:solidFill>
              </a:rPr>
              <a:t>m</a:t>
            </a:r>
            <a:r>
              <a:rPr lang="en-US" sz="2400" dirty="0" smtClean="0">
                <a:solidFill>
                  <a:schemeClr val="tx1"/>
                </a:solidFill>
              </a:rPr>
              <a:t>”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Up-Down Arrow 13"/>
          <p:cNvSpPr/>
          <p:nvPr/>
        </p:nvSpPr>
        <p:spPr>
          <a:xfrm>
            <a:off x="4500562" y="3429000"/>
            <a:ext cx="285752" cy="785818"/>
          </a:xfrm>
          <a:prstGeom prst="upDownArrow">
            <a:avLst>
              <a:gd name="adj1" fmla="val 36087"/>
              <a:gd name="adj2" fmla="val 3608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08588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6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928934"/>
            <a:ext cx="24288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3429000"/>
            <a:ext cx="207689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Historical cryptography</a:t>
            </a:r>
            <a:endParaRPr lang="it-IT" dirty="0"/>
          </a:p>
        </p:txBody>
      </p:sp>
      <p:grpSp>
        <p:nvGrpSpPr>
          <p:cNvPr id="3" name="Group 9"/>
          <p:cNvGrpSpPr/>
          <p:nvPr/>
        </p:nvGrpSpPr>
        <p:grpSpPr>
          <a:xfrm>
            <a:off x="3214678" y="2928934"/>
            <a:ext cx="2071702" cy="2490787"/>
            <a:chOff x="6143636" y="2928934"/>
            <a:chExt cx="1817190" cy="2347911"/>
          </a:xfrm>
        </p:grpSpPr>
        <p:sp>
          <p:nvSpPr>
            <p:cNvPr id="9" name="Oval 8"/>
            <p:cNvSpPr/>
            <p:nvPr/>
          </p:nvSpPr>
          <p:spPr>
            <a:xfrm>
              <a:off x="6215074" y="3000372"/>
              <a:ext cx="1714512" cy="221457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43636" y="2928934"/>
              <a:ext cx="1817190" cy="2347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214686"/>
            <a:ext cx="1875233" cy="250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2786058"/>
            <a:ext cx="1785950" cy="225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16" y="3429000"/>
            <a:ext cx="1580181" cy="227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4"/>
          <p:cNvGrpSpPr/>
          <p:nvPr/>
        </p:nvGrpSpPr>
        <p:grpSpPr>
          <a:xfrm>
            <a:off x="357158" y="5786454"/>
            <a:ext cx="8429684" cy="785818"/>
            <a:chOff x="357158" y="5786454"/>
            <a:chExt cx="8429684" cy="785818"/>
          </a:xfrm>
        </p:grpSpPr>
        <p:sp>
          <p:nvSpPr>
            <p:cNvPr id="11" name="Right Arrow 10"/>
            <p:cNvSpPr/>
            <p:nvPr/>
          </p:nvSpPr>
          <p:spPr>
            <a:xfrm>
              <a:off x="357158" y="5786454"/>
              <a:ext cx="8429684" cy="785818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7158" y="6000768"/>
              <a:ext cx="1479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ancient times</a:t>
              </a:r>
              <a:endParaRPr lang="it-IT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18968" y="6000768"/>
              <a:ext cx="1334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world war II</a:t>
              </a:r>
              <a:endParaRPr lang="it-IT" b="1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232827" y="1500174"/>
            <a:ext cx="69659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dirty="0" smtClean="0"/>
              <a:t>cryptography </a:t>
            </a:r>
            <a:r>
              <a:rPr lang="it-IT" sz="2800" dirty="0" smtClean="0">
                <a:sym typeface="Symbol"/>
              </a:rPr>
              <a:t> </a:t>
            </a:r>
            <a:r>
              <a:rPr lang="it-IT" sz="2800" dirty="0" smtClean="0"/>
              <a:t>encryption</a:t>
            </a:r>
          </a:p>
          <a:p>
            <a:pPr algn="ctr"/>
            <a:r>
              <a:rPr lang="it-IT" sz="2800" dirty="0" smtClean="0"/>
              <a:t>main applications:  </a:t>
            </a:r>
            <a:r>
              <a:rPr lang="it-IT" sz="2800" b="1" dirty="0" smtClean="0"/>
              <a:t>military and diplomacy</a:t>
            </a:r>
            <a:endParaRPr lang="it-IT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1785918" y="5857892"/>
            <a:ext cx="2071702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Rectangle 16"/>
          <p:cNvSpPr/>
          <p:nvPr/>
        </p:nvSpPr>
        <p:spPr>
          <a:xfrm>
            <a:off x="3000364" y="5857892"/>
            <a:ext cx="2071702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Rectangle 17"/>
          <p:cNvSpPr/>
          <p:nvPr/>
        </p:nvSpPr>
        <p:spPr>
          <a:xfrm>
            <a:off x="3286116" y="5786454"/>
            <a:ext cx="2071702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9" name="Rectangle 18"/>
          <p:cNvSpPr/>
          <p:nvPr/>
        </p:nvSpPr>
        <p:spPr>
          <a:xfrm>
            <a:off x="5000628" y="5791200"/>
            <a:ext cx="414337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Rectangle 19"/>
          <p:cNvSpPr/>
          <p:nvPr/>
        </p:nvSpPr>
        <p:spPr>
          <a:xfrm>
            <a:off x="0" y="5834058"/>
            <a:ext cx="2071702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461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00100" y="5286388"/>
            <a:ext cx="7286676" cy="1214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7619-E3D3-4D84-934F-E483B655BBEF}" type="slidenum">
              <a:rPr lang="it-IT"/>
              <a:pPr/>
              <a:t>40</a:t>
            </a:fld>
            <a:endParaRPr lang="it-IT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0"/>
            <a:ext cx="8790844" cy="1143000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 perfectly secret scheme</a:t>
            </a:r>
            <a:r>
              <a:rPr lang="en-GB" sz="4000" dirty="0" smtClean="0"/>
              <a:t>:</a:t>
            </a:r>
            <a:r>
              <a:rPr lang="pl-PL" sz="4000" dirty="0" smtClean="0"/>
              <a:t> </a:t>
            </a:r>
            <a:r>
              <a:rPr lang="en-GB" sz="4000" dirty="0" smtClean="0"/>
              <a:t>one-time </a:t>
            </a:r>
            <a:r>
              <a:rPr lang="en-GB" sz="4000" dirty="0"/>
              <a:t>pad</a:t>
            </a:r>
            <a:endParaRPr lang="en-US" sz="4000" dirty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1071546"/>
            <a:ext cx="10382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7132320" y="2357430"/>
            <a:ext cx="1749770" cy="120032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2400" dirty="0"/>
              <a:t>Gilbert </a:t>
            </a:r>
            <a:r>
              <a:rPr lang="de-DE" sz="2400" dirty="0" err="1"/>
              <a:t>Vernam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> </a:t>
            </a:r>
            <a:r>
              <a:rPr lang="de-DE" dirty="0"/>
              <a:t>(</a:t>
            </a:r>
            <a:r>
              <a:rPr lang="de-DE" dirty="0" smtClean="0"/>
              <a:t>1890 </a:t>
            </a:r>
            <a:r>
              <a:rPr lang="de-DE" dirty="0"/>
              <a:t>–1960) 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57158" y="1428736"/>
            <a:ext cx="26100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i="1" dirty="0" smtClean="0">
                <a:solidFill>
                  <a:srgbClr val="FF0000"/>
                </a:solidFill>
              </a:rPr>
              <a:t>t</a:t>
            </a:r>
            <a:r>
              <a:rPr lang="pl-PL" sz="2800" b="1" dirty="0" smtClean="0"/>
              <a:t> </a:t>
            </a:r>
            <a:r>
              <a:rPr lang="pl-PL" sz="2800" dirty="0" smtClean="0"/>
              <a:t>– a parameter</a:t>
            </a:r>
          </a:p>
          <a:p>
            <a:r>
              <a:rPr lang="pl-PL" sz="2800" b="1" dirty="0" smtClean="0">
                <a:solidFill>
                  <a:srgbClr val="FF0000"/>
                </a:solidFill>
                <a:latin typeface="Lucida Calligraphy"/>
              </a:rPr>
              <a:t>K</a:t>
            </a:r>
            <a:r>
              <a:rPr lang="pl-PL" sz="2800" b="1" dirty="0" smtClean="0">
                <a:solidFill>
                  <a:srgbClr val="FF0000"/>
                </a:solidFill>
              </a:rPr>
              <a:t> = </a:t>
            </a:r>
            <a:r>
              <a:rPr lang="pl-PL" sz="2800" b="1" dirty="0" smtClean="0">
                <a:solidFill>
                  <a:srgbClr val="FF0000"/>
                </a:solidFill>
                <a:latin typeface="Lucida Calligraphy"/>
              </a:rPr>
              <a:t>M </a:t>
            </a:r>
            <a:r>
              <a:rPr lang="pl-PL" sz="2800" b="1" dirty="0" smtClean="0">
                <a:solidFill>
                  <a:srgbClr val="FF0000"/>
                </a:solidFill>
                <a:latin typeface="+mj-lt"/>
              </a:rPr>
              <a:t>= {0,1}</a:t>
            </a:r>
            <a:r>
              <a:rPr lang="pl-PL" sz="2800" b="1" i="1" baseline="30000" dirty="0" smtClean="0">
                <a:solidFill>
                  <a:srgbClr val="FF0000"/>
                </a:solidFill>
                <a:latin typeface="+mj-lt"/>
              </a:rPr>
              <a:t>t</a:t>
            </a:r>
            <a:endParaRPr lang="pl-PL" sz="2400" i="1" dirty="0" smtClean="0">
              <a:solidFill>
                <a:srgbClr val="FF0000"/>
              </a:solidFill>
            </a:endParaRPr>
          </a:p>
          <a:p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071802" y="3286124"/>
            <a:ext cx="3714776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Enc</a:t>
            </a:r>
            <a:r>
              <a:rPr lang="pl-PL" sz="2800" b="1" i="1" baseline="-25000" dirty="0" smtClean="0">
                <a:solidFill>
                  <a:srgbClr val="FF0000"/>
                </a:solidFill>
              </a:rPr>
              <a:t>k</a:t>
            </a:r>
            <a:r>
              <a:rPr lang="pl-PL" sz="2800" b="1" dirty="0" smtClean="0">
                <a:solidFill>
                  <a:srgbClr val="FF0000"/>
                </a:solidFill>
              </a:rPr>
              <a:t>(</a:t>
            </a:r>
            <a:r>
              <a:rPr lang="pl-PL" sz="2800" b="1" i="1" dirty="0" smtClean="0">
                <a:solidFill>
                  <a:srgbClr val="FF0000"/>
                </a:solidFill>
              </a:rPr>
              <a:t>m</a:t>
            </a:r>
            <a:r>
              <a:rPr lang="pl-PL" sz="2800" b="1" dirty="0" smtClean="0">
                <a:solidFill>
                  <a:srgbClr val="FF0000"/>
                </a:solidFill>
              </a:rPr>
              <a:t>) = </a:t>
            </a:r>
            <a:r>
              <a:rPr lang="pl-PL" sz="2800" b="1" i="1" dirty="0" smtClean="0">
                <a:solidFill>
                  <a:srgbClr val="FF0000"/>
                </a:solidFill>
              </a:rPr>
              <a:t>k</a:t>
            </a:r>
            <a:r>
              <a:rPr lang="pl-PL" sz="2800" b="1" dirty="0" smtClean="0">
                <a:solidFill>
                  <a:srgbClr val="FF0000"/>
                </a:solidFill>
              </a:rPr>
              <a:t> </a:t>
            </a:r>
            <a:r>
              <a:rPr lang="pl-PL" sz="2800" b="1" dirty="0" smtClean="0"/>
              <a:t>xor</a:t>
            </a:r>
            <a:r>
              <a:rPr lang="pl-PL" sz="2800" b="1" dirty="0" smtClean="0">
                <a:solidFill>
                  <a:srgbClr val="C00000"/>
                </a:solidFill>
              </a:rPr>
              <a:t> </a:t>
            </a:r>
            <a:r>
              <a:rPr lang="pl-PL" sz="2800" b="1" i="1" dirty="0" smtClean="0">
                <a:solidFill>
                  <a:srgbClr val="FF0000"/>
                </a:solidFill>
              </a:rPr>
              <a:t>m</a:t>
            </a:r>
          </a:p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Dec</a:t>
            </a:r>
            <a:r>
              <a:rPr lang="pl-PL" sz="2800" b="1" i="1" baseline="-25000" dirty="0" smtClean="0">
                <a:solidFill>
                  <a:srgbClr val="FF0000"/>
                </a:solidFill>
              </a:rPr>
              <a:t>k</a:t>
            </a:r>
            <a:r>
              <a:rPr lang="pl-PL" sz="2800" b="1" dirty="0" smtClean="0">
                <a:solidFill>
                  <a:srgbClr val="FF0000"/>
                </a:solidFill>
              </a:rPr>
              <a:t>(</a:t>
            </a:r>
            <a:r>
              <a:rPr lang="pl-PL" sz="2800" b="1" i="1" dirty="0" smtClean="0">
                <a:solidFill>
                  <a:srgbClr val="FF0000"/>
                </a:solidFill>
              </a:rPr>
              <a:t>c</a:t>
            </a:r>
            <a:r>
              <a:rPr lang="pl-PL" sz="2800" b="1" dirty="0" smtClean="0">
                <a:solidFill>
                  <a:srgbClr val="FF0000"/>
                </a:solidFill>
              </a:rPr>
              <a:t>) = </a:t>
            </a:r>
            <a:r>
              <a:rPr lang="pl-PL" sz="2800" b="1" i="1" dirty="0" smtClean="0">
                <a:solidFill>
                  <a:srgbClr val="FF0000"/>
                </a:solidFill>
              </a:rPr>
              <a:t>k</a:t>
            </a:r>
            <a:r>
              <a:rPr lang="pl-PL" sz="2800" b="1" dirty="0" smtClean="0">
                <a:solidFill>
                  <a:srgbClr val="FF0000"/>
                </a:solidFill>
              </a:rPr>
              <a:t> </a:t>
            </a:r>
            <a:r>
              <a:rPr lang="pl-PL" sz="2800" b="1" dirty="0" err="1" smtClean="0"/>
              <a:t>xor</a:t>
            </a:r>
            <a:r>
              <a:rPr lang="pl-PL" sz="2800" b="1" dirty="0" smtClean="0">
                <a:solidFill>
                  <a:srgbClr val="C00000"/>
                </a:solidFill>
              </a:rPr>
              <a:t> </a:t>
            </a:r>
            <a:r>
              <a:rPr lang="pl-PL" sz="2800" b="1" i="1" dirty="0" smtClean="0">
                <a:solidFill>
                  <a:srgbClr val="FF0000"/>
                </a:solidFill>
              </a:rPr>
              <a:t>c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00364" y="2786058"/>
            <a:ext cx="2236703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l-PL" sz="2400" dirty="0" smtClean="0"/>
              <a:t>Vernam’s cipher: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3428992" y="1571612"/>
            <a:ext cx="3071834" cy="571504"/>
          </a:xfrm>
          <a:prstGeom prst="wedgeRoundRectCallout">
            <a:avLst>
              <a:gd name="adj1" fmla="val 24742"/>
              <a:gd name="adj2" fmla="val 26595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component-wise </a:t>
            </a:r>
            <a:r>
              <a:rPr lang="pl-PL" sz="2400" b="1" dirty="0" smtClean="0"/>
              <a:t>xor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28662" y="4786322"/>
            <a:ext cx="28461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l-PL" sz="2400" dirty="0" smtClean="0"/>
              <a:t>Correctness is trivial: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635587"/>
              </p:ext>
            </p:extLst>
          </p:nvPr>
        </p:nvGraphicFramePr>
        <p:xfrm>
          <a:off x="2000232" y="5429264"/>
          <a:ext cx="6143668" cy="914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36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1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190">
                <a:tc>
                  <a:txBody>
                    <a:bodyPr/>
                    <a:lstStyle/>
                    <a:p>
                      <a:pPr algn="r"/>
                      <a:r>
                        <a:rPr lang="pl-PL" sz="2400" dirty="0" smtClean="0">
                          <a:solidFill>
                            <a:srgbClr val="FF0000"/>
                          </a:solidFill>
                        </a:rPr>
                        <a:t>Dec</a:t>
                      </a:r>
                      <a:r>
                        <a:rPr lang="pl-PL" sz="2400" i="1" baseline="-25000" dirty="0" smtClean="0">
                          <a:solidFill>
                            <a:srgbClr val="FF0000"/>
                          </a:solidFill>
                        </a:rPr>
                        <a:t>k</a:t>
                      </a:r>
                      <a:r>
                        <a:rPr lang="pl-PL" sz="2400" dirty="0" smtClean="0">
                          <a:solidFill>
                            <a:srgbClr val="FF0000"/>
                          </a:solidFill>
                        </a:rPr>
                        <a:t>(Enc</a:t>
                      </a:r>
                      <a:r>
                        <a:rPr lang="pl-PL" sz="2400" i="1" baseline="-25000" dirty="0" smtClean="0">
                          <a:solidFill>
                            <a:srgbClr val="FF0000"/>
                          </a:solidFill>
                        </a:rPr>
                        <a:t>k</a:t>
                      </a:r>
                      <a:r>
                        <a:rPr lang="pl-PL" sz="240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pl-PL" sz="2400" i="1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pl-PL" sz="2400" dirty="0" smtClean="0">
                          <a:solidFill>
                            <a:srgbClr val="FF0000"/>
                          </a:solidFill>
                        </a:rPr>
                        <a:t>))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2400" dirty="0" smtClean="0">
                          <a:solidFill>
                            <a:srgbClr val="FF0000"/>
                          </a:solidFill>
                        </a:rPr>
                        <a:t>=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2400" i="1" dirty="0" smtClean="0">
                          <a:solidFill>
                            <a:srgbClr val="FF0000"/>
                          </a:solidFill>
                        </a:rPr>
                        <a:t>k</a:t>
                      </a:r>
                      <a:r>
                        <a:rPr lang="pl-PL" sz="2400" dirty="0" smtClean="0">
                          <a:solidFill>
                            <a:srgbClr val="FF0000"/>
                          </a:solidFill>
                        </a:rPr>
                        <a:t> xor (</a:t>
                      </a:r>
                      <a:r>
                        <a:rPr lang="pl-PL" sz="2400" i="1" dirty="0" smtClean="0">
                          <a:solidFill>
                            <a:srgbClr val="FF0000"/>
                          </a:solidFill>
                        </a:rPr>
                        <a:t>k</a:t>
                      </a:r>
                      <a:r>
                        <a:rPr lang="pl-PL" sz="2400" dirty="0" smtClean="0">
                          <a:solidFill>
                            <a:srgbClr val="FF0000"/>
                          </a:solidFill>
                        </a:rPr>
                        <a:t> xor </a:t>
                      </a:r>
                      <a:r>
                        <a:rPr lang="pl-PL" sz="2400" i="1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pl-PL" sz="240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2400" b="1" i="1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endParaRPr lang="en-US" sz="2400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048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362216" cy="1143000"/>
          </a:xfrm>
        </p:spPr>
        <p:txBody>
          <a:bodyPr>
            <a:normAutofit fontScale="90000"/>
          </a:bodyPr>
          <a:lstStyle/>
          <a:p>
            <a:r>
              <a:rPr lang="pl-PL" sz="4400" dirty="0" smtClean="0"/>
              <a:t>Perfect secrecy of the </a:t>
            </a:r>
            <a:r>
              <a:rPr lang="en-GB" sz="4400" dirty="0" smtClean="0"/>
              <a:t>one-time pad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961469"/>
            <a:ext cx="7858180" cy="672246"/>
          </a:xfr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buNone/>
            </a:pPr>
            <a:r>
              <a:rPr lang="pl-PL" dirty="0" smtClean="0"/>
              <a:t>Perfect secrecy of the one time pad is </a:t>
            </a:r>
            <a:r>
              <a:rPr lang="pl-PL" dirty="0" err="1" smtClean="0"/>
              <a:t>also</a:t>
            </a:r>
            <a:r>
              <a:rPr lang="pl-PL" dirty="0" smtClean="0"/>
              <a:t> </a:t>
            </a:r>
            <a:r>
              <a:rPr lang="pl-PL" dirty="0" err="1" smtClean="0"/>
              <a:t>trivial</a:t>
            </a:r>
            <a:r>
              <a:rPr lang="en-US" dirty="0"/>
              <a:t>.</a:t>
            </a:r>
            <a:endParaRPr lang="pl-PL" dirty="0" smtClean="0"/>
          </a:p>
        </p:txBody>
      </p:sp>
      <p:sp>
        <p:nvSpPr>
          <p:cNvPr id="4" name="Rectangle 3"/>
          <p:cNvSpPr/>
          <p:nvPr/>
        </p:nvSpPr>
        <p:spPr>
          <a:xfrm>
            <a:off x="642910" y="3286124"/>
            <a:ext cx="7858180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2800" dirty="0" smtClean="0"/>
              <a:t>This is because for every </a:t>
            </a:r>
            <a:r>
              <a:rPr lang="pl-PL" sz="2800" b="1" i="1" dirty="0" smtClean="0">
                <a:solidFill>
                  <a:srgbClr val="FF0000"/>
                </a:solidFill>
              </a:rPr>
              <a:t>m</a:t>
            </a:r>
            <a:r>
              <a:rPr lang="pl-PL" sz="2800" dirty="0" smtClean="0"/>
              <a:t> </a:t>
            </a:r>
          </a:p>
          <a:p>
            <a:pPr algn="ctr">
              <a:buNone/>
            </a:pPr>
            <a:r>
              <a:rPr lang="pl-PL" sz="2800" dirty="0" smtClean="0"/>
              <a:t>the distribution</a:t>
            </a:r>
            <a:r>
              <a:rPr lang="it-IT" sz="2800" dirty="0" smtClean="0"/>
              <a:t> of</a:t>
            </a:r>
            <a:r>
              <a:rPr lang="pl-PL" sz="2800" dirty="0" smtClean="0"/>
              <a:t> </a:t>
            </a:r>
            <a:r>
              <a:rPr lang="pl-PL" sz="2800" b="1" dirty="0" smtClean="0">
                <a:solidFill>
                  <a:srgbClr val="FF0000"/>
                </a:solidFill>
              </a:rPr>
              <a:t>Enc(</a:t>
            </a:r>
            <a:r>
              <a:rPr lang="pl-PL" sz="2800" b="1" i="1" dirty="0" smtClean="0">
                <a:solidFill>
                  <a:srgbClr val="FF0000"/>
                </a:solidFill>
              </a:rPr>
              <a:t>K</a:t>
            </a:r>
            <a:r>
              <a:rPr lang="pl-PL" sz="2800" b="1" dirty="0" smtClean="0">
                <a:solidFill>
                  <a:srgbClr val="FF0000"/>
                </a:solidFill>
              </a:rPr>
              <a:t>,</a:t>
            </a:r>
            <a:r>
              <a:rPr lang="pl-PL" sz="2800" b="1" i="1" dirty="0" smtClean="0">
                <a:solidFill>
                  <a:srgbClr val="FF0000"/>
                </a:solidFill>
              </a:rPr>
              <a:t>m</a:t>
            </a:r>
            <a:r>
              <a:rPr lang="it-IT" sz="2800" b="1" dirty="0" smtClean="0">
                <a:solidFill>
                  <a:srgbClr val="FF0000"/>
                </a:solidFill>
              </a:rPr>
              <a:t>)</a:t>
            </a:r>
            <a:r>
              <a:rPr lang="pl-PL" sz="2800" b="1" baseline="-25000" dirty="0" smtClean="0">
                <a:solidFill>
                  <a:srgbClr val="C00000"/>
                </a:solidFill>
              </a:rPr>
              <a:t>  </a:t>
            </a:r>
            <a:r>
              <a:rPr lang="pl-PL" sz="2800" dirty="0" smtClean="0"/>
              <a:t>is uniform </a:t>
            </a:r>
          </a:p>
          <a:p>
            <a:pPr algn="r">
              <a:buNone/>
            </a:pPr>
            <a:r>
              <a:rPr lang="pl-PL" sz="2800" dirty="0" smtClean="0"/>
              <a:t>(and hence does not depend on </a:t>
            </a:r>
            <a:r>
              <a:rPr lang="pl-PL" sz="2800" b="1" i="1" dirty="0" smtClean="0">
                <a:solidFill>
                  <a:srgbClr val="FF0000"/>
                </a:solidFill>
              </a:rPr>
              <a:t>m</a:t>
            </a:r>
            <a:r>
              <a:rPr lang="pl-PL" sz="2800" dirty="0" smtClean="0"/>
              <a:t>).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28662" y="5214950"/>
            <a:ext cx="5500726" cy="928694"/>
          </a:xfrm>
          <a:prstGeom prst="wedgeRoundRectCallout">
            <a:avLst>
              <a:gd name="adj1" fmla="val -19249"/>
              <a:gd name="adj2" fmla="val -16636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for every</a:t>
            </a:r>
            <a:r>
              <a:rPr kumimoji="0" lang="en-GB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GB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GB" sz="3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P(Enc(</a:t>
            </a:r>
            <a:r>
              <a:rPr kumimoji="0" lang="en-GB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GB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GB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en-GB" sz="32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GB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= P(</a:t>
            </a:r>
            <a:r>
              <a:rPr kumimoji="0" lang="en-GB" sz="32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 </a:t>
            </a:r>
            <a:r>
              <a:rPr kumimoji="0" lang="en-GB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</a:t>
            </a:r>
            <a:r>
              <a:rPr kumimoji="0" lang="en-GB" sz="32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 </a:t>
            </a:r>
            <a:r>
              <a:rPr kumimoji="0" lang="en-GB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xor</a:t>
            </a:r>
            <a:r>
              <a:rPr kumimoji="0" lang="en-GB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GB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= 2</a:t>
            </a:r>
            <a:r>
              <a:rPr kumimoji="0" lang="en-GB" sz="32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GB" sz="3200" b="1" i="1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endParaRPr kumimoji="0" lang="pl-PL" sz="3200" b="1" i="1" u="none" strike="noStrike" kern="1200" cap="none" spc="0" normalizeH="0" baseline="3000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39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76530" cy="1143000"/>
          </a:xfrm>
        </p:spPr>
        <p:txBody>
          <a:bodyPr/>
          <a:lstStyle/>
          <a:p>
            <a:r>
              <a:rPr lang="en-US" dirty="0" smtClean="0"/>
              <a:t>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428736"/>
            <a:ext cx="856965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One time pad can be </a:t>
            </a:r>
            <a:r>
              <a:rPr lang="en-US" b="1" dirty="0" smtClean="0"/>
              <a:t>generalized</a:t>
            </a:r>
            <a:r>
              <a:rPr lang="en-US" dirty="0" smtClean="0"/>
              <a:t> as follows.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Let 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i="1" dirty="0" smtClean="0">
                <a:solidFill>
                  <a:srgbClr val="FF0000"/>
                </a:solidFill>
              </a:rPr>
              <a:t>G</a:t>
            </a:r>
            <a:r>
              <a:rPr lang="en-US" b="1" dirty="0" smtClean="0">
                <a:solidFill>
                  <a:srgbClr val="FF0000"/>
                </a:solidFill>
              </a:rPr>
              <a:t>,+)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be a group.  Let </a:t>
            </a:r>
            <a:r>
              <a:rPr lang="pl-PL" b="1" dirty="0" smtClean="0">
                <a:solidFill>
                  <a:srgbClr val="FF0000"/>
                </a:solidFill>
                <a:latin typeface="Lucida Calligraphy"/>
              </a:rPr>
              <a:t>K</a:t>
            </a:r>
            <a:r>
              <a:rPr lang="pl-PL" b="1" i="1" dirty="0" smtClean="0">
                <a:solidFill>
                  <a:srgbClr val="FF0000"/>
                </a:solidFill>
              </a:rPr>
              <a:t> </a:t>
            </a:r>
            <a:r>
              <a:rPr lang="pl-PL" b="1" dirty="0" smtClean="0">
                <a:solidFill>
                  <a:srgbClr val="FF0000"/>
                </a:solidFill>
              </a:rPr>
              <a:t>=</a:t>
            </a:r>
            <a:r>
              <a:rPr lang="pl-PL" b="1" i="1" dirty="0" smtClean="0">
                <a:solidFill>
                  <a:srgbClr val="FF0000"/>
                </a:solidFill>
              </a:rPr>
              <a:t> </a:t>
            </a:r>
            <a:r>
              <a:rPr lang="pl-PL" b="1" dirty="0" smtClean="0">
                <a:solidFill>
                  <a:srgbClr val="FF0000"/>
                </a:solidFill>
                <a:latin typeface="Lucida Calligraphy"/>
              </a:rPr>
              <a:t>M </a:t>
            </a:r>
            <a:r>
              <a:rPr lang="pl-PL" b="1" dirty="0" smtClean="0">
                <a:solidFill>
                  <a:srgbClr val="FF0000"/>
                </a:solidFill>
              </a:rPr>
              <a:t>=</a:t>
            </a:r>
            <a:r>
              <a:rPr lang="it-IT" b="1" dirty="0" smtClean="0">
                <a:solidFill>
                  <a:srgbClr val="FF0000"/>
                </a:solidFill>
                <a:latin typeface="Lucida Calligraphy"/>
              </a:rPr>
              <a:t> C </a:t>
            </a:r>
            <a:r>
              <a:rPr lang="pl-PL" b="1" dirty="0" smtClean="0">
                <a:solidFill>
                  <a:srgbClr val="FF0000"/>
                </a:solidFill>
              </a:rPr>
              <a:t>=</a:t>
            </a:r>
            <a:r>
              <a:rPr lang="it-IT" b="1" i="1" dirty="0" smtClean="0">
                <a:solidFill>
                  <a:srgbClr val="FF0000"/>
                </a:solidFill>
              </a:rPr>
              <a:t> G</a:t>
            </a:r>
            <a:r>
              <a:rPr lang="it-IT" dirty="0" smtClean="0"/>
              <a:t>.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en-US" dirty="0" smtClean="0"/>
              <a:t>The following is a perfectly secret encryption scheme: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Enc(</a:t>
            </a:r>
            <a:r>
              <a:rPr lang="en-US" b="1" i="1" dirty="0" err="1" smtClean="0">
                <a:solidFill>
                  <a:srgbClr val="FF0000"/>
                </a:solidFill>
              </a:rPr>
              <a:t>k</a:t>
            </a:r>
            <a:r>
              <a:rPr lang="en-US" b="1" dirty="0" err="1" smtClean="0">
                <a:solidFill>
                  <a:srgbClr val="FF0000"/>
                </a:solidFill>
              </a:rPr>
              <a:t>,</a:t>
            </a:r>
            <a:r>
              <a:rPr lang="en-US" b="1" i="1" dirty="0" err="1" smtClean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) = </a:t>
            </a:r>
            <a:r>
              <a:rPr lang="en-US" b="1" i="1" dirty="0" smtClean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 + </a:t>
            </a:r>
            <a:r>
              <a:rPr lang="en-US" b="1" i="1" dirty="0" smtClean="0">
                <a:solidFill>
                  <a:srgbClr val="FF0000"/>
                </a:solidFill>
              </a:rPr>
              <a:t>k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Dec(</a:t>
            </a:r>
            <a:r>
              <a:rPr lang="en-US" b="1" i="1" dirty="0" err="1" smtClean="0">
                <a:solidFill>
                  <a:srgbClr val="FF0000"/>
                </a:solidFill>
              </a:rPr>
              <a:t>k</a:t>
            </a:r>
            <a:r>
              <a:rPr lang="en-US" b="1" dirty="0" err="1" smtClean="0">
                <a:solidFill>
                  <a:srgbClr val="FF0000"/>
                </a:solidFill>
              </a:rPr>
              <a:t>,</a:t>
            </a:r>
            <a:r>
              <a:rPr lang="en-US" b="1" i="1" dirty="0" err="1" smtClean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) = </a:t>
            </a:r>
            <a:r>
              <a:rPr lang="en-US" b="1" i="1" dirty="0" smtClean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 – </a:t>
            </a:r>
            <a:r>
              <a:rPr lang="en-US" b="1" i="1" dirty="0" smtClean="0">
                <a:solidFill>
                  <a:srgbClr val="FF0000"/>
                </a:solidFill>
              </a:rPr>
              <a:t>k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7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5081-4EEB-4351-9AB9-780406B4642A}" type="slidenum">
              <a:rPr lang="it-IT"/>
              <a:pPr/>
              <a:t>43</a:t>
            </a:fld>
            <a:endParaRPr lang="it-IT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74638"/>
            <a:ext cx="8505092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Why the </a:t>
            </a:r>
            <a:r>
              <a:rPr lang="en-GB" dirty="0"/>
              <a:t>one-time </a:t>
            </a:r>
            <a:r>
              <a:rPr lang="en-GB" dirty="0" smtClean="0"/>
              <a:t>pad is not practical?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71612"/>
            <a:ext cx="7086600" cy="2009788"/>
          </a:xfrm>
        </p:spPr>
        <p:txBody>
          <a:bodyPr>
            <a:normAutofit/>
          </a:bodyPr>
          <a:lstStyle/>
          <a:p>
            <a:pPr marL="539496" indent="-457200">
              <a:lnSpc>
                <a:spcPct val="80000"/>
              </a:lnSpc>
              <a:buFont typeface="+mj-lt"/>
              <a:buAutoNum type="arabicPeriod"/>
            </a:pPr>
            <a:endParaRPr lang="pl-PL" sz="2400" b="1" dirty="0" smtClean="0">
              <a:solidFill>
                <a:srgbClr val="CC3300"/>
              </a:solidFill>
            </a:endParaRPr>
          </a:p>
          <a:p>
            <a:pPr marL="539496" indent="-457200">
              <a:lnSpc>
                <a:spcPct val="80000"/>
              </a:lnSpc>
              <a:buFont typeface="+mj-lt"/>
              <a:buAutoNum type="arabicPeriod"/>
            </a:pPr>
            <a:r>
              <a:rPr lang="pl-PL" sz="2400" b="1" dirty="0" smtClean="0"/>
              <a:t>The </a:t>
            </a:r>
            <a:r>
              <a:rPr lang="en-GB" sz="2400" b="1" dirty="0" smtClean="0"/>
              <a:t>key </a:t>
            </a:r>
            <a:r>
              <a:rPr lang="pl-PL" sz="2400" b="1" dirty="0" smtClean="0"/>
              <a:t>has to be as long as the message.</a:t>
            </a:r>
            <a:br>
              <a:rPr lang="pl-PL" sz="2400" b="1" dirty="0" smtClean="0"/>
            </a:br>
            <a:endParaRPr lang="pl-PL" sz="2400" b="1" dirty="0" smtClean="0"/>
          </a:p>
          <a:p>
            <a:pPr marL="539496" indent="-457200">
              <a:lnSpc>
                <a:spcPct val="80000"/>
              </a:lnSpc>
              <a:buFont typeface="+mj-lt"/>
              <a:buAutoNum type="arabicPeriod"/>
            </a:pPr>
            <a:r>
              <a:rPr lang="pl-PL" sz="2400" b="1" dirty="0" smtClean="0"/>
              <a:t>The key cannot be reused</a:t>
            </a:r>
            <a:endParaRPr lang="en-GB" sz="2400" b="1" dirty="0"/>
          </a:p>
          <a:p>
            <a:pPr>
              <a:lnSpc>
                <a:spcPct val="80000"/>
              </a:lnSpc>
              <a:buFontTx/>
              <a:buNone/>
            </a:pPr>
            <a:endParaRPr lang="pl-PL" sz="2400" b="1" dirty="0">
              <a:solidFill>
                <a:srgbClr val="CC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sz="2400" b="1" dirty="0">
              <a:solidFill>
                <a:srgbClr val="CC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4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500034" y="4214818"/>
            <a:ext cx="8429684" cy="1857388"/>
          </a:xfrm>
          <a:prstGeom prst="wedgeRoundRectCallout">
            <a:avLst>
              <a:gd name="adj1" fmla="val -13808"/>
              <a:gd name="adj2" fmla="val -116174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ct val="80000"/>
              </a:lnSpc>
              <a:buFontTx/>
              <a:buNone/>
            </a:pPr>
            <a:r>
              <a:rPr lang="en-GB" sz="2800" dirty="0" smtClean="0"/>
              <a:t>This is because:</a:t>
            </a:r>
            <a:endParaRPr lang="en-GB" sz="28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363531"/>
              </p:ext>
            </p:extLst>
          </p:nvPr>
        </p:nvGraphicFramePr>
        <p:xfrm>
          <a:off x="428596" y="4786322"/>
          <a:ext cx="8369964" cy="914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20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7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190">
                <a:tc>
                  <a:txBody>
                    <a:bodyPr/>
                    <a:lstStyle/>
                    <a:p>
                      <a:pPr algn="r"/>
                      <a:r>
                        <a:rPr lang="pl-PL" sz="2400" dirty="0" smtClean="0">
                          <a:solidFill>
                            <a:srgbClr val="FF0000"/>
                          </a:solidFill>
                        </a:rPr>
                        <a:t>Enc</a:t>
                      </a:r>
                      <a:r>
                        <a:rPr lang="pl-PL" sz="2400" i="1" baseline="-25000" dirty="0" smtClean="0">
                          <a:solidFill>
                            <a:srgbClr val="FF0000"/>
                          </a:solidFill>
                        </a:rPr>
                        <a:t>k</a:t>
                      </a:r>
                      <a:r>
                        <a:rPr lang="pl-PL" sz="240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pl-PL" sz="2400" i="1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pl-PL" sz="2400" baseline="-25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pl-PL" sz="2400" dirty="0" smtClean="0">
                          <a:solidFill>
                            <a:srgbClr val="FF0000"/>
                          </a:solidFill>
                        </a:rPr>
                        <a:t>) </a:t>
                      </a:r>
                      <a:r>
                        <a:rPr lang="pl-PL" sz="2400" dirty="0" smtClean="0">
                          <a:solidFill>
                            <a:schemeClr val="tx1"/>
                          </a:solidFill>
                        </a:rPr>
                        <a:t>xor</a:t>
                      </a:r>
                      <a:r>
                        <a:rPr lang="pl-PL" sz="24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pl-PL" sz="2400" dirty="0" smtClean="0">
                          <a:solidFill>
                            <a:srgbClr val="FF0000"/>
                          </a:solidFill>
                        </a:rPr>
                        <a:t>Enc</a:t>
                      </a:r>
                      <a:r>
                        <a:rPr lang="pl-PL" sz="2400" i="1" baseline="-25000" dirty="0" smtClean="0">
                          <a:solidFill>
                            <a:srgbClr val="FF0000"/>
                          </a:solidFill>
                        </a:rPr>
                        <a:t>k</a:t>
                      </a:r>
                      <a:r>
                        <a:rPr lang="pl-PL" sz="240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pl-PL" sz="2400" i="1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pl-PL" sz="2400" baseline="-25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pl-PL" sz="240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2400" dirty="0" smtClean="0">
                          <a:solidFill>
                            <a:srgbClr val="FF0000"/>
                          </a:solidFill>
                        </a:rPr>
                        <a:t>=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240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pl-PL" sz="2400" i="1" dirty="0" smtClean="0">
                          <a:solidFill>
                            <a:srgbClr val="FF0000"/>
                          </a:solidFill>
                        </a:rPr>
                        <a:t>k</a:t>
                      </a:r>
                      <a:r>
                        <a:rPr lang="pl-PL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pl-PL" sz="2400" dirty="0" smtClean="0">
                          <a:solidFill>
                            <a:schemeClr val="tx1"/>
                          </a:solidFill>
                        </a:rPr>
                        <a:t>xor</a:t>
                      </a:r>
                      <a:r>
                        <a:rPr lang="pl-PL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pl-PL" sz="2400" i="1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pl-PL" sz="2400" baseline="-25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pl-PL" sz="2400" dirty="0" smtClean="0">
                          <a:solidFill>
                            <a:srgbClr val="FF0000"/>
                          </a:solidFill>
                        </a:rPr>
                        <a:t>) </a:t>
                      </a:r>
                      <a:r>
                        <a:rPr lang="pl-PL" sz="2400" dirty="0" smtClean="0">
                          <a:solidFill>
                            <a:schemeClr val="tx1"/>
                          </a:solidFill>
                        </a:rPr>
                        <a:t>xor</a:t>
                      </a:r>
                      <a:r>
                        <a:rPr lang="pl-PL" sz="2400" dirty="0" smtClean="0">
                          <a:solidFill>
                            <a:srgbClr val="FF0000"/>
                          </a:solidFill>
                        </a:rPr>
                        <a:t> (</a:t>
                      </a:r>
                      <a:r>
                        <a:rPr lang="pl-PL" sz="2400" i="1" dirty="0" smtClean="0">
                          <a:solidFill>
                            <a:srgbClr val="FF0000"/>
                          </a:solidFill>
                        </a:rPr>
                        <a:t>k</a:t>
                      </a:r>
                      <a:r>
                        <a:rPr lang="pl-PL" sz="24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pl-PL" sz="2400" dirty="0" smtClean="0">
                          <a:solidFill>
                            <a:schemeClr val="tx1"/>
                          </a:solidFill>
                        </a:rPr>
                        <a:t>xor</a:t>
                      </a:r>
                      <a:r>
                        <a:rPr lang="pl-PL" sz="24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pl-PL" sz="2400" i="1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pl-PL" sz="2400" baseline="-25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pl-PL" sz="2400" dirty="0" smtClean="0">
                          <a:solidFill>
                            <a:srgbClr val="FF0000"/>
                          </a:solidFill>
                        </a:rPr>
                        <a:t>) 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2400" b="1" dirty="0" smtClean="0">
                          <a:solidFill>
                            <a:srgbClr val="FF0000"/>
                          </a:solidFill>
                        </a:rPr>
                        <a:t>=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2400" b="1" i="1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pl-PL" sz="2400" b="1" baseline="-25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pl-PL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pl-PL" sz="2400" b="1" dirty="0" smtClean="0">
                          <a:solidFill>
                            <a:schemeClr val="tx1"/>
                          </a:solidFill>
                        </a:rPr>
                        <a:t>xor</a:t>
                      </a:r>
                      <a:r>
                        <a:rPr lang="pl-PL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pl-PL" sz="2400" b="1" i="1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pl-PL" sz="2400" b="1" baseline="-25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258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85720" y="4500570"/>
            <a:ext cx="5786478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u="sng" dirty="0" smtClean="0">
                <a:solidFill>
                  <a:schemeClr val="tx1"/>
                </a:solidFill>
              </a:rPr>
              <a:t>Observation</a:t>
            </a:r>
            <a:r>
              <a:rPr lang="it-IT" dirty="0" smtClean="0">
                <a:solidFill>
                  <a:schemeClr val="tx1"/>
                </a:solidFill>
              </a:rPr>
              <a:t>: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b="1" dirty="0" smtClean="0">
                <a:solidFill>
                  <a:srgbClr val="FF0000"/>
                </a:solidFill>
              </a:rPr>
              <a:t>|</a:t>
            </a:r>
            <a:r>
              <a:rPr lang="pl-PL" b="1" dirty="0" smtClean="0">
                <a:solidFill>
                  <a:srgbClr val="FF0000"/>
                </a:solidFill>
                <a:latin typeface="Lucida Calligraphy"/>
              </a:rPr>
              <a:t>K</a:t>
            </a:r>
            <a:r>
              <a:rPr lang="pl-PL" b="1" dirty="0" smtClean="0">
                <a:solidFill>
                  <a:srgbClr val="FF0000"/>
                </a:solidFill>
              </a:rPr>
              <a:t>|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pl-PL" i="1" dirty="0" smtClean="0">
                <a:solidFill>
                  <a:srgbClr val="FF0000"/>
                </a:solidFill>
              </a:rPr>
              <a:t>≥</a:t>
            </a:r>
            <a:r>
              <a:rPr lang="pl-PL" b="1" i="1" dirty="0" smtClean="0">
                <a:solidFill>
                  <a:srgbClr val="FF0000"/>
                </a:solidFill>
              </a:rPr>
              <a:t> </a:t>
            </a:r>
            <a:r>
              <a:rPr lang="pl-PL" b="1" dirty="0" smtClean="0">
                <a:solidFill>
                  <a:srgbClr val="FF0000"/>
                </a:solidFill>
              </a:rPr>
              <a:t>|</a:t>
            </a:r>
            <a:r>
              <a:rPr lang="pl-PL" b="1" dirty="0" smtClean="0">
                <a:solidFill>
                  <a:srgbClr val="FF0000"/>
                </a:solidFill>
                <a:latin typeface="Lucida Calligraphy"/>
              </a:rPr>
              <a:t>C</a:t>
            </a:r>
            <a:r>
              <a:rPr lang="it-IT" b="1" dirty="0" smtClean="0">
                <a:solidFill>
                  <a:srgbClr val="FF0000"/>
                </a:solidFill>
                <a:latin typeface="Lucida Calligraphy"/>
              </a:rPr>
              <a:t>’ </a:t>
            </a:r>
            <a:r>
              <a:rPr lang="pl-PL" b="1" dirty="0" smtClean="0">
                <a:solidFill>
                  <a:srgbClr val="FF0000"/>
                </a:solidFill>
              </a:rPr>
              <a:t>|</a:t>
            </a:r>
            <a:r>
              <a:rPr lang="pl-PL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5720" y="5214950"/>
            <a:ext cx="5786478" cy="13572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u="sng" dirty="0" smtClean="0">
                <a:solidFill>
                  <a:schemeClr val="tx1"/>
                </a:solidFill>
              </a:rPr>
              <a:t>F</a:t>
            </a:r>
            <a:r>
              <a:rPr lang="en-US" b="1" u="sng" dirty="0" smtClean="0">
                <a:solidFill>
                  <a:schemeClr val="tx1"/>
                </a:solidFill>
              </a:rPr>
              <a:t>act</a:t>
            </a:r>
            <a:r>
              <a:rPr lang="pl-PL" dirty="0" smtClean="0">
                <a:solidFill>
                  <a:schemeClr val="tx1"/>
                </a:solidFill>
              </a:rPr>
              <a:t>: we always have that  </a:t>
            </a:r>
            <a:r>
              <a:rPr lang="pl-PL" b="1" dirty="0" smtClean="0">
                <a:solidFill>
                  <a:srgbClr val="FF0000"/>
                </a:solidFill>
              </a:rPr>
              <a:t>|</a:t>
            </a:r>
            <a:r>
              <a:rPr lang="pl-PL" b="1" dirty="0" smtClean="0">
                <a:solidFill>
                  <a:srgbClr val="FF0000"/>
                </a:solidFill>
                <a:latin typeface="Lucida Calligraphy"/>
              </a:rPr>
              <a:t>C</a:t>
            </a:r>
            <a:r>
              <a:rPr lang="it-IT" b="1" dirty="0" smtClean="0">
                <a:solidFill>
                  <a:srgbClr val="FF0000"/>
                </a:solidFill>
                <a:latin typeface="Lucida Calligraphy"/>
              </a:rPr>
              <a:t>’ </a:t>
            </a:r>
            <a:r>
              <a:rPr lang="pl-PL" b="1" dirty="0" smtClean="0">
                <a:solidFill>
                  <a:srgbClr val="FF0000"/>
                </a:solidFill>
              </a:rPr>
              <a:t>|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pl-PL" i="1" dirty="0" smtClean="0">
                <a:solidFill>
                  <a:srgbClr val="FF0000"/>
                </a:solidFill>
              </a:rPr>
              <a:t>≥</a:t>
            </a:r>
            <a:r>
              <a:rPr lang="pl-PL" b="1" i="1" dirty="0" smtClean="0">
                <a:solidFill>
                  <a:srgbClr val="FF0000"/>
                </a:solidFill>
              </a:rPr>
              <a:t> </a:t>
            </a:r>
            <a:r>
              <a:rPr lang="pl-PL" b="1" dirty="0" smtClean="0">
                <a:solidFill>
                  <a:srgbClr val="FF0000"/>
                </a:solidFill>
              </a:rPr>
              <a:t>|</a:t>
            </a:r>
            <a:r>
              <a:rPr lang="pl-PL" b="1" dirty="0" smtClean="0">
                <a:solidFill>
                  <a:srgbClr val="FF0000"/>
                </a:solidFill>
                <a:latin typeface="Lucida Calligraphy"/>
              </a:rPr>
              <a:t>M</a:t>
            </a:r>
            <a:r>
              <a:rPr lang="pl-PL" b="1" dirty="0" smtClean="0">
                <a:solidFill>
                  <a:srgbClr val="FF0000"/>
                </a:solidFill>
              </a:rPr>
              <a:t>|</a:t>
            </a:r>
            <a:r>
              <a:rPr lang="pl-PL" dirty="0" smtClean="0">
                <a:solidFill>
                  <a:schemeClr val="tx1"/>
                </a:solidFill>
              </a:rPr>
              <a:t>.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This is because for every </a:t>
            </a:r>
            <a:r>
              <a:rPr lang="pl-PL" b="1" i="1" dirty="0" smtClean="0">
                <a:solidFill>
                  <a:srgbClr val="FF0000"/>
                </a:solidFill>
              </a:rPr>
              <a:t>k</a:t>
            </a:r>
            <a:r>
              <a:rPr lang="pl-PL" dirty="0" smtClean="0">
                <a:solidFill>
                  <a:schemeClr val="tx1"/>
                </a:solidFill>
              </a:rPr>
              <a:t> we have that</a:t>
            </a:r>
          </a:p>
          <a:p>
            <a:pPr algn="ctr"/>
            <a:r>
              <a:rPr lang="pl-PL" b="1" dirty="0" smtClean="0">
                <a:solidFill>
                  <a:srgbClr val="FF0000"/>
                </a:solidFill>
              </a:rPr>
              <a:t>Enc</a:t>
            </a:r>
            <a:r>
              <a:rPr lang="pl-PL" b="1" i="1" baseline="-25000" dirty="0" smtClean="0">
                <a:solidFill>
                  <a:srgbClr val="FF0000"/>
                </a:solidFill>
              </a:rPr>
              <a:t>k</a:t>
            </a:r>
            <a:r>
              <a:rPr lang="pl-PL" dirty="0" smtClean="0">
                <a:solidFill>
                  <a:srgbClr val="FF0000"/>
                </a:solidFill>
              </a:rPr>
              <a:t> : </a:t>
            </a:r>
            <a:r>
              <a:rPr lang="pl-PL" b="1" dirty="0" smtClean="0">
                <a:solidFill>
                  <a:srgbClr val="FF0000"/>
                </a:solidFill>
                <a:latin typeface="Lucida Calligraphy"/>
              </a:rPr>
              <a:t>M </a:t>
            </a:r>
            <a:r>
              <a:rPr lang="pl-PL" b="1" dirty="0" smtClean="0">
                <a:solidFill>
                  <a:srgbClr val="FF0000"/>
                </a:solidFill>
                <a:latin typeface="SFRM1095"/>
              </a:rPr>
              <a:t>→</a:t>
            </a:r>
            <a:r>
              <a:rPr lang="pl-PL" b="1" dirty="0" smtClean="0">
                <a:solidFill>
                  <a:srgbClr val="FF0000"/>
                </a:solidFill>
                <a:latin typeface="Lucida Calligraphy"/>
              </a:rPr>
              <a:t> C</a:t>
            </a:r>
            <a:r>
              <a:rPr lang="it-IT" b="1" dirty="0" smtClean="0">
                <a:solidFill>
                  <a:srgbClr val="FF0000"/>
                </a:solidFill>
                <a:latin typeface="Lucida Calligraphy"/>
              </a:rPr>
              <a:t>’</a:t>
            </a:r>
            <a:r>
              <a:rPr lang="pl-PL" b="1" dirty="0" smtClean="0">
                <a:solidFill>
                  <a:srgbClr val="FF0000"/>
                </a:solidFill>
                <a:latin typeface="Lucida Calligraphy"/>
              </a:rPr>
              <a:t> </a:t>
            </a:r>
            <a:r>
              <a:rPr lang="pl-PL" dirty="0" smtClean="0">
                <a:solidFill>
                  <a:schemeClr val="tx1"/>
                </a:solidFill>
              </a:rPr>
              <a:t>is an injection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(otherwise we wouldn’t be able to decrypt).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0D1D-3217-4EB4-AD88-F542CB6DA7D0}" type="slidenum">
              <a:rPr lang="it-IT"/>
              <a:pPr/>
              <a:t>44</a:t>
            </a:fld>
            <a:endParaRPr lang="it-IT" dirty="0"/>
          </a:p>
        </p:txBody>
      </p:sp>
      <p:sp>
        <p:nvSpPr>
          <p:cNvPr id="39622" name="Rectangle 710"/>
          <p:cNvSpPr>
            <a:spLocks noChangeArrowheads="1"/>
          </p:cNvSpPr>
          <p:nvPr/>
        </p:nvSpPr>
        <p:spPr bwMode="auto">
          <a:xfrm>
            <a:off x="0" y="0"/>
            <a:ext cx="9144000" cy="2143116"/>
          </a:xfrm>
          <a:prstGeom prst="rect">
            <a:avLst/>
          </a:prstGeom>
          <a:solidFill>
            <a:srgbClr val="EEF7F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9621" name="Picture 7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33335"/>
            <a:ext cx="1000132" cy="140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500166" y="61898"/>
            <a:ext cx="742955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Theorem (Shannon 1949)</a:t>
            </a:r>
            <a:r>
              <a:rPr lang="it-IT" sz="2000" b="1" dirty="0" smtClean="0"/>
              <a:t> </a:t>
            </a:r>
          </a:p>
          <a:p>
            <a:r>
              <a:rPr lang="it-IT" sz="2000" b="1" dirty="0" smtClean="0"/>
              <a:t>(“</a:t>
            </a:r>
            <a:r>
              <a:rPr lang="en-GB" sz="2000" dirty="0" smtClean="0"/>
              <a:t>One time-pad is optimal in the class of perfectly secret schemes”)</a:t>
            </a:r>
            <a:endParaRPr lang="pl-PL" sz="2000" b="1" dirty="0" smtClean="0"/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pl-PL" sz="2000" dirty="0" smtClean="0"/>
              <a:t>In every perfectly </a:t>
            </a:r>
            <a:r>
              <a:rPr lang="it-IT" sz="2000" dirty="0" smtClean="0"/>
              <a:t>secret </a:t>
            </a:r>
            <a:r>
              <a:rPr lang="pl-PL" sz="2000" dirty="0" smtClean="0"/>
              <a:t>encryption scheme</a:t>
            </a:r>
          </a:p>
          <a:p>
            <a:pPr marL="365760" lvl="0" indent="-283464" algn="ctr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pl-PL" sz="2000" b="1" dirty="0" smtClean="0">
                <a:solidFill>
                  <a:srgbClr val="FF0000"/>
                </a:solidFill>
              </a:rPr>
              <a:t>Enc : </a:t>
            </a:r>
            <a:r>
              <a:rPr lang="pl-PL" sz="2000" b="1" dirty="0" smtClean="0">
                <a:solidFill>
                  <a:srgbClr val="FF0000"/>
                </a:solidFill>
                <a:latin typeface="Lucida Calligraphy"/>
              </a:rPr>
              <a:t>K</a:t>
            </a:r>
            <a:r>
              <a:rPr lang="pl-PL" sz="2000" b="1" i="1" dirty="0" smtClean="0">
                <a:solidFill>
                  <a:srgbClr val="FF0000"/>
                </a:solidFill>
              </a:rPr>
              <a:t> × </a:t>
            </a:r>
            <a:r>
              <a:rPr lang="pl-PL" sz="2000" b="1" dirty="0" smtClean="0">
                <a:solidFill>
                  <a:srgbClr val="FF0000"/>
                </a:solidFill>
                <a:latin typeface="Lucida Calligraphy"/>
              </a:rPr>
              <a:t>M</a:t>
            </a:r>
            <a:r>
              <a:rPr lang="pl-PL" sz="2000" b="1" i="1" dirty="0" smtClean="0">
                <a:solidFill>
                  <a:srgbClr val="FF0000"/>
                </a:solidFill>
              </a:rPr>
              <a:t> → </a:t>
            </a:r>
            <a:r>
              <a:rPr lang="pl-PL" sz="2000" b="1" dirty="0" smtClean="0">
                <a:solidFill>
                  <a:srgbClr val="FF0000"/>
                </a:solidFill>
                <a:latin typeface="Lucida Calligraphy"/>
              </a:rPr>
              <a:t>C </a:t>
            </a:r>
            <a:r>
              <a:rPr lang="pl-PL" sz="2000" dirty="0" smtClean="0">
                <a:solidFill>
                  <a:srgbClr val="FF0000"/>
                </a:solidFill>
              </a:rPr>
              <a:t>, </a:t>
            </a:r>
            <a:r>
              <a:rPr lang="pl-PL" sz="2000" b="1" dirty="0" smtClean="0">
                <a:solidFill>
                  <a:srgbClr val="FF0000"/>
                </a:solidFill>
              </a:rPr>
              <a:t>Dec</a:t>
            </a:r>
            <a:r>
              <a:rPr lang="pl-PL" sz="2000" b="1" dirty="0" smtClean="0">
                <a:solidFill>
                  <a:srgbClr val="FF0000"/>
                </a:solidFill>
                <a:latin typeface="Gill Sans MT" pitchFamily="34" charset="0"/>
              </a:rPr>
              <a:t> :</a:t>
            </a:r>
            <a:r>
              <a:rPr lang="pl-PL" sz="2000" b="1" i="1" dirty="0" smtClean="0">
                <a:solidFill>
                  <a:srgbClr val="FF0000"/>
                </a:solidFill>
              </a:rPr>
              <a:t> </a:t>
            </a:r>
            <a:r>
              <a:rPr lang="pl-PL" sz="2000" b="1" dirty="0" smtClean="0">
                <a:solidFill>
                  <a:srgbClr val="FF0000"/>
                </a:solidFill>
                <a:latin typeface="Lucida Calligraphy"/>
              </a:rPr>
              <a:t>K</a:t>
            </a:r>
            <a:r>
              <a:rPr lang="pl-PL" sz="2000" b="1" dirty="0" smtClean="0">
                <a:solidFill>
                  <a:srgbClr val="FF0000"/>
                </a:solidFill>
              </a:rPr>
              <a:t> × </a:t>
            </a:r>
            <a:r>
              <a:rPr lang="pl-PL" sz="2000" b="1" dirty="0" smtClean="0">
                <a:solidFill>
                  <a:srgbClr val="FF0000"/>
                </a:solidFill>
                <a:latin typeface="Lucida Calligraphy"/>
              </a:rPr>
              <a:t>C</a:t>
            </a:r>
            <a:r>
              <a:rPr lang="pl-PL" sz="2000" b="1" dirty="0" smtClean="0">
                <a:solidFill>
                  <a:srgbClr val="FF0000"/>
                </a:solidFill>
              </a:rPr>
              <a:t> </a:t>
            </a:r>
            <a:r>
              <a:rPr lang="pl-PL" sz="2000" b="1" i="1" dirty="0" smtClean="0">
                <a:solidFill>
                  <a:srgbClr val="FF0000"/>
                </a:solidFill>
              </a:rPr>
              <a:t>→ </a:t>
            </a:r>
            <a:r>
              <a:rPr lang="pl-PL" sz="2000" b="1" dirty="0" smtClean="0">
                <a:solidFill>
                  <a:srgbClr val="FF0000"/>
                </a:solidFill>
                <a:latin typeface="Lucida Calligraphy"/>
              </a:rPr>
              <a:t>M </a:t>
            </a: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pl-PL" sz="2000" dirty="0" smtClean="0"/>
              <a:t>we have </a:t>
            </a:r>
            <a:r>
              <a:rPr lang="pl-PL" sz="2000" b="1" dirty="0" smtClean="0">
                <a:solidFill>
                  <a:srgbClr val="FF0000"/>
                </a:solidFill>
                <a:latin typeface="+mj-lt"/>
              </a:rPr>
              <a:t>|</a:t>
            </a:r>
            <a:r>
              <a:rPr lang="en-US" sz="2000" b="1" dirty="0" smtClean="0">
                <a:solidFill>
                  <a:srgbClr val="FF0000"/>
                </a:solidFill>
                <a:latin typeface="Lucida Calligraphy"/>
              </a:rPr>
              <a:t>K</a:t>
            </a:r>
            <a:r>
              <a:rPr lang="pl-PL" sz="2000" b="1" dirty="0" smtClean="0">
                <a:solidFill>
                  <a:srgbClr val="FF0000"/>
                </a:solidFill>
              </a:rPr>
              <a:t>|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pl-PL" sz="2000" b="1" i="1" dirty="0" smtClean="0">
                <a:solidFill>
                  <a:srgbClr val="FF0000"/>
                </a:solidFill>
              </a:rPr>
              <a:t>≥ </a:t>
            </a:r>
            <a:r>
              <a:rPr lang="pl-PL" sz="2000" b="1" dirty="0" smtClean="0">
                <a:solidFill>
                  <a:srgbClr val="FF0000"/>
                </a:solidFill>
              </a:rPr>
              <a:t>|</a:t>
            </a:r>
            <a:r>
              <a:rPr lang="pl-PL" sz="2000" b="1" dirty="0" smtClean="0">
                <a:solidFill>
                  <a:srgbClr val="FF0000"/>
                </a:solidFill>
                <a:latin typeface="Lucida Calligraphy"/>
              </a:rPr>
              <a:t>M</a:t>
            </a:r>
            <a:r>
              <a:rPr lang="pl-PL" sz="2000" b="1" dirty="0" smtClean="0">
                <a:solidFill>
                  <a:srgbClr val="FF0000"/>
                </a:solidFill>
              </a:rPr>
              <a:t>|</a:t>
            </a:r>
            <a:r>
              <a:rPr lang="pl-PL" sz="2000" dirty="0" smtClean="0"/>
              <a:t>.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42844" y="2285992"/>
            <a:ext cx="8786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Proof</a:t>
            </a:r>
            <a:endParaRPr lang="pl-PL" sz="2000" dirty="0" smtClean="0"/>
          </a:p>
        </p:txBody>
      </p:sp>
      <p:sp>
        <p:nvSpPr>
          <p:cNvPr id="17" name="Down Arrow 16"/>
          <p:cNvSpPr/>
          <p:nvPr/>
        </p:nvSpPr>
        <p:spPr>
          <a:xfrm rot="18469021">
            <a:off x="6375539" y="4477459"/>
            <a:ext cx="417762" cy="97255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4187732">
            <a:off x="6391300" y="5381859"/>
            <a:ext cx="417762" cy="989966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143768" y="5143512"/>
            <a:ext cx="15716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|</a:t>
            </a:r>
            <a:r>
              <a:rPr lang="en-US" b="1" dirty="0" smtClean="0">
                <a:solidFill>
                  <a:srgbClr val="FF0000"/>
                </a:solidFill>
                <a:latin typeface="Lucida Calligraphy"/>
              </a:rPr>
              <a:t>K</a:t>
            </a:r>
            <a:r>
              <a:rPr lang="pl-PL" b="1" dirty="0" smtClean="0">
                <a:solidFill>
                  <a:srgbClr val="FF0000"/>
                </a:solidFill>
              </a:rPr>
              <a:t>|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pl-PL" i="1" dirty="0" smtClean="0">
                <a:solidFill>
                  <a:srgbClr val="FF0000"/>
                </a:solidFill>
              </a:rPr>
              <a:t>≥</a:t>
            </a:r>
            <a:r>
              <a:rPr lang="pl-PL" b="1" i="1" dirty="0" smtClean="0">
                <a:solidFill>
                  <a:srgbClr val="FF0000"/>
                </a:solidFill>
              </a:rPr>
              <a:t> </a:t>
            </a:r>
            <a:r>
              <a:rPr lang="pl-PL" b="1" dirty="0" smtClean="0">
                <a:solidFill>
                  <a:srgbClr val="FF0000"/>
                </a:solidFill>
              </a:rPr>
              <a:t>|</a:t>
            </a:r>
            <a:r>
              <a:rPr lang="pl-PL" b="1" dirty="0" smtClean="0">
                <a:solidFill>
                  <a:srgbClr val="FF0000"/>
                </a:solidFill>
                <a:latin typeface="Lucida Calligraphy"/>
              </a:rPr>
              <a:t>M</a:t>
            </a:r>
            <a:r>
              <a:rPr lang="pl-PL" b="1" dirty="0" smtClean="0">
                <a:solidFill>
                  <a:srgbClr val="FF0000"/>
                </a:solidFill>
              </a:rPr>
              <a:t>|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4282" y="2786058"/>
            <a:ext cx="6216400" cy="954107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pl-PL" b="1" dirty="0" smtClean="0"/>
              <a:t>Perfect </a:t>
            </a:r>
            <a:r>
              <a:rPr lang="it-IT" b="1" dirty="0" smtClean="0"/>
              <a:t>secrecy</a:t>
            </a:r>
            <a:r>
              <a:rPr lang="it-IT" dirty="0" smtClean="0"/>
              <a:t> </a:t>
            </a:r>
            <a:r>
              <a:rPr lang="pl-PL" dirty="0" smtClean="0"/>
              <a:t>implies that the distribution of </a:t>
            </a:r>
            <a:r>
              <a:rPr lang="pl-PL" b="1" dirty="0" smtClean="0">
                <a:solidFill>
                  <a:srgbClr val="FF0000"/>
                </a:solidFill>
              </a:rPr>
              <a:t>Enc(</a:t>
            </a:r>
            <a:r>
              <a:rPr lang="pl-PL" b="1" i="1" dirty="0" smtClean="0">
                <a:solidFill>
                  <a:srgbClr val="FF0000"/>
                </a:solidFill>
              </a:rPr>
              <a:t>K</a:t>
            </a:r>
            <a:r>
              <a:rPr lang="pl-PL" b="1" dirty="0" smtClean="0">
                <a:solidFill>
                  <a:srgbClr val="FF0000"/>
                </a:solidFill>
              </a:rPr>
              <a:t>,</a:t>
            </a:r>
            <a:r>
              <a:rPr lang="pl-PL" b="1" i="1" dirty="0" smtClean="0">
                <a:solidFill>
                  <a:srgbClr val="FF0000"/>
                </a:solidFill>
              </a:rPr>
              <a:t>m</a:t>
            </a:r>
            <a:r>
              <a:rPr lang="pl-PL" b="1" dirty="0" smtClean="0">
                <a:solidFill>
                  <a:srgbClr val="FF0000"/>
                </a:solidFill>
              </a:rPr>
              <a:t>)</a:t>
            </a:r>
            <a:r>
              <a:rPr lang="pl-PL" dirty="0" smtClean="0"/>
              <a:t> does not depend on </a:t>
            </a:r>
            <a:r>
              <a:rPr lang="pl-PL" b="1" i="1" dirty="0" smtClean="0">
                <a:solidFill>
                  <a:srgbClr val="FF0000"/>
                </a:solidFill>
              </a:rPr>
              <a:t>m</a:t>
            </a:r>
            <a:r>
              <a:rPr lang="it-IT" b="1" dirty="0" smtClean="0">
                <a:solidFill>
                  <a:srgbClr val="C00000"/>
                </a:solidFill>
              </a:rPr>
              <a:t>.  </a:t>
            </a:r>
            <a:r>
              <a:rPr lang="it-IT" dirty="0" smtClean="0"/>
              <a:t>Hence for every </a:t>
            </a:r>
            <a:r>
              <a:rPr lang="it-IT" b="1" i="1" dirty="0" smtClean="0">
                <a:solidFill>
                  <a:srgbClr val="FF0000"/>
                </a:solidFill>
              </a:rPr>
              <a:t>m</a:t>
            </a:r>
            <a:r>
              <a:rPr lang="it-IT" b="1" baseline="-25000" dirty="0" smtClean="0">
                <a:solidFill>
                  <a:srgbClr val="FF0000"/>
                </a:solidFill>
              </a:rPr>
              <a:t>0</a:t>
            </a:r>
            <a:r>
              <a:rPr lang="it-IT" dirty="0" smtClean="0"/>
              <a:t> and </a:t>
            </a:r>
            <a:r>
              <a:rPr lang="it-IT" b="1" i="1" dirty="0" smtClean="0">
                <a:solidFill>
                  <a:srgbClr val="FF0000"/>
                </a:solidFill>
              </a:rPr>
              <a:t>m</a:t>
            </a:r>
            <a:r>
              <a:rPr lang="it-IT" b="1" baseline="-25000" dirty="0" smtClean="0">
                <a:solidFill>
                  <a:srgbClr val="FF0000"/>
                </a:solidFill>
              </a:rPr>
              <a:t>1</a:t>
            </a:r>
            <a:r>
              <a:rPr lang="it-IT" dirty="0" smtClean="0"/>
              <a:t> we have</a:t>
            </a:r>
            <a:r>
              <a:rPr lang="it-IT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GB" b="1" dirty="0" smtClean="0">
                <a:solidFill>
                  <a:srgbClr val="FF0000"/>
                </a:solidFill>
              </a:rPr>
              <a:t>{Enc(</a:t>
            </a:r>
            <a:r>
              <a:rPr lang="en-GB" b="1" i="1" dirty="0" smtClean="0">
                <a:solidFill>
                  <a:srgbClr val="FF0000"/>
                </a:solidFill>
              </a:rPr>
              <a:t>k</a:t>
            </a:r>
            <a:r>
              <a:rPr lang="en-GB" b="1" dirty="0" smtClean="0">
                <a:solidFill>
                  <a:srgbClr val="FF0000"/>
                </a:solidFill>
              </a:rPr>
              <a:t>,</a:t>
            </a:r>
            <a:r>
              <a:rPr lang="en-GB" b="1" i="1" dirty="0" smtClean="0">
                <a:solidFill>
                  <a:srgbClr val="FF0000"/>
                </a:solidFill>
              </a:rPr>
              <a:t>m</a:t>
            </a:r>
            <a:r>
              <a:rPr lang="en-GB" b="1" baseline="-25000" dirty="0" smtClean="0">
                <a:solidFill>
                  <a:srgbClr val="FF0000"/>
                </a:solidFill>
              </a:rPr>
              <a:t>0</a:t>
            </a:r>
            <a:r>
              <a:rPr lang="en-GB" b="1" dirty="0" smtClean="0">
                <a:solidFill>
                  <a:srgbClr val="FF0000"/>
                </a:solidFill>
              </a:rPr>
              <a:t>)}</a:t>
            </a:r>
            <a:r>
              <a:rPr lang="en-GB" b="1" i="1" baseline="-25000" dirty="0" smtClean="0">
                <a:solidFill>
                  <a:srgbClr val="FF0000"/>
                </a:solidFill>
              </a:rPr>
              <a:t>k</a:t>
            </a:r>
            <a:r>
              <a:rPr lang="az-Cyrl-AZ" sz="1200" b="1" baseline="-25000" dirty="0" smtClean="0">
                <a:solidFill>
                  <a:srgbClr val="FF0000"/>
                </a:solidFill>
                <a:latin typeface="Arial"/>
                <a:cs typeface="Arial"/>
              </a:rPr>
              <a:t>Є</a:t>
            </a:r>
            <a:r>
              <a:rPr lang="pl-PL" sz="2000" b="1" baseline="-25000" dirty="0" smtClean="0">
                <a:solidFill>
                  <a:srgbClr val="FF0000"/>
                </a:solidFill>
                <a:latin typeface="Lucida Calligraphy"/>
              </a:rPr>
              <a:t>K</a:t>
            </a:r>
            <a:r>
              <a:rPr lang="it-IT" sz="2000" b="1" baseline="-25000" dirty="0" smtClean="0">
                <a:solidFill>
                  <a:srgbClr val="FF0000"/>
                </a:solidFill>
                <a:latin typeface="Lucida Calligraphy"/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  <a:latin typeface="+mj-lt"/>
              </a:rPr>
              <a:t>= </a:t>
            </a:r>
            <a:r>
              <a:rPr lang="en-GB" b="1" dirty="0" smtClean="0">
                <a:solidFill>
                  <a:srgbClr val="FF0000"/>
                </a:solidFill>
              </a:rPr>
              <a:t>{Enc(</a:t>
            </a:r>
            <a:r>
              <a:rPr lang="en-GB" b="1" i="1" dirty="0" smtClean="0">
                <a:solidFill>
                  <a:srgbClr val="FF0000"/>
                </a:solidFill>
              </a:rPr>
              <a:t>k</a:t>
            </a:r>
            <a:r>
              <a:rPr lang="en-GB" b="1" dirty="0" smtClean="0">
                <a:solidFill>
                  <a:srgbClr val="FF0000"/>
                </a:solidFill>
              </a:rPr>
              <a:t>,</a:t>
            </a:r>
            <a:r>
              <a:rPr lang="en-GB" b="1" i="1" dirty="0" smtClean="0">
                <a:solidFill>
                  <a:srgbClr val="FF0000"/>
                </a:solidFill>
              </a:rPr>
              <a:t>m</a:t>
            </a:r>
            <a:r>
              <a:rPr lang="en-GB" b="1" baseline="-25000" dirty="0" smtClean="0">
                <a:solidFill>
                  <a:srgbClr val="FF0000"/>
                </a:solidFill>
              </a:rPr>
              <a:t>1</a:t>
            </a:r>
            <a:r>
              <a:rPr lang="en-GB" b="1" dirty="0" smtClean="0">
                <a:solidFill>
                  <a:srgbClr val="FF0000"/>
                </a:solidFill>
              </a:rPr>
              <a:t>)}</a:t>
            </a:r>
            <a:r>
              <a:rPr lang="en-GB" b="1" i="1" baseline="-25000" dirty="0" smtClean="0">
                <a:solidFill>
                  <a:srgbClr val="FF0000"/>
                </a:solidFill>
              </a:rPr>
              <a:t>k</a:t>
            </a:r>
            <a:r>
              <a:rPr lang="az-Cyrl-AZ" sz="1200" b="1" baseline="-25000" dirty="0" smtClean="0">
                <a:solidFill>
                  <a:srgbClr val="FF0000"/>
                </a:solidFill>
                <a:latin typeface="Arial"/>
                <a:cs typeface="Arial"/>
              </a:rPr>
              <a:t>Є</a:t>
            </a:r>
            <a:r>
              <a:rPr lang="pl-PL" sz="2000" b="1" baseline="-25000" dirty="0" smtClean="0">
                <a:solidFill>
                  <a:srgbClr val="FF0000"/>
                </a:solidFill>
                <a:latin typeface="Lucida Calligraphy"/>
              </a:rPr>
              <a:t>K</a:t>
            </a:r>
            <a:endParaRPr lang="pl-PL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6500826" y="3429000"/>
            <a:ext cx="2428892" cy="500066"/>
          </a:xfrm>
          <a:prstGeom prst="wedgeRoundRectCallout">
            <a:avLst>
              <a:gd name="adj1" fmla="val -117888"/>
              <a:gd name="adj2" fmla="val -30043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denote this set with </a:t>
            </a:r>
            <a:r>
              <a:rPr lang="pl-PL" b="1" dirty="0" smtClean="0">
                <a:solidFill>
                  <a:srgbClr val="FF0000"/>
                </a:solidFill>
                <a:latin typeface="Lucida Calligraphy"/>
              </a:rPr>
              <a:t>C</a:t>
            </a:r>
            <a:r>
              <a:rPr lang="it-IT" b="1" dirty="0" smtClean="0">
                <a:solidFill>
                  <a:srgbClr val="FF0000"/>
                </a:solidFill>
                <a:latin typeface="Lucida Calligraphy"/>
              </a:rPr>
              <a:t>’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2928926" y="3786190"/>
            <a:ext cx="339602" cy="663695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5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0" grpId="0"/>
      <p:bldP spid="17" grpId="0" animBg="1"/>
      <p:bldP spid="18" grpId="0" animBg="1"/>
      <p:bldP spid="19" grpId="0" animBg="1"/>
      <p:bldP spid="13" grpId="0" animBg="1"/>
      <p:bldP spid="20" grpId="0" animBg="1"/>
      <p:bldP spid="2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0168-3C6B-4E15-BE74-8BDA0701D36B}" type="slidenum">
              <a:rPr lang="it-IT" sz="1400"/>
              <a:pPr/>
              <a:t>45</a:t>
            </a:fld>
            <a:endParaRPr lang="it-IT" sz="1400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2" y="0"/>
            <a:ext cx="7772400" cy="1143000"/>
          </a:xfrm>
        </p:spPr>
        <p:txBody>
          <a:bodyPr/>
          <a:lstStyle/>
          <a:p>
            <a:r>
              <a:rPr lang="en-US" dirty="0"/>
              <a:t>Practicality?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571472" y="1071546"/>
            <a:ext cx="8305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/>
              <a:t>Generally, the </a:t>
            </a:r>
            <a:r>
              <a:rPr lang="en-US" sz="2400" b="1" dirty="0"/>
              <a:t>one-time pad</a:t>
            </a:r>
            <a:r>
              <a:rPr lang="en-US" sz="2400" dirty="0"/>
              <a:t> is </a:t>
            </a:r>
            <a:r>
              <a:rPr lang="en-US" sz="2400" b="1" dirty="0">
                <a:solidFill>
                  <a:srgbClr val="0070C0"/>
                </a:solidFill>
              </a:rPr>
              <a:t>not very practical</a:t>
            </a:r>
            <a:r>
              <a:rPr lang="en-US" sz="2400" dirty="0"/>
              <a:t>, since: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key has to be as long as the </a:t>
            </a:r>
            <a:r>
              <a:rPr lang="en-US" sz="2400" b="1" dirty="0"/>
              <a:t>total</a:t>
            </a:r>
            <a:r>
              <a:rPr lang="en-US" sz="2400" dirty="0"/>
              <a:t> length of </a:t>
            </a:r>
            <a:r>
              <a:rPr lang="pl-PL" sz="2400" dirty="0"/>
              <a:t>the </a:t>
            </a:r>
            <a:r>
              <a:rPr lang="en-US" sz="2400" dirty="0" smtClean="0"/>
              <a:t>encrypted messages,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it is hard to generate truly random strings.</a:t>
            </a:r>
            <a:endParaRPr lang="en-US" sz="2400" dirty="0"/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4143372" y="2643182"/>
            <a:ext cx="47244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/>
              <a:t>However, it is sometimes used (e.g. in the </a:t>
            </a:r>
            <a:r>
              <a:rPr lang="en-US" sz="2400" b="1" dirty="0">
                <a:solidFill>
                  <a:srgbClr val="0070C0"/>
                </a:solidFill>
              </a:rPr>
              <a:t>military applications</a:t>
            </a:r>
            <a:r>
              <a:rPr lang="en-US" sz="2400" dirty="0"/>
              <a:t>), because of the following advantages</a:t>
            </a:r>
            <a:r>
              <a:rPr lang="en-US" sz="2400" dirty="0" smtClean="0"/>
              <a:t>:</a:t>
            </a:r>
            <a:endParaRPr lang="en-US" sz="2400" dirty="0"/>
          </a:p>
          <a:p>
            <a:pPr>
              <a:buFontTx/>
              <a:buChar char="•"/>
            </a:pPr>
            <a:r>
              <a:rPr lang="en-US" sz="2400" dirty="0"/>
              <a:t> </a:t>
            </a:r>
            <a:r>
              <a:rPr lang="en-US" sz="2400" b="1" dirty="0">
                <a:solidFill>
                  <a:srgbClr val="0070C0"/>
                </a:solidFill>
              </a:rPr>
              <a:t>perfect secrecy</a:t>
            </a:r>
            <a:r>
              <a:rPr lang="en-US" sz="2400" dirty="0"/>
              <a:t>,</a:t>
            </a:r>
          </a:p>
          <a:p>
            <a:pPr>
              <a:buFontTx/>
              <a:buChar char="•"/>
            </a:pPr>
            <a:r>
              <a:rPr lang="en-US" sz="2400" dirty="0"/>
              <a:t> short messages can be encrypted</a:t>
            </a:r>
            <a:br>
              <a:rPr lang="en-US" sz="2400" dirty="0"/>
            </a:br>
            <a:r>
              <a:rPr lang="en-US" sz="2400" dirty="0"/>
              <a:t>  using </a:t>
            </a:r>
            <a:r>
              <a:rPr lang="en-US" sz="2400" b="1" dirty="0">
                <a:solidFill>
                  <a:srgbClr val="0070C0"/>
                </a:solidFill>
              </a:rPr>
              <a:t>pencil and paper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/>
              <a:t>.</a:t>
            </a:r>
          </a:p>
          <a:p>
            <a:endParaRPr lang="en-US" sz="2400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2786058"/>
            <a:ext cx="3886200" cy="3114675"/>
            <a:chOff x="288" y="2358"/>
            <a:chExt cx="2448" cy="1962"/>
          </a:xfrm>
        </p:grpSpPr>
        <p:pic>
          <p:nvPicPr>
            <p:cNvPr id="68615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" y="2358"/>
              <a:ext cx="2400" cy="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8616" name="Rectangle 8"/>
            <p:cNvSpPr>
              <a:spLocks noChangeArrowheads="1"/>
            </p:cNvSpPr>
            <p:nvPr/>
          </p:nvSpPr>
          <p:spPr bwMode="auto">
            <a:xfrm>
              <a:off x="288" y="3456"/>
              <a:ext cx="2304" cy="8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5429264"/>
            <a:ext cx="8229600" cy="128588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In the 1960s the Americans and the Soviets established a hotline that was encrypted using the one-time pad</a:t>
            </a:r>
            <a:r>
              <a:rPr lang="en-US" sz="2400" dirty="0" smtClean="0"/>
              <a:t>.(</a:t>
            </a:r>
            <a:r>
              <a:rPr lang="en-US" sz="2400" b="1" dirty="0"/>
              <a:t>additional advantage</a:t>
            </a:r>
            <a:r>
              <a:rPr lang="en-US" sz="2400" dirty="0"/>
              <a:t>: they didn’t need to share their secret encryption methods)</a:t>
            </a: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714348" y="4572008"/>
            <a:ext cx="3052054" cy="707886"/>
          </a:xfrm>
          <a:prstGeom prst="rect">
            <a:avLst/>
          </a:prstGeom>
          <a:solidFill>
            <a:srgbClr val="FBFEE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/>
              <a:t>a </a:t>
            </a:r>
            <a:r>
              <a:rPr lang="en-US" sz="2000" b="1">
                <a:solidFill>
                  <a:srgbClr val="993300"/>
                </a:solidFill>
              </a:rPr>
              <a:t>KGB</a:t>
            </a:r>
            <a:r>
              <a:rPr lang="en-US" sz="2000"/>
              <a:t> one-time pad hidden</a:t>
            </a:r>
          </a:p>
          <a:p>
            <a:pPr algn="ctr"/>
            <a:r>
              <a:rPr lang="en-US" sz="2000"/>
              <a:t>in a walnut shell</a:t>
            </a:r>
          </a:p>
        </p:txBody>
      </p:sp>
    </p:spTree>
    <p:extLst>
      <p:ext uri="{BB962C8B-B14F-4D97-AF65-F5344CB8AC3E}">
        <p14:creationId xmlns:p14="http://schemas.microsoft.com/office/powerpoint/2010/main" val="313915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229C-A737-4704-9572-5143C09DA4A8}" type="slidenum">
              <a:rPr lang="it-IT"/>
              <a:pPr/>
              <a:t>46</a:t>
            </a:fld>
            <a:endParaRPr lang="it-IT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GB"/>
              <a:t>Venona project (1946 – 1980)</a:t>
            </a:r>
            <a:endParaRPr lang="en-US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714620"/>
            <a:ext cx="2189163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3143240" y="2714620"/>
            <a:ext cx="550072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/>
              <a:t>American </a:t>
            </a:r>
            <a:r>
              <a:rPr lang="en-GB" sz="2400" b="1" dirty="0">
                <a:solidFill>
                  <a:srgbClr val="003366"/>
                </a:solidFill>
              </a:rPr>
              <a:t>National Security Agency</a:t>
            </a:r>
            <a:r>
              <a:rPr lang="en-GB" sz="2400" dirty="0"/>
              <a:t> decrypted </a:t>
            </a:r>
            <a:r>
              <a:rPr lang="en-GB" sz="2400" b="1" dirty="0">
                <a:solidFill>
                  <a:srgbClr val="FF0000"/>
                </a:solidFill>
              </a:rPr>
              <a:t>Soviet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/>
              <a:t>messages that were transmitted in the 1940s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r>
              <a:rPr lang="en-GB" sz="2400" dirty="0"/>
              <a:t>That was possible because the Soviets reused the </a:t>
            </a:r>
            <a:r>
              <a:rPr lang="en-GB" sz="2400" dirty="0" smtClean="0"/>
              <a:t>keys in </a:t>
            </a:r>
            <a:r>
              <a:rPr lang="en-GB" sz="2400" dirty="0"/>
              <a:t>the one-time pad scheme.</a:t>
            </a:r>
            <a:endParaRPr lang="en-US" sz="2400" dirty="0"/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106470" y="5072074"/>
            <a:ext cx="267958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dirty="0"/>
              <a:t>Ethel and Julius Rosenberg</a:t>
            </a:r>
          </a:p>
        </p:txBody>
      </p:sp>
    </p:spTree>
    <p:extLst>
      <p:ext uri="{BB962C8B-B14F-4D97-AF65-F5344CB8AC3E}">
        <p14:creationId xmlns:p14="http://schemas.microsoft.com/office/powerpoint/2010/main" val="267224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F198-03DA-4865-A9E1-66243CD47250}" type="slidenum">
              <a:rPr lang="it-IT"/>
              <a:pPr/>
              <a:t>47</a:t>
            </a:fld>
            <a:endParaRPr lang="it-IT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7772400" cy="1143000"/>
          </a:xfrm>
        </p:spPr>
        <p:txBody>
          <a:bodyPr/>
          <a:lstStyle/>
          <a:p>
            <a:r>
              <a:rPr lang="en-US" dirty="0"/>
              <a:t>Outlook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0034" y="1571612"/>
            <a:ext cx="5643602" cy="830997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pl-PL" sz="2400" dirty="0" smtClean="0"/>
              <a:t>We constructed </a:t>
            </a:r>
            <a:r>
              <a:rPr lang="en-US" sz="2400" dirty="0" smtClean="0"/>
              <a:t>a </a:t>
            </a:r>
            <a:r>
              <a:rPr lang="pl-PL" sz="2400" dirty="0" smtClean="0"/>
              <a:t>perfectly</a:t>
            </a:r>
            <a:r>
              <a:rPr lang="en-US" sz="2400" dirty="0" smtClean="0"/>
              <a:t> secret encryption scheme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500034" y="2643182"/>
            <a:ext cx="5643602" cy="830997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2400" dirty="0" smtClean="0"/>
              <a:t>Our scheme has certain drawbacks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pl-PL" sz="2400" b="1" dirty="0" smtClean="0">
                <a:solidFill>
                  <a:srgbClr val="FF0000"/>
                </a:solidFill>
              </a:rPr>
              <a:t>|</a:t>
            </a:r>
            <a:r>
              <a:rPr lang="en-US" sz="2400" b="1" dirty="0" smtClean="0">
                <a:solidFill>
                  <a:srgbClr val="FF0000"/>
                </a:solidFill>
                <a:latin typeface="Lucida Calligraphy"/>
              </a:rPr>
              <a:t>K</a:t>
            </a:r>
            <a:r>
              <a:rPr lang="pl-PL" sz="2400" b="1" dirty="0" smtClean="0">
                <a:solidFill>
                  <a:srgbClr val="FF0000"/>
                </a:solidFill>
              </a:rPr>
              <a:t>|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pl-PL" sz="2400" i="1" dirty="0" smtClean="0">
                <a:solidFill>
                  <a:srgbClr val="FF0000"/>
                </a:solidFill>
              </a:rPr>
              <a:t>≥</a:t>
            </a:r>
            <a:r>
              <a:rPr lang="pl-PL" sz="2400" b="1" i="1" dirty="0" smtClean="0">
                <a:solidFill>
                  <a:srgbClr val="FF0000"/>
                </a:solidFill>
              </a:rPr>
              <a:t> </a:t>
            </a:r>
            <a:r>
              <a:rPr lang="pl-PL" sz="2400" b="1" dirty="0" smtClean="0">
                <a:solidFill>
                  <a:srgbClr val="FF0000"/>
                </a:solidFill>
              </a:rPr>
              <a:t>|</a:t>
            </a:r>
            <a:r>
              <a:rPr lang="pl-PL" sz="2400" b="1" dirty="0" smtClean="0">
                <a:solidFill>
                  <a:srgbClr val="FF0000"/>
                </a:solidFill>
                <a:latin typeface="Lucida Calligraphy"/>
              </a:rPr>
              <a:t>M</a:t>
            </a:r>
            <a:r>
              <a:rPr lang="pl-PL" sz="2400" b="1" dirty="0" smtClean="0">
                <a:solidFill>
                  <a:srgbClr val="FF0000"/>
                </a:solidFill>
              </a:rPr>
              <a:t>|</a:t>
            </a:r>
            <a:r>
              <a:rPr lang="en-US" sz="2400" dirty="0" smtClean="0"/>
              <a:t>). 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500034" y="3714752"/>
            <a:ext cx="5643602" cy="830997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2400" dirty="0" smtClean="0"/>
              <a:t>But by Shannon’s theorem this is unavoidable. 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500034" y="4786322"/>
            <a:ext cx="3643049" cy="387798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/>
              <a:t>Can we go home and relax?</a:t>
            </a:r>
            <a:endParaRPr lang="pl-PL" sz="2400" dirty="0"/>
          </a:p>
        </p:txBody>
      </p:sp>
      <p:sp>
        <p:nvSpPr>
          <p:cNvPr id="17" name="Left Arrow 16"/>
          <p:cNvSpPr/>
          <p:nvPr/>
        </p:nvSpPr>
        <p:spPr>
          <a:xfrm rot="1754461">
            <a:off x="5072066" y="4143380"/>
            <a:ext cx="3286180" cy="2286016"/>
          </a:xfrm>
          <a:prstGeom prst="lef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sz="2000" dirty="0" smtClean="0">
                <a:solidFill>
                  <a:schemeClr val="tx1"/>
                </a:solidFill>
              </a:rPr>
              <a:t>maybe the </a:t>
            </a:r>
            <a:r>
              <a:rPr lang="en-US" sz="2000" dirty="0" smtClean="0">
                <a:solidFill>
                  <a:schemeClr val="tx1"/>
                </a:solidFill>
              </a:rPr>
              <a:t>secrecy </a:t>
            </a:r>
            <a:r>
              <a:rPr lang="pl-PL" sz="2000" dirty="0" smtClean="0">
                <a:solidFill>
                  <a:schemeClr val="tx1"/>
                </a:solidFill>
              </a:rPr>
              <a:t>definition</a:t>
            </a:r>
            <a:r>
              <a:rPr lang="en-US" sz="2000" dirty="0" smtClean="0">
                <a:solidFill>
                  <a:schemeClr val="tx1"/>
                </a:solidFill>
              </a:rPr>
              <a:t> is </a:t>
            </a:r>
            <a:r>
              <a:rPr lang="pl-PL" sz="2000" dirty="0" smtClean="0">
                <a:solidFill>
                  <a:schemeClr val="tx1"/>
                </a:solidFill>
              </a:rPr>
              <a:t>too strong?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35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3429000"/>
            <a:ext cx="9144000" cy="314327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288000" anchor="ctr"/>
          <a:lstStyle/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en-GB" sz="2800" b="1" dirty="0" smtClean="0">
                <a:solidFill>
                  <a:srgbClr val="FF0000"/>
                </a:solidFill>
              </a:rPr>
              <a:t>How?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GB" sz="2800" b="1" dirty="0" smtClean="0">
              <a:solidFill>
                <a:schemeClr val="accent2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GB" sz="2400" b="1" dirty="0" smtClean="0">
                <a:solidFill>
                  <a:srgbClr val="0070C0"/>
                </a:solidFill>
              </a:rPr>
              <a:t>Classical (computationally-secure) cryptography</a:t>
            </a:r>
            <a:r>
              <a:rPr lang="en-GB" sz="2400" dirty="0" smtClean="0">
                <a:solidFill>
                  <a:srgbClr val="0070C0"/>
                </a:solidFill>
              </a:rPr>
              <a:t>:</a:t>
            </a:r>
          </a:p>
          <a:p>
            <a:pPr marL="609600" indent="-609600" algn="r">
              <a:lnSpc>
                <a:spcPct val="90000"/>
              </a:lnSpc>
              <a:buFontTx/>
              <a:buNone/>
            </a:pPr>
            <a:r>
              <a:rPr lang="en-GB" sz="2400" dirty="0" smtClean="0"/>
              <a:t> bound his </a:t>
            </a:r>
            <a:r>
              <a:rPr lang="en-GB" sz="2400" u="sng" dirty="0" smtClean="0"/>
              <a:t>computational</a:t>
            </a:r>
            <a:r>
              <a:rPr lang="en-GB" sz="2400" dirty="0" smtClean="0"/>
              <a:t> power. 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GB" sz="2400" dirty="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GB" sz="2400" b="1" dirty="0" smtClean="0">
                <a:solidFill>
                  <a:srgbClr val="0070C0"/>
                </a:solidFill>
              </a:rPr>
              <a:t>Alternative options: </a:t>
            </a:r>
          </a:p>
          <a:p>
            <a:pPr marL="609600" indent="-609600" algn="r">
              <a:lnSpc>
                <a:spcPct val="90000"/>
              </a:lnSpc>
              <a:buFontTx/>
              <a:buNone/>
            </a:pPr>
            <a:r>
              <a:rPr lang="en-GB" sz="2400" b="1" dirty="0" smtClean="0">
                <a:solidFill>
                  <a:srgbClr val="0070C0"/>
                </a:solidFill>
              </a:rPr>
              <a:t>quantum cryptography, bounded-storage model,...</a:t>
            </a:r>
          </a:p>
          <a:p>
            <a:pPr marL="609600" indent="-609600" algn="r">
              <a:lnSpc>
                <a:spcPct val="90000"/>
              </a:lnSpc>
              <a:buFontTx/>
              <a:buNone/>
            </a:pPr>
            <a:r>
              <a:rPr lang="en-GB" sz="2400" dirty="0" smtClean="0"/>
              <a:t>(not too practical)  </a:t>
            </a:r>
            <a:endParaRPr lang="en-US" sz="2400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/>
              <a:t>What to do?</a:t>
            </a:r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1214414" y="1285860"/>
            <a:ext cx="6786610" cy="1857388"/>
          </a:xfrm>
          <a:prstGeom prst="cloudCallout">
            <a:avLst>
              <a:gd name="adj1" fmla="val -35449"/>
              <a:gd name="adj2" fmla="val 2641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en-GB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Idea</a:t>
            </a:r>
          </a:p>
          <a:p>
            <a:pPr marL="609600" indent="-609600" algn="ctr">
              <a:lnSpc>
                <a:spcPct val="90000"/>
              </a:lnSpc>
              <a:buFontTx/>
              <a:buNone/>
            </a:pPr>
            <a:endParaRPr lang="en-GB" sz="2400" b="1" u="sng" dirty="0" smtClean="0">
              <a:solidFill>
                <a:schemeClr val="bg2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GB" sz="2400" dirty="0" smtClean="0"/>
              <a:t>use a model where the </a:t>
            </a:r>
            <a:r>
              <a:rPr lang="en-GB" sz="2400" b="1" dirty="0" smtClean="0"/>
              <a:t>power</a:t>
            </a:r>
            <a:r>
              <a:rPr lang="en-GB" sz="2400" dirty="0" smtClean="0"/>
              <a:t> of the adversary is limited.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6626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uild="allAtOnce" animBg="1"/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2667000" y="4876800"/>
            <a:ext cx="6172200" cy="1371600"/>
          </a:xfrm>
          <a:prstGeom prst="rect">
            <a:avLst/>
          </a:prstGeom>
          <a:solidFill>
            <a:srgbClr val="F4FAF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46037"/>
            <a:ext cx="7886700" cy="1325563"/>
          </a:xfrm>
        </p:spPr>
        <p:txBody>
          <a:bodyPr/>
          <a:lstStyle/>
          <a:p>
            <a:r>
              <a:rPr lang="en-GB" dirty="0"/>
              <a:t>Quantum cryptography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868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/>
              <a:t>Stephen </a:t>
            </a:r>
            <a:r>
              <a:rPr lang="en-US" sz="2000" dirty="0" err="1"/>
              <a:t>Wiesner</a:t>
            </a:r>
            <a:r>
              <a:rPr lang="en-US" sz="2000" dirty="0"/>
              <a:t> (1970s), Charles H. Bennett and Gilles Brassard (1984)</a:t>
            </a:r>
            <a:endParaRPr lang="en-GB" sz="2800" dirty="0"/>
          </a:p>
          <a:p>
            <a:pPr>
              <a:buFontTx/>
              <a:buNone/>
            </a:pPr>
            <a:endParaRPr lang="en-US" sz="2800" dirty="0"/>
          </a:p>
        </p:txBody>
      </p:sp>
      <p:pic>
        <p:nvPicPr>
          <p:cNvPr id="6158" name="Picture 14" descr="MCj041146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438400"/>
            <a:ext cx="1401763" cy="1457325"/>
          </a:xfrm>
          <a:prstGeom prst="rect">
            <a:avLst/>
          </a:prstGeom>
          <a:noFill/>
        </p:spPr>
      </p:pic>
      <p:pic>
        <p:nvPicPr>
          <p:cNvPr id="6159" name="Picture 15" descr="MCj043594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495800"/>
            <a:ext cx="1841500" cy="1273175"/>
          </a:xfrm>
          <a:prstGeom prst="rect">
            <a:avLst/>
          </a:prstGeom>
          <a:noFill/>
        </p:spPr>
      </p:pic>
      <p:pic>
        <p:nvPicPr>
          <p:cNvPr id="6160" name="Picture 16" descr="MCj0415808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2438400"/>
            <a:ext cx="1368425" cy="1438275"/>
          </a:xfrm>
          <a:prstGeom prst="rect">
            <a:avLst/>
          </a:prstGeom>
          <a:noFill/>
        </p:spPr>
      </p:pic>
      <p:sp>
        <p:nvSpPr>
          <p:cNvPr id="6161" name="Line 17"/>
          <p:cNvSpPr>
            <a:spLocks noChangeShapeType="1"/>
          </p:cNvSpPr>
          <p:nvPr/>
        </p:nvSpPr>
        <p:spPr bwMode="auto">
          <a:xfrm>
            <a:off x="2438400" y="30480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3352800" y="2844800"/>
            <a:ext cx="1482725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GB" sz="1800" b="0">
                <a:solidFill>
                  <a:schemeClr val="tx1"/>
                </a:solidFill>
                <a:ea typeface="ＭＳ Ｐゴシック" pitchFamily="34" charset="-128"/>
              </a:rPr>
              <a:t>quantum link</a:t>
            </a:r>
            <a:endParaRPr lang="en-US" sz="1800" b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cxnSp>
        <p:nvCxnSpPr>
          <p:cNvPr id="6163" name="AutoShape 19"/>
          <p:cNvCxnSpPr>
            <a:cxnSpLocks noChangeShapeType="1"/>
            <a:stCxn id="6162" idx="2"/>
          </p:cNvCxnSpPr>
          <p:nvPr/>
        </p:nvCxnSpPr>
        <p:spPr bwMode="auto">
          <a:xfrm rot="5400000">
            <a:off x="2247901" y="2649537"/>
            <a:ext cx="1281112" cy="2411413"/>
          </a:xfrm>
          <a:prstGeom prst="curvedConnector3">
            <a:avLst>
              <a:gd name="adj1" fmla="val 4994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1295400" y="5486400"/>
            <a:ext cx="513217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GB" sz="1800" b="1" dirty="0">
                <a:solidFill>
                  <a:srgbClr val="993300"/>
                </a:solidFill>
                <a:ea typeface="ＭＳ Ｐゴシック" pitchFamily="34" charset="-128"/>
              </a:rPr>
              <a:t>Eve</a:t>
            </a:r>
            <a:endParaRPr lang="en-US" sz="1800" b="1" dirty="0">
              <a:solidFill>
                <a:srgbClr val="993300"/>
              </a:solidFill>
              <a:ea typeface="ＭＳ Ｐゴシック" pitchFamily="34" charset="-128"/>
            </a:endParaRP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914400" y="3429000"/>
            <a:ext cx="647934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GB" sz="1800" b="1">
                <a:solidFill>
                  <a:srgbClr val="993300"/>
                </a:solidFill>
                <a:ea typeface="ＭＳ Ｐゴシック" pitchFamily="34" charset="-128"/>
              </a:rPr>
              <a:t>Alice</a:t>
            </a:r>
            <a:endParaRPr lang="en-US" sz="1800" b="1">
              <a:solidFill>
                <a:srgbClr val="993300"/>
              </a:solidFill>
              <a:ea typeface="ＭＳ Ｐゴシック" pitchFamily="34" charset="-128"/>
            </a:endParaRP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6400800" y="3429000"/>
            <a:ext cx="631825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GB" sz="1800" b="1">
                <a:solidFill>
                  <a:srgbClr val="993300"/>
                </a:solidFill>
                <a:ea typeface="ＭＳ Ｐゴシック" pitchFamily="34" charset="-128"/>
              </a:rPr>
              <a:t>Bob</a:t>
            </a:r>
            <a:endParaRPr lang="en-US" sz="1800" b="1">
              <a:solidFill>
                <a:srgbClr val="993300"/>
              </a:solidFill>
              <a:ea typeface="ＭＳ Ｐゴシック" pitchFamily="34" charset="-128"/>
            </a:endParaRP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2743200" y="4953000"/>
            <a:ext cx="6248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 b="1" u="sng" dirty="0">
                <a:solidFill>
                  <a:srgbClr val="0070C0"/>
                </a:solidFill>
              </a:rPr>
              <a:t>Quantum indeterminacy</a:t>
            </a:r>
            <a:r>
              <a:rPr lang="en-US" sz="1800" dirty="0">
                <a:solidFill>
                  <a:schemeClr val="tx1"/>
                </a:solidFill>
              </a:rPr>
              <a:t>:</a:t>
            </a:r>
            <a:r>
              <a:rPr lang="en-US" sz="1800" b="0" dirty="0">
                <a:solidFill>
                  <a:schemeClr val="tx1"/>
                </a:solidFill>
              </a:rPr>
              <a:t> quantum states </a:t>
            </a:r>
            <a:r>
              <a:rPr lang="en-US" sz="1800" b="1" dirty="0">
                <a:solidFill>
                  <a:srgbClr val="993300"/>
                </a:solidFill>
              </a:rPr>
              <a:t>cannot</a:t>
            </a:r>
            <a:r>
              <a:rPr lang="en-US" sz="1800" b="0" dirty="0">
                <a:solidFill>
                  <a:schemeClr val="tx1"/>
                </a:solidFill>
              </a:rPr>
              <a:t> be measured without disturbing the original state. </a:t>
            </a:r>
            <a:br>
              <a:rPr lang="en-US" sz="1800" b="0" dirty="0">
                <a:solidFill>
                  <a:schemeClr val="tx1"/>
                </a:solidFill>
              </a:rPr>
            </a:br>
            <a:endParaRPr lang="en-US" sz="18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sz="1800" b="0" dirty="0">
                <a:solidFill>
                  <a:schemeClr val="tx1"/>
                </a:solidFill>
              </a:rPr>
              <a:t>Hence</a:t>
            </a:r>
            <a:r>
              <a:rPr lang="en-GB" sz="1800" dirty="0">
                <a:solidFill>
                  <a:srgbClr val="993300"/>
                </a:solidFill>
              </a:rPr>
              <a:t> </a:t>
            </a:r>
            <a:r>
              <a:rPr lang="en-GB" sz="1800" b="1" dirty="0">
                <a:solidFill>
                  <a:srgbClr val="993300"/>
                </a:solidFill>
              </a:rPr>
              <a:t>Eve</a:t>
            </a:r>
            <a:r>
              <a:rPr lang="en-GB" sz="1800" b="0" dirty="0">
                <a:solidFill>
                  <a:schemeClr val="tx1"/>
                </a:solidFill>
              </a:rPr>
              <a:t> cannot read the bits in an unnoticeable way.</a:t>
            </a:r>
            <a:endParaRPr lang="en-US" sz="1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77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9" grpId="0" animBg="1"/>
      <p:bldP spid="61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Modern cryptography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57158" y="5786454"/>
            <a:ext cx="8429684" cy="78581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1428736"/>
            <a:ext cx="4643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cryptography = much more than encryption!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000100" y="6000768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sevenites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715272" y="6000768"/>
            <a:ext cx="604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now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143248"/>
            <a:ext cx="2416744" cy="2209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928934"/>
            <a:ext cx="315883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1" name="TextBox 10"/>
          <p:cNvSpPr txBox="1"/>
          <p:nvPr/>
        </p:nvSpPr>
        <p:spPr>
          <a:xfrm>
            <a:off x="1214414" y="5072074"/>
            <a:ext cx="2643206" cy="707886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public-key cryptography</a:t>
            </a:r>
            <a:endParaRPr lang="en-US" sz="2000" b="1"/>
          </a:p>
        </p:txBody>
      </p:sp>
      <p:sp>
        <p:nvSpPr>
          <p:cNvPr id="14" name="TextBox 13"/>
          <p:cNvSpPr txBox="1"/>
          <p:nvPr/>
        </p:nvSpPr>
        <p:spPr>
          <a:xfrm>
            <a:off x="4143372" y="4286256"/>
            <a:ext cx="1928826" cy="400110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e-cash</a:t>
            </a:r>
            <a:endParaRPr lang="en-US" sz="2000" b="1"/>
          </a:p>
        </p:txBody>
      </p:sp>
      <p:pic>
        <p:nvPicPr>
          <p:cNvPr id="15" name="Picture 2" descr="C:\Users\Stefan\AppData\Local\Microsoft\Windows\Temporary Internet Files\Content.IE5\9N77EC5D\MCj0429837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1142984"/>
            <a:ext cx="2571768" cy="196819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357950" y="4572008"/>
            <a:ext cx="2357454" cy="400110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electronic voting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871816" y="2555790"/>
            <a:ext cx="3935693" cy="400110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indistinguishability obfuscation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429256" y="5429264"/>
            <a:ext cx="3225271" cy="400110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/>
              <a:t>multiparty-computations</a:t>
            </a:r>
            <a:endParaRPr lang="en-US" sz="2000" b="1"/>
          </a:p>
        </p:txBody>
      </p:sp>
      <p:sp>
        <p:nvSpPr>
          <p:cNvPr id="19" name="TextBox 18"/>
          <p:cNvSpPr txBox="1"/>
          <p:nvPr/>
        </p:nvSpPr>
        <p:spPr>
          <a:xfrm>
            <a:off x="3643306" y="3071810"/>
            <a:ext cx="2025974" cy="400110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mental poker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929058" y="4857760"/>
            <a:ext cx="2143140" cy="400110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zero-knowledge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500166" y="3929066"/>
            <a:ext cx="1928826" cy="400110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/>
              <a:t>key agreement</a:t>
            </a:r>
            <a:endParaRPr lang="en-US" sz="2000" b="1"/>
          </a:p>
        </p:txBody>
      </p:sp>
      <p:sp>
        <p:nvSpPr>
          <p:cNvPr id="24" name="TextBox 23"/>
          <p:cNvSpPr txBox="1"/>
          <p:nvPr/>
        </p:nvSpPr>
        <p:spPr>
          <a:xfrm>
            <a:off x="6171342" y="3598697"/>
            <a:ext cx="2544062" cy="400110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electronic auctions</a:t>
            </a:r>
            <a:endParaRPr lang="en-US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571868" y="3643314"/>
            <a:ext cx="2357454" cy="400110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/>
              <a:t>signature schemes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148270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Quantum cryptography</a:t>
            </a: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191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GB" sz="2000" b="1" u="sng" dirty="0">
                <a:solidFill>
                  <a:srgbClr val="0070C0"/>
                </a:solidFill>
              </a:rPr>
              <a:t>Advantage</a:t>
            </a:r>
            <a:r>
              <a:rPr lang="en-GB" sz="2000" dirty="0">
                <a:solidFill>
                  <a:srgbClr val="0070C0"/>
                </a:solidFill>
              </a:rPr>
              <a:t>:</a:t>
            </a:r>
            <a:r>
              <a:rPr lang="en-GB" sz="2000" dirty="0"/>
              <a:t/>
            </a:r>
            <a:br>
              <a:rPr lang="en-GB" sz="2000" dirty="0"/>
            </a:br>
            <a:endParaRPr lang="en-GB" sz="20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 sz="2400" b="1" dirty="0">
                <a:solidFill>
                  <a:srgbClr val="FF0000"/>
                </a:solidFill>
              </a:rPr>
              <a:t>security is based on the laws of quantum physics </a:t>
            </a:r>
            <a:br>
              <a:rPr lang="en-GB" sz="2400" b="1" dirty="0">
                <a:solidFill>
                  <a:srgbClr val="FF0000"/>
                </a:solidFill>
              </a:rPr>
            </a:br>
            <a:endParaRPr lang="en-GB" sz="24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sz="2000" b="1" u="sng" dirty="0">
                <a:solidFill>
                  <a:srgbClr val="0070C0"/>
                </a:solidFill>
              </a:rPr>
              <a:t>Disadvantage</a:t>
            </a:r>
            <a:r>
              <a:rPr lang="en-GB" sz="2000" dirty="0"/>
              <a:t>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 sz="2000" b="1" dirty="0"/>
              <a:t>needs a dedicated equipment</a:t>
            </a:r>
            <a:r>
              <a:rPr lang="en-GB" sz="2000" dirty="0"/>
              <a:t>.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GB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GB" sz="2000" b="1" u="sng" dirty="0">
                <a:solidFill>
                  <a:srgbClr val="0070C0"/>
                </a:solidFill>
              </a:rPr>
              <a:t>Practicality</a:t>
            </a:r>
            <a:r>
              <a:rPr lang="en-GB" sz="2000" dirty="0">
                <a:solidFill>
                  <a:srgbClr val="0070C0"/>
                </a:solidFill>
              </a:rPr>
              <a:t>?</a:t>
            </a:r>
            <a:br>
              <a:rPr lang="en-GB" sz="2000" dirty="0">
                <a:solidFill>
                  <a:srgbClr val="0070C0"/>
                </a:solidFill>
              </a:rPr>
            </a:br>
            <a:endParaRPr lang="en-GB" sz="2000" dirty="0">
              <a:solidFill>
                <a:srgbClr val="0070C0"/>
              </a:solidFill>
            </a:endParaRPr>
          </a:p>
          <a:p>
            <a:pPr algn="r">
              <a:lnSpc>
                <a:spcPct val="80000"/>
              </a:lnSpc>
              <a:buFontTx/>
              <a:buNone/>
            </a:pPr>
            <a:r>
              <a:rPr lang="en-GB" sz="2000" b="1" dirty="0"/>
              <a:t>Currently</a:t>
            </a:r>
            <a:r>
              <a:rPr lang="en-GB" sz="2000" dirty="0"/>
              <a:t>: successful transmissions for distances of length around </a:t>
            </a:r>
            <a:r>
              <a:rPr lang="en-GB" sz="2000" b="1" dirty="0">
                <a:solidFill>
                  <a:srgbClr val="0070C0"/>
                </a:solidFill>
              </a:rPr>
              <a:t>150 km</a:t>
            </a:r>
            <a:r>
              <a:rPr lang="en-GB" sz="2000" dirty="0"/>
              <a:t>.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en-GB" sz="2000" dirty="0"/>
              <a:t>Commercial products are available.</a:t>
            </a:r>
            <a:endParaRPr lang="en-US" sz="2000" dirty="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en-GB" sz="2000" b="1" u="sng" dirty="0">
                <a:solidFill>
                  <a:srgbClr val="0070C0"/>
                </a:solidFill>
              </a:rPr>
              <a:t>Warning</a:t>
            </a:r>
            <a:r>
              <a:rPr lang="en-GB" sz="2000" dirty="0">
                <a:solidFill>
                  <a:schemeClr val="tx1"/>
                </a:solidFill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sz="2000" dirty="0">
                <a:solidFill>
                  <a:schemeClr val="tx1"/>
                </a:solidFill>
              </a:rPr>
              <a:t>Quantum </a:t>
            </a:r>
            <a:r>
              <a:rPr lang="en-GB" sz="2000" b="1" dirty="0">
                <a:solidFill>
                  <a:srgbClr val="0070C0"/>
                </a:solidFill>
              </a:rPr>
              <a:t>cryptography</a:t>
            </a:r>
            <a:r>
              <a:rPr lang="en-GB" sz="2000" dirty="0">
                <a:solidFill>
                  <a:schemeClr val="tx1"/>
                </a:solidFill>
              </a:rPr>
              <a:t> should not be confused with quantum </a:t>
            </a:r>
            <a:r>
              <a:rPr lang="en-GB" sz="2000" b="1" dirty="0">
                <a:solidFill>
                  <a:srgbClr val="0070C0"/>
                </a:solidFill>
              </a:rPr>
              <a:t>computing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00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/>
              <a:t>A satellite scenario</a:t>
            </a:r>
            <a:endParaRPr lang="en-US"/>
          </a:p>
        </p:txBody>
      </p:sp>
      <p:pic>
        <p:nvPicPr>
          <p:cNvPr id="8199" name="Picture 7" descr="MCj041146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429000"/>
            <a:ext cx="1401763" cy="1457325"/>
          </a:xfrm>
          <a:prstGeom prst="rect">
            <a:avLst/>
          </a:prstGeom>
          <a:noFill/>
        </p:spPr>
      </p:pic>
      <p:pic>
        <p:nvPicPr>
          <p:cNvPr id="8200" name="Picture 8" descr="MCj043594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5029200"/>
            <a:ext cx="1841500" cy="1273175"/>
          </a:xfrm>
          <a:prstGeom prst="rect">
            <a:avLst/>
          </a:prstGeom>
          <a:noFill/>
        </p:spPr>
      </p:pic>
      <p:pic>
        <p:nvPicPr>
          <p:cNvPr id="8201" name="Picture 9" descr="MCj0415808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429000"/>
            <a:ext cx="1368425" cy="1438275"/>
          </a:xfrm>
          <a:prstGeom prst="rect">
            <a:avLst/>
          </a:prstGeom>
          <a:noFill/>
        </p:spPr>
      </p:pic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2362200" y="40386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2286000" y="5943600"/>
            <a:ext cx="593725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GB" sz="1800">
                <a:solidFill>
                  <a:srgbClr val="993300"/>
                </a:solidFill>
                <a:ea typeface="ＭＳ Ｐゴシック" pitchFamily="34" charset="-128"/>
              </a:rPr>
              <a:t>Eve</a:t>
            </a:r>
            <a:endParaRPr lang="en-US" sz="1800">
              <a:solidFill>
                <a:srgbClr val="993300"/>
              </a:solidFill>
              <a:ea typeface="ＭＳ Ｐゴシック" pitchFamily="34" charset="-128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838200" y="4419600"/>
            <a:ext cx="733425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GB" sz="1800">
                <a:solidFill>
                  <a:srgbClr val="993300"/>
                </a:solidFill>
                <a:ea typeface="ＭＳ Ｐゴシック" pitchFamily="34" charset="-128"/>
              </a:rPr>
              <a:t>Alice</a:t>
            </a:r>
            <a:endParaRPr lang="en-US" sz="1800">
              <a:solidFill>
                <a:srgbClr val="993300"/>
              </a:solidFill>
              <a:ea typeface="ＭＳ Ｐゴシック" pitchFamily="34" charset="-128"/>
            </a:endParaRP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6324600" y="4419600"/>
            <a:ext cx="631825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GB" sz="1800">
                <a:solidFill>
                  <a:srgbClr val="993300"/>
                </a:solidFill>
                <a:ea typeface="ＭＳ Ｐゴシック" pitchFamily="34" charset="-128"/>
              </a:rPr>
              <a:t>Bob</a:t>
            </a:r>
            <a:endParaRPr lang="en-US" sz="1800">
              <a:solidFill>
                <a:srgbClr val="993300"/>
              </a:solidFill>
              <a:ea typeface="ＭＳ Ｐゴシック" pitchFamily="34" charset="-128"/>
            </a:endParaRPr>
          </a:p>
        </p:txBody>
      </p:sp>
      <p:pic>
        <p:nvPicPr>
          <p:cNvPr id="8210" name="Picture 18" descr="MCj0434857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1143000"/>
            <a:ext cx="1447800" cy="1447800"/>
          </a:xfrm>
          <a:prstGeom prst="rect">
            <a:avLst/>
          </a:prstGeom>
          <a:noFill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362200" y="1752600"/>
            <a:ext cx="3441700" cy="701675"/>
          </a:xfrm>
          <a:prstGeom prst="rect">
            <a:avLst/>
          </a:prstGeom>
          <a:solidFill>
            <a:schemeClr val="bg1">
              <a:alpha val="56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l-PL" sz="1000">
                <a:solidFill>
                  <a:schemeClr val="tx1"/>
                </a:solidFill>
                <a:latin typeface="Verdana" pitchFamily="34" charset="0"/>
              </a:rPr>
              <a:t>000110100111010010011010111001110111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sz="1000">
                <a:solidFill>
                  <a:schemeClr val="tx1"/>
                </a:solidFill>
                <a:latin typeface="Verdana" pitchFamily="34" charset="0"/>
              </a:rPr>
              <a:t>111010011101010101010010010100111100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sz="1000">
                <a:solidFill>
                  <a:schemeClr val="tx1"/>
                </a:solidFill>
                <a:latin typeface="Verdana" pitchFamily="34" charset="0"/>
              </a:rPr>
              <a:t>001001111111100010101001000101010010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sz="1000">
                <a:solidFill>
                  <a:schemeClr val="tx1"/>
                </a:solidFill>
                <a:latin typeface="Verdana" pitchFamily="34" charset="0"/>
              </a:rPr>
              <a:t>001010010100101011010101001010010101</a:t>
            </a:r>
            <a:endParaRPr lang="en-US" sz="100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8216" name="Picture 24" descr="MCj0287121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2511425"/>
            <a:ext cx="990600" cy="966788"/>
          </a:xfrm>
          <a:prstGeom prst="rect">
            <a:avLst/>
          </a:prstGeom>
          <a:noFill/>
        </p:spPr>
      </p:pic>
      <p:pic>
        <p:nvPicPr>
          <p:cNvPr id="8219" name="Picture 27" descr="MCj0287121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85800" y="2435225"/>
            <a:ext cx="990600" cy="966788"/>
          </a:xfrm>
          <a:prstGeom prst="rect">
            <a:avLst/>
          </a:prstGeom>
          <a:noFill/>
        </p:spPr>
      </p:pic>
      <p:pic>
        <p:nvPicPr>
          <p:cNvPr id="8220" name="Picture 28" descr="MCj0287121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514600" y="4191000"/>
            <a:ext cx="990600" cy="966788"/>
          </a:xfrm>
          <a:prstGeom prst="rect">
            <a:avLst/>
          </a:prstGeom>
          <a:noFill/>
        </p:spPr>
      </p:pic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5638800" y="990600"/>
            <a:ext cx="2987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sz="1800" b="0">
                <a:solidFill>
                  <a:schemeClr val="tx1"/>
                </a:solidFill>
              </a:rPr>
              <a:t>A third party (a satellite) is broadcasting random bits.</a:t>
            </a:r>
            <a:endParaRPr lang="en-US" sz="1800" b="0">
              <a:solidFill>
                <a:schemeClr val="tx1"/>
              </a:solidFill>
            </a:endParaRPr>
          </a:p>
        </p:txBody>
      </p:sp>
      <p:sp>
        <p:nvSpPr>
          <p:cNvPr id="8224" name="Rectangle 32"/>
          <p:cNvSpPr>
            <a:spLocks noChangeArrowheads="1"/>
          </p:cNvSpPr>
          <p:nvPr/>
        </p:nvSpPr>
        <p:spPr bwMode="auto">
          <a:xfrm>
            <a:off x="4876800" y="5181600"/>
            <a:ext cx="4267200" cy="1676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sz="2000" dirty="0" smtClean="0"/>
              <a:t>Does it help?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sz="2000" dirty="0" smtClean="0">
                <a:solidFill>
                  <a:srgbClr val="993300"/>
                </a:solidFill>
              </a:rPr>
              <a:t>No...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sz="2000" dirty="0" smtClean="0"/>
              <a:t>(</a:t>
            </a:r>
            <a:r>
              <a:rPr lang="en-GB" sz="2000" b="1" dirty="0" smtClean="0">
                <a:solidFill>
                  <a:srgbClr val="0070C0"/>
                </a:solidFill>
              </a:rPr>
              <a:t>Shannon’s theorem </a:t>
            </a:r>
            <a:r>
              <a:rPr lang="en-GB" sz="2000" dirty="0" smtClean="0"/>
              <a:t>of course also holds in this case.)</a:t>
            </a: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1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 animBg="1"/>
      <p:bldP spid="8206" grpId="0" animBg="1"/>
      <p:bldP spid="8207" grpId="0" animBg="1"/>
      <p:bldP spid="8208" grpId="0" animBg="1"/>
      <p:bldP spid="8197" grpId="0" animBg="1"/>
      <p:bldP spid="8221" grpId="0"/>
      <p:bldP spid="822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" name="Rectangle 327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sz="1800" b="0">
              <a:solidFill>
                <a:schemeClr val="tx1"/>
              </a:solidFill>
            </a:endParaRPr>
          </a:p>
        </p:txBody>
      </p:sp>
      <p:pic>
        <p:nvPicPr>
          <p:cNvPr id="9518" name="Picture 302" descr="MCj043594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962400"/>
            <a:ext cx="1841500" cy="1273175"/>
          </a:xfrm>
          <a:prstGeom prst="rect">
            <a:avLst/>
          </a:prstGeom>
          <a:noFill/>
        </p:spPr>
      </p:pic>
      <p:pic>
        <p:nvPicPr>
          <p:cNvPr id="9517" name="Picture 301" descr="MCj0411466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2362200"/>
            <a:ext cx="1401763" cy="1457325"/>
          </a:xfrm>
          <a:prstGeom prst="rect">
            <a:avLst/>
          </a:prstGeom>
          <a:noFill/>
        </p:spPr>
      </p:pic>
      <p:pic>
        <p:nvPicPr>
          <p:cNvPr id="9516" name="Picture 300" descr="MCj0415808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362200"/>
            <a:ext cx="1368425" cy="1438275"/>
          </a:xfrm>
          <a:prstGeom prst="rect">
            <a:avLst/>
          </a:prstGeom>
          <a:noFill/>
        </p:spPr>
      </p:pic>
      <p:sp>
        <p:nvSpPr>
          <p:cNvPr id="9374" name="Rectangle 158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sz="3600"/>
              <a:t>Ueli Maurer (1993): noisy channel.</a:t>
            </a:r>
            <a:endParaRPr lang="en-US" sz="3600"/>
          </a:p>
        </p:txBody>
      </p:sp>
      <p:graphicFrame>
        <p:nvGraphicFramePr>
          <p:cNvPr id="9833" name="Group 617"/>
          <p:cNvGraphicFramePr>
            <a:graphicFrameLocks noGrp="1"/>
          </p:cNvGraphicFramePr>
          <p:nvPr>
            <p:ph sz="quarter" idx="1"/>
          </p:nvPr>
        </p:nvGraphicFramePr>
        <p:xfrm>
          <a:off x="457200" y="3429000"/>
          <a:ext cx="4038600" cy="365760"/>
        </p:xfrm>
        <a:graphic>
          <a:graphicData uri="http://schemas.openxmlformats.org/drawingml/2006/table">
            <a:tbl>
              <a:tblPr/>
              <a:tblGrid>
                <a:gridCol w="271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8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14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14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82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682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14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146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6828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682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7146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832" name="Group 616"/>
          <p:cNvGraphicFramePr>
            <a:graphicFrameLocks noGrp="1"/>
          </p:cNvGraphicFramePr>
          <p:nvPr>
            <p:ph sz="quarter" idx="2"/>
          </p:nvPr>
        </p:nvGraphicFramePr>
        <p:xfrm>
          <a:off x="4876800" y="3429000"/>
          <a:ext cx="4038600" cy="365760"/>
        </p:xfrm>
        <a:graphic>
          <a:graphicData uri="http://schemas.openxmlformats.org/drawingml/2006/table">
            <a:tbl>
              <a:tblPr/>
              <a:tblGrid>
                <a:gridCol w="271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8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14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14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82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682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14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146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6828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682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7146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834" name="Group 618"/>
          <p:cNvGraphicFramePr>
            <a:graphicFrameLocks noGrp="1"/>
          </p:cNvGraphicFramePr>
          <p:nvPr>
            <p:ph sz="quarter" idx="3"/>
          </p:nvPr>
        </p:nvGraphicFramePr>
        <p:xfrm>
          <a:off x="1219200" y="4419600"/>
          <a:ext cx="3810000" cy="365760"/>
        </p:xfrm>
        <a:graphic>
          <a:graphicData uri="http://schemas.openxmlformats.org/drawingml/2006/table">
            <a:tbl>
              <a:tblPr/>
              <a:tblGrid>
                <a:gridCol w="257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24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0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24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5241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08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5241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222" name="Picture 6" descr="MCj0434857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990600"/>
            <a:ext cx="1447800" cy="1447800"/>
          </a:xfrm>
          <a:prstGeom prst="rect">
            <a:avLst/>
          </a:prstGeom>
          <a:noFill/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965325" y="4303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sz="1800" b="0">
              <a:solidFill>
                <a:schemeClr val="tx1"/>
              </a:solidFill>
            </a:endParaRPr>
          </a:p>
        </p:txBody>
      </p:sp>
      <p:graphicFrame>
        <p:nvGraphicFramePr>
          <p:cNvPr id="9376" name="Group 160"/>
          <p:cNvGraphicFramePr>
            <a:graphicFrameLocks noGrp="1"/>
          </p:cNvGraphicFramePr>
          <p:nvPr/>
        </p:nvGraphicFramePr>
        <p:xfrm>
          <a:off x="2971800" y="1524000"/>
          <a:ext cx="3733800" cy="365760"/>
        </p:xfrm>
        <a:graphic>
          <a:graphicData uri="http://schemas.openxmlformats.org/drawingml/2006/table">
            <a:tbl>
              <a:tblPr/>
              <a:tblGrid>
                <a:gridCol w="250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0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0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08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08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5082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533" name="Group 317"/>
          <p:cNvGraphicFramePr>
            <a:graphicFrameLocks noGrp="1"/>
          </p:cNvGraphicFramePr>
          <p:nvPr/>
        </p:nvGraphicFramePr>
        <p:xfrm>
          <a:off x="457200" y="3429000"/>
          <a:ext cx="4038600" cy="365760"/>
        </p:xfrm>
        <a:graphic>
          <a:graphicData uri="http://schemas.openxmlformats.org/drawingml/2006/table">
            <a:tbl>
              <a:tblPr/>
              <a:tblGrid>
                <a:gridCol w="269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9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98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698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698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698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698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698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698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536" name="Group 320"/>
          <p:cNvGraphicFramePr>
            <a:graphicFrameLocks noGrp="1"/>
          </p:cNvGraphicFramePr>
          <p:nvPr/>
        </p:nvGraphicFramePr>
        <p:xfrm>
          <a:off x="4876800" y="3429000"/>
          <a:ext cx="4038600" cy="365760"/>
        </p:xfrm>
        <a:graphic>
          <a:graphicData uri="http://schemas.openxmlformats.org/drawingml/2006/table">
            <a:tbl>
              <a:tblPr/>
              <a:tblGrid>
                <a:gridCol w="271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14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14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98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14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146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698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7146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541" name="Group 325"/>
          <p:cNvGraphicFramePr>
            <a:graphicFrameLocks noGrp="1"/>
          </p:cNvGraphicFramePr>
          <p:nvPr/>
        </p:nvGraphicFramePr>
        <p:xfrm>
          <a:off x="1219200" y="4419600"/>
          <a:ext cx="3810000" cy="365760"/>
        </p:xfrm>
        <a:graphic>
          <a:graphicData uri="http://schemas.openxmlformats.org/drawingml/2006/table">
            <a:tbl>
              <a:tblPr/>
              <a:tblGrid>
                <a:gridCol w="255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55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55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24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24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55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55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5241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5241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5558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542" name="Text Box 326"/>
          <p:cNvSpPr txBox="1">
            <a:spLocks noChangeArrowheads="1"/>
          </p:cNvSpPr>
          <p:nvPr/>
        </p:nvSpPr>
        <p:spPr bwMode="auto">
          <a:xfrm>
            <a:off x="838200" y="6019800"/>
            <a:ext cx="8096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GB" sz="2000" b="1" dirty="0">
                <a:solidFill>
                  <a:srgbClr val="0070C0"/>
                </a:solidFill>
              </a:rPr>
              <a:t>Assumption</a:t>
            </a:r>
            <a:r>
              <a:rPr lang="en-GB" sz="2000" b="0" dirty="0">
                <a:solidFill>
                  <a:schemeClr val="tx1"/>
                </a:solidFill>
              </a:rPr>
              <a:t>: the data that the adversary receives is noisy.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GB" sz="2000" b="0" dirty="0">
                <a:solidFill>
                  <a:schemeClr val="tx1"/>
                </a:solidFill>
              </a:rPr>
              <a:t>(The data that Alice and Bob receive may be even more noisy.)</a:t>
            </a:r>
          </a:p>
        </p:txBody>
      </p:sp>
      <p:sp>
        <p:nvSpPr>
          <p:cNvPr id="9545" name="AutoShape 329"/>
          <p:cNvSpPr>
            <a:spLocks noChangeArrowheads="1"/>
          </p:cNvSpPr>
          <p:nvPr/>
        </p:nvSpPr>
        <p:spPr bwMode="auto">
          <a:xfrm rot="10271592">
            <a:off x="4572000" y="4267200"/>
            <a:ext cx="1981200" cy="1143000"/>
          </a:xfrm>
          <a:custGeom>
            <a:avLst/>
            <a:gdLst>
              <a:gd name="G0" fmla="+- -72179 0 0"/>
              <a:gd name="G1" fmla="+- -10667492 0 0"/>
              <a:gd name="G2" fmla="+- -72179 0 -10667492"/>
              <a:gd name="G3" fmla="+- 10800 0 0"/>
              <a:gd name="G4" fmla="+- 0 0 -72179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9416 0 0"/>
              <a:gd name="G9" fmla="+- 0 0 -10667492"/>
              <a:gd name="G10" fmla="+- 9416 0 2700"/>
              <a:gd name="G11" fmla="cos G10 -72179"/>
              <a:gd name="G12" fmla="sin G10 -72179"/>
              <a:gd name="G13" fmla="cos 13500 -72179"/>
              <a:gd name="G14" fmla="sin 13500 -72179"/>
              <a:gd name="G15" fmla="+- G11 10800 0"/>
              <a:gd name="G16" fmla="+- G12 10800 0"/>
              <a:gd name="G17" fmla="+- G13 10800 0"/>
              <a:gd name="G18" fmla="+- G14 10800 0"/>
              <a:gd name="G19" fmla="*/ 9416 1 2"/>
              <a:gd name="G20" fmla="+- G19 5400 0"/>
              <a:gd name="G21" fmla="cos G20 -72179"/>
              <a:gd name="G22" fmla="sin G20 -72179"/>
              <a:gd name="G23" fmla="+- G21 10800 0"/>
              <a:gd name="G24" fmla="+- G12 G23 G22"/>
              <a:gd name="G25" fmla="+- G22 G23 G11"/>
              <a:gd name="G26" fmla="cos 10800 -72179"/>
              <a:gd name="G27" fmla="sin 10800 -72179"/>
              <a:gd name="G28" fmla="cos 9416 -72179"/>
              <a:gd name="G29" fmla="sin 9416 -72179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0667492"/>
              <a:gd name="G36" fmla="sin G34 -10667492"/>
              <a:gd name="G37" fmla="+/ -10667492 -72179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9416 G39"/>
              <a:gd name="G43" fmla="sin 941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2314 w 21600"/>
              <a:gd name="T5" fmla="*/ 106 h 21600"/>
              <a:gd name="T6" fmla="*/ 1145 w 21600"/>
              <a:gd name="T7" fmla="*/ 7806 h 21600"/>
              <a:gd name="T8" fmla="*/ 12120 w 21600"/>
              <a:gd name="T9" fmla="*/ 1477 h 21600"/>
              <a:gd name="T10" fmla="*/ 24297 w 21600"/>
              <a:gd name="T11" fmla="*/ 10540 h 21600"/>
              <a:gd name="T12" fmla="*/ 20971 w 21600"/>
              <a:gd name="T13" fmla="*/ 13997 h 21600"/>
              <a:gd name="T14" fmla="*/ 17514 w 21600"/>
              <a:gd name="T15" fmla="*/ 1067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20214" y="10619"/>
                </a:moveTo>
                <a:cubicBezTo>
                  <a:pt x="20115" y="5490"/>
                  <a:pt x="15929" y="1384"/>
                  <a:pt x="10800" y="1384"/>
                </a:cubicBezTo>
                <a:cubicBezTo>
                  <a:pt x="6673" y="1383"/>
                  <a:pt x="3028" y="4070"/>
                  <a:pt x="1806" y="8011"/>
                </a:cubicBezTo>
                <a:lnTo>
                  <a:pt x="484" y="7601"/>
                </a:lnTo>
                <a:cubicBezTo>
                  <a:pt x="1886" y="3081"/>
                  <a:pt x="6067" y="-1"/>
                  <a:pt x="10800" y="0"/>
                </a:cubicBezTo>
                <a:cubicBezTo>
                  <a:pt x="16683" y="0"/>
                  <a:pt x="21484" y="4709"/>
                  <a:pt x="21598" y="10592"/>
                </a:cubicBezTo>
                <a:lnTo>
                  <a:pt x="24297" y="10540"/>
                </a:lnTo>
                <a:lnTo>
                  <a:pt x="20971" y="13997"/>
                </a:lnTo>
                <a:lnTo>
                  <a:pt x="17514" y="10670"/>
                </a:lnTo>
                <a:lnTo>
                  <a:pt x="20214" y="10619"/>
                </a:lnTo>
                <a:close/>
              </a:path>
            </a:pathLst>
          </a:cu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46" name="AutoShape 330"/>
          <p:cNvSpPr>
            <a:spLocks noChangeArrowheads="1"/>
          </p:cNvSpPr>
          <p:nvPr/>
        </p:nvSpPr>
        <p:spPr bwMode="auto">
          <a:xfrm rot="10094619" flipH="1">
            <a:off x="7086600" y="3429000"/>
            <a:ext cx="1589088" cy="1219200"/>
          </a:xfrm>
          <a:custGeom>
            <a:avLst/>
            <a:gdLst>
              <a:gd name="G0" fmla="+- -72179 0 0"/>
              <a:gd name="G1" fmla="+- -10667492 0 0"/>
              <a:gd name="G2" fmla="+- -72179 0 -10667492"/>
              <a:gd name="G3" fmla="+- 10800 0 0"/>
              <a:gd name="G4" fmla="+- 0 0 -72179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9416 0 0"/>
              <a:gd name="G9" fmla="+- 0 0 -10667492"/>
              <a:gd name="G10" fmla="+- 9416 0 2700"/>
              <a:gd name="G11" fmla="cos G10 -72179"/>
              <a:gd name="G12" fmla="sin G10 -72179"/>
              <a:gd name="G13" fmla="cos 13500 -72179"/>
              <a:gd name="G14" fmla="sin 13500 -72179"/>
              <a:gd name="G15" fmla="+- G11 10800 0"/>
              <a:gd name="G16" fmla="+- G12 10800 0"/>
              <a:gd name="G17" fmla="+- G13 10800 0"/>
              <a:gd name="G18" fmla="+- G14 10800 0"/>
              <a:gd name="G19" fmla="*/ 9416 1 2"/>
              <a:gd name="G20" fmla="+- G19 5400 0"/>
              <a:gd name="G21" fmla="cos G20 -72179"/>
              <a:gd name="G22" fmla="sin G20 -72179"/>
              <a:gd name="G23" fmla="+- G21 10800 0"/>
              <a:gd name="G24" fmla="+- G12 G23 G22"/>
              <a:gd name="G25" fmla="+- G22 G23 G11"/>
              <a:gd name="G26" fmla="cos 10800 -72179"/>
              <a:gd name="G27" fmla="sin 10800 -72179"/>
              <a:gd name="G28" fmla="cos 9416 -72179"/>
              <a:gd name="G29" fmla="sin 9416 -72179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0667492"/>
              <a:gd name="G36" fmla="sin G34 -10667492"/>
              <a:gd name="G37" fmla="+/ -10667492 -72179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9416 G39"/>
              <a:gd name="G43" fmla="sin 941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2314 w 21600"/>
              <a:gd name="T5" fmla="*/ 106 h 21600"/>
              <a:gd name="T6" fmla="*/ 1145 w 21600"/>
              <a:gd name="T7" fmla="*/ 7806 h 21600"/>
              <a:gd name="T8" fmla="*/ 12120 w 21600"/>
              <a:gd name="T9" fmla="*/ 1477 h 21600"/>
              <a:gd name="T10" fmla="*/ 24297 w 21600"/>
              <a:gd name="T11" fmla="*/ 10540 h 21600"/>
              <a:gd name="T12" fmla="*/ 20971 w 21600"/>
              <a:gd name="T13" fmla="*/ 13997 h 21600"/>
              <a:gd name="T14" fmla="*/ 17514 w 21600"/>
              <a:gd name="T15" fmla="*/ 1067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20214" y="10619"/>
                </a:moveTo>
                <a:cubicBezTo>
                  <a:pt x="20115" y="5490"/>
                  <a:pt x="15929" y="1384"/>
                  <a:pt x="10800" y="1384"/>
                </a:cubicBezTo>
                <a:cubicBezTo>
                  <a:pt x="6673" y="1383"/>
                  <a:pt x="3028" y="4070"/>
                  <a:pt x="1806" y="8011"/>
                </a:cubicBezTo>
                <a:lnTo>
                  <a:pt x="484" y="7601"/>
                </a:lnTo>
                <a:cubicBezTo>
                  <a:pt x="1886" y="3081"/>
                  <a:pt x="6067" y="-1"/>
                  <a:pt x="10800" y="0"/>
                </a:cubicBezTo>
                <a:cubicBezTo>
                  <a:pt x="16683" y="0"/>
                  <a:pt x="21484" y="4709"/>
                  <a:pt x="21598" y="10592"/>
                </a:cubicBezTo>
                <a:lnTo>
                  <a:pt x="24297" y="10540"/>
                </a:lnTo>
                <a:lnTo>
                  <a:pt x="20971" y="13997"/>
                </a:lnTo>
                <a:lnTo>
                  <a:pt x="17514" y="10670"/>
                </a:lnTo>
                <a:lnTo>
                  <a:pt x="20214" y="10619"/>
                </a:lnTo>
                <a:close/>
              </a:path>
            </a:pathLst>
          </a:cu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47" name="Rectangle 331"/>
          <p:cNvSpPr>
            <a:spLocks noChangeArrowheads="1"/>
          </p:cNvSpPr>
          <p:nvPr/>
        </p:nvSpPr>
        <p:spPr bwMode="auto">
          <a:xfrm>
            <a:off x="5638800" y="4267200"/>
            <a:ext cx="25146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sz="1800" b="0" dirty="0">
                <a:solidFill>
                  <a:schemeClr val="tx1"/>
                </a:solidFill>
              </a:rPr>
              <a:t>some bits get flipped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sz="1800" b="0" dirty="0">
                <a:solidFill>
                  <a:schemeClr val="tx1"/>
                </a:solidFill>
              </a:rPr>
              <a:t>(because of the noise)</a:t>
            </a:r>
            <a:endParaRPr lang="en-US" sz="1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52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45" grpId="0" animBg="1"/>
      <p:bldP spid="954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GB"/>
              <a:t>Bounded-Storage Model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2296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GB" sz="2400"/>
              <a:t>Another idea: bound the size of adversary’s memory</a:t>
            </a:r>
            <a:endParaRPr lang="en-US" sz="2400"/>
          </a:p>
        </p:txBody>
      </p:sp>
      <p:pic>
        <p:nvPicPr>
          <p:cNvPr id="21508" name="Picture 4" descr="MCj041146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886200"/>
            <a:ext cx="1401763" cy="1457325"/>
          </a:xfrm>
          <a:prstGeom prst="rect">
            <a:avLst/>
          </a:prstGeom>
          <a:noFill/>
        </p:spPr>
      </p:pic>
      <p:pic>
        <p:nvPicPr>
          <p:cNvPr id="21509" name="Picture 5" descr="MCj043594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5486400"/>
            <a:ext cx="1841500" cy="1273175"/>
          </a:xfrm>
          <a:prstGeom prst="rect">
            <a:avLst/>
          </a:prstGeom>
          <a:noFill/>
        </p:spPr>
      </p:pic>
      <p:pic>
        <p:nvPicPr>
          <p:cNvPr id="21510" name="Picture 6" descr="MCj0415808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810000"/>
            <a:ext cx="1368425" cy="1438275"/>
          </a:xfrm>
          <a:prstGeom prst="rect">
            <a:avLst/>
          </a:prstGeom>
          <a:noFill/>
        </p:spPr>
      </p:pic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1981200" y="4419600"/>
            <a:ext cx="495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1515" name="Picture 11" descr="MCj0434857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1752600"/>
            <a:ext cx="1447800" cy="1447800"/>
          </a:xfrm>
          <a:prstGeom prst="rect">
            <a:avLst/>
          </a:prstGeom>
          <a:noFill/>
        </p:spPr>
      </p:pic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2590800" y="2514600"/>
            <a:ext cx="3441700" cy="701675"/>
          </a:xfrm>
          <a:prstGeom prst="rect">
            <a:avLst/>
          </a:prstGeom>
          <a:solidFill>
            <a:schemeClr val="bg1">
              <a:alpha val="56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l-PL" sz="1000">
                <a:solidFill>
                  <a:schemeClr val="tx1"/>
                </a:solidFill>
                <a:latin typeface="Verdana" pitchFamily="34" charset="0"/>
              </a:rPr>
              <a:t>000110100111010010011010111001110111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sz="1000">
                <a:solidFill>
                  <a:schemeClr val="tx1"/>
                </a:solidFill>
                <a:latin typeface="Verdana" pitchFamily="34" charset="0"/>
              </a:rPr>
              <a:t>111010011101010101010010010100111100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sz="1000">
                <a:solidFill>
                  <a:schemeClr val="tx1"/>
                </a:solidFill>
                <a:latin typeface="Verdana" pitchFamily="34" charset="0"/>
              </a:rPr>
              <a:t>001001111111100010101001000101010010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sz="1000">
                <a:solidFill>
                  <a:schemeClr val="tx1"/>
                </a:solidFill>
                <a:latin typeface="Verdana" pitchFamily="34" charset="0"/>
              </a:rPr>
              <a:t>001010010100101011010101001010010101</a:t>
            </a:r>
            <a:endParaRPr lang="en-US" sz="100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21517" name="Picture 13" descr="MCj0287121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2895600"/>
            <a:ext cx="990600" cy="966788"/>
          </a:xfrm>
          <a:prstGeom prst="rect">
            <a:avLst/>
          </a:prstGeom>
          <a:noFill/>
        </p:spPr>
      </p:pic>
      <p:pic>
        <p:nvPicPr>
          <p:cNvPr id="21518" name="Picture 14" descr="MCj0287121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09600" y="2895600"/>
            <a:ext cx="990600" cy="966788"/>
          </a:xfrm>
          <a:prstGeom prst="rect">
            <a:avLst/>
          </a:prstGeom>
          <a:noFill/>
        </p:spPr>
      </p:pic>
      <p:pic>
        <p:nvPicPr>
          <p:cNvPr id="21519" name="Picture 15" descr="MCj0287121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667000" y="4648200"/>
            <a:ext cx="990600" cy="966788"/>
          </a:xfrm>
          <a:prstGeom prst="rect">
            <a:avLst/>
          </a:prstGeom>
          <a:noFill/>
        </p:spPr>
      </p:pic>
      <p:sp>
        <p:nvSpPr>
          <p:cNvPr id="21520" name="Line 16"/>
          <p:cNvSpPr>
            <a:spLocks noChangeShapeType="1"/>
          </p:cNvSpPr>
          <p:nvPr/>
        </p:nvSpPr>
        <p:spPr bwMode="auto">
          <a:xfrm>
            <a:off x="2743200" y="34290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2971800" y="3276600"/>
            <a:ext cx="2624138" cy="311150"/>
          </a:xfrm>
          <a:prstGeom prst="rect">
            <a:avLst/>
          </a:prstGeom>
          <a:solidFill>
            <a:srgbClr val="F4FAFA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sz="1400" b="0">
                <a:solidFill>
                  <a:schemeClr val="tx1"/>
                </a:solidFill>
              </a:rPr>
              <a:t>too large to fit in Eve’s memory</a:t>
            </a:r>
            <a:endParaRPr lang="en-US" sz="14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98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6" grpId="0" animBg="1"/>
      <p:bldP spid="21520" grpId="0" animBg="1"/>
      <p:bldP spid="2152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56" y="1643050"/>
            <a:ext cx="5929354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bg2">
                    <a:lumMod val="90000"/>
                  </a:schemeClr>
                </a:solidFill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bg2">
                    <a:lumMod val="90000"/>
                  </a:schemeClr>
                </a:solidFill>
              </a:rPr>
              <a:t>Historical ciphers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bg2">
                    <a:lumMod val="90000"/>
                  </a:schemeClr>
                </a:solidFill>
              </a:rPr>
              <a:t>Information-theoretic security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Computational security</a:t>
            </a: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 flipH="1">
            <a:off x="398993" y="3070691"/>
            <a:ext cx="1214446" cy="714380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5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F0853-9A07-4C18-8472-060467170188}" type="slidenum">
              <a:rPr lang="it-IT"/>
              <a:pPr/>
              <a:t>55</a:t>
            </a:fld>
            <a:endParaRPr lang="it-IT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428596" y="4929198"/>
            <a:ext cx="8215370" cy="128588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/>
              <a:t>How can this be formalized?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algn="r">
              <a:lnSpc>
                <a:spcPct val="80000"/>
              </a:lnSpc>
              <a:buFontTx/>
              <a:buNone/>
            </a:pPr>
            <a:r>
              <a:rPr lang="en-US" sz="2400" dirty="0" smtClean="0"/>
              <a:t>We will use the </a:t>
            </a:r>
            <a:r>
              <a:rPr lang="en-US" sz="2400" b="1" dirty="0" smtClean="0">
                <a:solidFill>
                  <a:srgbClr val="002060"/>
                </a:solidFill>
              </a:rPr>
              <a:t>complexity theory</a:t>
            </a:r>
            <a:r>
              <a:rPr lang="en-US" sz="2400" dirty="0" smtClean="0"/>
              <a:t>!</a:t>
            </a:r>
            <a:endParaRPr lang="pl-PL" sz="2400" dirty="0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3124200" y="1643050"/>
            <a:ext cx="2819400" cy="12334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pl-PL" sz="2400" b="1" dirty="0" smtClean="0"/>
              <a:t>perfect secrecy</a:t>
            </a:r>
            <a:r>
              <a:rPr lang="pl-PL" sz="2400" dirty="0" smtClean="0"/>
              <a:t>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sz="2400" b="1" i="1" dirty="0" smtClean="0">
                <a:solidFill>
                  <a:srgbClr val="FF0000"/>
                </a:solidFill>
              </a:rPr>
              <a:t>M</a:t>
            </a:r>
            <a:r>
              <a:rPr lang="pl-PL" sz="2400" dirty="0" smtClean="0"/>
              <a:t> and </a:t>
            </a:r>
            <a:r>
              <a:rPr lang="pl-PL" sz="2400" b="1" dirty="0" smtClean="0">
                <a:solidFill>
                  <a:srgbClr val="FF0000"/>
                </a:solidFill>
              </a:rPr>
              <a:t>Enc</a:t>
            </a:r>
            <a:r>
              <a:rPr lang="pl-PL" sz="2400" b="1" i="1" baseline="-25000" dirty="0" smtClean="0">
                <a:solidFill>
                  <a:srgbClr val="FF0000"/>
                </a:solidFill>
              </a:rPr>
              <a:t>K</a:t>
            </a:r>
            <a:r>
              <a:rPr lang="pl-PL" sz="2400" b="1" dirty="0" smtClean="0">
                <a:solidFill>
                  <a:srgbClr val="FF0000"/>
                </a:solidFill>
              </a:rPr>
              <a:t>(</a:t>
            </a:r>
            <a:r>
              <a:rPr lang="pl-PL" sz="2400" b="1" i="1" dirty="0" smtClean="0">
                <a:solidFill>
                  <a:srgbClr val="FF0000"/>
                </a:solidFill>
              </a:rPr>
              <a:t>M</a:t>
            </a:r>
            <a:r>
              <a:rPr lang="pl-PL" sz="2400" b="1" dirty="0" smtClean="0">
                <a:solidFill>
                  <a:srgbClr val="FF0000"/>
                </a:solidFill>
              </a:rPr>
              <a:t>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sz="2400" dirty="0" smtClean="0"/>
              <a:t>are independent</a:t>
            </a:r>
            <a:endParaRPr lang="en-US" sz="2400" dirty="0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14290"/>
            <a:ext cx="806958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reason about the bounded computing power?</a:t>
            </a:r>
            <a:endParaRPr lang="en-US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3000372"/>
            <a:ext cx="8215370" cy="1785950"/>
          </a:xfr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/>
              <a:t>I</a:t>
            </a:r>
            <a:r>
              <a:rPr lang="pl-PL" sz="2400" dirty="0" smtClean="0"/>
              <a:t>t </a:t>
            </a:r>
            <a:r>
              <a:rPr lang="pl-PL" sz="2400" dirty="0"/>
              <a:t>is enough to require that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sz="2400" b="1" i="1" dirty="0">
                <a:solidFill>
                  <a:srgbClr val="FF0000"/>
                </a:solidFill>
              </a:rPr>
              <a:t>M</a:t>
            </a:r>
            <a:r>
              <a:rPr lang="pl-PL" sz="2400" dirty="0"/>
              <a:t> and </a:t>
            </a:r>
            <a:r>
              <a:rPr lang="pl-PL" sz="2400" b="1" dirty="0">
                <a:solidFill>
                  <a:srgbClr val="FF0000"/>
                </a:solidFill>
              </a:rPr>
              <a:t>Enc</a:t>
            </a:r>
            <a:r>
              <a:rPr lang="pl-PL" sz="2400" b="1" i="1" baseline="-25000" dirty="0">
                <a:solidFill>
                  <a:srgbClr val="FF0000"/>
                </a:solidFill>
              </a:rPr>
              <a:t>K</a:t>
            </a:r>
            <a:r>
              <a:rPr lang="pl-PL" sz="2400" b="1" dirty="0">
                <a:solidFill>
                  <a:srgbClr val="FF0000"/>
                </a:solidFill>
              </a:rPr>
              <a:t>(</a:t>
            </a:r>
            <a:r>
              <a:rPr lang="pl-PL" sz="2400" b="1" i="1" dirty="0">
                <a:solidFill>
                  <a:srgbClr val="FF0000"/>
                </a:solidFill>
              </a:rPr>
              <a:t>M</a:t>
            </a:r>
            <a:r>
              <a:rPr lang="pl-PL" sz="2400" b="1" dirty="0">
                <a:solidFill>
                  <a:srgbClr val="FF0000"/>
                </a:solidFill>
              </a:rPr>
              <a:t>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sz="2400" dirty="0"/>
              <a:t>are independent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“</a:t>
            </a:r>
            <a:r>
              <a:rPr lang="pl-PL" sz="2400" b="1" i="1" dirty="0" smtClean="0"/>
              <a:t>from the point </a:t>
            </a:r>
            <a:r>
              <a:rPr lang="pl-PL" sz="2400" b="1" i="1" dirty="0"/>
              <a:t>of </a:t>
            </a:r>
            <a:r>
              <a:rPr lang="pl-PL" sz="2400" b="1" i="1" dirty="0" smtClean="0"/>
              <a:t>view</a:t>
            </a:r>
            <a:r>
              <a:rPr lang="en-US" sz="2400" b="1" i="1" dirty="0" smtClean="0"/>
              <a:t> of a computationally-limited adversary</a:t>
            </a:r>
            <a:r>
              <a:rPr lang="pl-PL" sz="2400" dirty="0" smtClean="0"/>
              <a:t>’’</a:t>
            </a:r>
            <a:r>
              <a:rPr lang="en-US" sz="2400" dirty="0" smtClean="0"/>
              <a:t>.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>
              <a:lnSpc>
                <a:spcPct val="80000"/>
              </a:lnSpc>
              <a:buFontTx/>
              <a:buNone/>
            </a:pPr>
            <a:endParaRPr lang="pl-PL" sz="2400" dirty="0"/>
          </a:p>
          <a:p>
            <a:pPr>
              <a:lnSpc>
                <a:spcPct val="80000"/>
              </a:lnSpc>
              <a:buFontTx/>
              <a:buNone/>
            </a:pPr>
            <a:endParaRPr lang="pl-PL" sz="2400" dirty="0"/>
          </a:p>
          <a:p>
            <a:pPr>
              <a:lnSpc>
                <a:spcPct val="80000"/>
              </a:lnSpc>
              <a:buFontTx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049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animBg="1"/>
      <p:bldP spid="66565" grpId="0" animBg="1"/>
      <p:bldP spid="66563" grpId="0" build="p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/>
          </a:bodyPr>
          <a:lstStyle/>
          <a:p>
            <a:r>
              <a:rPr lang="pl-PL" sz="4000" dirty="0"/>
              <a:t>R</a:t>
            </a:r>
            <a:r>
              <a:rPr lang="en-GB" sz="4000" dirty="0" err="1"/>
              <a:t>eal</a:t>
            </a:r>
            <a:r>
              <a:rPr lang="en-GB" sz="4000" dirty="0"/>
              <a:t> </a:t>
            </a:r>
            <a:r>
              <a:rPr lang="en-GB" sz="4000" dirty="0" smtClean="0"/>
              <a:t>cryptography </a:t>
            </a:r>
            <a:r>
              <a:rPr lang="en-GB" sz="4000" dirty="0"/>
              <a:t>starts here:</a:t>
            </a:r>
            <a:endParaRPr lang="en-US" sz="4000" dirty="0"/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2714612" y="1714488"/>
            <a:ext cx="5143536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sz="2400" b="1" dirty="0">
                <a:solidFill>
                  <a:schemeClr val="tx1"/>
                </a:solidFill>
              </a:rPr>
              <a:t>Eve is computationally-bounded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22533" name="Picture 5" descr="MCj043594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1841500" cy="12731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0034" y="3357562"/>
            <a:ext cx="77867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will construct schemes that in </a:t>
            </a:r>
            <a:r>
              <a:rPr lang="en-US" sz="2400" b="1" dirty="0" smtClean="0">
                <a:solidFill>
                  <a:srgbClr val="0070C0"/>
                </a:solidFill>
              </a:rPr>
              <a:t>principle can be broken </a:t>
            </a:r>
            <a:r>
              <a:rPr lang="en-US" sz="2400" dirty="0" smtClean="0"/>
              <a:t>if the adversary has a huge computing power.</a:t>
            </a:r>
          </a:p>
          <a:p>
            <a:endParaRPr lang="en-US" sz="2400" dirty="0"/>
          </a:p>
          <a:p>
            <a:r>
              <a:rPr lang="en-US" sz="2400" dirty="0" smtClean="0"/>
              <a:t>For example, the adversary will be able to break the scheme by enumerating all possible secret keys. </a:t>
            </a:r>
          </a:p>
          <a:p>
            <a:pPr algn="r"/>
            <a:r>
              <a:rPr lang="en-US" sz="2400" dirty="0" smtClean="0"/>
              <a:t>(this is called a “</a:t>
            </a:r>
            <a:r>
              <a:rPr lang="en-US" sz="2400" b="1" dirty="0" smtClean="0"/>
              <a:t>brute force attack</a:t>
            </a:r>
            <a:r>
              <a:rPr lang="en-US" sz="2400" dirty="0" smtClean="0"/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44106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785786" y="3429000"/>
            <a:ext cx="7715304" cy="213360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>
            <a:glow rad="139700">
              <a:schemeClr val="accent6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marL="342900" indent="-342900">
              <a:spcBef>
                <a:spcPct val="0"/>
              </a:spcBef>
              <a:buFontTx/>
              <a:buNone/>
            </a:pPr>
            <a:r>
              <a:rPr lang="en-GB" sz="2400" b="1" u="sng" dirty="0" smtClean="0">
                <a:solidFill>
                  <a:srgbClr val="FF0000"/>
                </a:solidFill>
              </a:rPr>
              <a:t>Ideas</a:t>
            </a:r>
            <a:r>
              <a:rPr lang="en-GB" dirty="0" smtClean="0"/>
              <a:t>:</a:t>
            </a:r>
          </a:p>
          <a:p>
            <a:pPr marL="342900" indent="-342900">
              <a:spcBef>
                <a:spcPct val="0"/>
              </a:spcBef>
            </a:pPr>
            <a:endParaRPr lang="en-GB" dirty="0" smtClean="0"/>
          </a:p>
          <a:p>
            <a:pPr marL="342900" indent="-342900">
              <a:spcBef>
                <a:spcPct val="0"/>
              </a:spcBef>
              <a:buFont typeface="+mj-lt"/>
              <a:buAutoNum type="arabicPeriod"/>
            </a:pPr>
            <a:r>
              <a:rPr lang="en-GB" dirty="0" smtClean="0"/>
              <a:t>“She has can use at most </a:t>
            </a:r>
            <a:r>
              <a:rPr lang="en-GB" b="1" dirty="0" smtClean="0">
                <a:solidFill>
                  <a:srgbClr val="FF0000"/>
                </a:solidFill>
              </a:rPr>
              <a:t>1000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	</a:t>
            </a:r>
            <a:r>
              <a:rPr lang="en-GB" b="1" dirty="0" smtClean="0">
                <a:solidFill>
                  <a:srgbClr val="0070C0"/>
                </a:solidFill>
              </a:rPr>
              <a:t>    Intel Core 2 Extreme X6800 Dual Core Processors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for at most </a:t>
            </a:r>
            <a:r>
              <a:rPr lang="en-GB" b="1" dirty="0" smtClean="0">
                <a:solidFill>
                  <a:srgbClr val="FF0000"/>
                </a:solidFill>
              </a:rPr>
              <a:t>100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years...”</a:t>
            </a:r>
          </a:p>
          <a:p>
            <a:pPr marL="342900" indent="-342900">
              <a:spcBef>
                <a:spcPct val="0"/>
              </a:spcBef>
              <a:buFontTx/>
              <a:buAutoNum type="arabicPeriod"/>
            </a:pPr>
            <a:endParaRPr lang="en-GB" dirty="0" smtClean="0"/>
          </a:p>
          <a:p>
            <a:pPr marL="342900" indent="-342900">
              <a:spcBef>
                <a:spcPct val="0"/>
              </a:spcBef>
              <a:buFontTx/>
              <a:buAutoNum type="arabicPeriod"/>
            </a:pPr>
            <a:r>
              <a:rPr lang="en-GB" dirty="0" smtClean="0"/>
              <a:t>“She can buy equipment worth </a:t>
            </a:r>
            <a:r>
              <a:rPr lang="en-GB" b="1" dirty="0" smtClean="0">
                <a:solidFill>
                  <a:srgbClr val="0070C0"/>
                </a:solidFill>
              </a:rPr>
              <a:t>1 million euro </a:t>
            </a:r>
            <a:r>
              <a:rPr lang="en-GB" dirty="0" smtClean="0"/>
              <a:t>and use it for </a:t>
            </a:r>
            <a:r>
              <a:rPr lang="en-GB" b="1" dirty="0" smtClean="0">
                <a:solidFill>
                  <a:srgbClr val="FF0000"/>
                </a:solidFill>
              </a:rPr>
              <a:t>30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years..”.</a:t>
            </a:r>
            <a:endParaRPr lang="en-GB" dirty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Computationally-bounded adversary</a:t>
            </a:r>
            <a:endParaRPr lang="en-US" sz="4000" dirty="0"/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2714612" y="1714488"/>
            <a:ext cx="5143536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sz="2400" b="1" dirty="0">
                <a:solidFill>
                  <a:schemeClr val="tx1"/>
                </a:solidFill>
              </a:rPr>
              <a:t>Eve is computationally-bounded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22533" name="Picture 5" descr="MCj043594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1841500" cy="1273175"/>
          </a:xfrm>
          <a:prstGeom prst="rect">
            <a:avLst/>
          </a:prstGeom>
          <a:noFill/>
        </p:spPr>
      </p:pic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1785918" y="5929330"/>
            <a:ext cx="5791200" cy="7048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sz="2000" dirty="0">
                <a:solidFill>
                  <a:schemeClr val="tx1"/>
                </a:solidFill>
              </a:rPr>
              <a:t>it’s hard to reason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formally about it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20011767">
            <a:off x="1817297" y="2362406"/>
            <a:ext cx="1537581" cy="18189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7158" y="2857496"/>
            <a:ext cx="2369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0"/>
              </a:spcBef>
              <a:buFontTx/>
              <a:buNone/>
            </a:pPr>
            <a:r>
              <a:rPr lang="en-GB" dirty="0" smtClean="0"/>
              <a:t>But what does it mean?</a:t>
            </a:r>
          </a:p>
        </p:txBody>
      </p:sp>
    </p:spTree>
    <p:extLst>
      <p:ext uri="{BB962C8B-B14F-4D97-AF65-F5344CB8AC3E}">
        <p14:creationId xmlns:p14="http://schemas.microsoft.com/office/powerpoint/2010/main" val="112727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0" grpId="0" animBg="1"/>
      <p:bldP spid="22542" grpId="0" animBg="1"/>
      <p:bldP spid="2254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-214338"/>
            <a:ext cx="8229600" cy="1143000"/>
          </a:xfrm>
        </p:spPr>
        <p:txBody>
          <a:bodyPr/>
          <a:lstStyle/>
          <a:p>
            <a:r>
              <a:rPr lang="pl-PL" dirty="0"/>
              <a:t>A better idea</a:t>
            </a: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500570"/>
            <a:ext cx="8262966" cy="1421581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2000" dirty="0" smtClean="0"/>
          </a:p>
          <a:p>
            <a:pPr marL="609600" indent="-60960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000" dirty="0" smtClean="0"/>
              <a:t>We </a:t>
            </a:r>
            <a:r>
              <a:rPr lang="en-US" sz="2000" dirty="0"/>
              <a:t>would need to specify exactly what we mean by a “</a:t>
            </a:r>
            <a:r>
              <a:rPr lang="en-US" sz="2000" b="1" dirty="0"/>
              <a:t>Turing Machine</a:t>
            </a:r>
            <a:r>
              <a:rPr lang="en-US" sz="2000" dirty="0"/>
              <a:t>”:</a:t>
            </a:r>
            <a:br>
              <a:rPr lang="en-US" sz="2000" dirty="0"/>
            </a:br>
            <a:endParaRPr lang="en-US" sz="2000" dirty="0"/>
          </a:p>
          <a:p>
            <a:pPr marL="609600" indent="-609600">
              <a:lnSpc>
                <a:spcPct val="800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FF0000"/>
                </a:solidFill>
              </a:rPr>
              <a:t>how many tapes </a:t>
            </a:r>
            <a:r>
              <a:rPr lang="en-US" sz="2000" b="1" dirty="0" smtClean="0">
                <a:solidFill>
                  <a:srgbClr val="FF0000"/>
                </a:solidFill>
              </a:rPr>
              <a:t>does it have?</a:t>
            </a:r>
            <a:endParaRPr lang="en-US" sz="2000" b="1" dirty="0">
              <a:solidFill>
                <a:srgbClr val="FF0000"/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ct val="0"/>
              </a:spcBef>
            </a:pPr>
            <a:r>
              <a:rPr lang="en-US" sz="2000" dirty="0"/>
              <a:t>how does it access these tapes (maybe a “</a:t>
            </a:r>
            <a:r>
              <a:rPr lang="en-US" sz="2000" b="1" dirty="0"/>
              <a:t>random access memory</a:t>
            </a:r>
            <a:r>
              <a:rPr lang="en-US" sz="2000" dirty="0"/>
              <a:t>” is a more realistic model..)</a:t>
            </a:r>
          </a:p>
          <a:p>
            <a:pPr marL="609600" indent="-609600">
              <a:lnSpc>
                <a:spcPct val="80000"/>
              </a:lnSpc>
              <a:spcBef>
                <a:spcPct val="0"/>
              </a:spcBef>
            </a:pPr>
            <a:r>
              <a:rPr lang="en-US" sz="2000" dirty="0" smtClean="0"/>
              <a:t>...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428596" y="1000108"/>
            <a:ext cx="821537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09600" indent="-609600"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000" dirty="0" smtClean="0"/>
              <a:t>”</a:t>
            </a:r>
            <a:r>
              <a:rPr lang="pl-PL" sz="2000" dirty="0" smtClean="0"/>
              <a:t>The adversary</a:t>
            </a:r>
            <a:r>
              <a:rPr lang="en-GB" sz="2000" dirty="0" smtClean="0"/>
              <a:t> has access to a </a:t>
            </a:r>
            <a:r>
              <a:rPr lang="en-GB" sz="2000" b="1" dirty="0" smtClean="0">
                <a:solidFill>
                  <a:srgbClr val="FF0000"/>
                </a:solidFill>
              </a:rPr>
              <a:t>Turing Machine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/>
              <a:t>that can make at most </a:t>
            </a:r>
            <a:r>
              <a:rPr lang="en-GB" sz="2000" b="1" dirty="0" smtClean="0">
                <a:solidFill>
                  <a:srgbClr val="FF0000"/>
                </a:solidFill>
              </a:rPr>
              <a:t>10</a:t>
            </a:r>
            <a:r>
              <a:rPr lang="en-GB" sz="2000" b="1" baseline="30000" dirty="0" smtClean="0">
                <a:solidFill>
                  <a:srgbClr val="FF0000"/>
                </a:solidFill>
              </a:rPr>
              <a:t>30</a:t>
            </a:r>
            <a:r>
              <a:rPr lang="en-GB" sz="2000" dirty="0" smtClean="0"/>
              <a:t> steps.”</a:t>
            </a:r>
            <a:endParaRPr lang="en-GB" sz="2000" dirty="0"/>
          </a:p>
        </p:txBody>
      </p:sp>
      <p:sp>
        <p:nvSpPr>
          <p:cNvPr id="7" name="Rectangle 6"/>
          <p:cNvSpPr/>
          <p:nvPr/>
        </p:nvSpPr>
        <p:spPr>
          <a:xfrm>
            <a:off x="428596" y="2041746"/>
            <a:ext cx="8215370" cy="181588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09600" indent="-609600">
              <a:lnSpc>
                <a:spcPct val="80000"/>
              </a:lnSpc>
              <a:spcBef>
                <a:spcPct val="0"/>
              </a:spcBef>
            </a:pPr>
            <a:endParaRPr lang="pl-PL" sz="2000" dirty="0" smtClean="0"/>
          </a:p>
          <a:p>
            <a:pPr marL="609600" indent="-609600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l-PL" sz="2000" dirty="0" smtClean="0"/>
          </a:p>
          <a:p>
            <a:pPr marL="609600" indent="-609600"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000" dirty="0" smtClean="0"/>
              <a:t>“</a:t>
            </a:r>
            <a:r>
              <a:rPr lang="pl-PL" sz="2000" dirty="0" smtClean="0"/>
              <a:t>a system </a:t>
            </a:r>
            <a:r>
              <a:rPr lang="pl-PL" sz="2000" b="1" u="sng" dirty="0" smtClean="0">
                <a:solidFill>
                  <a:srgbClr val="FF0000"/>
                </a:solidFill>
              </a:rPr>
              <a:t>X</a:t>
            </a:r>
            <a:r>
              <a:rPr lang="pl-PL" sz="2000" b="1" u="sng" dirty="0" smtClean="0"/>
              <a:t> is </a:t>
            </a:r>
            <a:r>
              <a:rPr lang="pl-PL" sz="2000" b="1" u="sng" dirty="0" smtClean="0">
                <a:solidFill>
                  <a:srgbClr val="FF0000"/>
                </a:solidFill>
              </a:rPr>
              <a:t>(t,</a:t>
            </a:r>
            <a:r>
              <a:rPr lang="el-GR" sz="2000" b="1" u="sng" dirty="0" smtClean="0">
                <a:solidFill>
                  <a:srgbClr val="FF0000"/>
                </a:solidFill>
                <a:cs typeface="Arial" charset="0"/>
              </a:rPr>
              <a:t>ε</a:t>
            </a:r>
            <a:r>
              <a:rPr lang="pl-PL" sz="2000" b="1" u="sng" dirty="0" smtClean="0">
                <a:solidFill>
                  <a:srgbClr val="FF0000"/>
                </a:solidFill>
                <a:cs typeface="Arial" charset="0"/>
              </a:rPr>
              <a:t>)</a:t>
            </a:r>
            <a:r>
              <a:rPr lang="en-US" sz="2000" b="1" u="sng" dirty="0" smtClean="0"/>
              <a:t>-s</a:t>
            </a:r>
            <a:r>
              <a:rPr lang="pl-PL" sz="2000" b="1" u="sng" dirty="0" smtClean="0"/>
              <a:t>ecure</a:t>
            </a:r>
            <a:r>
              <a:rPr lang="pl-PL" sz="2000" dirty="0" smtClean="0"/>
              <a:t> if every </a:t>
            </a:r>
            <a:r>
              <a:rPr lang="pl-PL" sz="2000" b="1" dirty="0" smtClean="0"/>
              <a:t>Turing Machine</a:t>
            </a:r>
            <a:r>
              <a:rPr lang="pl-PL" sz="2000" dirty="0" smtClean="0"/>
              <a:t> </a:t>
            </a:r>
            <a:br>
              <a:rPr lang="pl-PL" sz="2000" dirty="0" smtClean="0"/>
            </a:br>
            <a:endParaRPr lang="en-US" sz="2000" dirty="0" smtClean="0"/>
          </a:p>
          <a:p>
            <a:pPr marL="609600" indent="-609600"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000" dirty="0" smtClean="0"/>
              <a:t>that operates in</a:t>
            </a:r>
            <a:r>
              <a:rPr lang="pl-PL" sz="2000" dirty="0" smtClean="0"/>
              <a:t> time</a:t>
            </a:r>
            <a:r>
              <a:rPr lang="en-US" sz="2000" dirty="0" smtClean="0"/>
              <a:t> </a:t>
            </a:r>
            <a:r>
              <a:rPr lang="pl-PL" sz="2000" b="1" dirty="0" smtClean="0">
                <a:solidFill>
                  <a:srgbClr val="FF0000"/>
                </a:solidFill>
              </a:rPr>
              <a:t>t</a:t>
            </a:r>
            <a:r>
              <a:rPr lang="pl-PL" sz="2000" dirty="0" smtClean="0"/>
              <a:t/>
            </a:r>
            <a:br>
              <a:rPr lang="pl-PL" sz="2000" dirty="0" smtClean="0"/>
            </a:br>
            <a:endParaRPr lang="en-US" sz="2000" dirty="0" smtClean="0"/>
          </a:p>
          <a:p>
            <a:pPr marL="609600" indent="-609600"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000" dirty="0" smtClean="0"/>
              <a:t>can break it </a:t>
            </a:r>
            <a:r>
              <a:rPr lang="pl-PL" sz="2000" dirty="0" smtClean="0"/>
              <a:t>with probability at most</a:t>
            </a:r>
            <a:r>
              <a:rPr lang="pl-PL" sz="2000" b="1" dirty="0" smtClean="0">
                <a:solidFill>
                  <a:srgbClr val="993300"/>
                </a:solidFill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  <a:cs typeface="Arial" charset="0"/>
              </a:rPr>
              <a:t>ε</a:t>
            </a:r>
            <a:r>
              <a:rPr lang="en-US" sz="2000" dirty="0" smtClean="0"/>
              <a:t>.”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670479" y="1894999"/>
            <a:ext cx="5888709" cy="3385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09600" indent="-609600"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pl-PL" sz="2000" b="1" dirty="0" smtClean="0"/>
              <a:t>More generally</a:t>
            </a:r>
            <a:r>
              <a:rPr lang="pl-PL" sz="2000" dirty="0" smtClean="0"/>
              <a:t>, we could have definitions of a type:</a:t>
            </a:r>
            <a:endParaRPr lang="en-US" sz="20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2786050" y="4286256"/>
            <a:ext cx="3768660" cy="33855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609600" indent="-609600"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000" dirty="0" smtClean="0"/>
              <a:t>This would be quite precise, </a:t>
            </a:r>
            <a:r>
              <a:rPr lang="en-US" sz="2000" b="1" dirty="0" smtClean="0"/>
              <a:t>but...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2428860" y="6143644"/>
            <a:ext cx="60007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000" i="1" u="sng" dirty="0" smtClean="0"/>
              <a:t>Moreover, this approach often leads to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ugly formulas</a:t>
            </a:r>
            <a:r>
              <a:rPr lang="en-US" sz="2000" i="1" u="sng" dirty="0" smtClean="0"/>
              <a:t>...</a:t>
            </a:r>
            <a:endParaRPr lang="en-US" sz="2000" i="1" u="sng" dirty="0"/>
          </a:p>
        </p:txBody>
      </p:sp>
    </p:spTree>
    <p:extLst>
      <p:ext uri="{BB962C8B-B14F-4D97-AF65-F5344CB8AC3E}">
        <p14:creationId xmlns:p14="http://schemas.microsoft.com/office/powerpoint/2010/main" val="57443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nimBg="1"/>
      <p:bldP spid="7" grpId="0" animBg="1"/>
      <p:bldP spid="8" grpId="0" animBg="1"/>
      <p:bldP spid="9" grpId="0" animBg="1"/>
      <p:bldP spid="1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7498080" cy="1143000"/>
          </a:xfrm>
        </p:spPr>
        <p:txBody>
          <a:bodyPr/>
          <a:lstStyle/>
          <a:p>
            <a:r>
              <a:rPr lang="en-US" dirty="0"/>
              <a:t>What to do?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28596" y="2000240"/>
            <a:ext cx="7929618" cy="212365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365760" tIns="228600" anchor="ctr">
            <a:spAutoFit/>
          </a:bodyPr>
          <a:lstStyle/>
          <a:p>
            <a:pPr marL="342900" indent="-342900" algn="ctr">
              <a:spcBef>
                <a:spcPct val="0"/>
              </a:spcBef>
              <a:buFontTx/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 algn="ctr">
              <a:spcBef>
                <a:spcPct val="0"/>
              </a:spcBef>
            </a:pPr>
            <a:r>
              <a:rPr lang="en-US" sz="2400" b="1" dirty="0">
                <a:solidFill>
                  <a:srgbClr val="FF0000"/>
                </a:solidFill>
              </a:rPr>
              <a:t>t</a:t>
            </a:r>
            <a:r>
              <a:rPr lang="en-US" sz="2400" b="0" dirty="0">
                <a:solidFill>
                  <a:schemeClr val="tx1"/>
                </a:solidFill>
              </a:rPr>
              <a:t> steps of a Turing Machine </a:t>
            </a:r>
            <a:r>
              <a:rPr lang="en-US" sz="2400" dirty="0" smtClean="0">
                <a:solidFill>
                  <a:schemeClr val="tx1"/>
                </a:solidFill>
                <a:latin typeface="SFRM1095"/>
              </a:rPr>
              <a:t>→</a:t>
            </a:r>
            <a:r>
              <a:rPr lang="en-US" sz="2400" b="0" dirty="0" smtClean="0">
                <a:solidFill>
                  <a:schemeClr val="tx1"/>
                </a:solidFill>
              </a:rPr>
              <a:t> </a:t>
            </a:r>
            <a:r>
              <a:rPr lang="en-US" sz="2400" b="0" dirty="0">
                <a:solidFill>
                  <a:schemeClr val="tx1"/>
                </a:solidFill>
              </a:rPr>
              <a:t>“</a:t>
            </a:r>
            <a:r>
              <a:rPr lang="en-US" sz="2400" b="1" dirty="0">
                <a:solidFill>
                  <a:srgbClr val="FF0000"/>
                </a:solidFill>
              </a:rPr>
              <a:t>efficient computation</a:t>
            </a:r>
            <a:r>
              <a:rPr lang="en-US" sz="2400" b="0" dirty="0">
                <a:solidFill>
                  <a:schemeClr val="tx1"/>
                </a:solidFill>
              </a:rPr>
              <a:t>”</a:t>
            </a:r>
            <a:br>
              <a:rPr lang="en-US" sz="2400" b="0" dirty="0">
                <a:solidFill>
                  <a:schemeClr val="tx1"/>
                </a:solidFill>
              </a:rPr>
            </a:br>
            <a:endParaRPr lang="en-US" sz="2400" b="0" dirty="0">
              <a:solidFill>
                <a:schemeClr val="tx1"/>
              </a:solidFill>
            </a:endParaRPr>
          </a:p>
          <a:p>
            <a:pPr marL="342900" indent="-342900" algn="ctr">
              <a:spcBef>
                <a:spcPct val="0"/>
              </a:spcBef>
            </a:pPr>
            <a:r>
              <a:rPr lang="el-GR" sz="2400" b="1" dirty="0">
                <a:solidFill>
                  <a:srgbClr val="FF0000"/>
                </a:solidFill>
              </a:rPr>
              <a:t>ε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SFRM1095"/>
              </a:rPr>
              <a:t>→</a:t>
            </a:r>
            <a:r>
              <a:rPr lang="en-US" sz="2400" b="0" dirty="0" smtClean="0">
                <a:solidFill>
                  <a:schemeClr val="tx1"/>
                </a:solidFill>
              </a:rPr>
              <a:t> </a:t>
            </a:r>
            <a:r>
              <a:rPr lang="en-US" sz="2400" b="0" dirty="0">
                <a:solidFill>
                  <a:schemeClr val="tx1"/>
                </a:solidFill>
              </a:rPr>
              <a:t>a value “</a:t>
            </a:r>
            <a:r>
              <a:rPr lang="en-US" sz="2400" b="1" dirty="0">
                <a:solidFill>
                  <a:srgbClr val="FF0000"/>
                </a:solidFill>
              </a:rPr>
              <a:t>very close to zero</a:t>
            </a:r>
            <a:r>
              <a:rPr lang="en-US" sz="2400" b="0" dirty="0">
                <a:solidFill>
                  <a:schemeClr val="tx1"/>
                </a:solidFill>
              </a:rPr>
              <a:t>”.</a:t>
            </a:r>
          </a:p>
          <a:p>
            <a:pPr marL="342900" indent="-342900">
              <a:spcBef>
                <a:spcPct val="0"/>
              </a:spcBef>
              <a:buFontTx/>
              <a:buNone/>
            </a:pP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00034" y="4643446"/>
            <a:ext cx="7858180" cy="13849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5760" tIns="228600" anchor="ctr">
            <a:spAutoFit/>
          </a:bodyPr>
          <a:lstStyle/>
          <a:p>
            <a:pPr marL="342900" indent="-342900" algn="ctr">
              <a:spcBef>
                <a:spcPct val="0"/>
              </a:spcBef>
              <a:buFontTx/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How to formalize it?</a:t>
            </a:r>
          </a:p>
          <a:p>
            <a:pPr marL="342900" indent="-342900" algn="ctr">
              <a:spcBef>
                <a:spcPct val="0"/>
              </a:spcBef>
              <a:buFontTx/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r">
              <a:spcBef>
                <a:spcPct val="0"/>
              </a:spcBef>
              <a:buFontTx/>
              <a:buNone/>
            </a:pPr>
            <a:r>
              <a:rPr lang="en-US" sz="2400" b="0" dirty="0" smtClean="0">
                <a:solidFill>
                  <a:schemeClr val="tx1"/>
                </a:solidFill>
              </a:rPr>
              <a:t>Use the </a:t>
            </a:r>
            <a:r>
              <a:rPr lang="en-US" sz="2400" b="1" dirty="0" err="1" smtClean="0">
                <a:solidFill>
                  <a:srgbClr val="FF0000"/>
                </a:solidFill>
              </a:rPr>
              <a:t>asymptotics</a:t>
            </a:r>
            <a:r>
              <a:rPr lang="en-US" sz="2400" b="0" dirty="0" smtClean="0">
                <a:solidFill>
                  <a:schemeClr val="tx1"/>
                </a:solidFill>
              </a:rPr>
              <a:t>!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71934" y="1643050"/>
            <a:ext cx="81913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>
              <a:spcBef>
                <a:spcPct val="0"/>
              </a:spcBef>
              <a:buFontTx/>
              <a:buNone/>
            </a:pPr>
            <a:r>
              <a:rPr lang="en-US" sz="2400" dirty="0" smtClean="0"/>
              <a:t>Idea: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180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55" y="236449"/>
            <a:ext cx="8300197" cy="1325563"/>
          </a:xfrm>
        </p:spPr>
        <p:txBody>
          <a:bodyPr/>
          <a:lstStyle/>
          <a:p>
            <a:r>
              <a:rPr lang="it-IT" dirty="0" smtClean="0"/>
              <a:t>What happened in the seventies?</a:t>
            </a:r>
            <a:endParaRPr lang="it-IT" dirty="0"/>
          </a:p>
        </p:txBody>
      </p:sp>
      <p:sp>
        <p:nvSpPr>
          <p:cNvPr id="6" name="TextBox 5"/>
          <p:cNvSpPr txBox="1"/>
          <p:nvPr/>
        </p:nvSpPr>
        <p:spPr>
          <a:xfrm>
            <a:off x="6215074" y="1852562"/>
            <a:ext cx="2571800" cy="45213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>
              <a:buNone/>
            </a:pPr>
            <a:r>
              <a:rPr lang="it-IT" sz="2400" b="1" u="sng" dirty="0" smtClean="0"/>
              <a:t>Theory</a:t>
            </a:r>
          </a:p>
          <a:p>
            <a:pPr>
              <a:buNone/>
            </a:pPr>
            <a:endParaRPr lang="it-IT" sz="2400" dirty="0" smtClean="0"/>
          </a:p>
          <a:p>
            <a:pPr algn="ctr">
              <a:buNone/>
            </a:pPr>
            <a:r>
              <a:rPr lang="it-IT" sz="2400" b="1" dirty="0" smtClean="0">
                <a:solidFill>
                  <a:srgbClr val="FF0000"/>
                </a:solidFill>
              </a:rPr>
              <a:t>the computational complexity theory is born</a:t>
            </a:r>
          </a:p>
          <a:p>
            <a:pPr>
              <a:buNone/>
            </a:pPr>
            <a:r>
              <a:rPr lang="it-IT" sz="2400" dirty="0" smtClean="0"/>
              <a:t>this allows researchers to reason about security in a </a:t>
            </a:r>
            <a:r>
              <a:rPr lang="it-IT" sz="2400" b="1" dirty="0" smtClean="0"/>
              <a:t>formal way</a:t>
            </a:r>
            <a:r>
              <a:rPr lang="it-IT" sz="2400" dirty="0" smtClean="0"/>
              <a:t>.</a:t>
            </a:r>
            <a:r>
              <a:rPr lang="it-IT" sz="2400" b="1" dirty="0" smtClean="0"/>
              <a:t> </a:t>
            </a:r>
          </a:p>
        </p:txBody>
      </p:sp>
      <p:grpSp>
        <p:nvGrpSpPr>
          <p:cNvPr id="3" name="Group 14"/>
          <p:cNvGrpSpPr/>
          <p:nvPr/>
        </p:nvGrpSpPr>
        <p:grpSpPr>
          <a:xfrm>
            <a:off x="357158" y="1857364"/>
            <a:ext cx="2571768" cy="4516542"/>
            <a:chOff x="357158" y="1857364"/>
            <a:chExt cx="2571768" cy="4154983"/>
          </a:xfrm>
          <a:solidFill>
            <a:schemeClr val="bg1">
              <a:lumMod val="95000"/>
            </a:schemeClr>
          </a:solidFill>
        </p:grpSpPr>
        <p:sp>
          <p:nvSpPr>
            <p:cNvPr id="5" name="TextBox 4"/>
            <p:cNvSpPr txBox="1"/>
            <p:nvPr/>
          </p:nvSpPr>
          <p:spPr>
            <a:xfrm>
              <a:off x="357158" y="1857364"/>
              <a:ext cx="2571768" cy="41549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it-IT" sz="2400" b="1" u="sng" dirty="0" smtClean="0"/>
                <a:t>Technology</a:t>
              </a:r>
            </a:p>
            <a:p>
              <a:pPr>
                <a:buNone/>
              </a:pPr>
              <a:endParaRPr lang="it-IT" sz="2400" dirty="0" smtClean="0"/>
            </a:p>
            <a:p>
              <a:pPr>
                <a:buNone/>
              </a:pPr>
              <a:r>
                <a:rPr lang="en-US" sz="2400" dirty="0" smtClean="0"/>
                <a:t>affordable hardware</a:t>
              </a:r>
            </a:p>
            <a:p>
              <a:pPr>
                <a:buNone/>
              </a:pPr>
              <a:endParaRPr lang="it-IT" sz="2400" b="1" dirty="0" smtClean="0"/>
            </a:p>
            <a:p>
              <a:pPr>
                <a:buNone/>
              </a:pPr>
              <a:endParaRPr lang="it-IT" sz="2400" b="1" dirty="0" smtClean="0"/>
            </a:p>
            <a:p>
              <a:pPr>
                <a:buNone/>
              </a:pPr>
              <a:endParaRPr lang="it-IT" sz="2400" dirty="0" smtClean="0"/>
            </a:p>
            <a:p>
              <a:pPr>
                <a:buNone/>
              </a:pPr>
              <a:endParaRPr lang="it-IT" sz="2400" dirty="0" smtClean="0"/>
            </a:p>
            <a:p>
              <a:pPr>
                <a:buNone/>
              </a:pPr>
              <a:endParaRPr lang="it-IT" sz="2400" dirty="0" smtClean="0"/>
            </a:p>
            <a:p>
              <a:pPr>
                <a:buNone/>
              </a:pPr>
              <a:endParaRPr lang="it-IT" sz="2400" dirty="0" smtClean="0"/>
            </a:p>
            <a:p>
              <a:pPr>
                <a:buNone/>
              </a:pPr>
              <a:endParaRPr lang="it-IT" sz="2400" dirty="0" smtClean="0"/>
            </a:p>
            <a:p>
              <a:endParaRPr lang="it-IT" sz="2400" dirty="0"/>
            </a:p>
          </p:txBody>
        </p:sp>
        <p:pic>
          <p:nvPicPr>
            <p:cNvPr id="3074" name="Picture 2" descr="C:\Program Files\Microsoft Office\MEDIA\CAGCAT10\j0285750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2910" y="4714884"/>
              <a:ext cx="1976200" cy="12144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</p:grpSp>
      <p:grpSp>
        <p:nvGrpSpPr>
          <p:cNvPr id="7" name="Group 15"/>
          <p:cNvGrpSpPr/>
          <p:nvPr/>
        </p:nvGrpSpPr>
        <p:grpSpPr>
          <a:xfrm>
            <a:off x="3295632" y="1857364"/>
            <a:ext cx="2571768" cy="4554194"/>
            <a:chOff x="3286116" y="1857364"/>
            <a:chExt cx="2571768" cy="4154983"/>
          </a:xfrm>
          <a:solidFill>
            <a:schemeClr val="bg1">
              <a:lumMod val="95000"/>
            </a:schemeClr>
          </a:solidFill>
        </p:grpSpPr>
        <p:sp>
          <p:nvSpPr>
            <p:cNvPr id="4" name="TextBox 3"/>
            <p:cNvSpPr txBox="1"/>
            <p:nvPr/>
          </p:nvSpPr>
          <p:spPr>
            <a:xfrm>
              <a:off x="3286116" y="1857364"/>
              <a:ext cx="2571768" cy="415498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400" b="1" u="sng" dirty="0" smtClean="0"/>
                <a:t>Demand</a:t>
              </a:r>
            </a:p>
            <a:p>
              <a:pPr>
                <a:buNone/>
              </a:pPr>
              <a:endParaRPr lang="en-US" sz="2400" dirty="0" smtClean="0"/>
            </a:p>
            <a:p>
              <a:pPr>
                <a:buNone/>
              </a:pPr>
              <a:r>
                <a:rPr lang="en-US" sz="2400" dirty="0" smtClean="0"/>
                <a:t>companies and individuals start to do business electronically</a:t>
              </a:r>
              <a:endParaRPr lang="en-US" sz="2400" b="1" dirty="0" smtClean="0"/>
            </a:p>
            <a:p>
              <a:pPr>
                <a:buNone/>
              </a:pPr>
              <a:endParaRPr lang="en-US" sz="2400" b="1" dirty="0" smtClean="0"/>
            </a:p>
            <a:p>
              <a:pPr>
                <a:buNone/>
              </a:pPr>
              <a:endParaRPr lang="en-US" sz="2400" b="1" dirty="0" smtClean="0"/>
            </a:p>
            <a:p>
              <a:pPr>
                <a:buNone/>
              </a:pPr>
              <a:endParaRPr lang="en-US" sz="2400" dirty="0" smtClean="0"/>
            </a:p>
            <a:p>
              <a:pPr>
                <a:buNone/>
              </a:pPr>
              <a:endParaRPr lang="en-US" sz="2400" dirty="0" smtClean="0"/>
            </a:p>
            <a:p>
              <a:pPr>
                <a:buNone/>
              </a:pPr>
              <a:endParaRPr lang="en-US" sz="2400" dirty="0" smtClean="0"/>
            </a:p>
            <a:p>
              <a:endParaRPr lang="en-US" sz="2400" dirty="0"/>
            </a:p>
          </p:txBody>
        </p:sp>
        <p:pic>
          <p:nvPicPr>
            <p:cNvPr id="3080" name="Picture 8" descr="C:\Users\Stefan\AppData\Local\Microsoft\Windows\Temporary Internet Files\Content.IE5\9N77EC5D\MCj02808170000[1]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71884" y="4097247"/>
              <a:ext cx="2000264" cy="1650019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65808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Efficiently computable?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04800" y="5562600"/>
            <a:ext cx="8001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buFontTx/>
              <a:buNone/>
            </a:pP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4655671" y="1553289"/>
            <a:ext cx="4107329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 anchorCtr="1">
            <a:sp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2000" b="0" dirty="0">
                <a:solidFill>
                  <a:schemeClr val="tx1"/>
                </a:solidFill>
              </a:rPr>
              <a:t>“polynomial-time computable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000" b="0" dirty="0">
                <a:solidFill>
                  <a:schemeClr val="tx1"/>
                </a:solidFill>
              </a:rPr>
              <a:t>on a </a:t>
            </a:r>
            <a:r>
              <a:rPr lang="en-US" sz="2000" b="1" dirty="0" smtClean="0">
                <a:solidFill>
                  <a:srgbClr val="0070C0"/>
                </a:solidFill>
              </a:rPr>
              <a:t>Probabilistic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Turing </a:t>
            </a:r>
            <a:r>
              <a:rPr lang="en-US" sz="2000" b="1" dirty="0">
                <a:solidFill>
                  <a:srgbClr val="0070C0"/>
                </a:solidFill>
              </a:rPr>
              <a:t>Machine</a:t>
            </a:r>
            <a:r>
              <a:rPr lang="en-US" sz="2000" b="0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838200" y="1676400"/>
            <a:ext cx="2803525" cy="406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000" b="0" dirty="0">
                <a:solidFill>
                  <a:schemeClr val="tx1"/>
                </a:solidFill>
              </a:rPr>
              <a:t>“efficiently computable”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4114800" y="1676400"/>
            <a:ext cx="331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000" b="0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24589" name="AutoShape 13"/>
          <p:cNvSpPr>
            <a:spLocks noChangeArrowheads="1"/>
          </p:cNvSpPr>
          <p:nvPr/>
        </p:nvSpPr>
        <p:spPr bwMode="auto">
          <a:xfrm>
            <a:off x="5643570" y="3338518"/>
            <a:ext cx="3048000" cy="1295400"/>
          </a:xfrm>
          <a:prstGeom prst="wedgeRectCallout">
            <a:avLst>
              <a:gd name="adj1" fmla="val -34258"/>
              <a:gd name="adj2" fmla="val -12701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000" b="1" dirty="0">
                <a:solidFill>
                  <a:schemeClr val="tx1"/>
                </a:solidFill>
              </a:rPr>
              <a:t>that is: running in time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000" b="1" i="1" dirty="0">
                <a:solidFill>
                  <a:srgbClr val="FF0000"/>
                </a:solidFill>
              </a:rPr>
              <a:t>O</a:t>
            </a:r>
            <a:r>
              <a:rPr lang="en-US" sz="2000" b="1" dirty="0">
                <a:solidFill>
                  <a:srgbClr val="FF0000"/>
                </a:solidFill>
              </a:rPr>
              <a:t>(</a:t>
            </a:r>
            <a:r>
              <a:rPr lang="en-US" sz="2000" b="1" i="1" dirty="0" err="1">
                <a:solidFill>
                  <a:srgbClr val="FF0000"/>
                </a:solidFill>
              </a:rPr>
              <a:t>n</a:t>
            </a:r>
            <a:r>
              <a:rPr lang="en-US" sz="2000" b="1" i="1" baseline="30000" dirty="0" err="1">
                <a:solidFill>
                  <a:srgbClr val="FF0000"/>
                </a:solidFill>
              </a:rPr>
              <a:t>c</a:t>
            </a:r>
            <a:r>
              <a:rPr lang="en-US" sz="2000" b="1" dirty="0">
                <a:solidFill>
                  <a:srgbClr val="FF0000"/>
                </a:solidFill>
              </a:rPr>
              <a:t>)</a:t>
            </a:r>
            <a:r>
              <a:rPr lang="en-US" sz="2000" b="1" dirty="0">
                <a:solidFill>
                  <a:schemeClr val="tx1"/>
                </a:solidFill>
              </a:rPr>
              <a:t> (for some </a:t>
            </a:r>
            <a:r>
              <a:rPr lang="en-US" sz="2000" b="1" i="1" dirty="0">
                <a:solidFill>
                  <a:srgbClr val="FF0000"/>
                </a:solidFill>
              </a:rPr>
              <a:t>c</a:t>
            </a:r>
            <a:r>
              <a:rPr lang="en-US" sz="20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4590" name="AutoShape 14"/>
          <p:cNvSpPr>
            <a:spLocks noChangeArrowheads="1"/>
          </p:cNvSpPr>
          <p:nvPr/>
        </p:nvSpPr>
        <p:spPr bwMode="auto">
          <a:xfrm>
            <a:off x="214282" y="5000636"/>
            <a:ext cx="6400800" cy="1433514"/>
          </a:xfrm>
          <a:prstGeom prst="wedgeRectCallout">
            <a:avLst>
              <a:gd name="adj1" fmla="val 10540"/>
              <a:gd name="adj2" fmla="val -250141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anchorCtr="1"/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000" b="0" dirty="0">
                <a:solidFill>
                  <a:schemeClr val="tx1"/>
                </a:solidFill>
              </a:rPr>
              <a:t>Here we assume that the </a:t>
            </a:r>
            <a:r>
              <a:rPr lang="en-US" sz="2000" b="1" dirty="0" smtClean="0">
                <a:solidFill>
                  <a:srgbClr val="0070C0"/>
                </a:solidFill>
              </a:rPr>
              <a:t>poly-time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Turing </a:t>
            </a:r>
            <a:r>
              <a:rPr lang="en-US" sz="2000" b="1" dirty="0">
                <a:solidFill>
                  <a:srgbClr val="0070C0"/>
                </a:solidFill>
              </a:rPr>
              <a:t>Machines </a:t>
            </a:r>
            <a:r>
              <a:rPr lang="en-US" sz="2000" b="0" dirty="0">
                <a:solidFill>
                  <a:schemeClr val="tx1"/>
                </a:solidFill>
              </a:rPr>
              <a:t>are the </a:t>
            </a:r>
            <a:r>
              <a:rPr lang="en-US" sz="2000" dirty="0">
                <a:solidFill>
                  <a:schemeClr val="tx1"/>
                </a:solidFill>
              </a:rPr>
              <a:t>right model for </a:t>
            </a:r>
            <a:r>
              <a:rPr lang="pl-PL" sz="2000" dirty="0">
                <a:solidFill>
                  <a:schemeClr val="tx1"/>
                </a:solidFill>
              </a:rPr>
              <a:t>the</a:t>
            </a:r>
            <a:r>
              <a:rPr lang="en-US" sz="2000" dirty="0">
                <a:solidFill>
                  <a:schemeClr val="tx1"/>
                </a:solidFill>
              </a:rPr>
              <a:t> real-life computation.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sz="2000" b="1" u="sng" dirty="0">
                <a:solidFill>
                  <a:srgbClr val="FF0000"/>
                </a:solidFill>
              </a:rPr>
              <a:t>Not true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0" dirty="0">
                <a:solidFill>
                  <a:schemeClr val="tx1"/>
                </a:solidFill>
              </a:rPr>
              <a:t>if a </a:t>
            </a:r>
            <a:r>
              <a:rPr lang="en-US" sz="2000" b="1" dirty="0">
                <a:solidFill>
                  <a:srgbClr val="0070C0"/>
                </a:solidFill>
              </a:rPr>
              <a:t>quantum computer </a:t>
            </a:r>
            <a:r>
              <a:rPr lang="en-US" sz="2000" b="0" dirty="0">
                <a:solidFill>
                  <a:schemeClr val="tx1"/>
                </a:solidFill>
              </a:rPr>
              <a:t>is built...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endParaRPr lang="en-US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88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 animBg="1"/>
      <p:bldP spid="24589" grpId="0" animBg="1"/>
      <p:bldP spid="24589" grpId="1" animBg="1"/>
      <p:bldP spid="2459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571736" y="2571744"/>
            <a:ext cx="6429420" cy="39290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Turing Machines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762280" y="2857496"/>
          <a:ext cx="609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57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738510" y="4723454"/>
          <a:ext cx="609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57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762280" y="3794760"/>
          <a:ext cx="609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57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738510" y="5652148"/>
          <a:ext cx="609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Pentagon 10"/>
          <p:cNvSpPr/>
          <p:nvPr/>
        </p:nvSpPr>
        <p:spPr>
          <a:xfrm rot="16200000">
            <a:off x="4775940" y="3129494"/>
            <a:ext cx="223243" cy="535785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Pentagon 11"/>
          <p:cNvSpPr/>
          <p:nvPr/>
        </p:nvSpPr>
        <p:spPr>
          <a:xfrm rot="16200000">
            <a:off x="7204831" y="4067119"/>
            <a:ext cx="223245" cy="535785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" name="Pentagon 12"/>
          <p:cNvSpPr/>
          <p:nvPr/>
        </p:nvSpPr>
        <p:spPr>
          <a:xfrm rot="16200000">
            <a:off x="3525774" y="5004381"/>
            <a:ext cx="223243" cy="535785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" name="Pentagon 13"/>
          <p:cNvSpPr/>
          <p:nvPr/>
        </p:nvSpPr>
        <p:spPr>
          <a:xfrm rot="16200000">
            <a:off x="5383161" y="5933077"/>
            <a:ext cx="223245" cy="535785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" name="TextBox 14"/>
          <p:cNvSpPr txBox="1"/>
          <p:nvPr/>
        </p:nvSpPr>
        <p:spPr>
          <a:xfrm>
            <a:off x="1285852" y="1571612"/>
            <a:ext cx="7003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standard Turing Machine has some number of tapes:</a:t>
            </a:r>
            <a:endParaRPr lang="en-US" sz="2400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214282" y="4500570"/>
            <a:ext cx="2000232" cy="1714512"/>
          </a:xfrm>
          <a:prstGeom prst="wedgeRoundRectCallout">
            <a:avLst>
              <a:gd name="adj1" fmla="val 74109"/>
              <a:gd name="adj2" fmla="val 3108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</a:t>
            </a:r>
            <a:r>
              <a:rPr lang="en-US" b="1" dirty="0" smtClean="0">
                <a:solidFill>
                  <a:srgbClr val="0070C0"/>
                </a:solidFill>
              </a:rPr>
              <a:t>probabilistic</a:t>
            </a:r>
            <a:r>
              <a:rPr lang="en-US" b="1" dirty="0" smtClean="0"/>
              <a:t> </a:t>
            </a:r>
            <a:r>
              <a:rPr lang="en-US" dirty="0" smtClean="0"/>
              <a:t>Turing Machine has an additional tape with random bits.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82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If </a:t>
            </a:r>
            <a:r>
              <a:rPr lang="en-US" b="1" i="1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 is a Turing Machine then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600" b="1" i="1" dirty="0" smtClean="0">
                <a:solidFill>
                  <a:srgbClr val="FF0000"/>
                </a:solidFill>
              </a:rPr>
              <a:t>M</a:t>
            </a:r>
            <a:r>
              <a:rPr lang="en-US" sz="3600" b="1" dirty="0" smtClean="0">
                <a:solidFill>
                  <a:srgbClr val="FF0000"/>
                </a:solidFill>
              </a:rPr>
              <a:t>(</a:t>
            </a:r>
            <a:r>
              <a:rPr lang="en-US" sz="3600" b="1" i="1" dirty="0" smtClean="0">
                <a:solidFill>
                  <a:srgbClr val="FF0000"/>
                </a:solidFill>
              </a:rPr>
              <a:t>X</a:t>
            </a:r>
            <a:r>
              <a:rPr lang="en-US" sz="3600" b="1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dirty="0" smtClean="0"/>
              <a:t>is a </a:t>
            </a:r>
            <a:r>
              <a:rPr lang="en-US" b="1" dirty="0" smtClean="0"/>
              <a:t>random variable </a:t>
            </a:r>
            <a:r>
              <a:rPr lang="en-US" dirty="0" smtClean="0"/>
              <a:t>denoting the </a:t>
            </a:r>
            <a:r>
              <a:rPr lang="en-US" b="1" dirty="0" smtClean="0">
                <a:solidFill>
                  <a:srgbClr val="0070C0"/>
                </a:solidFill>
              </a:rPr>
              <a:t>output</a:t>
            </a:r>
            <a:r>
              <a:rPr lang="en-US" dirty="0" smtClean="0"/>
              <a:t> of </a:t>
            </a:r>
            <a:r>
              <a:rPr lang="en-US" b="1" i="1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assuming that</a:t>
            </a:r>
            <a:br>
              <a:rPr lang="en-US" dirty="0" smtClean="0"/>
            </a:br>
            <a:r>
              <a:rPr lang="en-US" dirty="0" smtClean="0"/>
              <a:t>the contents of the random tape was chosen </a:t>
            </a:r>
            <a:r>
              <a:rPr lang="en-US" b="1" dirty="0" smtClean="0"/>
              <a:t>uniformly at random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8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786190"/>
            <a:ext cx="9144000" cy="22860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2880" rIns="182880" rtlCol="0" anchor="ctr"/>
          <a:lstStyle/>
          <a:p>
            <a:pPr>
              <a:buNone/>
            </a:pPr>
            <a:r>
              <a:rPr lang="en-US" sz="2700" dirty="0" smtClean="0"/>
              <a:t>If </a:t>
            </a:r>
            <a:r>
              <a:rPr lang="it-IT" sz="2700" b="1" dirty="0" smtClean="0">
                <a:solidFill>
                  <a:srgbClr val="FF0000"/>
                </a:solidFill>
                <a:latin typeface="Lucida Calligraphy"/>
              </a:rPr>
              <a:t>A</a:t>
            </a:r>
            <a:r>
              <a:rPr lang="it-IT" sz="2700" b="1" dirty="0" smtClean="0">
                <a:solidFill>
                  <a:srgbClr val="C00000"/>
                </a:solidFill>
                <a:latin typeface="Lucida Calligraphy"/>
              </a:rPr>
              <a:t> </a:t>
            </a:r>
            <a:r>
              <a:rPr lang="en-US" sz="2700" dirty="0" smtClean="0"/>
              <a:t>is a set then </a:t>
            </a:r>
          </a:p>
          <a:p>
            <a:pPr algn="ctr">
              <a:buNone/>
            </a:pPr>
            <a:r>
              <a:rPr lang="en-US" sz="2700" b="1" i="1" dirty="0" smtClean="0">
                <a:solidFill>
                  <a:srgbClr val="FF0000"/>
                </a:solidFill>
              </a:rPr>
              <a:t>Y </a:t>
            </a:r>
            <a:r>
              <a:rPr lang="en-GB" sz="2700" b="1" dirty="0" smtClean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← </a:t>
            </a:r>
            <a:r>
              <a:rPr lang="it-IT" sz="2700" b="1" dirty="0" smtClean="0">
                <a:solidFill>
                  <a:srgbClr val="FF0000"/>
                </a:solidFill>
                <a:latin typeface="Lucida Calligraphy"/>
              </a:rPr>
              <a:t>A</a:t>
            </a:r>
            <a:endParaRPr lang="en-US" sz="27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700" dirty="0" smtClean="0"/>
              <a:t>means that </a:t>
            </a:r>
            <a:r>
              <a:rPr lang="en-US" sz="2700" b="1" i="1" dirty="0" smtClean="0">
                <a:solidFill>
                  <a:srgbClr val="FF0000"/>
                </a:solidFill>
              </a:rPr>
              <a:t>Y</a:t>
            </a:r>
            <a:r>
              <a:rPr lang="en-US" sz="2700" i="1" dirty="0" smtClean="0"/>
              <a:t> </a:t>
            </a:r>
            <a:r>
              <a:rPr lang="en-US" sz="2700" dirty="0" smtClean="0"/>
              <a:t>is chosen uniformly at random from the set </a:t>
            </a:r>
            <a:r>
              <a:rPr lang="it-IT" sz="2700" b="1" dirty="0" smtClean="0">
                <a:solidFill>
                  <a:srgbClr val="FF0000"/>
                </a:solidFill>
                <a:latin typeface="Lucida Calligraphy"/>
              </a:rPr>
              <a:t>A</a:t>
            </a:r>
            <a:r>
              <a:rPr lang="it-IT" sz="2700" dirty="0" smtClean="0">
                <a:latin typeface="Lucida Calligraphy"/>
              </a:rPr>
              <a:t>.</a:t>
            </a:r>
            <a:endParaRPr lang="en-US" sz="27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1357298"/>
            <a:ext cx="9144000" cy="24288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82880" rtlCol="0" anchor="ctr"/>
          <a:lstStyle/>
          <a:p>
            <a:pPr algn="ctr">
              <a:buNone/>
            </a:pPr>
            <a:r>
              <a:rPr lang="en-US" sz="2700" b="1" i="1" dirty="0">
                <a:solidFill>
                  <a:srgbClr val="FF0000"/>
                </a:solidFill>
              </a:rPr>
              <a:t>Y</a:t>
            </a:r>
            <a:r>
              <a:rPr lang="en-US" sz="2700" b="1" dirty="0">
                <a:solidFill>
                  <a:srgbClr val="FF0000"/>
                </a:solidFill>
              </a:rPr>
              <a:t> </a:t>
            </a:r>
            <a:r>
              <a:rPr lang="en-GB" sz="2700" b="1" dirty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← </a:t>
            </a:r>
            <a:r>
              <a:rPr lang="en-US" sz="2700" b="1" i="1" dirty="0">
                <a:solidFill>
                  <a:srgbClr val="FF0000"/>
                </a:solidFill>
              </a:rPr>
              <a:t>M</a:t>
            </a:r>
            <a:r>
              <a:rPr lang="en-US" sz="2700" b="1" dirty="0">
                <a:solidFill>
                  <a:srgbClr val="FF0000"/>
                </a:solidFill>
              </a:rPr>
              <a:t>(</a:t>
            </a:r>
            <a:r>
              <a:rPr lang="en-US" sz="2700" b="1" i="1" dirty="0">
                <a:solidFill>
                  <a:srgbClr val="FF0000"/>
                </a:solidFill>
              </a:rPr>
              <a:t>X</a:t>
            </a:r>
            <a:r>
              <a:rPr lang="en-US" sz="2700" b="1" dirty="0">
                <a:solidFill>
                  <a:srgbClr val="FF0000"/>
                </a:solidFill>
              </a:rPr>
              <a:t>) </a:t>
            </a:r>
          </a:p>
          <a:p>
            <a:pPr>
              <a:buNone/>
            </a:pPr>
            <a:r>
              <a:rPr lang="en-US" sz="2700" dirty="0"/>
              <a:t>means that the variable </a:t>
            </a:r>
            <a:r>
              <a:rPr lang="en-US" sz="2700" b="1" i="1" dirty="0">
                <a:solidFill>
                  <a:srgbClr val="FF0000"/>
                </a:solidFill>
              </a:rPr>
              <a:t>Y</a:t>
            </a:r>
            <a:r>
              <a:rPr lang="en-US" sz="2700" dirty="0"/>
              <a:t> takes the value that </a:t>
            </a:r>
            <a:r>
              <a:rPr lang="en-US" sz="2700" b="1" i="1" dirty="0">
                <a:solidFill>
                  <a:srgbClr val="FF0000"/>
                </a:solidFill>
              </a:rPr>
              <a:t>M</a:t>
            </a:r>
            <a:r>
              <a:rPr lang="en-US" sz="2700" i="1" dirty="0">
                <a:solidFill>
                  <a:srgbClr val="C00000"/>
                </a:solidFill>
              </a:rPr>
              <a:t> </a:t>
            </a:r>
            <a:r>
              <a:rPr lang="en-US" sz="2700" dirty="0"/>
              <a:t>outputs on input </a:t>
            </a:r>
            <a:r>
              <a:rPr lang="en-US" sz="2700" b="1" i="1" dirty="0">
                <a:solidFill>
                  <a:srgbClr val="FF0000"/>
                </a:solidFill>
              </a:rPr>
              <a:t>X</a:t>
            </a:r>
            <a:r>
              <a:rPr lang="en-US" sz="2700" dirty="0"/>
              <a:t> (assuming the random input is chosen uniformly).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047" y="359339"/>
            <a:ext cx="7886700" cy="6650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More notation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30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428596" y="1643050"/>
            <a:ext cx="8358246" cy="2209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400" dirty="0" smtClean="0"/>
              <a:t>“</a:t>
            </a:r>
            <a:r>
              <a:rPr lang="en-US" sz="2400" b="1" dirty="0" smtClean="0">
                <a:solidFill>
                  <a:srgbClr val="0070C0"/>
                </a:solidFill>
              </a:rPr>
              <a:t>very small</a:t>
            </a:r>
            <a:r>
              <a:rPr lang="en-US" sz="2400" dirty="0" smtClean="0"/>
              <a:t>”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400" dirty="0" smtClean="0"/>
              <a:t>= </a:t>
            </a:r>
            <a:br>
              <a:rPr lang="en-US" sz="2400" dirty="0" smtClean="0"/>
            </a:br>
            <a:r>
              <a:rPr lang="en-US" sz="2400" dirty="0" smtClean="0"/>
              <a:t>“</a:t>
            </a:r>
            <a:r>
              <a:rPr lang="en-US" sz="2400" b="1" dirty="0" smtClean="0">
                <a:solidFill>
                  <a:srgbClr val="0070C0"/>
                </a:solidFill>
              </a:rPr>
              <a:t>negligible</a:t>
            </a:r>
            <a:r>
              <a:rPr lang="en-US" sz="2400" dirty="0" smtClean="0"/>
              <a:t>”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400" dirty="0" smtClean="0"/>
              <a:t>=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sz="2400" b="1" dirty="0" smtClean="0">
                <a:solidFill>
                  <a:srgbClr val="0070C0"/>
                </a:solidFill>
              </a:rPr>
              <a:t>approaches </a:t>
            </a:r>
            <a:r>
              <a:rPr lang="pl-PL" sz="2400" b="1" dirty="0" smtClean="0">
                <a:solidFill>
                  <a:srgbClr val="FF0000"/>
                </a:solidFill>
              </a:rPr>
              <a:t>0</a:t>
            </a:r>
            <a:r>
              <a:rPr lang="pl-PL" sz="2400" dirty="0" smtClean="0">
                <a:solidFill>
                  <a:srgbClr val="993300"/>
                </a:solidFill>
              </a:rPr>
              <a:t> </a:t>
            </a:r>
            <a:r>
              <a:rPr lang="pl-PL" sz="2400" b="1" dirty="0" smtClean="0">
                <a:solidFill>
                  <a:srgbClr val="0070C0"/>
                </a:solidFill>
              </a:rPr>
              <a:t>faster than the inverse of any polynomial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Very small?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785786" y="142852"/>
            <a:ext cx="868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en-US" sz="2400" b="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4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1950" y="4200500"/>
                <a:ext cx="85344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sng" dirty="0" smtClean="0"/>
                  <a:t>Formally</a:t>
                </a: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A function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> :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Bodoni MT" panose="02070603080606020203" pitchFamily="18" charset="0"/>
                  </a:rPr>
                  <a:t>N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→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Bodoni MT" panose="02070603080606020203" pitchFamily="18" charset="0"/>
                  </a:rPr>
                  <a:t>R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is negligible if </a:t>
                </a:r>
                <a:r>
                  <a:rPr lang="en-US" sz="2400" dirty="0"/>
                  <a:t>for every positive </a:t>
                </a:r>
                <a:r>
                  <a:rPr lang="en-US" sz="2400" dirty="0" smtClean="0"/>
                  <a:t>integer </a:t>
                </a:r>
                <a:r>
                  <a:rPr lang="en-US" sz="2400" b="1" i="1" dirty="0">
                    <a:solidFill>
                      <a:srgbClr val="FF0000"/>
                    </a:solidFill>
                  </a:rPr>
                  <a:t>c</a:t>
                </a:r>
                <a:r>
                  <a:rPr lang="en-US" sz="2400" i="1" dirty="0"/>
                  <a:t> </a:t>
                </a:r>
                <a:r>
                  <a:rPr lang="en-US" sz="2400" dirty="0"/>
                  <a:t>there exists an integer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N </a:t>
                </a:r>
                <a:r>
                  <a:rPr lang="en-US" sz="2400" dirty="0"/>
                  <a:t>such that for all </a:t>
                </a:r>
                <a:r>
                  <a:rPr lang="en-US" sz="2400" b="1" i="1" dirty="0">
                    <a:solidFill>
                      <a:srgbClr val="FF0000"/>
                    </a:solidFill>
                  </a:rPr>
                  <a:t>x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 &gt; N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" y="4200500"/>
                <a:ext cx="8534400" cy="1569660"/>
              </a:xfrm>
              <a:prstGeom prst="rect">
                <a:avLst/>
              </a:prstGeom>
              <a:blipFill rotWithShape="0">
                <a:blip r:embed="rId4"/>
                <a:stretch>
                  <a:fillRect l="-1071" t="-3101" b="-775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" name="Equation" r:id="rId5" imgW="3657600" imgH="6908800" progId="Equation.3">
                  <p:embed/>
                </p:oleObj>
              </mc:Choice>
              <mc:Fallback>
                <p:oleObj name="Equation" r:id="rId5" imgW="3657600" imgH="690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86118" y="5893090"/>
                <a:ext cx="1782026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l-PL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118" y="5893090"/>
                <a:ext cx="1782026" cy="7861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433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Negligible or not?</a:t>
            </a:r>
            <a:endParaRPr lang="en-US"/>
          </a:p>
        </p:txBody>
      </p:sp>
      <p:sp>
        <p:nvSpPr>
          <p:cNvPr id="39953" name="Text Box 17"/>
          <p:cNvSpPr txBox="1">
            <a:spLocks noChangeArrowheads="1"/>
          </p:cNvSpPr>
          <p:nvPr/>
        </p:nvSpPr>
        <p:spPr bwMode="auto">
          <a:xfrm>
            <a:off x="5374343" y="3807801"/>
            <a:ext cx="10322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l-PL" sz="2400" b="1" dirty="0" err="1">
                <a:solidFill>
                  <a:srgbClr val="00B050"/>
                </a:solidFill>
              </a:rPr>
              <a:t>yes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39956" name="Text Box 20"/>
          <p:cNvSpPr txBox="1">
            <a:spLocks noChangeArrowheads="1"/>
          </p:cNvSpPr>
          <p:nvPr/>
        </p:nvSpPr>
        <p:spPr bwMode="auto">
          <a:xfrm>
            <a:off x="5374343" y="2921913"/>
            <a:ext cx="10322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l-PL" sz="2400" b="1" dirty="0" err="1">
                <a:solidFill>
                  <a:srgbClr val="00B050"/>
                </a:solidFill>
              </a:rPr>
              <a:t>yes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39958" name="Text Box 22"/>
          <p:cNvSpPr txBox="1">
            <a:spLocks noChangeArrowheads="1"/>
          </p:cNvSpPr>
          <p:nvPr/>
        </p:nvSpPr>
        <p:spPr bwMode="auto">
          <a:xfrm>
            <a:off x="5374343" y="4617881"/>
            <a:ext cx="10322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l-PL" sz="2400" b="1" dirty="0" err="1">
                <a:solidFill>
                  <a:srgbClr val="00B050"/>
                </a:solidFill>
              </a:rPr>
              <a:t>yes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39963" name="Text Box 27"/>
          <p:cNvSpPr txBox="1">
            <a:spLocks noChangeArrowheads="1"/>
          </p:cNvSpPr>
          <p:nvPr/>
        </p:nvSpPr>
        <p:spPr bwMode="auto">
          <a:xfrm>
            <a:off x="5374343" y="5503769"/>
            <a:ext cx="9960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l-PL" sz="2400" b="1" dirty="0">
                <a:solidFill>
                  <a:srgbClr val="0070C0"/>
                </a:solidFill>
              </a:rPr>
              <a:t>no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9964" name="Text Box 28"/>
          <p:cNvSpPr txBox="1">
            <a:spLocks noChangeArrowheads="1"/>
          </p:cNvSpPr>
          <p:nvPr/>
        </p:nvSpPr>
        <p:spPr bwMode="auto">
          <a:xfrm>
            <a:off x="5374343" y="2051880"/>
            <a:ext cx="9960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l-PL" sz="2400" b="1" dirty="0">
                <a:solidFill>
                  <a:srgbClr val="0070C0"/>
                </a:solidFill>
              </a:rPr>
              <a:t>no</a:t>
            </a:r>
            <a:endParaRPr lang="en-US" sz="24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25593" y="1880064"/>
                <a:ext cx="1685013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l-PL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593" y="1880064"/>
                <a:ext cx="1685013" cy="7861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65293" y="2981951"/>
                <a:ext cx="18453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pl-PL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293" y="2981951"/>
                <a:ext cx="1845313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660" b="-1973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917753" y="3759326"/>
                <a:ext cx="1992853" cy="5101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rad>
                        </m:sup>
                      </m:sSup>
                    </m:oMath>
                  </m:oMathPara>
                </a14:m>
                <a:endParaRPr lang="pl-PL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753" y="3759326"/>
                <a:ext cx="1992853" cy="51014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821233" y="5269007"/>
                <a:ext cx="2088970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𝟏𝟎𝟎𝟎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l-PL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233" y="5269007"/>
                <a:ext cx="2088970" cy="7861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621261" y="4585176"/>
                <a:ext cx="2289345" cy="4780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pl-PL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261" y="4585176"/>
                <a:ext cx="2289345" cy="47808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152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3" grpId="0"/>
      <p:bldP spid="39956" grpId="0"/>
      <p:bldP spid="39958" grpId="0"/>
      <p:bldP spid="39963" grpId="0"/>
      <p:bldP spid="39964" grpId="0"/>
      <p:bldP spid="4" grpId="0"/>
      <p:bldP spid="16" grpId="0"/>
      <p:bldP spid="17" grpId="0"/>
      <p:bldP spid="1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5082885"/>
            <a:ext cx="9144000" cy="9167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US" sz="2400" dirty="0"/>
              <a:t>A negligible function multiplied by a polynomial is negligible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b="1" dirty="0" err="1">
                <a:solidFill>
                  <a:srgbClr val="FF0000"/>
                </a:solidFill>
              </a:rPr>
              <a:t>negl</a:t>
            </a:r>
            <a:r>
              <a:rPr lang="en-US" sz="2400" b="1" dirty="0">
                <a:solidFill>
                  <a:srgbClr val="FF0000"/>
                </a:solidFill>
              </a:rPr>
              <a:t> * poly = </a:t>
            </a:r>
            <a:r>
              <a:rPr lang="en-US" sz="2400" b="1" dirty="0" err="1">
                <a:solidFill>
                  <a:srgbClr val="FF0000"/>
                </a:solidFill>
              </a:rPr>
              <a:t>negl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390915"/>
            <a:ext cx="9144000" cy="8403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US" sz="2400" dirty="0"/>
              <a:t>A sum of two negligible functions is a negligible function: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b="1" dirty="0" err="1">
                <a:solidFill>
                  <a:srgbClr val="FF0000"/>
                </a:solidFill>
              </a:rPr>
              <a:t>negl</a:t>
            </a:r>
            <a:r>
              <a:rPr lang="en-US" sz="2400" b="1" dirty="0">
                <a:solidFill>
                  <a:srgbClr val="FF0000"/>
                </a:solidFill>
              </a:rPr>
              <a:t> + </a:t>
            </a:r>
            <a:r>
              <a:rPr lang="en-US" sz="2400" b="1" dirty="0" err="1">
                <a:solidFill>
                  <a:srgbClr val="FF0000"/>
                </a:solidFill>
              </a:rPr>
              <a:t>negl</a:t>
            </a:r>
            <a:r>
              <a:rPr lang="en-US" sz="2400" b="1" dirty="0">
                <a:solidFill>
                  <a:srgbClr val="FF0000"/>
                </a:solidFill>
              </a:rPr>
              <a:t> = </a:t>
            </a:r>
            <a:r>
              <a:rPr lang="en-US" sz="2400" b="1" dirty="0" err="1" smtClean="0">
                <a:solidFill>
                  <a:srgbClr val="FF0000"/>
                </a:solidFill>
              </a:rPr>
              <a:t>negl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2547945"/>
            <a:ext cx="9144000" cy="8403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US" sz="2400" dirty="0"/>
              <a:t>A product of two polynomials is a polynomial: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FF0000"/>
                </a:solidFill>
              </a:rPr>
              <a:t>poly * poly = </a:t>
            </a:r>
            <a:r>
              <a:rPr lang="en-US" sz="2400" b="1" dirty="0" smtClean="0">
                <a:solidFill>
                  <a:srgbClr val="FF0000"/>
                </a:solidFill>
              </a:rPr>
              <a:t>poly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1690689"/>
            <a:ext cx="9144000" cy="8403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US" sz="2400" dirty="0"/>
              <a:t>A sum of two polynomials is a polynomial: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FF0000"/>
                </a:solidFill>
              </a:rPr>
              <a:t>poly + poly = poly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Nice properties of these notions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3797076" y="4492851"/>
            <a:ext cx="1549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Moreover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130804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 animBg="1"/>
      <p:bldP spid="28680" grpId="0" animBg="1"/>
      <p:bldP spid="28679" grpId="0" animBg="1"/>
      <p:bldP spid="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1357298"/>
            <a:ext cx="9144000" cy="2895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Security parameter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314497"/>
            <a:ext cx="8763000" cy="23114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en-US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/>
              <a:t>The terms </a:t>
            </a:r>
            <a:r>
              <a:rPr lang="en-US" sz="2400" dirty="0"/>
              <a:t>“</a:t>
            </a:r>
            <a:r>
              <a:rPr lang="en-US" sz="2400" b="1" dirty="0">
                <a:solidFill>
                  <a:srgbClr val="FF0000"/>
                </a:solidFill>
              </a:rPr>
              <a:t>negligible</a:t>
            </a:r>
            <a:r>
              <a:rPr lang="en-US" sz="2400" dirty="0"/>
              <a:t>” and “</a:t>
            </a:r>
            <a:r>
              <a:rPr lang="en-US" sz="2400" b="1" dirty="0">
                <a:solidFill>
                  <a:srgbClr val="FF0000"/>
                </a:solidFill>
              </a:rPr>
              <a:t>polynomial</a:t>
            </a:r>
            <a:r>
              <a:rPr lang="en-US" sz="2400" dirty="0"/>
              <a:t>” make sense only if </a:t>
            </a:r>
            <a:r>
              <a:rPr lang="en-US" sz="2400" b="1" i="1" dirty="0">
                <a:solidFill>
                  <a:srgbClr val="FF0000"/>
                </a:solidFill>
              </a:rPr>
              <a:t>X</a:t>
            </a:r>
            <a:r>
              <a:rPr lang="en-US" sz="2400" dirty="0"/>
              <a:t> </a:t>
            </a:r>
            <a:r>
              <a:rPr lang="en-US" sz="2400" dirty="0" smtClean="0"/>
              <a:t>and </a:t>
            </a:r>
            <a:r>
              <a:rPr lang="en-US" sz="2400" dirty="0"/>
              <a:t>the </a:t>
            </a:r>
            <a:r>
              <a:rPr lang="en-US" sz="2400" b="1" dirty="0" smtClean="0"/>
              <a:t>adversary</a:t>
            </a:r>
            <a:r>
              <a:rPr lang="en-US" sz="2400" dirty="0" smtClean="0"/>
              <a:t> </a:t>
            </a:r>
            <a:r>
              <a:rPr lang="en-US" sz="2400" dirty="0"/>
              <a:t>take an additional input </a:t>
            </a:r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r>
              <a:rPr lang="en-US" sz="2400" b="1" i="1" baseline="30000" dirty="0" smtClean="0">
                <a:solidFill>
                  <a:srgbClr val="FF0000"/>
                </a:solidFill>
              </a:rPr>
              <a:t>n</a:t>
            </a:r>
            <a:r>
              <a:rPr lang="en-US" sz="2400" dirty="0" smtClean="0"/>
              <a:t> </a:t>
            </a:r>
            <a:r>
              <a:rPr lang="en-US" sz="2400" dirty="0"/>
              <a:t>called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dirty="0"/>
              <a:t>a </a:t>
            </a:r>
            <a:r>
              <a:rPr lang="en-US" sz="2400" b="1" dirty="0">
                <a:solidFill>
                  <a:srgbClr val="FF0000"/>
                </a:solidFill>
              </a:rPr>
              <a:t>security parameter</a:t>
            </a:r>
            <a:r>
              <a:rPr lang="en-US" sz="2400" b="1" dirty="0" smtClean="0"/>
              <a:t>. </a:t>
            </a:r>
            <a:endParaRPr lang="en-US" sz="24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/>
              <a:t>In </a:t>
            </a:r>
            <a:r>
              <a:rPr lang="en-US" sz="2400" dirty="0"/>
              <a:t>other words: we consider an infinite sequence </a:t>
            </a:r>
            <a:r>
              <a:rPr lang="en-US" sz="2400" b="1" i="1" dirty="0" smtClean="0">
                <a:solidFill>
                  <a:srgbClr val="FF0000"/>
                </a:solidFill>
              </a:rPr>
              <a:t>X</a:t>
            </a:r>
            <a:r>
              <a:rPr lang="en-US" sz="2400" b="1" dirty="0" smtClean="0">
                <a:solidFill>
                  <a:srgbClr val="FF0000"/>
                </a:solidFill>
              </a:rPr>
              <a:t>(1</a:t>
            </a:r>
            <a:r>
              <a:rPr lang="en-US" sz="2400" b="1" dirty="0">
                <a:solidFill>
                  <a:srgbClr val="FF0000"/>
                </a:solidFill>
              </a:rPr>
              <a:t>),</a:t>
            </a:r>
            <a:r>
              <a:rPr lang="en-US" sz="2400" b="1" i="1" dirty="0">
                <a:solidFill>
                  <a:srgbClr val="FF0000"/>
                </a:solidFill>
              </a:rPr>
              <a:t>X</a:t>
            </a:r>
            <a:r>
              <a:rPr lang="en-US" sz="2400" b="1" dirty="0">
                <a:solidFill>
                  <a:srgbClr val="FF0000"/>
                </a:solidFill>
              </a:rPr>
              <a:t>(2</a:t>
            </a:r>
            <a:r>
              <a:rPr lang="en-US" sz="2400" b="1" dirty="0" smtClean="0">
                <a:solidFill>
                  <a:srgbClr val="FF0000"/>
                </a:solidFill>
              </a:rPr>
              <a:t>),... </a:t>
            </a:r>
            <a:r>
              <a:rPr lang="en-US" sz="2400" dirty="0" smtClean="0"/>
              <a:t>of </a:t>
            </a:r>
            <a:r>
              <a:rPr lang="en-US" sz="2400" dirty="0"/>
              <a:t>schemes.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04800" y="14986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chemeClr val="tx1"/>
                </a:solidFill>
              </a:rPr>
              <a:t>Typically,</a:t>
            </a:r>
            <a:r>
              <a:rPr lang="en-US" sz="2000" b="0" dirty="0">
                <a:solidFill>
                  <a:schemeClr val="tx1"/>
                </a:solidFill>
              </a:rPr>
              <a:t> we will say that  </a:t>
            </a:r>
            <a:r>
              <a:rPr lang="en-US" sz="2000" dirty="0"/>
              <a:t>a</a:t>
            </a:r>
            <a:r>
              <a:rPr lang="pl-PL" sz="2000" dirty="0"/>
              <a:t> </a:t>
            </a:r>
            <a:r>
              <a:rPr lang="en-US" sz="2000" b="1" dirty="0"/>
              <a:t>scheme</a:t>
            </a:r>
            <a:r>
              <a:rPr lang="pl-PL" sz="2000" b="1" dirty="0"/>
              <a:t> </a:t>
            </a:r>
            <a:r>
              <a:rPr lang="pl-PL" sz="2000" b="1" dirty="0">
                <a:solidFill>
                  <a:srgbClr val="FF0000"/>
                </a:solidFill>
              </a:rPr>
              <a:t>X</a:t>
            </a:r>
            <a:r>
              <a:rPr lang="pl-PL" sz="2000" b="1" dirty="0">
                <a:solidFill>
                  <a:schemeClr val="tx1"/>
                </a:solidFill>
              </a:rPr>
              <a:t> </a:t>
            </a:r>
            <a:r>
              <a:rPr lang="pl-PL" sz="2000" b="1" dirty="0"/>
              <a:t>is secure </a:t>
            </a:r>
            <a:r>
              <a:rPr lang="en-US" sz="2000" b="0" dirty="0">
                <a:solidFill>
                  <a:schemeClr val="tx1"/>
                </a:solidFill>
              </a:rPr>
              <a:t>if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sz="20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7" name="Text Box 7"/>
              <p:cNvSpPr txBox="1">
                <a:spLocks noChangeArrowheads="1"/>
              </p:cNvSpPr>
              <p:nvPr/>
            </p:nvSpPr>
            <p:spPr bwMode="auto">
              <a:xfrm>
                <a:off x="1099976" y="1929139"/>
                <a:ext cx="1589435" cy="1569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</m:oMath>
                  </m:oMathPara>
                </a14:m>
                <a:endParaRPr lang="en-US" sz="1481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727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9976" y="1929139"/>
                <a:ext cx="1589435" cy="15696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591355" y="3356375"/>
            <a:ext cx="2606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800" b="1" dirty="0">
                <a:solidFill>
                  <a:srgbClr val="FF0000"/>
                </a:solidFill>
              </a:rPr>
              <a:t>polynomial</a:t>
            </a:r>
            <a:r>
              <a:rPr lang="pl-PL" sz="1800" b="1" dirty="0">
                <a:solidFill>
                  <a:srgbClr val="FF0000"/>
                </a:solidFill>
              </a:rPr>
              <a:t>-time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sz="1800" dirty="0">
                <a:solidFill>
                  <a:schemeClr val="tx1"/>
                </a:solidFill>
              </a:rPr>
              <a:t>Turing Machine</a:t>
            </a:r>
            <a:r>
              <a:rPr lang="en-US" sz="1800" b="0" dirty="0">
                <a:solidFill>
                  <a:srgbClr val="990000"/>
                </a:solidFill>
              </a:rPr>
              <a:t> </a:t>
            </a:r>
            <a:r>
              <a:rPr lang="pl-PL" sz="1800" b="1" i="1" dirty="0">
                <a:solidFill>
                  <a:srgbClr val="FF0000"/>
                </a:solidFill>
              </a:rPr>
              <a:t>M</a:t>
            </a:r>
            <a:endParaRPr lang="en-US" sz="1800" b="1" i="1" dirty="0">
              <a:solidFill>
                <a:srgbClr val="FF0000"/>
              </a:solidFill>
            </a:endParaRP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2971800" y="2743200"/>
            <a:ext cx="56330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l-PL" sz="2400" b="1" dirty="0">
                <a:solidFill>
                  <a:srgbClr val="FF0000"/>
                </a:solidFill>
              </a:rPr>
              <a:t>P (</a:t>
            </a:r>
            <a:r>
              <a:rPr lang="pl-PL" sz="2400" b="1" i="1" dirty="0">
                <a:solidFill>
                  <a:srgbClr val="FF0000"/>
                </a:solidFill>
              </a:rPr>
              <a:t>M</a:t>
            </a:r>
            <a:r>
              <a:rPr lang="pl-PL" sz="2400" b="1" dirty="0">
                <a:solidFill>
                  <a:srgbClr val="FF0000"/>
                </a:solidFill>
              </a:rPr>
              <a:t> </a:t>
            </a:r>
            <a:r>
              <a:rPr lang="pl-PL" sz="2400" b="1" dirty="0">
                <a:solidFill>
                  <a:schemeClr val="tx1"/>
                </a:solidFill>
              </a:rPr>
              <a:t>breaks the scheme</a:t>
            </a:r>
            <a:r>
              <a:rPr lang="pl-PL" sz="2400" b="1" dirty="0">
                <a:solidFill>
                  <a:srgbClr val="990000"/>
                </a:solidFill>
              </a:rPr>
              <a:t> </a:t>
            </a:r>
            <a:r>
              <a:rPr lang="pl-PL" sz="2400" b="1" i="1" dirty="0">
                <a:solidFill>
                  <a:srgbClr val="FF0000"/>
                </a:solidFill>
              </a:rPr>
              <a:t>X</a:t>
            </a:r>
            <a:r>
              <a:rPr lang="pl-PL" sz="2400" b="1" dirty="0">
                <a:solidFill>
                  <a:srgbClr val="FF0000"/>
                </a:solidFill>
              </a:rPr>
              <a:t>) </a:t>
            </a:r>
            <a:r>
              <a:rPr lang="pl-PL" sz="2400" b="1" dirty="0">
                <a:solidFill>
                  <a:schemeClr val="tx1"/>
                </a:solidFill>
              </a:rPr>
              <a:t>is </a:t>
            </a:r>
            <a:r>
              <a:rPr lang="pl-PL" sz="2400" b="1" dirty="0">
                <a:solidFill>
                  <a:srgbClr val="FF0000"/>
                </a:solidFill>
              </a:rPr>
              <a:t>negligible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69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30727" grpId="0"/>
      <p:bldP spid="30728" grpId="0"/>
      <p:bldP spid="3072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err="1" smtClean="0"/>
              <a:t>Example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28596" y="1071546"/>
            <a:ext cx="800002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security parameter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n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= the length of the secret key </a:t>
            </a:r>
            <a:r>
              <a:rPr lang="en-US" sz="2400" b="1" i="1" dirty="0" smtClean="0">
                <a:solidFill>
                  <a:srgbClr val="FF0000"/>
                </a:solidFill>
              </a:rPr>
              <a:t>k</a:t>
            </a:r>
          </a:p>
          <a:p>
            <a:pPr algn="ctr"/>
            <a:endParaRPr lang="en-US" sz="24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 other words: </a:t>
            </a:r>
            <a:r>
              <a:rPr lang="en-US" sz="2400" b="1" i="1" dirty="0" smtClean="0">
                <a:solidFill>
                  <a:srgbClr val="FF0000"/>
                </a:solidFill>
              </a:rPr>
              <a:t>k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is always a random element of </a:t>
            </a:r>
            <a:r>
              <a:rPr lang="en-US" sz="2400" b="1" dirty="0" smtClean="0">
                <a:solidFill>
                  <a:srgbClr val="FF0000"/>
                </a:solidFill>
              </a:rPr>
              <a:t>{0,1}</a:t>
            </a:r>
            <a:r>
              <a:rPr lang="en-US" sz="2400" b="1" i="1" baseline="30000" dirty="0" smtClean="0">
                <a:solidFill>
                  <a:srgbClr val="FF0000"/>
                </a:solidFill>
              </a:rPr>
              <a:t>n</a:t>
            </a:r>
            <a:endParaRPr lang="en-US" sz="2400" b="1" i="1" baseline="30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8720" y="3000372"/>
            <a:ext cx="7387831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The adversary can always </a:t>
            </a:r>
            <a:r>
              <a:rPr lang="en-US" sz="2400" b="1" dirty="0" smtClean="0"/>
              <a:t>guess</a:t>
            </a:r>
            <a:r>
              <a:rPr lang="en-US" sz="2400" dirty="0" smtClean="0"/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k</a:t>
            </a:r>
            <a:r>
              <a:rPr lang="en-US" sz="2400" dirty="0" smtClean="0"/>
              <a:t> with probability </a:t>
            </a:r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-</a:t>
            </a:r>
            <a:r>
              <a:rPr lang="en-US" sz="2400" b="1" i="1" baseline="30000" dirty="0" smtClean="0">
                <a:solidFill>
                  <a:srgbClr val="FF0000"/>
                </a:solidFill>
              </a:rPr>
              <a:t>n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This probability </a:t>
            </a:r>
            <a:r>
              <a:rPr lang="en-US" sz="2400" b="1" dirty="0" smtClean="0"/>
              <a:t>is negligible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188720" y="4714884"/>
            <a:ext cx="7290432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He can also </a:t>
            </a:r>
            <a:r>
              <a:rPr lang="en-US" sz="2400" b="1" dirty="0" smtClean="0"/>
              <a:t>enumerate all possible keys </a:t>
            </a:r>
            <a:r>
              <a:rPr lang="en-US" sz="2400" b="1" i="1" dirty="0" smtClean="0">
                <a:solidFill>
                  <a:srgbClr val="FF0000"/>
                </a:solidFill>
              </a:rPr>
              <a:t>k</a:t>
            </a:r>
            <a:r>
              <a:rPr lang="en-US" sz="2400" dirty="0"/>
              <a:t> </a:t>
            </a:r>
            <a:r>
              <a:rPr lang="en-US" sz="2400" dirty="0" smtClean="0"/>
              <a:t>in time </a:t>
            </a:r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r>
              <a:rPr lang="en-US" sz="2400" b="1" i="1" baseline="30000" dirty="0" smtClean="0">
                <a:solidFill>
                  <a:srgbClr val="FF0000"/>
                </a:solidFill>
              </a:rPr>
              <a:t>n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(the “brute force” attack)</a:t>
            </a:r>
          </a:p>
          <a:p>
            <a:endParaRPr lang="en-US" sz="2400" dirty="0" smtClean="0"/>
          </a:p>
          <a:p>
            <a:r>
              <a:rPr lang="en-US" sz="2400" dirty="0" smtClean="0"/>
              <a:t>This time </a:t>
            </a:r>
            <a:r>
              <a:rPr lang="en-US" sz="2400" b="1" dirty="0" smtClean="0"/>
              <a:t>is exponential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084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-43031" y="3429000"/>
            <a:ext cx="9187031" cy="16755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1219200"/>
            <a:ext cx="9144000" cy="2209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200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/>
              <a:t>Is this the right approach?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2056" y="1371600"/>
            <a:ext cx="7348576" cy="5486400"/>
          </a:xfrm>
        </p:spPr>
        <p:txBody>
          <a:bodyPr>
            <a:noAutofit/>
          </a:bodyPr>
          <a:lstStyle/>
          <a:p>
            <a:pPr marL="533400" indent="-533400" algn="ctr">
              <a:lnSpc>
                <a:spcPct val="80000"/>
              </a:lnSpc>
              <a:buFontTx/>
              <a:buNone/>
            </a:pPr>
            <a:r>
              <a:rPr lang="en-US" sz="2000" b="1" u="sng" dirty="0">
                <a:solidFill>
                  <a:srgbClr val="FF0000"/>
                </a:solidFill>
              </a:rPr>
              <a:t>Advantages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pl-PL" sz="2000" dirty="0" smtClean="0"/>
              <a:t>Al</a:t>
            </a:r>
            <a:r>
              <a:rPr lang="en-US" sz="2000" dirty="0"/>
              <a:t>l types of </a:t>
            </a:r>
            <a:r>
              <a:rPr lang="en-US" sz="2000" b="1" dirty="0"/>
              <a:t>Turing Machines</a:t>
            </a:r>
            <a:r>
              <a:rPr lang="en-US" sz="2000" dirty="0"/>
              <a:t> are “equivalent” </a:t>
            </a:r>
            <a:r>
              <a:rPr lang="pl-PL" sz="2000" dirty="0"/>
              <a:t>up to a </a:t>
            </a:r>
            <a:r>
              <a:rPr lang="en-US" sz="2000" dirty="0"/>
              <a:t>“</a:t>
            </a:r>
            <a:r>
              <a:rPr lang="en-US" sz="2000" b="1" dirty="0"/>
              <a:t>polynomial reduction</a:t>
            </a:r>
            <a:r>
              <a:rPr lang="en-US" sz="2000" dirty="0"/>
              <a:t>”.</a:t>
            </a:r>
            <a:br>
              <a:rPr lang="en-US" sz="2000" dirty="0"/>
            </a:br>
            <a:r>
              <a:rPr lang="en-US" sz="2000" dirty="0" smtClean="0"/>
              <a:t>Therefore </a:t>
            </a:r>
            <a:r>
              <a:rPr lang="en-US" sz="2000" dirty="0"/>
              <a:t>we do need to specify the details of the model.</a:t>
            </a:r>
            <a:br>
              <a:rPr lang="en-US" sz="2000" dirty="0"/>
            </a:br>
            <a:endParaRPr lang="en-US" sz="2000" dirty="0"/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000" dirty="0"/>
              <a:t>The formulas get much simpler.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  <a:p>
            <a:pPr marL="533400" indent="-533400" algn="ctr">
              <a:lnSpc>
                <a:spcPct val="80000"/>
              </a:lnSpc>
              <a:buFontTx/>
              <a:buNone/>
            </a:pPr>
            <a:r>
              <a:rPr lang="en-US" sz="2000" b="1" u="sng" dirty="0" smtClean="0">
                <a:solidFill>
                  <a:srgbClr val="FF0000"/>
                </a:solidFill>
              </a:rPr>
              <a:t>Disadvantage</a:t>
            </a:r>
            <a:endParaRPr lang="en-US" sz="2000" b="1" u="sng" dirty="0">
              <a:solidFill>
                <a:srgbClr val="FF0000"/>
              </a:solidFill>
            </a:endParaRP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sz="2000" dirty="0" smtClean="0"/>
              <a:t>Asymptotic </a:t>
            </a:r>
            <a:r>
              <a:rPr lang="en-US" sz="2000" dirty="0"/>
              <a:t>results don’t tell us anything about security of the </a:t>
            </a:r>
            <a:r>
              <a:rPr lang="en-US" sz="2000" b="1" dirty="0"/>
              <a:t>concrete systems</a:t>
            </a:r>
            <a:r>
              <a:rPr lang="en-US" sz="2000" dirty="0"/>
              <a:t>.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 marL="533400" indent="-533400" algn="ctr">
              <a:lnSpc>
                <a:spcPct val="80000"/>
              </a:lnSpc>
              <a:buFontTx/>
              <a:buNone/>
            </a:pPr>
            <a:r>
              <a:rPr lang="en-US" sz="2000" b="1" u="sng" dirty="0" smtClean="0">
                <a:solidFill>
                  <a:srgbClr val="FF0000"/>
                </a:solidFill>
              </a:rPr>
              <a:t>However</a:t>
            </a:r>
            <a:endParaRPr lang="en-US" sz="2000" b="1" u="sng" dirty="0">
              <a:solidFill>
                <a:srgbClr val="FF0000"/>
              </a:solidFill>
            </a:endParaRP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sz="2000" dirty="0" smtClean="0"/>
              <a:t>Usually </a:t>
            </a:r>
            <a:r>
              <a:rPr lang="en-US" sz="2000" dirty="0"/>
              <a:t>one can prove </a:t>
            </a:r>
            <a:r>
              <a:rPr lang="en-US" sz="2000" b="1" dirty="0"/>
              <a:t>formally</a:t>
            </a:r>
            <a:r>
              <a:rPr lang="en-US" sz="2000" dirty="0"/>
              <a:t> an asymptotic result and then argue </a:t>
            </a:r>
            <a:r>
              <a:rPr lang="en-US" sz="2000" b="1" dirty="0"/>
              <a:t>informally</a:t>
            </a:r>
            <a:r>
              <a:rPr lang="en-US" sz="2000" dirty="0"/>
              <a:t> that “the constants are reasonable”</a:t>
            </a:r>
          </a:p>
          <a:p>
            <a:pPr marL="533400" indent="-533400" algn="r">
              <a:lnSpc>
                <a:spcPct val="80000"/>
              </a:lnSpc>
              <a:buFontTx/>
              <a:buNone/>
            </a:pPr>
            <a:r>
              <a:rPr lang="en-US" sz="2000" dirty="0" smtClean="0"/>
              <a:t>(</a:t>
            </a:r>
            <a:r>
              <a:rPr lang="en-US" sz="2000" dirty="0"/>
              <a:t>and can be calculated if one really wants).</a:t>
            </a:r>
          </a:p>
        </p:txBody>
      </p:sp>
      <p:pic>
        <p:nvPicPr>
          <p:cNvPr id="29702" name="Picture 6" descr="MCj042384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98232"/>
            <a:ext cx="838200" cy="809625"/>
          </a:xfrm>
          <a:prstGeom prst="rect">
            <a:avLst/>
          </a:prstGeom>
          <a:noFill/>
        </p:spPr>
      </p:pic>
      <p:pic>
        <p:nvPicPr>
          <p:cNvPr id="29704" name="Picture 8" descr="MCj0423842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981200"/>
            <a:ext cx="774700" cy="838200"/>
          </a:xfrm>
          <a:prstGeom prst="rect">
            <a:avLst/>
          </a:prstGeom>
          <a:noFill/>
        </p:spPr>
      </p:pic>
      <p:pic>
        <p:nvPicPr>
          <p:cNvPr id="29705" name="Picture 9" descr="MCj0429827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5181600"/>
            <a:ext cx="1163638" cy="142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265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8" grpId="0" animBg="1"/>
      <p:bldP spid="2970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Cryptography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743200" y="1600200"/>
            <a:ext cx="6172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it-IT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it-IT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200" b="1" i="0" u="sng" strike="noStrike" kern="1200" cap="none" spc="0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the past</a:t>
            </a:r>
            <a:r>
              <a:rPr kumimoji="0" lang="en-US" sz="2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br>
              <a:rPr kumimoji="0" lang="en-US" sz="2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US" sz="22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art</a:t>
            </a:r>
            <a:r>
              <a:rPr kumimoji="0" lang="en-US" sz="2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encrypting messages (mostly for the military applications).</a:t>
            </a:r>
          </a:p>
          <a:p>
            <a:pPr marL="365760" marR="0" lvl="0" indent="-283464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it-IT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200" b="1" i="0" u="sng" strike="noStrike" kern="1200" cap="none" spc="0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Now</a:t>
            </a:r>
            <a:r>
              <a:rPr kumimoji="0" lang="en-US" sz="2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br>
              <a:rPr kumimoji="0" lang="en-US" sz="2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US" sz="22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science</a:t>
            </a:r>
            <a:r>
              <a:rPr kumimoji="0" lang="en-US" sz="2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securing digital communication and transactions (encryption, authentication, digital signatures, e-cash, auctions, etc..)</a:t>
            </a:r>
          </a:p>
          <a:p>
            <a:pPr marL="365760" marR="0" lvl="0" indent="-283464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it-IT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1714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495800"/>
            <a:ext cx="2438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6137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50" y="5429250"/>
            <a:ext cx="84296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©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201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8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by Stefan Dziembowski. Permission to make digital or hard copies of part or all of this material is currently granted without fee </a:t>
            </a:r>
            <a:r>
              <a:rPr lang="en-US" i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provided that copies are made only for personal or classroom use, are not distributed for profit or commercial advantage, and that new copies bear this notice and the full citation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31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Three components of the course</a:t>
            </a:r>
            <a:endParaRPr lang="pl-P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b="1" dirty="0" smtClean="0">
                <a:solidFill>
                  <a:srgbClr val="008000"/>
                </a:solidFill>
              </a:rPr>
              <a:t>practical apects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pPr marL="514350" indent="-514350">
              <a:buFont typeface="+mj-lt"/>
              <a:buAutoNum type="arabicPeriod"/>
            </a:pPr>
            <a:r>
              <a:rPr lang="pl-PL" b="1" dirty="0" smtClean="0">
                <a:solidFill>
                  <a:srgbClr val="FF0000"/>
                </a:solidFill>
              </a:rPr>
              <a:t>mathematical foundations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pPr marL="514350" indent="-514350">
              <a:buFont typeface="+mj-lt"/>
              <a:buAutoNum type="arabicPeriod"/>
            </a:pPr>
            <a:r>
              <a:rPr lang="pl-PL" b="1" dirty="0" smtClean="0">
                <a:solidFill>
                  <a:srgbClr val="660066"/>
                </a:solidFill>
              </a:rPr>
              <a:t>new horizons</a:t>
            </a:r>
          </a:p>
          <a:p>
            <a:pPr marL="514350" indent="-514350">
              <a:buFont typeface="+mj-lt"/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685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76200"/>
            <a:ext cx="8229600" cy="1143000"/>
          </a:xfrm>
        </p:spPr>
        <p:txBody>
          <a:bodyPr/>
          <a:lstStyle/>
          <a:p>
            <a:pPr marL="514350" indent="-514350"/>
            <a:r>
              <a:rPr lang="pl-PL" b="1" dirty="0" smtClean="0"/>
              <a:t>Practical aspects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5638800"/>
          </a:xfrm>
        </p:spPr>
        <p:txBody>
          <a:bodyPr>
            <a:normAutofit fontScale="92500" lnSpcReduction="10000"/>
          </a:bodyPr>
          <a:lstStyle/>
          <a:p>
            <a:pPr marL="514350" indent="-514350"/>
            <a:r>
              <a:rPr lang="pl-PL" b="1" dirty="0" smtClean="0">
                <a:solidFill>
                  <a:srgbClr val="800000"/>
                </a:solidFill>
              </a:rPr>
              <a:t>symmetric encryption</a:t>
            </a:r>
            <a:r>
              <a:rPr lang="pl-PL" dirty="0" smtClean="0"/>
              <a:t>: block ciphers (DES, AES) and tream ciphers (RC4)</a:t>
            </a:r>
            <a:br>
              <a:rPr lang="pl-PL" dirty="0" smtClean="0"/>
            </a:br>
            <a:endParaRPr lang="pl-PL" dirty="0" smtClean="0"/>
          </a:p>
          <a:p>
            <a:pPr marL="514350" indent="-514350"/>
            <a:r>
              <a:rPr lang="pl-PL" b="1" dirty="0" smtClean="0">
                <a:solidFill>
                  <a:srgbClr val="FF0000"/>
                </a:solidFill>
              </a:rPr>
              <a:t>hash functions </a:t>
            </a:r>
            <a:r>
              <a:rPr lang="pl-PL" dirty="0" smtClean="0"/>
              <a:t>(MD5, SHA1,…), message authentication (CBC-MAC)</a:t>
            </a:r>
            <a:br>
              <a:rPr lang="pl-PL" dirty="0" smtClean="0"/>
            </a:br>
            <a:r>
              <a:rPr lang="pl-PL" dirty="0" smtClean="0"/>
              <a:t> </a:t>
            </a:r>
          </a:p>
          <a:p>
            <a:pPr marL="514350" indent="-514350"/>
            <a:r>
              <a:rPr lang="pl-PL" b="1" dirty="0" smtClean="0">
                <a:solidFill>
                  <a:srgbClr val="0000FF"/>
                </a:solidFill>
              </a:rPr>
              <a:t>public-key infrastructure </a:t>
            </a:r>
            <a:r>
              <a:rPr lang="pl-PL" dirty="0" smtClean="0"/>
              <a:t>(X.509, PGP, identity-based)</a:t>
            </a:r>
            <a:br>
              <a:rPr lang="pl-PL" dirty="0" smtClean="0"/>
            </a:br>
            <a:endParaRPr lang="pl-PL" dirty="0" smtClean="0"/>
          </a:p>
          <a:p>
            <a:pPr marL="514350" indent="-514350"/>
            <a:r>
              <a:rPr lang="pl-PL" b="1" dirty="0" smtClean="0">
                <a:solidFill>
                  <a:srgbClr val="008000"/>
                </a:solidFill>
              </a:rPr>
              <a:t>elements of number theory </a:t>
            </a:r>
          </a:p>
          <a:p>
            <a:pPr marL="514350" indent="-514350"/>
            <a:endParaRPr lang="pl-PL" b="1" dirty="0" smtClean="0">
              <a:solidFill>
                <a:srgbClr val="008000"/>
              </a:solidFill>
            </a:endParaRPr>
          </a:p>
          <a:p>
            <a:pPr marL="514350" indent="-514350"/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</a:rPr>
              <a:t>asymetric encrypion </a:t>
            </a:r>
            <a:r>
              <a:rPr lang="pl-PL" dirty="0" smtClean="0"/>
              <a:t>(RSA, ElGamal, Rabin,...)</a:t>
            </a:r>
            <a:br>
              <a:rPr lang="pl-PL" dirty="0" smtClean="0"/>
            </a:br>
            <a:endParaRPr lang="pl-PL" dirty="0" smtClean="0"/>
          </a:p>
          <a:p>
            <a:pPr marL="514350" indent="-514350"/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</a:rPr>
              <a:t>signature schemes </a:t>
            </a:r>
            <a:r>
              <a:rPr lang="pl-PL" dirty="0" smtClean="0"/>
              <a:t>(RSA, ElGamal,…)</a:t>
            </a:r>
          </a:p>
          <a:p>
            <a:pPr marL="514350" indent="-514350">
              <a:buNone/>
            </a:pPr>
            <a:endParaRPr lang="pl-PL" dirty="0" smtClean="0"/>
          </a:p>
          <a:p>
            <a:pPr marL="514350" indent="-514350">
              <a:buNone/>
            </a:pPr>
            <a:endParaRPr lang="pl-PL" dirty="0" smtClean="0"/>
          </a:p>
          <a:p>
            <a:pPr marL="514350" indent="-514350">
              <a:buNone/>
            </a:pPr>
            <a:endParaRPr lang="pl-PL" dirty="0"/>
          </a:p>
          <a:p>
            <a:pPr marL="514350" indent="-514350"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15489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Banded Edg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9968</TotalTime>
  <Words>3220</Words>
  <Application>Microsoft Office PowerPoint</Application>
  <PresentationFormat>On-screen Show (4:3)</PresentationFormat>
  <Paragraphs>883</Paragraphs>
  <Slides>70</Slides>
  <Notes>65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86" baseType="lpstr">
      <vt:lpstr>ＭＳ Ｐゴシック</vt:lpstr>
      <vt:lpstr>Aharoni</vt:lpstr>
      <vt:lpstr>Arial</vt:lpstr>
      <vt:lpstr>Arial Rounded MT Bold</vt:lpstr>
      <vt:lpstr>Bodoni MT</vt:lpstr>
      <vt:lpstr>Calibri</vt:lpstr>
      <vt:lpstr>Cambria</vt:lpstr>
      <vt:lpstr>Cambria Math</vt:lpstr>
      <vt:lpstr>Gill Sans MT</vt:lpstr>
      <vt:lpstr>Lucida Calligraphy</vt:lpstr>
      <vt:lpstr>SFRM1095</vt:lpstr>
      <vt:lpstr>Symbol</vt:lpstr>
      <vt:lpstr>Verdana</vt:lpstr>
      <vt:lpstr>Wingdings 2</vt:lpstr>
      <vt:lpstr>Office Theme</vt:lpstr>
      <vt:lpstr>Equation</vt:lpstr>
      <vt:lpstr>Lecture 1 Introduction to Cryptography </vt:lpstr>
      <vt:lpstr>Basic information</vt:lpstr>
      <vt:lpstr>Plan</vt:lpstr>
      <vt:lpstr>Historical cryptography</vt:lpstr>
      <vt:lpstr>Modern cryptography</vt:lpstr>
      <vt:lpstr>What happened in the seventies?</vt:lpstr>
      <vt:lpstr>Cryptography</vt:lpstr>
      <vt:lpstr>Three components of the course</vt:lpstr>
      <vt:lpstr>Practical aspects</vt:lpstr>
      <vt:lpstr>Mathematical foundations</vt:lpstr>
      <vt:lpstr>New horizons</vt:lpstr>
      <vt:lpstr>This course is not about</vt:lpstr>
      <vt:lpstr>Terminology</vt:lpstr>
      <vt:lpstr>Cryptography – general picture</vt:lpstr>
      <vt:lpstr>Preliminary plan of the lectures</vt:lpstr>
      <vt:lpstr>Encryption schemes (a very general picture)</vt:lpstr>
      <vt:lpstr>Art vs. science</vt:lpstr>
      <vt:lpstr>Provable security</vt:lpstr>
      <vt:lpstr>Provable security – the motivation</vt:lpstr>
      <vt:lpstr>Kerckhoffs' principle</vt:lpstr>
      <vt:lpstr>A more refined picture</vt:lpstr>
      <vt:lpstr>Kerckhoffs' principle – the motivation</vt:lpstr>
      <vt:lpstr>A mathematical view</vt:lpstr>
      <vt:lpstr>Plan</vt:lpstr>
      <vt:lpstr>Shift cipher</vt:lpstr>
      <vt:lpstr>Security of the shift cipher</vt:lpstr>
      <vt:lpstr>Substitution cipher</vt:lpstr>
      <vt:lpstr>How to break the substitution cipher?</vt:lpstr>
      <vt:lpstr>Other famous historical ciphers</vt:lpstr>
      <vt:lpstr>In the past ciphers were designed in an ad-hoc manner</vt:lpstr>
      <vt:lpstr>Plan</vt:lpstr>
      <vt:lpstr>Defining “security of an encryption scheme” is not trivial.</vt:lpstr>
      <vt:lpstr>Idea 1</vt:lpstr>
      <vt:lpstr>Idea 2</vt:lpstr>
      <vt:lpstr>Idea 3</vt:lpstr>
      <vt:lpstr>Idea 4</vt:lpstr>
      <vt:lpstr>Example</vt:lpstr>
      <vt:lpstr>How to formalize the “Idea 4”?</vt:lpstr>
      <vt:lpstr>Equivalently:</vt:lpstr>
      <vt:lpstr>A perfectly secret scheme: one-time pad</vt:lpstr>
      <vt:lpstr>Perfect secrecy of the one-time pad</vt:lpstr>
      <vt:lpstr>Observation</vt:lpstr>
      <vt:lpstr>Why the one-time pad is not practical?</vt:lpstr>
      <vt:lpstr>PowerPoint Presentation</vt:lpstr>
      <vt:lpstr>Practicality?</vt:lpstr>
      <vt:lpstr>Venona project (1946 – 1980)</vt:lpstr>
      <vt:lpstr>Outlook</vt:lpstr>
      <vt:lpstr>What to do?</vt:lpstr>
      <vt:lpstr>Quantum cryptography</vt:lpstr>
      <vt:lpstr>Quantum cryptography</vt:lpstr>
      <vt:lpstr>A satellite scenario</vt:lpstr>
      <vt:lpstr>Ueli Maurer (1993): noisy channel.</vt:lpstr>
      <vt:lpstr>Bounded-Storage Model</vt:lpstr>
      <vt:lpstr>Plan</vt:lpstr>
      <vt:lpstr>How to reason about the bounded computing power?</vt:lpstr>
      <vt:lpstr>Real cryptography starts here:</vt:lpstr>
      <vt:lpstr>Computationally-bounded adversary</vt:lpstr>
      <vt:lpstr>A better idea</vt:lpstr>
      <vt:lpstr>What to do?</vt:lpstr>
      <vt:lpstr>Efficiently computable?</vt:lpstr>
      <vt:lpstr>Probabilistic Turing Machines</vt:lpstr>
      <vt:lpstr>Some notation</vt:lpstr>
      <vt:lpstr>More notation</vt:lpstr>
      <vt:lpstr>Very small?</vt:lpstr>
      <vt:lpstr>Negligible or not?</vt:lpstr>
      <vt:lpstr>Nice properties of these notions</vt:lpstr>
      <vt:lpstr>Security parameter</vt:lpstr>
      <vt:lpstr>Example</vt:lpstr>
      <vt:lpstr>Is this the right approach?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 Dziembowski</dc:creator>
  <cp:lastModifiedBy>Stefan Dziembowski</cp:lastModifiedBy>
  <cp:revision>297</cp:revision>
  <dcterms:created xsi:type="dcterms:W3CDTF">2015-07-03T16:44:25Z</dcterms:created>
  <dcterms:modified xsi:type="dcterms:W3CDTF">2018-10-02T14:44:55Z</dcterms:modified>
</cp:coreProperties>
</file>