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256" r:id="rId2"/>
    <p:sldId id="425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333" r:id="rId13"/>
    <p:sldId id="335" r:id="rId14"/>
    <p:sldId id="341" r:id="rId15"/>
    <p:sldId id="342" r:id="rId16"/>
    <p:sldId id="423" r:id="rId17"/>
    <p:sldId id="424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344" r:id="rId26"/>
    <p:sldId id="345" r:id="rId27"/>
    <p:sldId id="42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99" r:id="rId39"/>
    <p:sldId id="357" r:id="rId40"/>
    <p:sldId id="400" r:id="rId41"/>
    <p:sldId id="360" r:id="rId42"/>
    <p:sldId id="361" r:id="rId43"/>
    <p:sldId id="362" r:id="rId44"/>
    <p:sldId id="363" r:id="rId45"/>
    <p:sldId id="364" r:id="rId46"/>
    <p:sldId id="365" r:id="rId47"/>
    <p:sldId id="427" r:id="rId48"/>
    <p:sldId id="372" r:id="rId49"/>
    <p:sldId id="373" r:id="rId50"/>
    <p:sldId id="374" r:id="rId51"/>
    <p:sldId id="375" r:id="rId52"/>
    <p:sldId id="402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85" r:id="rId62"/>
    <p:sldId id="387" r:id="rId63"/>
    <p:sldId id="388" r:id="rId64"/>
    <p:sldId id="389" r:id="rId65"/>
    <p:sldId id="390" r:id="rId66"/>
    <p:sldId id="391" r:id="rId67"/>
    <p:sldId id="392" r:id="rId68"/>
    <p:sldId id="393" r:id="rId69"/>
    <p:sldId id="394" r:id="rId70"/>
    <p:sldId id="395" r:id="rId71"/>
    <p:sldId id="428" r:id="rId72"/>
    <p:sldId id="405" r:id="rId73"/>
    <p:sldId id="404" r:id="rId74"/>
    <p:sldId id="406" r:id="rId75"/>
    <p:sldId id="403" r:id="rId76"/>
    <p:sldId id="396" r:id="rId77"/>
    <p:sldId id="332" r:id="rId7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0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A9543F3-0831-4635-AD48-8E4410E9648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BBDC37B-729A-4393-B484-407F8F0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B9FC-93A1-4D9B-802C-BA99443E9032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919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2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11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89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7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81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90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CC71-148F-4D59-A62A-A6E6F1DFD9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63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88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8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4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7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7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90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39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54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95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CC71-148F-4D59-A62A-A6E6F1DFD9A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95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17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hardness</a:t>
            </a:r>
            <a:r>
              <a:rPr lang="en-US" baseline="0" dirty="0" smtClean="0"/>
              <a:t> vs. randomness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3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9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5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71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466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5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16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897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357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80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208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667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5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23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65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88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0ECB0-4EB7-4C82-B74F-B25CEEB9B3FB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6805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25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141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586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396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027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01D60-B0F8-405B-BCBC-FFDCBDDCACC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053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01D60-B0F8-405B-BCBC-FFDCBDDCACC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36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01D60-B0F8-405B-BCBC-FFDCBDDCACC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751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100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CC71-148F-4D59-A62A-A6E6F1DFD9A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525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CC71-148F-4D59-A62A-A6E6F1DFD9A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94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CC71-148F-4D59-A62A-A6E6F1DFD9A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71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4651-70A9-45C6-B731-CF08A1C4CD9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015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4651-70A9-45C6-B731-CF08A1C4CD9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163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CC71-148F-4D59-A62A-A6E6F1DFD9A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670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01D60-B0F8-405B-BCBC-FFDCBDDCACC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333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01D60-B0F8-405B-BCBC-FFDCBDDCACC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69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652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01D60-B0F8-405B-BCBC-FFDCBDDCACC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203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01D60-B0F8-405B-BCBC-FFDCBDDCACC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600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01D60-B0F8-405B-BCBC-FFDCBDDCACC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515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01D60-B0F8-405B-BCBC-FFDCBDDCACC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194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01D60-B0F8-405B-BCBC-FFDCBDDCACC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82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01D60-B0F8-405B-BCBC-FFDCBDDCACCB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97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7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0CF2-92C1-46B5-9E68-A16B586914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4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0CF2-92C1-46B5-9E68-A16B586914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57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0CF2-92C1-46B5-9E68-A16B5869142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3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1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2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3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FABD3-5AFF-4669-BE74-12D79B49C2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0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0.png"/><Relationship Id="rId4" Type="http://schemas.openxmlformats.org/officeDocument/2006/relationships/image" Target="../media/image190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5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0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4.wmf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2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58.png"/><Relationship Id="rId4" Type="http://schemas.openxmlformats.org/officeDocument/2006/relationships/image" Target="../media/image90.png"/><Relationship Id="rId9" Type="http://schemas.openxmlformats.org/officeDocument/2006/relationships/image" Target="../media/image7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2.wmf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.wmf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2.wmf"/><Relationship Id="rId9" Type="http://schemas.openxmlformats.org/officeDocument/2006/relationships/image" Target="../media/image5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0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yptopp.com/benchmarks.html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239871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Lecture </a:t>
            </a:r>
            <a:r>
              <a:rPr lang="pl-PL" b="1" dirty="0"/>
              <a:t>2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>
                <a:solidFill>
                  <a:srgbClr val="0070C0"/>
                </a:solidFill>
              </a:rPr>
              <a:t>Symmetric Encryption 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19" y="6286520"/>
            <a:ext cx="86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10</a:t>
            </a:r>
            <a:r>
              <a:rPr lang="en-GB" b="1" dirty="0" smtClean="0"/>
              <a:t>.10.1</a:t>
            </a:r>
            <a:r>
              <a:rPr lang="pl-PL" b="1" dirty="0"/>
              <a:t>8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6286520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 1.0</a:t>
            </a:r>
            <a:endParaRPr lang="it-IT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41600" y="2860527"/>
            <a:ext cx="3962400" cy="101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FF0000"/>
                </a:solidFill>
              </a:rPr>
              <a:t>Stefan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Dziembowski</a:t>
            </a:r>
            <a:br>
              <a:rPr lang="en-US" sz="3000" b="1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www.crypto.edu.pl/Dziembowski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3000" dirty="0" smtClean="0">
                <a:solidFill>
                  <a:srgbClr val="FF0000"/>
                </a:solidFill>
              </a:rPr>
              <a:t/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chemeClr val="tx1"/>
                </a:solidFill>
              </a:rPr>
              <a:t>University of Warsaw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58267"/>
          <a:stretch/>
        </p:blipFill>
        <p:spPr>
          <a:xfrm>
            <a:off x="3779912" y="4509120"/>
            <a:ext cx="1418989" cy="15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" name="Down Arrow 57"/>
          <p:cNvSpPr/>
          <p:nvPr/>
        </p:nvSpPr>
        <p:spPr>
          <a:xfrm rot="18721483">
            <a:off x="6280123" y="4065512"/>
            <a:ext cx="262611" cy="106131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Down Arrow 58"/>
          <p:cNvSpPr/>
          <p:nvPr/>
        </p:nvSpPr>
        <p:spPr>
          <a:xfrm rot="13935738">
            <a:off x="2083196" y="4041348"/>
            <a:ext cx="262611" cy="106131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pl-PL" dirty="0"/>
              <a:t>CPA in real-life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153400" cy="914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800" b="1" dirty="0">
                <a:solidFill>
                  <a:srgbClr val="FF0000"/>
                </a:solidFill>
              </a:rPr>
              <a:t>Q: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pl-PL" sz="2800" dirty="0"/>
              <a:t>Aren’t we too pessimistic?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800" b="1" dirty="0">
                <a:solidFill>
                  <a:srgbClr val="008000"/>
                </a:solidFill>
              </a:rPr>
              <a:t>A:</a:t>
            </a:r>
            <a:r>
              <a:rPr lang="en-US" sz="2800" b="1" dirty="0"/>
              <a:t> </a:t>
            </a:r>
            <a:r>
              <a:rPr lang="pl-PL" sz="2800" b="1" dirty="0"/>
              <a:t>No</a:t>
            </a:r>
            <a:r>
              <a:rPr lang="en-US" sz="2800" b="1" dirty="0"/>
              <a:t>!</a:t>
            </a:r>
            <a:r>
              <a:rPr lang="pl-PL" sz="2800" dirty="0"/>
              <a:t>  </a:t>
            </a:r>
            <a:r>
              <a:rPr lang="pl-PL" sz="2800" b="1" dirty="0">
                <a:solidFill>
                  <a:srgbClr val="0070C0"/>
                </a:solidFill>
              </a:rPr>
              <a:t>CPA</a:t>
            </a:r>
            <a:r>
              <a:rPr lang="pl-PL" sz="2800" dirty="0"/>
              <a:t> can be implemented in practice.</a:t>
            </a:r>
            <a:endParaRPr lang="en-US" sz="28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14678" y="2285992"/>
            <a:ext cx="2626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u="sng" dirty="0" err="1" smtClean="0">
                <a:solidFill>
                  <a:srgbClr val="008000"/>
                </a:solidFill>
              </a:rPr>
              <a:t>Example</a:t>
            </a:r>
            <a:r>
              <a:rPr lang="it-IT" sz="2400" b="1" dirty="0" smtClean="0">
                <a:solidFill>
                  <a:srgbClr val="008000"/>
                </a:solidFill>
              </a:rPr>
              <a:t>: </a:t>
            </a:r>
            <a:r>
              <a:rPr lang="it-IT" sz="2400" b="1" dirty="0" err="1" smtClean="0">
                <a:solidFill>
                  <a:srgbClr val="008000"/>
                </a:solidFill>
              </a:rPr>
              <a:t>routing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23" name="Picture 10" descr="MCj04247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071810"/>
            <a:ext cx="1122363" cy="1168400"/>
          </a:xfrm>
          <a:prstGeom prst="rect">
            <a:avLst/>
          </a:prstGeom>
          <a:noFill/>
        </p:spPr>
      </p:pic>
      <p:pic>
        <p:nvPicPr>
          <p:cNvPr id="24" name="Picture 11" descr="MCj04247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52" y="3024198"/>
            <a:ext cx="1195388" cy="1244600"/>
          </a:xfrm>
          <a:prstGeom prst="rect">
            <a:avLst/>
          </a:prstGeom>
          <a:noFill/>
        </p:spPr>
      </p:pic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971652" y="4395798"/>
            <a:ext cx="396875" cy="376238"/>
          </a:xfrm>
          <a:prstGeom prst="rect">
            <a:avLst/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FF0000"/>
                </a:solidFill>
              </a:rPr>
              <a:t>m</a:t>
            </a:r>
          </a:p>
        </p:txBody>
      </p:sp>
      <p:pic>
        <p:nvPicPr>
          <p:cNvPr id="33" name="Picture 1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929198"/>
            <a:ext cx="1066800" cy="738188"/>
          </a:xfrm>
          <a:prstGeom prst="rect">
            <a:avLst/>
          </a:prstGeom>
          <a:noFill/>
        </p:spPr>
      </p:pic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2733652" y="3328998"/>
            <a:ext cx="308098" cy="369332"/>
          </a:xfrm>
          <a:prstGeom prst="rect">
            <a:avLst/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5553052" y="3328998"/>
            <a:ext cx="308098" cy="369332"/>
          </a:xfrm>
          <a:prstGeom prst="rect">
            <a:avLst/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54" name="Shape 53"/>
          <p:cNvCxnSpPr>
            <a:endCxn id="33" idx="3"/>
          </p:cNvCxnSpPr>
          <p:nvPr/>
        </p:nvCxnSpPr>
        <p:spPr>
          <a:xfrm rot="10800000" flipV="1">
            <a:off x="2352652" y="3571876"/>
            <a:ext cx="2179400" cy="1726416"/>
          </a:xfrm>
          <a:prstGeom prst="curvedConnector3">
            <a:avLst>
              <a:gd name="adj1" fmla="val 611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own Arrow 59"/>
          <p:cNvSpPr/>
          <p:nvPr/>
        </p:nvSpPr>
        <p:spPr>
          <a:xfrm rot="16200000">
            <a:off x="4333539" y="2524453"/>
            <a:ext cx="262611" cy="178595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4000496" y="3214686"/>
            <a:ext cx="1051891" cy="369332"/>
          </a:xfrm>
          <a:prstGeom prst="rect">
            <a:avLst/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Enc</a:t>
            </a:r>
            <a:r>
              <a:rPr lang="en-US" sz="1800" b="1" i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1800" b="1" dirty="0" smtClean="0">
                <a:solidFill>
                  <a:srgbClr val="FF0000"/>
                </a:solidFill>
              </a:rPr>
              <a:t>(</a:t>
            </a:r>
            <a:r>
              <a:rPr lang="en-US" sz="1800" b="1" i="1" dirty="0" smtClean="0">
                <a:solidFill>
                  <a:srgbClr val="FF0000"/>
                </a:solidFill>
              </a:rPr>
              <a:t>m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63" name="Picture 15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714884"/>
            <a:ext cx="1066800" cy="738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8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animBg="1"/>
      <p:bldP spid="58" grpId="0" animBg="1"/>
      <p:bldP spid="59" grpId="0" animBg="1"/>
      <p:bldP spid="9220" grpId="0"/>
      <p:bldP spid="31" grpId="0" animBg="1"/>
      <p:bldP spid="34" grpId="0" animBg="1"/>
      <p:bldP spid="35" grpId="0" animBg="1"/>
      <p:bldP spid="60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attacks known in the literature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500174"/>
            <a:ext cx="7715272" cy="504351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ciphertext-only attack</a:t>
            </a:r>
            <a:r>
              <a:rPr lang="it-IT" sz="2400" b="1" dirty="0" smtClean="0"/>
              <a:t> </a:t>
            </a:r>
            <a:r>
              <a:rPr lang="it-IT" sz="2400" dirty="0" smtClean="0"/>
              <a:t>– the adversary has no information about the plaintext</a:t>
            </a:r>
            <a:br>
              <a:rPr lang="it-IT" sz="2400" dirty="0" smtClean="0"/>
            </a:br>
            <a:endParaRPr lang="it-IT" sz="2400" b="1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known plaintext attack </a:t>
            </a:r>
            <a:r>
              <a:rPr lang="en-US" sz="2400" dirty="0" smtClean="0"/>
              <a:t>– the plaintext are drawn from some distribution that the adversary does not control</a:t>
            </a:r>
            <a:br>
              <a:rPr lang="en-US" sz="2400" dirty="0" smtClean="0"/>
            </a:br>
            <a:endParaRPr lang="en-US" sz="2400" b="1" dirty="0" smtClean="0"/>
          </a:p>
          <a:p>
            <a:r>
              <a:rPr lang="it-IT" sz="2400" b="1" dirty="0" smtClean="0">
                <a:solidFill>
                  <a:srgbClr val="C00000"/>
                </a:solidFill>
              </a:rPr>
              <a:t>batch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>
                <a:solidFill>
                  <a:srgbClr val="0070C0"/>
                </a:solidFill>
              </a:rPr>
              <a:t>chosen-plaintext </a:t>
            </a:r>
            <a:r>
              <a:rPr lang="it-IT" sz="2400" b="1" dirty="0" smtClean="0">
                <a:solidFill>
                  <a:srgbClr val="0070C0"/>
                </a:solidFill>
              </a:rPr>
              <a:t>attack </a:t>
            </a:r>
            <a:r>
              <a:rPr lang="it-IT" sz="2400" dirty="0" smtClean="0"/>
              <a:t>– like the </a:t>
            </a:r>
            <a:r>
              <a:rPr lang="it-IT" sz="2400" b="1" dirty="0" smtClean="0"/>
              <a:t>CPA</a:t>
            </a:r>
            <a:r>
              <a:rPr lang="it-IT" sz="2400" dirty="0" smtClean="0"/>
              <a:t> attack, but the adversary has to choose </a:t>
            </a:r>
            <a:r>
              <a:rPr lang="en-US" sz="2400" b="1" i="1" dirty="0" smtClean="0">
                <a:solidFill>
                  <a:srgbClr val="FF0000"/>
                </a:solidFill>
              </a:rPr>
              <a:t>m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,...,</a:t>
            </a:r>
            <a:r>
              <a:rPr lang="en-US" sz="2400" b="1" i="1" dirty="0" err="1" smtClean="0">
                <a:solidFill>
                  <a:srgbClr val="FF0000"/>
                </a:solidFill>
              </a:rPr>
              <a:t>m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at once.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chosen </a:t>
            </a:r>
            <a:r>
              <a:rPr lang="en-US" sz="2400" b="1" dirty="0" err="1" smtClean="0">
                <a:solidFill>
                  <a:srgbClr val="0070C0"/>
                </a:solidFill>
              </a:rPr>
              <a:t>ciphertext</a:t>
            </a:r>
            <a:r>
              <a:rPr lang="en-US" sz="2400" b="1" dirty="0" smtClean="0">
                <a:solidFill>
                  <a:srgbClr val="0070C0"/>
                </a:solidFill>
              </a:rPr>
              <a:t> attack</a:t>
            </a:r>
            <a:r>
              <a:rPr lang="en-US" sz="2400" b="1" dirty="0" smtClean="0"/>
              <a:t> </a:t>
            </a:r>
            <a:r>
              <a:rPr lang="en-US" sz="2400" dirty="0" smtClean="0"/>
              <a:t>–  we will discuss it later…</a:t>
            </a:r>
          </a:p>
          <a:p>
            <a:endParaRPr lang="it-IT" sz="2400" dirty="0"/>
          </a:p>
        </p:txBody>
      </p:sp>
      <p:sp>
        <p:nvSpPr>
          <p:cNvPr id="4" name="Rectangular Callout 3"/>
          <p:cNvSpPr/>
          <p:nvPr/>
        </p:nvSpPr>
        <p:spPr>
          <a:xfrm>
            <a:off x="1628740" y="4658563"/>
            <a:ext cx="7315248" cy="642942"/>
          </a:xfrm>
          <a:prstGeom prst="wedgeRectCallout">
            <a:avLst>
              <a:gd name="adj1" fmla="val -13775"/>
              <a:gd name="adj2" fmla="val -788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(“our” </a:t>
            </a:r>
            <a:r>
              <a:rPr lang="en-US" sz="2000" b="1" dirty="0" smtClean="0"/>
              <a:t>CPA</a:t>
            </a:r>
            <a:r>
              <a:rPr lang="en-US" sz="2000" dirty="0" smtClean="0"/>
              <a:t>-attack is also called the “</a:t>
            </a:r>
            <a:r>
              <a:rPr lang="en-US" sz="2000" b="1" dirty="0" smtClean="0">
                <a:solidFill>
                  <a:srgbClr val="FF0000"/>
                </a:solidFill>
              </a:rPr>
              <a:t>adaptive </a:t>
            </a:r>
            <a:r>
              <a:rPr lang="en-US" sz="2000" b="1" dirty="0" smtClean="0"/>
              <a:t>CPA-attack</a:t>
            </a:r>
            <a:r>
              <a:rPr lang="en-US" b="1" dirty="0" smtClean="0"/>
              <a:t>”</a:t>
            </a:r>
            <a:r>
              <a:rPr lang="en-US" dirty="0" smtClean="0"/>
              <a:t>)</a:t>
            </a:r>
            <a:endParaRPr lang="it-IT" sz="2000" dirty="0"/>
          </a:p>
        </p:txBody>
      </p:sp>
      <p:sp>
        <p:nvSpPr>
          <p:cNvPr id="5" name="Up-Down Arrow 4"/>
          <p:cNvSpPr/>
          <p:nvPr/>
        </p:nvSpPr>
        <p:spPr>
          <a:xfrm>
            <a:off x="285720" y="1571612"/>
            <a:ext cx="1000100" cy="4429156"/>
          </a:xfrm>
          <a:prstGeom prst="up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strong                                           weak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7332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71" y="50977"/>
            <a:ext cx="7886700" cy="1325563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878662"/>
            <a:ext cx="657229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Computational definitions of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tx1"/>
                </a:solidFill>
              </a:rPr>
              <a:t>semantically-secure encryption exists then </a:t>
            </a:r>
            <a:r>
              <a:rPr lang="en-US" b="1" dirty="0" smtClean="0">
                <a:solidFill>
                  <a:srgbClr val="FF0000"/>
                </a:solidFill>
              </a:rPr>
              <a:t>P ≠ NP 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proof that “the PRGs imply secure encryption”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Theoretical constructions of PRGs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</a:t>
            </a:r>
            <a:r>
              <a:rPr lang="pl-PL" dirty="0" smtClean="0"/>
              <a:t> cip</a:t>
            </a:r>
            <a:r>
              <a:rPr lang="en-US" dirty="0" smtClean="0"/>
              <a:t>hers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488814" y="2248910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92" y="4837"/>
            <a:ext cx="7886700" cy="1325563"/>
          </a:xfrm>
        </p:spPr>
        <p:txBody>
          <a:bodyPr/>
          <a:lstStyle/>
          <a:p>
            <a:r>
              <a:rPr lang="en-US" dirty="0" smtClean="0"/>
              <a:t>Is it possible to prove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64" y="1330400"/>
            <a:ext cx="8229600" cy="16859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Bad news: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u="sng" dirty="0" smtClean="0"/>
              <a:t>Theorem</a:t>
            </a:r>
            <a:endParaRPr lang="en-US" b="1" u="sng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03857" y="4945133"/>
            <a:ext cx="394126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 ≠ NP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08604" y="2659133"/>
            <a:ext cx="3902109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If semantically-secure encryption exists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(with </a:t>
            </a:r>
            <a:r>
              <a:rPr lang="it-IT" sz="2400" b="1" dirty="0" smtClean="0">
                <a:solidFill>
                  <a:srgbClr val="FF0000"/>
                </a:solidFill>
              </a:rPr>
              <a:t>|</a:t>
            </a:r>
            <a:r>
              <a:rPr lang="it-IT" sz="2400" b="1" i="1" dirty="0" smtClean="0">
                <a:solidFill>
                  <a:srgbClr val="FF0000"/>
                </a:solidFill>
              </a:rPr>
              <a:t>k</a:t>
            </a:r>
            <a:r>
              <a:rPr lang="it-IT" sz="2400" b="1" dirty="0" smtClean="0">
                <a:solidFill>
                  <a:srgbClr val="FF0000"/>
                </a:solidFill>
              </a:rPr>
              <a:t>| &lt; |</a:t>
            </a:r>
            <a:r>
              <a:rPr lang="it-IT" sz="2400" b="1" i="1" dirty="0" smtClean="0">
                <a:solidFill>
                  <a:srgbClr val="FF0000"/>
                </a:solidFill>
              </a:rPr>
              <a:t>m</a:t>
            </a:r>
            <a:r>
              <a:rPr lang="it-IT" sz="2400" b="1" dirty="0" smtClean="0">
                <a:solidFill>
                  <a:srgbClr val="FF0000"/>
                </a:solidFill>
              </a:rPr>
              <a:t>| </a:t>
            </a:r>
            <a:r>
              <a:rPr lang="it-IT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151612" y="4016455"/>
            <a:ext cx="1790697" cy="762000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 dirty="0" smtClean="0"/>
              <a:t>then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6836" y="5730967"/>
            <a:ext cx="7783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Intuition</a:t>
            </a:r>
            <a:r>
              <a:rPr lang="en-US" sz="2400" dirty="0" smtClean="0"/>
              <a:t>: if </a:t>
            </a:r>
            <a:r>
              <a:rPr lang="en-US" sz="2400" b="1" dirty="0" smtClean="0">
                <a:solidFill>
                  <a:srgbClr val="FF0000"/>
                </a:solidFill>
              </a:rPr>
              <a:t>P = NP </a:t>
            </a:r>
            <a:r>
              <a:rPr lang="en-US" sz="2400" dirty="0" smtClean="0"/>
              <a:t>then the adversary can guess the key...</a:t>
            </a:r>
          </a:p>
          <a:p>
            <a:pPr algn="r"/>
            <a:r>
              <a:rPr lang="en-US" sz="2400" dirty="0" smtClean="0"/>
              <a:t>(formal proof – exercises)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9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133348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Moral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“If </a:t>
            </a:r>
            <a:r>
              <a:rPr lang="en-US" sz="3200" b="1" dirty="0">
                <a:solidFill>
                  <a:srgbClr val="FF0000"/>
                </a:solidFill>
              </a:rPr>
              <a:t>P=NP</a:t>
            </a:r>
            <a:r>
              <a:rPr lang="en-US" sz="3200" dirty="0">
                <a:solidFill>
                  <a:schemeClr val="tx1"/>
                </a:solidFill>
              </a:rPr>
              <a:t>, then the semantically-secure encryption is broken”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3214686"/>
            <a:ext cx="749808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472" y="1928802"/>
            <a:ext cx="7858180" cy="4801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Is it 100% true?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857620" y="2643182"/>
            <a:ext cx="1862048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2800" dirty="0" smtClean="0"/>
              <a:t>Not really...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28596" y="4143380"/>
            <a:ext cx="7929618" cy="8679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This is because even if </a:t>
            </a:r>
            <a:r>
              <a:rPr lang="en-US" sz="2800" b="1" dirty="0" smtClean="0">
                <a:solidFill>
                  <a:srgbClr val="FF0000"/>
                </a:solidFill>
              </a:rPr>
              <a:t>P=NP</a:t>
            </a:r>
            <a:r>
              <a:rPr lang="en-US" sz="2800" dirty="0" smtClean="0"/>
              <a:t> we do not know what are the constants.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643042" y="5357826"/>
            <a:ext cx="6340518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Maybe </a:t>
            </a:r>
            <a:r>
              <a:rPr lang="en-US" sz="2800" b="1" dirty="0" smtClean="0">
                <a:solidFill>
                  <a:srgbClr val="FF0000"/>
                </a:solidFill>
              </a:rPr>
              <a:t>P=NP</a:t>
            </a:r>
            <a:r>
              <a:rPr lang="en-US" sz="2800" dirty="0" smtClean="0"/>
              <a:t> in a very “inefficient way”...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186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596" y="357166"/>
            <a:ext cx="8286808" cy="9787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To prove security of a cryptographic scheme we need to show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u="sng" dirty="0" smtClean="0"/>
              <a:t>a lower bound on the computational complexity of some problem.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28596" y="1500174"/>
            <a:ext cx="8294299" cy="9787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In the “asymptotic setting” that would mean that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at least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we show that </a:t>
            </a:r>
            <a:r>
              <a:rPr lang="en-US" sz="2400" b="1" dirty="0" smtClean="0">
                <a:solidFill>
                  <a:srgbClr val="FF0000"/>
                </a:solidFill>
              </a:rPr>
              <a:t>P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≠</a:t>
            </a:r>
            <a:r>
              <a:rPr lang="en-US" sz="2400" b="1" dirty="0" smtClean="0">
                <a:solidFill>
                  <a:srgbClr val="FF0000"/>
                </a:solidFill>
              </a:rPr>
              <a:t> NP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28596" y="3541268"/>
            <a:ext cx="8286808" cy="683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Does the implication in the other direction hold?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(that is: does </a:t>
            </a:r>
            <a:r>
              <a:rPr lang="en-US" sz="2400" b="1" dirty="0" smtClean="0">
                <a:solidFill>
                  <a:srgbClr val="FF0000"/>
                </a:solidFill>
              </a:rPr>
              <a:t>P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≠</a:t>
            </a:r>
            <a:r>
              <a:rPr lang="en-US" sz="2400" b="1" dirty="0" smtClean="0">
                <a:solidFill>
                  <a:srgbClr val="FF0000"/>
                </a:solidFill>
              </a:rPr>
              <a:t> NP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imply anything for cryptography?)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28596" y="4612838"/>
            <a:ext cx="8286808" cy="3877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No!</a:t>
            </a:r>
            <a:r>
              <a:rPr lang="en-US" sz="2400" dirty="0" smtClean="0"/>
              <a:t> (at least as far as we know)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038600" y="5486400"/>
            <a:ext cx="16764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 smtClean="0"/>
              <a:t>Therefore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28596" y="5929330"/>
            <a:ext cx="8286808" cy="683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proving that an encryption scheme is secure is probably much harder than proving that </a:t>
            </a:r>
            <a:r>
              <a:rPr lang="en-US" sz="2400" b="1" dirty="0" smtClean="0">
                <a:solidFill>
                  <a:srgbClr val="FF0000"/>
                </a:solidFill>
              </a:rPr>
              <a:t>P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≠ </a:t>
            </a:r>
            <a:r>
              <a:rPr lang="en-US" sz="2400" b="1" dirty="0" smtClean="0">
                <a:solidFill>
                  <a:srgbClr val="FF0000"/>
                </a:solidFill>
              </a:rPr>
              <a:t>NP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028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7498080" cy="1143000"/>
          </a:xfrm>
        </p:spPr>
        <p:txBody>
          <a:bodyPr/>
          <a:lstStyle/>
          <a:p>
            <a:r>
              <a:rPr lang="en-US" dirty="0"/>
              <a:t>What can we prove?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00174"/>
            <a:ext cx="8229600" cy="164307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We can prove conditional results.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That is, we can show theorems of a type: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786446" y="3786190"/>
            <a:ext cx="2373313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Suppose that some </a:t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scheme </a:t>
            </a:r>
            <a:r>
              <a:rPr lang="en-US" sz="2000" b="1" dirty="0">
                <a:solidFill>
                  <a:srgbClr val="FF0000"/>
                </a:solidFill>
              </a:rPr>
              <a:t>Y</a:t>
            </a:r>
            <a:r>
              <a:rPr lang="en-US" sz="2000" b="0" dirty="0">
                <a:solidFill>
                  <a:schemeClr val="tx1"/>
                </a:solidFill>
              </a:rPr>
              <a:t> is secure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219200" y="5715000"/>
            <a:ext cx="2397125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then scheme </a:t>
            </a:r>
            <a:r>
              <a:rPr lang="en-US" sz="2000" b="1" dirty="0">
                <a:solidFill>
                  <a:srgbClr val="FF0000"/>
                </a:solidFill>
              </a:rPr>
              <a:t>X</a:t>
            </a:r>
            <a:r>
              <a:rPr lang="en-US" sz="2000" b="0" dirty="0">
                <a:solidFill>
                  <a:schemeClr val="tx1"/>
                </a:solidFill>
              </a:rPr>
              <a:t> is secure.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214414" y="3429000"/>
            <a:ext cx="2373313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Suppose that some “computational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assumption 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dirty="0">
                <a:solidFill>
                  <a:srgbClr val="800000"/>
                </a:solidFill>
              </a:rPr>
              <a:t>”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holds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867400" y="5502269"/>
            <a:ext cx="22860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then scheme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X</a:t>
            </a:r>
            <a:r>
              <a:rPr lang="en-US" sz="2000" b="0" dirty="0">
                <a:solidFill>
                  <a:schemeClr val="tx1"/>
                </a:solidFill>
              </a:rPr>
              <a:t> is secure.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6858016" y="4643446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  <p:pic>
        <p:nvPicPr>
          <p:cNvPr id="57354" name="Picture 10" descr="MCj042982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762000"/>
            <a:ext cx="1163638" cy="1422400"/>
          </a:xfrm>
          <a:prstGeom prst="rect">
            <a:avLst/>
          </a:prstGeom>
          <a:noFill/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214546" y="485776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3738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 animBg="1"/>
      <p:bldP spid="57350" grpId="0" animBg="1"/>
      <p:bldP spid="57351" grpId="0" animBg="1"/>
      <p:bldP spid="5735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natural question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“</a:t>
            </a:r>
            <a:r>
              <a:rPr lang="en-US" b="1" dirty="0" smtClean="0">
                <a:solidFill>
                  <a:srgbClr val="0070C0"/>
                </a:solidFill>
              </a:rPr>
              <a:t>the minimal assumption</a:t>
            </a:r>
            <a:r>
              <a:rPr lang="en-US" dirty="0" smtClean="0"/>
              <a:t>” needed for cryptography?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Answer</a:t>
            </a:r>
            <a:r>
              <a:rPr lang="en-US" dirty="0" smtClean="0"/>
              <a:t>: existence </a:t>
            </a:r>
            <a:r>
              <a:rPr lang="en-US" b="1" dirty="0" smtClean="0">
                <a:solidFill>
                  <a:srgbClr val="FF0000"/>
                </a:solidFill>
              </a:rPr>
              <a:t>one-way functions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We introduce them now.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42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93" y="213661"/>
            <a:ext cx="7886700" cy="1325563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b="1" dirty="0">
                <a:solidFill>
                  <a:srgbClr val="FF0000"/>
                </a:solidFill>
              </a:rPr>
              <a:t>P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not enough?</a:t>
            </a:r>
            <a:endParaRPr lang="pl-PL" dirty="0"/>
          </a:p>
        </p:txBody>
      </p:sp>
      <p:pic>
        <p:nvPicPr>
          <p:cNvPr id="4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3154" y="2078833"/>
            <a:ext cx="2002325" cy="1837853"/>
          </a:xfrm>
          <a:prstGeom prst="rect">
            <a:avLst/>
          </a:prstGeom>
          <a:noFill/>
        </p:spPr>
      </p:pic>
      <p:pic>
        <p:nvPicPr>
          <p:cNvPr id="5" name="Picture 3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64" y="2483015"/>
            <a:ext cx="1676400" cy="115887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80852" y="3521887"/>
            <a:ext cx="809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l-PL"/>
              <a:t>oracle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938214" y="3161405"/>
                <a:ext cx="1600200" cy="378180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dirty="0" smtClean="0"/>
                  <a:t>chooses</a:t>
                </a:r>
                <a:r>
                  <a:rPr lang="pl-PL" b="1" dirty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8214" y="3161405"/>
                <a:ext cx="1600200" cy="378180"/>
              </a:xfrm>
              <a:prstGeom prst="rect">
                <a:avLst/>
              </a:prstGeom>
              <a:blipFill rotWithShape="0">
                <a:blip r:embed="rId4"/>
                <a:stretch>
                  <a:fillRect t="-11111" b="-1904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847889" y="2757653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4295689" y="2605253"/>
                <a:ext cx="6096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5689" y="2605253"/>
                <a:ext cx="609600" cy="3698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847889" y="3214853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609889" y="3062453"/>
            <a:ext cx="2057400" cy="369332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</a:rPr>
              <a:t>c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= </a:t>
            </a:r>
            <a:r>
              <a:rPr lang="pl-PL" b="1" dirty="0" err="1" smtClean="0">
                <a:solidFill>
                  <a:srgbClr val="FF0000"/>
                </a:solidFill>
              </a:rPr>
              <a:t>Enc</a:t>
            </a:r>
            <a:r>
              <a:rPr lang="pl-PL" b="1" dirty="0" smtClean="0">
                <a:solidFill>
                  <a:srgbClr val="FF0000"/>
                </a:solidFill>
              </a:rPr>
              <a:t>(</a:t>
            </a:r>
            <a:r>
              <a:rPr lang="pl-PL" b="1" i="1" dirty="0" smtClean="0">
                <a:solidFill>
                  <a:srgbClr val="FF0000"/>
                </a:solidFill>
              </a:rPr>
              <a:t>k</a:t>
            </a:r>
            <a:r>
              <a:rPr lang="pl-PL" b="1" dirty="0" smtClean="0">
                <a:solidFill>
                  <a:srgbClr val="FF0000"/>
                </a:solidFill>
              </a:rPr>
              <a:t>,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pl-PL" b="1" dirty="0" smtClean="0">
                <a:solidFill>
                  <a:srgbClr val="FF0000"/>
                </a:solidFill>
              </a:rPr>
              <a:t>)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auto">
              <a:xfrm>
                <a:off x="6836234" y="2708921"/>
                <a:ext cx="2072360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1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6234" y="2708921"/>
                <a:ext cx="207236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99551" y="1662159"/>
            <a:ext cx="152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Intuition:</a:t>
            </a:r>
            <a:endParaRPr lang="pl-PL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6564" y="4565208"/>
                <a:ext cx="810190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u="sng" dirty="0" smtClean="0"/>
                  <a:t>It may be that:</a:t>
                </a:r>
              </a:p>
              <a:p>
                <a:pPr algn="ctr"/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it is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NP-hard</a:t>
                </a:r>
                <a:r>
                  <a:rPr lang="en-US" sz="2400" dirty="0" smtClean="0"/>
                  <a:t> to compute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 smtClean="0"/>
                  <a:t> from </a:t>
                </a:r>
                <a:r>
                  <a:rPr lang="pl-PL" sz="2400" b="1" i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pl-PL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pl-PL" sz="2400" b="1" dirty="0">
                    <a:solidFill>
                      <a:srgbClr val="FF0000"/>
                    </a:solidFill>
                  </a:rPr>
                  <a:t>= </a:t>
                </a:r>
                <a:r>
                  <a:rPr lang="pl-PL" sz="2400" b="1" dirty="0" err="1">
                    <a:solidFill>
                      <a:srgbClr val="FF0000"/>
                    </a:solidFill>
                  </a:rPr>
                  <a:t>Enc</a:t>
                </a:r>
                <a:r>
                  <a:rPr lang="pl-PL" sz="2400" b="1" dirty="0">
                    <a:solidFill>
                      <a:srgbClr val="FF0000"/>
                    </a:solidFill>
                  </a:rPr>
                  <a:t>(</a:t>
                </a:r>
                <a:r>
                  <a:rPr lang="pl-PL" sz="2400" b="1" i="1" dirty="0">
                    <a:solidFill>
                      <a:srgbClr val="FF0000"/>
                    </a:solidFill>
                  </a:rPr>
                  <a:t>k</a:t>
                </a:r>
                <a:r>
                  <a:rPr lang="pl-PL" sz="2400" b="1" dirty="0">
                    <a:solidFill>
                      <a:srgbClr val="FF0000"/>
                    </a:solidFill>
                  </a:rPr>
                  <a:t>,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m</a:t>
                </a:r>
                <a:r>
                  <a:rPr lang="pl-PL" sz="2400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 smtClean="0"/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but it is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easy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/>
                  <a:t>on average.</a:t>
                </a:r>
                <a:endParaRPr lang="pl-PL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4" y="4565208"/>
                <a:ext cx="8101902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1053" t="-3113" b="-81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38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12" y="365126"/>
            <a:ext cx="8279738" cy="1325563"/>
          </a:xfrm>
        </p:spPr>
        <p:txBody>
          <a:bodyPr/>
          <a:lstStyle/>
          <a:p>
            <a:r>
              <a:rPr lang="en-US" dirty="0" smtClean="0"/>
              <a:t>The “minimal assumption for cryptography”?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5612" y="1825625"/>
                <a:ext cx="8279738" cy="33746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 the scenario from the previous slide we need that: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a fixed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 smtClean="0"/>
                  <a:t> the key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hard to compute from 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pl-PL" b="1" i="1" dirty="0">
                    <a:solidFill>
                      <a:srgbClr val="FF0000"/>
                    </a:solidFill>
                  </a:rPr>
                  <a:t>c</a:t>
                </a:r>
                <a:r>
                  <a:rPr lang="pl-PL" b="1" dirty="0">
                    <a:solidFill>
                      <a:srgbClr val="FF0000"/>
                    </a:solidFill>
                  </a:rPr>
                  <a:t> = </a:t>
                </a:r>
                <a:r>
                  <a:rPr lang="pl-PL" b="1" dirty="0" err="1">
                    <a:solidFill>
                      <a:srgbClr val="FF0000"/>
                    </a:solidFill>
                  </a:rPr>
                  <a:t>Enc</a:t>
                </a:r>
                <a:r>
                  <a:rPr lang="pl-PL" b="1" dirty="0">
                    <a:solidFill>
                      <a:srgbClr val="FF0000"/>
                    </a:solidFill>
                  </a:rPr>
                  <a:t>(</a:t>
                </a:r>
                <a:r>
                  <a:rPr lang="pl-PL" b="1" i="1" dirty="0">
                    <a:solidFill>
                      <a:srgbClr val="FF0000"/>
                    </a:solidFill>
                  </a:rPr>
                  <a:t>k</a:t>
                </a:r>
                <a:r>
                  <a:rPr lang="pl-PL" b="1" dirty="0">
                    <a:solidFill>
                      <a:srgbClr val="FF0000"/>
                    </a:solidFill>
                  </a:rPr>
                  <a:t>,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m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)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 is random</a:t>
                </a:r>
                <a:endParaRPr lang="en-US" b="1" baseline="-25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612" y="1825625"/>
                <a:ext cx="8279738" cy="3374674"/>
              </a:xfrm>
              <a:blipFill rotWithShape="0">
                <a:blip r:embed="rId2"/>
                <a:stretch>
                  <a:fillRect l="-1546" t="-306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3365888" y="3702479"/>
                <a:ext cx="5273227" cy="988506"/>
              </a:xfrm>
              <a:prstGeom prst="wedgeRectCallout">
                <a:avLst>
                  <a:gd name="adj1" fmla="val -28493"/>
                  <a:gd name="adj2" fmla="val -91294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look at it as: a </a:t>
                </a:r>
                <a:r>
                  <a:rPr lang="en-US" sz="2400" b="1" dirty="0" smtClean="0"/>
                  <a:t>fixed</a:t>
                </a:r>
                <a:r>
                  <a:rPr lang="en-US" sz="2400" dirty="0" smtClean="0"/>
                  <a:t> function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 smtClean="0"/>
                  <a:t> defined as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88" y="3702479"/>
                <a:ext cx="5273227" cy="988506"/>
              </a:xfrm>
              <a:prstGeom prst="wedgeRectCallout">
                <a:avLst>
                  <a:gd name="adj1" fmla="val -28493"/>
                  <a:gd name="adj2" fmla="val -91294"/>
                </a:avLst>
              </a:prstGeom>
              <a:blipFill rotWithShape="0">
                <a:blip r:embed="rId3"/>
                <a:stretch>
                  <a:fillRect b="-34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2317205" y="5278835"/>
                <a:ext cx="4616528" cy="1374405"/>
              </a:xfrm>
              <a:prstGeom prst="wedgeRectCallout">
                <a:avLst>
                  <a:gd name="adj1" fmla="val 15136"/>
                  <a:gd name="adj2" fmla="val -109795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we need that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hard to compute from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400" dirty="0" smtClean="0"/>
                  <a:t>Such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is called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one-way</a:t>
                </a:r>
                <a:r>
                  <a:rPr lang="en-US" sz="2400" dirty="0" smtClean="0"/>
                  <a:t>.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205" y="5278835"/>
                <a:ext cx="4616528" cy="1374405"/>
              </a:xfrm>
              <a:prstGeom prst="wedgeRectCallout">
                <a:avLst>
                  <a:gd name="adj1" fmla="val 15136"/>
                  <a:gd name="adj2" fmla="val -109795"/>
                </a:avLst>
              </a:prstGeom>
              <a:blipFill rotWithShape="0">
                <a:blip r:embed="rId4"/>
                <a:stretch>
                  <a:fillRect b="-35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25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71" y="50977"/>
            <a:ext cx="7886700" cy="1325563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878662"/>
            <a:ext cx="657229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Computational definitions of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tx1"/>
                </a:solidFill>
              </a:rPr>
              <a:t>semantically-secure encryption exists then </a:t>
            </a:r>
            <a:r>
              <a:rPr lang="en-US" b="1" dirty="0" smtClean="0">
                <a:solidFill>
                  <a:srgbClr val="FF0000"/>
                </a:solidFill>
              </a:rPr>
              <a:t>P ≠ NP 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proof that “the PRGs imply secure encryption”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Theoretical constructions of PRGs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</a:t>
            </a:r>
            <a:r>
              <a:rPr lang="pl-PL" dirty="0" smtClean="0"/>
              <a:t> cip</a:t>
            </a:r>
            <a:r>
              <a:rPr lang="en-US" dirty="0" smtClean="0"/>
              <a:t>hers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494424" y="1755246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ight Arrow 12"/>
              <p:cNvSpPr/>
              <p:nvPr/>
            </p:nvSpPr>
            <p:spPr>
              <a:xfrm>
                <a:off x="7000892" y="3000372"/>
                <a:ext cx="1571636" cy="1500198"/>
              </a:xfrm>
              <a:prstGeom prst="rightArrow">
                <a:avLst>
                  <a:gd name="adj1" fmla="val 61209"/>
                  <a:gd name="adj2" fmla="val 43694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Righ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92" y="3000372"/>
                <a:ext cx="1571636" cy="1500198"/>
              </a:xfrm>
              <a:prstGeom prst="rightArrow">
                <a:avLst>
                  <a:gd name="adj1" fmla="val 61209"/>
                  <a:gd name="adj2" fmla="val 43694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505092" cy="1143000"/>
          </a:xfrm>
        </p:spPr>
        <p:txBody>
          <a:bodyPr/>
          <a:lstStyle/>
          <a:p>
            <a:r>
              <a:rPr lang="en-US" dirty="0" smtClean="0"/>
              <a:t>One-way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505092" cy="1052506"/>
          </a:xfr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A function </a:t>
            </a:r>
          </a:p>
          <a:p>
            <a:pPr algn="ctr">
              <a:buNone/>
            </a:pPr>
            <a:r>
              <a:rPr lang="en-US" b="1" i="1" dirty="0" smtClean="0">
                <a:solidFill>
                  <a:srgbClr val="FF0000"/>
                </a:solidFill>
                <a:latin typeface="+mj-lt"/>
              </a:rPr>
              <a:t>f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: {0,1}</a:t>
            </a:r>
            <a:r>
              <a:rPr lang="en-US" b="1" baseline="30000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→ {0,1}</a:t>
            </a:r>
            <a:r>
              <a:rPr lang="en-US" b="1" baseline="30000" dirty="0" smtClean="0">
                <a:solidFill>
                  <a:srgbClr val="FF0000"/>
                </a:solidFill>
              </a:rPr>
              <a:t> *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>
              <a:buNone/>
            </a:pPr>
            <a:r>
              <a:rPr lang="en-US" dirty="0" smtClean="0"/>
              <a:t>is </a:t>
            </a:r>
            <a:r>
              <a:rPr lang="en-US" b="1" dirty="0" smtClean="0">
                <a:solidFill>
                  <a:srgbClr val="0070C0"/>
                </a:solidFill>
              </a:rPr>
              <a:t>one-way</a:t>
            </a:r>
            <a:r>
              <a:rPr lang="en-US" b="1" dirty="0" smtClean="0"/>
              <a:t> </a:t>
            </a:r>
            <a:r>
              <a:rPr lang="en-US" dirty="0" smtClean="0"/>
              <a:t>if it is: </a:t>
            </a:r>
            <a:r>
              <a:rPr lang="en-US" b="1" dirty="0" smtClean="0"/>
              <a:t>(1)</a:t>
            </a:r>
            <a:r>
              <a:rPr lang="en-US" dirty="0" smtClean="0"/>
              <a:t> poly-time computable, and </a:t>
            </a:r>
            <a:r>
              <a:rPr lang="en-US" b="1" dirty="0" smtClean="0"/>
              <a:t>(2)</a:t>
            </a:r>
            <a:r>
              <a:rPr lang="en-US" dirty="0" smtClean="0"/>
              <a:t> “hard to invert it”.</a:t>
            </a:r>
            <a:endParaRPr lang="en-US" dirty="0"/>
          </a:p>
        </p:txBody>
      </p:sp>
      <p:pic>
        <p:nvPicPr>
          <p:cNvPr id="4" name="Picture 26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214686"/>
            <a:ext cx="1578375" cy="109061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43174" y="3000372"/>
            <a:ext cx="1214446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f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ight Arrow 6"/>
              <p:cNvSpPr/>
              <p:nvPr/>
            </p:nvSpPr>
            <p:spPr>
              <a:xfrm>
                <a:off x="857224" y="2928934"/>
                <a:ext cx="1643074" cy="1500198"/>
              </a:xfrm>
              <a:prstGeom prst="rightArrow">
                <a:avLst>
                  <a:gd name="adj1" fmla="val 61209"/>
                  <a:gd name="adj2" fmla="val 43694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random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∈</m:t>
                    </m:r>
                  </m:oMath>
                </a14:m>
                <a:r>
                  <a:rPr lang="it-IT" sz="14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{0,1}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it-IT" sz="32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  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ight Arrow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24" y="2928934"/>
                <a:ext cx="1643074" cy="1500198"/>
              </a:xfrm>
              <a:prstGeom prst="rightArrow">
                <a:avLst>
                  <a:gd name="adj1" fmla="val 61209"/>
                  <a:gd name="adj2" fmla="val 43694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4000496" y="3000372"/>
                <a:ext cx="1571636" cy="1500198"/>
              </a:xfrm>
              <a:prstGeom prst="rightArrow">
                <a:avLst>
                  <a:gd name="adj1" fmla="val 64012"/>
                  <a:gd name="adj2" fmla="val 43694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96" y="3000372"/>
                <a:ext cx="1571636" cy="1500198"/>
              </a:xfrm>
              <a:prstGeom prst="rightArrow">
                <a:avLst>
                  <a:gd name="adj1" fmla="val 64012"/>
                  <a:gd name="adj2" fmla="val 43694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2428860" y="4929198"/>
                <a:ext cx="6215106" cy="1643074"/>
              </a:xfrm>
              <a:prstGeom prst="wedgeRoundRectCallout">
                <a:avLst>
                  <a:gd name="adj1" fmla="val 27975"/>
                  <a:gd name="adj2" fmla="val -87737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probability that any poly-time adversary</a:t>
                </a:r>
                <a:br>
                  <a:rPr lang="en-US" sz="2400" dirty="0" smtClean="0"/>
                </a:br>
                <a:r>
                  <a:rPr lang="en-US" sz="2400" dirty="0" smtClean="0"/>
                  <a:t>outputs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such that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2400" dirty="0" smtClean="0"/>
                  <a:t>is negligible in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/>
                  <a:t>.</a:t>
                </a:r>
                <a:endParaRPr lang="en-US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60" y="4929198"/>
                <a:ext cx="6215106" cy="1643074"/>
              </a:xfrm>
              <a:prstGeom prst="wedgeRoundRectCallout">
                <a:avLst>
                  <a:gd name="adj1" fmla="val 27975"/>
                  <a:gd name="adj2" fmla="val -87737"/>
                  <a:gd name="adj3" fmla="val 16667"/>
                </a:avLst>
              </a:prstGeom>
              <a:blipFill rotWithShape="0">
                <a:blip r:embed="rId7"/>
                <a:stretch>
                  <a:fillRect b="-40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9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7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real-life analogue: phone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4" y="2143116"/>
            <a:ext cx="4257676" cy="398304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function: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people </a:t>
            </a:r>
            <a:r>
              <a:rPr lang="en-US" b="1" dirty="0" smtClean="0">
                <a:solidFill>
                  <a:srgbClr val="FF0000"/>
                </a:solidFill>
                <a:latin typeface="SFRM1095"/>
              </a:rPr>
              <a:t>→ </a:t>
            </a:r>
            <a:r>
              <a:rPr lang="en-US" b="1" dirty="0" smtClean="0">
                <a:solidFill>
                  <a:srgbClr val="FF0000"/>
                </a:solidFill>
              </a:rPr>
              <a:t>numbers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is “one way”.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318384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19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647968" cy="1143000"/>
          </a:xfrm>
        </p:spPr>
        <p:txBody>
          <a:bodyPr/>
          <a:lstStyle/>
          <a:p>
            <a:r>
              <a:rPr lang="en-US" dirty="0" smtClean="0"/>
              <a:t>More formally...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1357298"/>
            <a:ext cx="38479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experiment </a:t>
            </a:r>
            <a:r>
              <a:rPr lang="en-US" b="1" dirty="0" smtClean="0"/>
              <a:t>(machine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/>
              <a:t>, function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00232" y="1714488"/>
                <a:ext cx="5572164" cy="162127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0"/>
                  </a:spcBef>
                  <a:buFont typeface="+mj-lt"/>
                  <a:buAutoNum type="arabicPeriod"/>
                </a:pPr>
                <a:r>
                  <a:rPr lang="it-IT" sz="2400" dirty="0" smtClean="0"/>
                  <a:t>pick</a:t>
                </a:r>
                <a:r>
                  <a:rPr lang="it-IT" sz="2400" b="1" dirty="0" smtClean="0">
                    <a:solidFill>
                      <a:srgbClr val="990000"/>
                    </a:solidFill>
                  </a:rPr>
                  <a:t> </a:t>
                </a:r>
                <a:r>
                  <a:rPr lang="it-IT" sz="2400" dirty="0" smtClean="0">
                    <a:cs typeface="Arial"/>
                  </a:rPr>
                  <a:t>a random element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it-IT" sz="2400" b="1" dirty="0" smtClean="0">
                  <a:solidFill>
                    <a:srgbClr val="C00000"/>
                  </a:solidFill>
                </a:endParaRPr>
              </a:p>
              <a:p>
                <a:pPr marL="457200" indent="-457200">
                  <a:spcBef>
                    <a:spcPct val="0"/>
                  </a:spcBef>
                  <a:buFont typeface="+mj-lt"/>
                  <a:buAutoNum type="arabicPeriod"/>
                </a:pPr>
                <a:r>
                  <a:rPr lang="it-IT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it-IT" dirty="0" smtClean="0"/>
                  <a:t>,</a:t>
                </a:r>
                <a:endParaRPr lang="it-IT" sz="2400" b="1" dirty="0" smtClean="0">
                  <a:solidFill>
                    <a:srgbClr val="990000"/>
                  </a:solidFill>
                </a:endParaRPr>
              </a:p>
              <a:p>
                <a:pPr marL="457200" indent="-457200">
                  <a:spcBef>
                    <a:spcPct val="0"/>
                  </a:spcBef>
                  <a:buFont typeface="+mj-lt"/>
                  <a:buAutoNum type="arabicPeriod"/>
                </a:pPr>
                <a:r>
                  <a:rPr lang="it-IT" sz="2400" dirty="0" smtClean="0"/>
                  <a:t>let</a:t>
                </a:r>
                <a:r>
                  <a:rPr lang="it-IT" sz="2400" b="1" dirty="0" smtClean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it-IT" sz="2400" b="1" dirty="0" smtClean="0">
                    <a:solidFill>
                      <a:srgbClr val="990000"/>
                    </a:solidFill>
                  </a:rPr>
                  <a:t> </a:t>
                </a:r>
                <a:r>
                  <a:rPr lang="en-US" sz="2400" dirty="0" smtClean="0"/>
                  <a:t>be</a:t>
                </a:r>
                <a:r>
                  <a:rPr lang="it-IT" sz="2400" b="1" dirty="0" smtClean="0">
                    <a:solidFill>
                      <a:srgbClr val="990000"/>
                    </a:solidFill>
                  </a:rPr>
                  <a:t> </a:t>
                </a:r>
                <a:r>
                  <a:rPr lang="it-IT" sz="2400" dirty="0" smtClean="0"/>
                  <a:t>the output </a:t>
                </a:r>
                <a:r>
                  <a:rPr lang="it-IT" sz="2400" dirty="0" err="1" smtClean="0"/>
                  <a:t>of</a:t>
                </a:r>
                <a:r>
                  <a:rPr lang="it-IT" sz="2400" dirty="0" smtClean="0"/>
                  <a:t> </a:t>
                </a:r>
                <a:r>
                  <a:rPr lang="it-IT" sz="2400" b="1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it-IT" sz="2400" b="1" dirty="0" smtClean="0">
                    <a:solidFill>
                      <a:srgbClr val="990000"/>
                    </a:solidFill>
                  </a:rPr>
                  <a:t> </a:t>
                </a:r>
                <a:r>
                  <a:rPr lang="it-IT" sz="2400" dirty="0" smtClean="0"/>
                  <a:t>on</a:t>
                </a:r>
                <a:r>
                  <a:rPr lang="it-IT" sz="2400" b="1" dirty="0" smtClean="0">
                    <a:solidFill>
                      <a:srgbClr val="990000"/>
                    </a:solidFill>
                  </a:rPr>
                  <a:t> </a:t>
                </a:r>
                <a:r>
                  <a:rPr lang="it-IT" sz="2400" b="1" i="1" dirty="0" smtClean="0">
                    <a:solidFill>
                      <a:srgbClr val="FF0000"/>
                    </a:solidFill>
                  </a:rPr>
                  <a:t>y</a:t>
                </a:r>
              </a:p>
              <a:p>
                <a:pPr marL="457200" indent="-457200">
                  <a:spcBef>
                    <a:spcPct val="0"/>
                  </a:spcBef>
                  <a:buFont typeface="+mj-lt"/>
                  <a:buAutoNum type="arabicPeriod"/>
                </a:pPr>
                <a:r>
                  <a:rPr lang="it-IT" sz="2400" dirty="0" smtClean="0"/>
                  <a:t>we say that </a:t>
                </a:r>
                <a:r>
                  <a:rPr lang="it-IT" sz="2400" b="1" i="1" dirty="0" smtClean="0">
                    <a:solidFill>
                      <a:srgbClr val="FF0000"/>
                    </a:solidFill>
                  </a:rPr>
                  <a:t>M </a:t>
                </a:r>
                <a:r>
                  <a:rPr lang="it-IT" sz="2400" b="1" dirty="0" smtClean="0">
                    <a:solidFill>
                      <a:srgbClr val="0070C0"/>
                    </a:solidFill>
                  </a:rPr>
                  <a:t>won</a:t>
                </a:r>
                <a:r>
                  <a:rPr lang="it-IT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it-IT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it-IT" dirty="0" smtClean="0"/>
                  <a:t>.</a:t>
                </a:r>
                <a:endParaRPr lang="it-IT" sz="2400" b="1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32" y="1714488"/>
                <a:ext cx="5572164" cy="1621278"/>
              </a:xfrm>
              <a:prstGeom prst="rect">
                <a:avLst/>
              </a:prstGeom>
              <a:blipFill rotWithShape="0">
                <a:blip r:embed="rId3"/>
                <a:stretch>
                  <a:fillRect l="-1527" t="-2602" b="-37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6245" y="3692956"/>
                <a:ext cx="810608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We will say that a poly-time computable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is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one-way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if 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45" y="3692956"/>
                <a:ext cx="810608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128" t="-5882" b="-161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88141" y="5411353"/>
            <a:ext cx="27291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polynomial</a:t>
            </a:r>
            <a:r>
              <a:rPr lang="pl-PL" sz="2400" b="1" dirty="0" smtClean="0">
                <a:solidFill>
                  <a:srgbClr val="FF0000"/>
                </a:solidFill>
              </a:rPr>
              <a:t>-time</a:t>
            </a:r>
          </a:p>
          <a:p>
            <a:pPr lvl="0" algn="ctr">
              <a:spcBef>
                <a:spcPct val="0"/>
              </a:spcBef>
            </a:pPr>
            <a:r>
              <a:rPr lang="pl-PL" sz="2400" b="1" dirty="0" smtClean="0">
                <a:solidFill>
                  <a:prstClr val="black"/>
                </a:solidFill>
              </a:rPr>
              <a:t>Turing Machine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pl-PL" sz="2400" b="1" i="1" dirty="0" smtClean="0">
                <a:solidFill>
                  <a:srgbClr val="FF0000"/>
                </a:solidFill>
              </a:rPr>
              <a:t>M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2011" y="4768411"/>
            <a:ext cx="3446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P (</a:t>
            </a:r>
            <a:r>
              <a:rPr lang="it-IT" sz="2400" b="1" i="1" dirty="0" smtClean="0">
                <a:solidFill>
                  <a:srgbClr val="FF0000"/>
                </a:solidFill>
              </a:rPr>
              <a:t>M</a:t>
            </a:r>
            <a:r>
              <a:rPr lang="it-IT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smtClean="0"/>
              <a:t>wins</a:t>
            </a:r>
            <a:r>
              <a:rPr lang="it-IT" sz="2400" b="1" dirty="0" smtClean="0">
                <a:solidFill>
                  <a:srgbClr val="FF0000"/>
                </a:solidFill>
              </a:rPr>
              <a:t>)</a:t>
            </a:r>
            <a:r>
              <a:rPr lang="it-IT" sz="2400" b="1" dirty="0" smtClean="0">
                <a:solidFill>
                  <a:srgbClr val="990000"/>
                </a:solidFill>
              </a:rPr>
              <a:t> </a:t>
            </a:r>
            <a:r>
              <a:rPr lang="pl-PL" sz="2400" b="1" dirty="0" smtClean="0"/>
              <a:t>is </a:t>
            </a:r>
            <a:r>
              <a:rPr lang="pl-PL" sz="2400" b="1" dirty="0" smtClean="0">
                <a:solidFill>
                  <a:srgbClr val="0070C0"/>
                </a:solidFill>
              </a:rPr>
              <a:t>negligible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17839" y="4244378"/>
                <a:ext cx="1141658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en-US" sz="71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839" y="4244378"/>
                <a:ext cx="1141658" cy="14465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2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a (candidate for) a one-way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5720" y="1643050"/>
                <a:ext cx="8647968" cy="2643206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400" dirty="0" smtClean="0"/>
                  <a:t>If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P=NP</a:t>
                </a:r>
                <a:r>
                  <a:rPr lang="en-US" sz="2400" dirty="0" smtClean="0"/>
                  <a:t> then </a:t>
                </a:r>
                <a:r>
                  <a:rPr lang="en-US" sz="2400" b="1" dirty="0" smtClean="0"/>
                  <a:t>one-way functions don’t exist</a:t>
                </a:r>
                <a:r>
                  <a:rPr lang="en-US" sz="2400" dirty="0" smtClean="0"/>
                  <a:t>.</a:t>
                </a:r>
              </a:p>
              <a:p>
                <a:pPr algn="r">
                  <a:buNone/>
                </a:pPr>
                <a:r>
                  <a:rPr lang="en-US" sz="2400" dirty="0" smtClean="0"/>
                  <a:t>Therefore currently no function can be proven to be one-way.</a:t>
                </a:r>
              </a:p>
              <a:p>
                <a:pPr>
                  <a:buNone/>
                </a:pPr>
                <a:r>
                  <a:rPr lang="en-US" sz="2400" dirty="0" smtClean="0"/>
                  <a:t>But there exist candidates. </a:t>
                </a:r>
                <a:endParaRPr lang="pl-PL" sz="2400" dirty="0" smtClean="0"/>
              </a:p>
              <a:p>
                <a:pPr algn="ctr">
                  <a:buNone/>
                </a:pPr>
                <a:r>
                  <a:rPr lang="en-US" sz="2400" b="1" u="sng" dirty="0" smtClean="0">
                    <a:solidFill>
                      <a:srgbClr val="7030A0"/>
                    </a:solidFill>
                  </a:rPr>
                  <a:t>Example</a:t>
                </a:r>
                <a:r>
                  <a:rPr lang="en-US" sz="2400" dirty="0" smtClean="0"/>
                  <a:t>: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pl-PL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𝒑𝒒</m:t>
                    </m:r>
                  </m:oMath>
                </a14:m>
                <a:r>
                  <a:rPr lang="pl-PL" sz="2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where</a:t>
                </a:r>
                <a:r>
                  <a:rPr lang="pl-PL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pl-PL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are primes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.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algn="ctr">
                  <a:buNone/>
                </a:pPr>
                <a:endParaRPr lang="en-US" sz="2400" dirty="0" smtClean="0"/>
              </a:p>
              <a:p>
                <a:pPr>
                  <a:buNone/>
                </a:pPr>
                <a:endParaRPr lang="en-US" sz="2400" dirty="0" smtClean="0"/>
              </a:p>
              <a:p>
                <a:pPr>
                  <a:buNone/>
                </a:pPr>
                <a:endParaRPr lang="en-US" sz="2400" dirty="0" smtClean="0"/>
              </a:p>
              <a:p>
                <a:pPr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20" y="1643050"/>
                <a:ext cx="8647968" cy="2643206"/>
              </a:xfrm>
              <a:blipFill rotWithShape="0">
                <a:blip r:embed="rId3"/>
                <a:stretch>
                  <a:fillRect l="-1056" t="-2989" r="-98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2214546" y="4572008"/>
            <a:ext cx="5214974" cy="2071702"/>
          </a:xfrm>
          <a:prstGeom prst="wedgeRoundRectCallout">
            <a:avLst>
              <a:gd name="adj1" fmla="val -32525"/>
              <a:gd name="adj2" fmla="val -79045"/>
              <a:gd name="adj3" fmla="val 16667"/>
            </a:avLst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dirty="0" smtClean="0"/>
              <a:t>this function is defined on 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primes × primes</a:t>
            </a:r>
            <a:r>
              <a:rPr lang="en-US" sz="2400" dirty="0" smtClean="0"/>
              <a:t>,</a:t>
            </a:r>
          </a:p>
          <a:p>
            <a:pPr algn="ctr">
              <a:buNone/>
            </a:pPr>
            <a:r>
              <a:rPr lang="en-US" sz="2400" dirty="0" smtClean="0"/>
              <a:t>not on 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{0,1}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400" dirty="0" smtClean="0"/>
              <a:t>but it’s just a technicality</a:t>
            </a:r>
          </a:p>
        </p:txBody>
      </p:sp>
    </p:spTree>
    <p:extLst>
      <p:ext uri="{BB962C8B-B14F-4D97-AF65-F5344CB8AC3E}">
        <p14:creationId xmlns:p14="http://schemas.microsoft.com/office/powerpoint/2010/main" val="28504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way functions </a:t>
            </a:r>
            <a:r>
              <a:rPr lang="en-US" b="1" u="sng" dirty="0" smtClean="0"/>
              <a:t>do not</a:t>
            </a:r>
            <a:r>
              <a:rPr lang="en-US" b="1" dirty="0" smtClean="0"/>
              <a:t> </a:t>
            </a:r>
            <a:r>
              <a:rPr lang="en-US" dirty="0" smtClean="0"/>
              <a:t>“hide all the input”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28802"/>
            <a:ext cx="1571636" cy="7667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Example: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29058" y="2500306"/>
                <a:ext cx="1857388" cy="192882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one-way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58" y="2500306"/>
                <a:ext cx="1857388" cy="19288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13"/>
          <p:cNvGrpSpPr/>
          <p:nvPr/>
        </p:nvGrpSpPr>
        <p:grpSpPr>
          <a:xfrm>
            <a:off x="2173045" y="2428868"/>
            <a:ext cx="1684575" cy="1938992"/>
            <a:chOff x="2173045" y="2428868"/>
            <a:chExt cx="1684575" cy="1938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173045" y="2428868"/>
                  <a:ext cx="827319" cy="1938992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baseline="-25000" dirty="0" smtClean="0">
                    <a:solidFill>
                      <a:srgbClr val="FF0000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srgbClr val="FF0000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srgbClr val="FF0000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srgbClr val="FF0000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baseline="-25000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2400" b="1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045" y="2428868"/>
                  <a:ext cx="827319" cy="19389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Notched Right Arrow 7"/>
            <p:cNvSpPr/>
            <p:nvPr/>
          </p:nvSpPr>
          <p:spPr>
            <a:xfrm>
              <a:off x="3143240" y="3143248"/>
              <a:ext cx="714380" cy="571504"/>
            </a:xfrm>
            <a:prstGeom prst="notched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857884" y="2428868"/>
            <a:ext cx="1645574" cy="1938992"/>
            <a:chOff x="5857884" y="2428868"/>
            <a:chExt cx="1645574" cy="1938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673277" y="2428868"/>
                  <a:ext cx="830181" cy="193899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sz="2400" b="1" dirty="0" smtClean="0">
                    <a:solidFill>
                      <a:srgbClr val="FF0000"/>
                    </a:solidFill>
                  </a:endParaRPr>
                </a:p>
                <a:p>
                  <a:endParaRPr lang="en-US" sz="2400" b="1" dirty="0" smtClean="0">
                    <a:solidFill>
                      <a:srgbClr val="FF0000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 smtClean="0">
                    <a:solidFill>
                      <a:srgbClr val="FF0000"/>
                    </a:solidFill>
                  </a:endParaRPr>
                </a:p>
                <a:p>
                  <a:endParaRPr lang="en-US" sz="2400" b="1" dirty="0" smtClean="0">
                    <a:solidFill>
                      <a:srgbClr val="FF0000"/>
                    </a:solidFill>
                  </a:endParaRPr>
                </a:p>
                <a:p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277" y="2428868"/>
                  <a:ext cx="830181" cy="19389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899" r="-2899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Notched Right Arrow 8"/>
            <p:cNvSpPr/>
            <p:nvPr/>
          </p:nvSpPr>
          <p:spPr>
            <a:xfrm>
              <a:off x="5857884" y="3214686"/>
              <a:ext cx="714380" cy="571504"/>
            </a:xfrm>
            <a:prstGeom prst="notched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643702" y="4572008"/>
                <a:ext cx="859756" cy="4286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l-PL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pl-PL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b="1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702" y="4572008"/>
                <a:ext cx="859756" cy="428628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73045" y="4572008"/>
                <a:ext cx="827319" cy="5000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b="1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045" y="4572008"/>
                <a:ext cx="827319" cy="5000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Notched Right Arrow 11"/>
          <p:cNvSpPr/>
          <p:nvPr/>
        </p:nvSpPr>
        <p:spPr>
          <a:xfrm>
            <a:off x="3143240" y="4500570"/>
            <a:ext cx="3429024" cy="571504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3719" y="5703243"/>
                <a:ext cx="8703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:=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|| </m:t>
                    </m:r>
                    <m:sSub>
                      <m:sSubPr>
                        <m:ctrlPr>
                          <a:rPr lang="pl-PL" sz="2400" b="1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also a one-way function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9" y="5703243"/>
                <a:ext cx="870340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560" t="-10667" b="-3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14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Research program in cryptography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Base the security of cryptographic schemes on a small number of well-specified “computational assumptions”.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079812" y="5758030"/>
            <a:ext cx="2397125" cy="644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then scheme </a:t>
            </a:r>
            <a:r>
              <a:rPr lang="en-US" sz="1800" b="1" dirty="0">
                <a:solidFill>
                  <a:srgbClr val="FF0000"/>
                </a:solidFill>
              </a:rPr>
              <a:t>X</a:t>
            </a:r>
            <a:r>
              <a:rPr lang="en-US" sz="1800" b="0" dirty="0">
                <a:solidFill>
                  <a:schemeClr val="tx1"/>
                </a:solidFill>
              </a:rPr>
              <a:t> is secure.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079812" y="3700630"/>
            <a:ext cx="2373313" cy="919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Some “computational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assumption </a:t>
            </a:r>
            <a:r>
              <a:rPr lang="en-US" sz="1800" b="1" dirty="0">
                <a:solidFill>
                  <a:srgbClr val="FF0000"/>
                </a:solidFill>
              </a:rPr>
              <a:t>A</a:t>
            </a:r>
            <a:r>
              <a:rPr lang="en-US" sz="1800" dirty="0">
                <a:solidFill>
                  <a:srgbClr val="800000"/>
                </a:solidFill>
              </a:rPr>
              <a:t>”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holds</a:t>
            </a: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6521661" y="3398211"/>
            <a:ext cx="2079078" cy="1524000"/>
          </a:xfrm>
          <a:prstGeom prst="wedgeRoundRectCallout">
            <a:avLst>
              <a:gd name="adj1" fmla="val -127986"/>
              <a:gd name="adj2" fmla="val 6981"/>
              <a:gd name="adj3" fmla="val 16667"/>
            </a:avLst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marL="609600" indent="-609600" algn="ctr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in this we</a:t>
            </a:r>
          </a:p>
          <a:p>
            <a:pPr marL="609600" indent="-609600" algn="ctr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have to</a:t>
            </a:r>
          </a:p>
          <a:p>
            <a:pPr marL="609600" indent="-609600" algn="ctr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 “believe”</a:t>
            </a:r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6218430" y="5400856"/>
            <a:ext cx="2436097" cy="1295400"/>
          </a:xfrm>
          <a:prstGeom prst="wedgeRoundRectCallout">
            <a:avLst>
              <a:gd name="adj1" fmla="val -116208"/>
              <a:gd name="adj2" fmla="val -34190"/>
              <a:gd name="adj3" fmla="val 16667"/>
            </a:avLst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marL="609600" indent="-609600" algn="ctr">
              <a:buFontTx/>
              <a:buNone/>
            </a:pPr>
            <a:r>
              <a:rPr lang="en-US" sz="2400" dirty="0"/>
              <a:t>the rest is </a:t>
            </a:r>
          </a:p>
          <a:p>
            <a:pPr marL="609600" indent="-609600" algn="ctr">
              <a:buFontTx/>
              <a:buNone/>
            </a:pPr>
            <a:r>
              <a:rPr lang="en-US" sz="2400" dirty="0"/>
              <a:t>provable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5" name="AutoShape 9"/>
              <p:cNvSpPr>
                <a:spLocks noChangeArrowheads="1"/>
              </p:cNvSpPr>
              <p:nvPr/>
            </p:nvSpPr>
            <p:spPr bwMode="auto">
              <a:xfrm>
                <a:off x="1546412" y="1912947"/>
                <a:ext cx="5257800" cy="1482883"/>
              </a:xfrm>
              <a:prstGeom prst="wedgeRoundRectCallout">
                <a:avLst>
                  <a:gd name="adj1" fmla="val 634"/>
                  <a:gd name="adj2" fmla="val 111690"/>
                  <a:gd name="adj3" fmla="val 16667"/>
                </a:avLst>
              </a:prstGeom>
              <a:ln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609600" indent="-609600" algn="ctr">
                  <a:buFontTx/>
                  <a:buNone/>
                </a:pPr>
                <a:r>
                  <a:rPr lang="en-GB" sz="2000" u="sng" dirty="0" smtClean="0">
                    <a:solidFill>
                      <a:schemeClr val="tx1"/>
                    </a:solidFill>
                  </a:rPr>
                  <a:t>Examples of </a:t>
                </a:r>
                <a:r>
                  <a:rPr lang="en-GB" sz="2000" b="1" u="sng" dirty="0">
                    <a:solidFill>
                      <a:srgbClr val="FF0000"/>
                    </a:solidFill>
                  </a:rPr>
                  <a:t>A</a:t>
                </a:r>
                <a:r>
                  <a:rPr lang="en-GB" sz="20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609600" indent="-60960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 smtClean="0">
                    <a:solidFill>
                      <a:schemeClr val="tx1"/>
                    </a:solidFill>
                  </a:rPr>
                  <a:t>is one-wa</a:t>
                </a:r>
                <a:r>
                  <a:rPr lang="en-GB" sz="2000" dirty="0">
                    <a:solidFill>
                      <a:schemeClr val="tx1"/>
                    </a:solidFill>
                  </a:rPr>
                  <a:t>y</a:t>
                </a:r>
              </a:p>
              <a:p>
                <a:pPr marL="609600" indent="-609600" algn="ctr">
                  <a:buFontTx/>
                  <a:buNone/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“decisional </a:t>
                </a:r>
                <a:r>
                  <a:rPr lang="en-GB" sz="2000" b="0" dirty="0" err="1">
                    <a:solidFill>
                      <a:schemeClr val="tx1"/>
                    </a:solidFill>
                  </a:rPr>
                  <a:t>Diffie</a:t>
                </a:r>
                <a:r>
                  <a:rPr lang="en-GB" sz="2000" b="0" dirty="0">
                    <a:solidFill>
                      <a:schemeClr val="tx1"/>
                    </a:solidFill>
                  </a:rPr>
                  <a:t>-Hellman assumption”</a:t>
                </a:r>
              </a:p>
              <a:p>
                <a:pPr marL="609600" indent="-609600" algn="ctr">
                  <a:buFontTx/>
                  <a:buNone/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“strong RSA assumption”</a:t>
                </a:r>
              </a:p>
              <a:p>
                <a:pPr marL="609600" indent="-609600" algn="ctr">
                  <a:buFontTx/>
                  <a:buNone/>
                </a:pPr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665" name="AutoShap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6412" y="1912947"/>
                <a:ext cx="5257800" cy="1482883"/>
              </a:xfrm>
              <a:prstGeom prst="wedgeRoundRectCallout">
                <a:avLst>
                  <a:gd name="adj1" fmla="val 634"/>
                  <a:gd name="adj2" fmla="val 111690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075158" y="4829352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11" name="Rounded Rectangular Callout 10"/>
          <p:cNvSpPr/>
          <p:nvPr/>
        </p:nvSpPr>
        <p:spPr>
          <a:xfrm>
            <a:off x="457200" y="4574542"/>
            <a:ext cx="2281413" cy="1228740"/>
          </a:xfrm>
          <a:prstGeom prst="wedgeRoundRectCallout">
            <a:avLst>
              <a:gd name="adj1" fmla="val 70712"/>
              <a:gd name="adj2" fmla="val 331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interesting only if this is “far from trivial”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  <p:bldP spid="70664" grpId="0" animBg="1"/>
      <p:bldP spid="70665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749808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14546" y="4419600"/>
            <a:ext cx="415557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can construct a secure encryption scheme based on </a:t>
            </a:r>
            <a:r>
              <a:rPr lang="en-US" sz="2400" b="1" i="1" dirty="0" smtClean="0">
                <a:solidFill>
                  <a:srgbClr val="FF0000"/>
                </a:solidFill>
              </a:rPr>
              <a:t>G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33607" y="2133600"/>
            <a:ext cx="3902109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Suppose that </a:t>
            </a:r>
            <a:r>
              <a:rPr lang="en-US" sz="2400" b="1" i="1" dirty="0" smtClean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olidFill>
                  <a:schemeClr val="tx1"/>
                </a:solidFill>
              </a:rPr>
              <a:t> is a “cryptographic pseudorandom generator”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4214810" y="3500438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350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71" y="50977"/>
            <a:ext cx="7886700" cy="1325563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878662"/>
            <a:ext cx="657229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Computational definitions of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tx1"/>
                </a:solidFill>
              </a:rPr>
              <a:t>semantically-secure encryption exists then </a:t>
            </a:r>
            <a:r>
              <a:rPr lang="en-US" b="1" dirty="0" smtClean="0">
                <a:solidFill>
                  <a:srgbClr val="FF0000"/>
                </a:solidFill>
              </a:rPr>
              <a:t>P ≠ NP 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proof that “the PRGs imply secure encryption”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Theoretical constructions of PRGs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</a:t>
            </a:r>
            <a:r>
              <a:rPr lang="pl-PL" dirty="0" smtClean="0"/>
              <a:t> cip</a:t>
            </a:r>
            <a:r>
              <a:rPr lang="en-US" dirty="0" smtClean="0"/>
              <a:t>hers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05643" y="3202579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3200" dirty="0"/>
              <a:t>Pseudorandom generators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579481" y="1490658"/>
            <a:ext cx="457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 i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7027281" y="1033458"/>
            <a:ext cx="609600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G(s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58379" name="AutoShape 11"/>
          <p:cNvSpPr>
            <a:spLocks noChangeArrowheads="1"/>
          </p:cNvSpPr>
          <p:nvPr/>
        </p:nvSpPr>
        <p:spPr bwMode="auto">
          <a:xfrm rot="5400000">
            <a:off x="5655681" y="1490658"/>
            <a:ext cx="1752600" cy="838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5274681" y="149065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5122281" y="149065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5122281" y="232885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8017881" y="1033458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7865481" y="103345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7865481" y="278605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22669" y="1728774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ℓ(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669" y="1728774"/>
                <a:ext cx="752129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36521" y="172877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3643314"/>
            <a:ext cx="8572560" cy="286232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Mistral" pitchFamily="66" charset="0"/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– polynomial such that always </a:t>
            </a:r>
            <a:r>
              <a:rPr lang="en-US" sz="2000" b="1" dirty="0" smtClean="0">
                <a:solidFill>
                  <a:srgbClr val="FF0000"/>
                </a:solidFill>
                <a:latin typeface="Mistral" pitchFamily="66" charset="0"/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) &gt; </a:t>
            </a:r>
            <a:r>
              <a:rPr lang="en-US" sz="2000" b="1" i="1" dirty="0" smtClean="0">
                <a:solidFill>
                  <a:srgbClr val="FF0000"/>
                </a:solidFill>
              </a:rPr>
              <a:t>n</a:t>
            </a:r>
          </a:p>
          <a:p>
            <a:r>
              <a:rPr lang="en-US" sz="2000" dirty="0" smtClean="0"/>
              <a:t>An algorithm </a:t>
            </a:r>
            <a:r>
              <a:rPr lang="en-US" sz="2000" b="1" i="1" dirty="0" smtClean="0">
                <a:solidFill>
                  <a:srgbClr val="FF0000"/>
                </a:solidFill>
              </a:rPr>
              <a:t>G </a:t>
            </a:r>
            <a:r>
              <a:rPr lang="en-US" sz="2000" b="1" dirty="0" smtClean="0">
                <a:solidFill>
                  <a:srgbClr val="FF0000"/>
                </a:solidFill>
              </a:rPr>
              <a:t>: {0,1}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FRM1095"/>
              </a:rPr>
              <a:t>→ </a:t>
            </a:r>
            <a:r>
              <a:rPr lang="en-US" sz="2000" b="1" dirty="0" smtClean="0">
                <a:solidFill>
                  <a:srgbClr val="FF0000"/>
                </a:solidFill>
              </a:rPr>
              <a:t>{0,1}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called a </a:t>
            </a:r>
            <a:r>
              <a:rPr lang="en-US" sz="2000" b="1" dirty="0" smtClean="0">
                <a:solidFill>
                  <a:srgbClr val="002060"/>
                </a:solidFill>
              </a:rPr>
              <a:t>pseudorandom generator (PRG) </a:t>
            </a:r>
            <a:r>
              <a:rPr lang="en-US" sz="2000" dirty="0" smtClean="0"/>
              <a:t>if </a:t>
            </a:r>
          </a:p>
          <a:p>
            <a:pPr algn="ctr"/>
            <a:r>
              <a:rPr lang="en-US" sz="2000" dirty="0" smtClean="0"/>
              <a:t>for every </a:t>
            </a:r>
            <a:r>
              <a:rPr lang="en-US" sz="2000" b="1" i="1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and for every </a:t>
            </a:r>
            <a:r>
              <a:rPr lang="en-US" sz="2000" b="1" i="1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/>
              <a:t> such that </a:t>
            </a:r>
            <a:r>
              <a:rPr lang="en-US" sz="2000" b="1" dirty="0" smtClean="0">
                <a:solidFill>
                  <a:srgbClr val="FF0000"/>
                </a:solidFill>
              </a:rPr>
              <a:t>|</a:t>
            </a:r>
            <a:r>
              <a:rPr lang="en-US" sz="2000" b="1" i="1" dirty="0" smtClean="0">
                <a:solidFill>
                  <a:srgbClr val="FF0000"/>
                </a:solidFill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</a:rPr>
              <a:t>| = </a:t>
            </a:r>
            <a:r>
              <a:rPr lang="en-US" sz="2000" b="1" i="1" dirty="0" smtClean="0">
                <a:solidFill>
                  <a:srgbClr val="FF0000"/>
                </a:solidFill>
              </a:rPr>
              <a:t>n</a:t>
            </a:r>
          </a:p>
          <a:p>
            <a:r>
              <a:rPr lang="en-US" sz="2000" dirty="0" smtClean="0"/>
              <a:t> we have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|</a:t>
            </a:r>
            <a:r>
              <a:rPr lang="en-US" sz="2000" b="1" i="1" dirty="0" smtClean="0">
                <a:solidFill>
                  <a:srgbClr val="FF0000"/>
                </a:solidFill>
              </a:rPr>
              <a:t>G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</a:rPr>
              <a:t>)| = </a:t>
            </a:r>
            <a:r>
              <a:rPr lang="en-US" sz="2000" b="1" dirty="0" smtClean="0">
                <a:solidFill>
                  <a:srgbClr val="FF0000"/>
                </a:solidFill>
                <a:latin typeface="Mistral" pitchFamily="66" charset="0"/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endParaRPr lang="en-US" sz="2000" dirty="0" smtClean="0"/>
          </a:p>
          <a:p>
            <a:r>
              <a:rPr lang="en-US" sz="2000" dirty="0" smtClean="0"/>
              <a:t>and for a random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s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value </a:t>
            </a:r>
            <a:r>
              <a:rPr lang="en-US" sz="2000" b="1" i="1" dirty="0" smtClean="0">
                <a:solidFill>
                  <a:srgbClr val="FF0000"/>
                </a:solidFill>
              </a:rPr>
              <a:t>G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“</a:t>
            </a:r>
            <a:r>
              <a:rPr lang="en-US" sz="2000" b="1" dirty="0" smtClean="0"/>
              <a:t>looks random</a:t>
            </a:r>
            <a:r>
              <a:rPr lang="en-US" sz="2000" dirty="0" smtClean="0"/>
              <a:t>”.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91363" y="3243204"/>
            <a:ext cx="136928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Definition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571472" y="2071678"/>
            <a:ext cx="2143140" cy="898400"/>
          </a:xfrm>
          <a:prstGeom prst="wedgeEllipseCallout">
            <a:avLst>
              <a:gd name="adj1" fmla="val -54093"/>
              <a:gd name="adj2" fmla="val 12946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“expansion</a:t>
            </a:r>
          </a:p>
          <a:p>
            <a:pPr algn="ctr"/>
            <a:r>
              <a:rPr lang="en-US" b="1" dirty="0" smtClean="0"/>
              <a:t>factor”</a:t>
            </a:r>
            <a:endParaRPr lang="en-US" b="1" dirty="0"/>
          </a:p>
        </p:txBody>
      </p:sp>
      <p:sp>
        <p:nvSpPr>
          <p:cNvPr id="23" name="Oval Callout 22"/>
          <p:cNvSpPr/>
          <p:nvPr/>
        </p:nvSpPr>
        <p:spPr>
          <a:xfrm>
            <a:off x="6286512" y="4786322"/>
            <a:ext cx="2643206" cy="1428760"/>
          </a:xfrm>
          <a:prstGeom prst="wedgeEllipseCallout">
            <a:avLst>
              <a:gd name="adj1" fmla="val -73315"/>
              <a:gd name="adj2" fmla="val 3069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this has to be formalized</a:t>
            </a:r>
            <a:endParaRPr lang="en-US" sz="2400" b="1" dirty="0"/>
          </a:p>
        </p:txBody>
      </p:sp>
      <p:sp>
        <p:nvSpPr>
          <p:cNvPr id="21" name="Oval Callout 20"/>
          <p:cNvSpPr/>
          <p:nvPr/>
        </p:nvSpPr>
        <p:spPr>
          <a:xfrm>
            <a:off x="1928794" y="1071546"/>
            <a:ext cx="2143140" cy="898400"/>
          </a:xfrm>
          <a:prstGeom prst="wedgeEllipseCallout">
            <a:avLst>
              <a:gd name="adj1" fmla="val 127747"/>
              <a:gd name="adj2" fmla="val 32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“seed”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40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nimBg="1"/>
      <p:bldP spid="58379" grpId="0" animBg="1"/>
      <p:bldP spid="58384" grpId="0" animBg="1"/>
      <p:bldP spid="58386" grpId="0" animBg="1"/>
      <p:bldP spid="58387" grpId="0" animBg="1"/>
      <p:bldP spid="17" grpId="0"/>
      <p:bldP spid="19" grpId="0" build="allAtOnce" animBg="1"/>
      <p:bldP spid="20" grpId="0" animBg="1"/>
      <p:bldP spid="22" grpId="0" animBg="1"/>
      <p:bldP spid="23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1643074" cy="714356"/>
          </a:xfrm>
        </p:spPr>
        <p:txBody>
          <a:bodyPr>
            <a:normAutofit/>
          </a:bodyPr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857232"/>
            <a:ext cx="51219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Use PRGs to “shorten” the key in the one time pad </a:t>
            </a:r>
            <a:endParaRPr lang="en-US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105144" y="2528878"/>
            <a:ext cx="457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 i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33904" y="2100249"/>
            <a:ext cx="609600" cy="17212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 i="1" dirty="0">
                <a:solidFill>
                  <a:srgbClr val="FF0000"/>
                </a:solidFill>
              </a:rPr>
              <a:t>G</a:t>
            </a:r>
            <a:r>
              <a:rPr lang="en-US" sz="1800" b="1" dirty="0">
                <a:solidFill>
                  <a:srgbClr val="FF0000"/>
                </a:solidFill>
              </a:rPr>
              <a:t>(</a:t>
            </a:r>
            <a:r>
              <a:rPr lang="en-US" sz="1800" b="1" i="1" dirty="0">
                <a:solidFill>
                  <a:srgbClr val="FF0000"/>
                </a:solidFill>
              </a:rPr>
              <a:t>s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rot="5400000">
            <a:off x="3181344" y="2528878"/>
            <a:ext cx="1752600" cy="838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flipH="1">
                <a:off x="214282" y="1357299"/>
                <a:ext cx="3500462" cy="6463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Key</a:t>
                </a:r>
                <a:r>
                  <a:rPr lang="en-US" dirty="0" smtClean="0"/>
                  <a:t>: random string of length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n</a:t>
                </a:r>
              </a:p>
              <a:p>
                <a:r>
                  <a:rPr lang="en-US" b="1" dirty="0" smtClean="0"/>
                  <a:t>Plaintexts</a:t>
                </a:r>
                <a:r>
                  <a:rPr lang="en-US" dirty="0" smtClean="0"/>
                  <a:t>: strings of length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4282" y="1357299"/>
                <a:ext cx="350046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215" t="-5556" b="-120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071538" y="257174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Enc(</a:t>
            </a:r>
            <a:r>
              <a:rPr lang="en-US" b="1" i="1" dirty="0" err="1" smtClean="0">
                <a:solidFill>
                  <a:srgbClr val="FF0000"/>
                </a:solidFill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</a:rPr>
              <a:t>,</a:t>
            </a:r>
            <a:r>
              <a:rPr lang="en-US" b="1" i="1" dirty="0" err="1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462598" y="2100250"/>
            <a:ext cx="609600" cy="1714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m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6929454" y="2071678"/>
            <a:ext cx="609600" cy="1714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xor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G</a:t>
            </a:r>
            <a:r>
              <a:rPr lang="en-US" sz="1800" b="1" dirty="0" smtClean="0">
                <a:solidFill>
                  <a:srgbClr val="FF0000"/>
                </a:solidFill>
              </a:rPr>
              <a:t>(</a:t>
            </a:r>
            <a:r>
              <a:rPr lang="en-US" sz="1800" b="1" i="1" dirty="0" smtClean="0">
                <a:solidFill>
                  <a:srgbClr val="FF0000"/>
                </a:solidFill>
              </a:rPr>
              <a:t>s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4501356" y="3857628"/>
            <a:ext cx="3999734" cy="79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86512" y="1571612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xor</a:t>
            </a:r>
            <a:endParaRPr lang="en-US" b="1" dirty="0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3138486" y="4491054"/>
            <a:ext cx="457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 i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567246" y="4062425"/>
            <a:ext cx="609600" cy="17212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 i="1" dirty="0">
                <a:solidFill>
                  <a:srgbClr val="FF0000"/>
                </a:solidFill>
              </a:rPr>
              <a:t>G</a:t>
            </a:r>
            <a:r>
              <a:rPr lang="en-US" sz="1800" b="1" dirty="0">
                <a:solidFill>
                  <a:srgbClr val="FF0000"/>
                </a:solidFill>
              </a:rPr>
              <a:t>(</a:t>
            </a:r>
            <a:r>
              <a:rPr lang="en-US" sz="1800" b="1" i="1" dirty="0">
                <a:solidFill>
                  <a:srgbClr val="FF0000"/>
                </a:solidFill>
              </a:rPr>
              <a:t>s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 rot="5400000">
            <a:off x="3214686" y="4491054"/>
            <a:ext cx="1752600" cy="838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5495940" y="4062426"/>
            <a:ext cx="609600" cy="1714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c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6962796" y="4033854"/>
            <a:ext cx="609600" cy="1714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xor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G</a:t>
            </a:r>
            <a:r>
              <a:rPr lang="en-US" sz="1800" b="1" dirty="0" smtClean="0">
                <a:solidFill>
                  <a:srgbClr val="FF0000"/>
                </a:solidFill>
              </a:rPr>
              <a:t>(</a:t>
            </a:r>
            <a:r>
              <a:rPr lang="en-US" sz="1800" b="1" i="1" dirty="0" smtClean="0">
                <a:solidFill>
                  <a:srgbClr val="FF0000"/>
                </a:solidFill>
              </a:rPr>
              <a:t>s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1538" y="464344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Dec(</a:t>
            </a:r>
            <a:r>
              <a:rPr lang="en-US" b="1" i="1" dirty="0" err="1" smtClean="0">
                <a:solidFill>
                  <a:srgbClr val="FF0000"/>
                </a:solidFill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</a:rPr>
              <a:t>,</a:t>
            </a:r>
            <a:r>
              <a:rPr lang="en-US" b="1" i="1" dirty="0" err="1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2976" y="6143644"/>
            <a:ext cx="750099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en-US" dirty="0" smtClean="0"/>
              <a:t>If we use a “normal PRG” – this idea doesn’t work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dirty="0" smtClean="0"/>
              <a:t>We have to use the </a:t>
            </a:r>
            <a:r>
              <a:rPr lang="en-US" b="1" dirty="0" smtClean="0">
                <a:solidFill>
                  <a:srgbClr val="002060"/>
                </a:solidFill>
              </a:rPr>
              <a:t>cryptographic PRGs.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715008" y="142852"/>
            <a:ext cx="3143272" cy="1357322"/>
          </a:xfrm>
          <a:prstGeom prst="cloudCallout">
            <a:avLst>
              <a:gd name="adj1" fmla="val -65157"/>
              <a:gd name="adj2" fmla="val 143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a moment just consider a </a:t>
            </a:r>
            <a:r>
              <a:rPr lang="en-US" b="1" dirty="0" smtClean="0"/>
              <a:t>single message case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307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  <p:bldP spid="19" grpId="0"/>
      <p:bldP spid="20" grpId="0" animBg="1"/>
      <p:bldP spid="21" grpId="0" animBg="1"/>
      <p:bldP spid="2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change the security definition?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4282" y="2857496"/>
                <a:ext cx="8643998" cy="1071570"/>
              </a:xfrm>
            </p:spPr>
            <p:txBody>
              <a:bodyPr>
                <a:normAutofit/>
              </a:bodyPr>
              <a:lstStyle/>
              <a:p>
                <a:pPr algn="ctr">
                  <a:buNone/>
                </a:pPr>
                <a:r>
                  <a:rPr lang="pl-PL" sz="2000" dirty="0" smtClean="0"/>
                  <a:t>An encryption scheme is </a:t>
                </a:r>
                <a:r>
                  <a:rPr lang="pl-PL" sz="2000" b="1" dirty="0" smtClean="0">
                    <a:solidFill>
                      <a:srgbClr val="002060"/>
                    </a:solidFill>
                  </a:rPr>
                  <a:t>perfectly secret</a:t>
                </a:r>
                <a:r>
                  <a:rPr lang="pl-PL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pl-PL" sz="2000" dirty="0" smtClean="0"/>
                  <a:t>if for every </a:t>
                </a:r>
                <a:r>
                  <a:rPr lang="it-IT" sz="2000" b="1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it-IT" sz="2000" b="1" baseline="-25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it-IT" sz="2000" b="1" dirty="0" smtClean="0">
                    <a:solidFill>
                      <a:srgbClr val="FF0000"/>
                    </a:solidFill>
                  </a:rPr>
                  <a:t>,</a:t>
                </a:r>
                <a:r>
                  <a:rPr lang="it-IT" sz="2000" b="1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it-IT" sz="2000" b="1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pl-PL" sz="20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it-IT" sz="2000" b="1" dirty="0" smtClean="0">
                    <a:solidFill>
                      <a:srgbClr val="FF0000"/>
                    </a:solidFill>
                    <a:latin typeface="Lucida Calligraphy"/>
                  </a:rPr>
                  <a:t> M</a:t>
                </a:r>
                <a:r>
                  <a:rPr lang="pl-PL" sz="16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</a:p>
              <a:p>
                <a:pPr algn="ctr">
                  <a:buNone/>
                </a:pPr>
                <a:r>
                  <a:rPr lang="pl-PL" sz="2000" b="1" dirty="0" err="1" smtClean="0">
                    <a:solidFill>
                      <a:srgbClr val="FF0000"/>
                    </a:solidFill>
                    <a:cs typeface="Arial"/>
                  </a:rPr>
                  <a:t>Enc</a:t>
                </a:r>
                <a:r>
                  <a:rPr lang="pl-PL" sz="2000" b="1" dirty="0" smtClean="0">
                    <a:solidFill>
                      <a:srgbClr val="FF0000"/>
                    </a:solidFill>
                    <a:cs typeface="Arial"/>
                  </a:rPr>
                  <a:t>(</a:t>
                </a:r>
                <a:r>
                  <a:rPr lang="pl-PL" sz="2000" b="1" i="1" dirty="0" smtClean="0">
                    <a:solidFill>
                      <a:srgbClr val="FF0000"/>
                    </a:solidFill>
                    <a:cs typeface="Arial"/>
                  </a:rPr>
                  <a:t>K</a:t>
                </a:r>
                <a:r>
                  <a:rPr lang="pl-PL" sz="2000" b="1" dirty="0" smtClean="0">
                    <a:solidFill>
                      <a:srgbClr val="FF0000"/>
                    </a:solidFill>
                    <a:cs typeface="Arial"/>
                  </a:rPr>
                  <a:t>, </a:t>
                </a:r>
                <a:r>
                  <a:rPr lang="pl-PL" sz="2000" b="1" i="1" dirty="0" smtClean="0">
                    <a:solidFill>
                      <a:srgbClr val="FF0000"/>
                    </a:solidFill>
                    <a:cs typeface="Arial"/>
                  </a:rPr>
                  <a:t>m</a:t>
                </a:r>
                <a:r>
                  <a:rPr lang="pl-PL" sz="2000" b="1" baseline="-25000" dirty="0" smtClean="0">
                    <a:solidFill>
                      <a:srgbClr val="FF0000"/>
                    </a:solidFill>
                    <a:cs typeface="Arial"/>
                  </a:rPr>
                  <a:t>0</a:t>
                </a:r>
                <a:r>
                  <a:rPr lang="pl-PL" sz="2000" b="1" dirty="0" smtClean="0">
                    <a:solidFill>
                      <a:srgbClr val="FF0000"/>
                    </a:solidFill>
                    <a:cs typeface="Arial"/>
                  </a:rPr>
                  <a:t>) </a:t>
                </a:r>
                <a:r>
                  <a:rPr lang="en-US" sz="2000" b="1" dirty="0" smtClean="0">
                    <a:cs typeface="Arial"/>
                  </a:rPr>
                  <a:t>and</a:t>
                </a:r>
                <a:r>
                  <a:rPr lang="en-US" sz="2000" b="1" dirty="0" smtClean="0">
                    <a:solidFill>
                      <a:srgbClr val="FF0000"/>
                    </a:solidFill>
                    <a:cs typeface="Arial"/>
                  </a:rPr>
                  <a:t> </a:t>
                </a:r>
                <a:r>
                  <a:rPr lang="pl-PL" sz="2000" b="1" dirty="0" err="1" smtClean="0">
                    <a:solidFill>
                      <a:srgbClr val="FF0000"/>
                    </a:solidFill>
                    <a:cs typeface="Arial"/>
                  </a:rPr>
                  <a:t>Enc</a:t>
                </a:r>
                <a:r>
                  <a:rPr lang="pl-PL" sz="2000" b="1" dirty="0" smtClean="0">
                    <a:solidFill>
                      <a:srgbClr val="FF0000"/>
                    </a:solidFill>
                    <a:cs typeface="Arial"/>
                  </a:rPr>
                  <a:t>(</a:t>
                </a:r>
                <a:r>
                  <a:rPr lang="pl-PL" sz="2000" b="1" i="1" dirty="0" smtClean="0">
                    <a:solidFill>
                      <a:srgbClr val="FF0000"/>
                    </a:solidFill>
                    <a:cs typeface="Arial"/>
                  </a:rPr>
                  <a:t>K</a:t>
                </a:r>
                <a:r>
                  <a:rPr lang="pl-PL" sz="2000" b="1" dirty="0" smtClean="0">
                    <a:solidFill>
                      <a:srgbClr val="FF0000"/>
                    </a:solidFill>
                    <a:cs typeface="Arial"/>
                  </a:rPr>
                  <a:t>, </a:t>
                </a:r>
                <a:r>
                  <a:rPr lang="pl-PL" sz="2000" b="1" i="1" dirty="0" smtClean="0">
                    <a:solidFill>
                      <a:srgbClr val="FF0000"/>
                    </a:solidFill>
                    <a:cs typeface="Arial"/>
                  </a:rPr>
                  <a:t>m</a:t>
                </a:r>
                <a:r>
                  <a:rPr lang="it-IT" sz="2000" b="1" baseline="-25000" dirty="0" smtClean="0">
                    <a:solidFill>
                      <a:srgbClr val="FF0000"/>
                    </a:solidFill>
                    <a:cs typeface="Arial"/>
                  </a:rPr>
                  <a:t>1</a:t>
                </a:r>
                <a:r>
                  <a:rPr lang="pl-PL" sz="2000" b="1" dirty="0" smtClean="0">
                    <a:solidFill>
                      <a:srgbClr val="FF0000"/>
                    </a:solidFill>
                    <a:cs typeface="Arial"/>
                  </a:rPr>
                  <a:t>)</a:t>
                </a:r>
                <a:r>
                  <a:rPr lang="en-US" sz="2000" b="1" dirty="0" smtClean="0">
                    <a:solidFill>
                      <a:srgbClr val="FF0000"/>
                    </a:solidFill>
                    <a:cs typeface="Arial"/>
                  </a:rPr>
                  <a:t> </a:t>
                </a:r>
                <a:r>
                  <a:rPr lang="en-US" sz="2000" b="1" dirty="0" smtClean="0">
                    <a:cs typeface="Arial"/>
                  </a:rPr>
                  <a:t>are identically distributed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282" y="2857496"/>
                <a:ext cx="8643998" cy="1071570"/>
              </a:xfrm>
              <a:blipFill rotWithShape="0">
                <a:blip r:embed="rId3"/>
                <a:stretch>
                  <a:fillRect t="-738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714348" y="1714488"/>
            <a:ext cx="7715304" cy="857256"/>
          </a:xfrm>
          <a:prstGeom prst="wedgeRoundRectCallout">
            <a:avLst>
              <a:gd name="adj1" fmla="val 36719"/>
              <a:gd name="adj2" fmla="val 8647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smtClean="0"/>
              <a:t>we will require that </a:t>
            </a:r>
            <a:r>
              <a:rPr lang="it-IT" sz="2000" b="1" i="1" dirty="0" smtClean="0">
                <a:solidFill>
                  <a:srgbClr val="FF0000"/>
                </a:solidFill>
              </a:rPr>
              <a:t>m</a:t>
            </a:r>
            <a:r>
              <a:rPr lang="it-IT" sz="2000" b="1" baseline="-25000" dirty="0" smtClean="0">
                <a:solidFill>
                  <a:srgbClr val="FF0000"/>
                </a:solidFill>
              </a:rPr>
              <a:t>0</a:t>
            </a:r>
            <a:r>
              <a:rPr lang="it-IT" sz="2000" b="1" dirty="0" smtClean="0">
                <a:solidFill>
                  <a:srgbClr val="FF0000"/>
                </a:solidFill>
              </a:rPr>
              <a:t>,</a:t>
            </a:r>
            <a:r>
              <a:rPr lang="it-IT" sz="2000" b="1" i="1" dirty="0" smtClean="0">
                <a:solidFill>
                  <a:srgbClr val="FF0000"/>
                </a:solidFill>
              </a:rPr>
              <a:t>m</a:t>
            </a:r>
            <a:r>
              <a:rPr lang="it-IT" sz="2000" b="1" baseline="-25000" dirty="0" smtClean="0">
                <a:solidFill>
                  <a:srgbClr val="FF0000"/>
                </a:solidFill>
              </a:rPr>
              <a:t>1</a:t>
            </a:r>
            <a:r>
              <a:rPr lang="it-IT" sz="2000" b="1" baseline="-25000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chemeClr val="tx1"/>
                </a:solidFill>
              </a:rPr>
              <a:t>are </a:t>
            </a:r>
            <a:r>
              <a:rPr lang="en-US" sz="2000" dirty="0" smtClean="0">
                <a:solidFill>
                  <a:schemeClr val="tx1"/>
                </a:solidFill>
              </a:rPr>
              <a:t>chosen by a </a:t>
            </a:r>
            <a:r>
              <a:rPr lang="en-US" sz="2000" b="1" dirty="0" smtClean="0">
                <a:solidFill>
                  <a:schemeClr val="tx1"/>
                </a:solidFill>
              </a:rPr>
              <a:t>poly-time adversary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57224" y="4500570"/>
            <a:ext cx="7715304" cy="857256"/>
          </a:xfrm>
          <a:prstGeom prst="wedgeRoundRectCallout">
            <a:avLst>
              <a:gd name="adj1" fmla="val -701"/>
              <a:gd name="adj2" fmla="val -15682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 will require that no </a:t>
            </a:r>
            <a:r>
              <a:rPr lang="en-US" sz="2000" b="1" dirty="0" smtClean="0"/>
              <a:t>poly-time adversary </a:t>
            </a:r>
            <a:r>
              <a:rPr lang="en-US" sz="2000" dirty="0" smtClean="0"/>
              <a:t>can distinguish</a:t>
            </a:r>
            <a:br>
              <a:rPr lang="en-US" sz="2000" dirty="0" smtClean="0"/>
            </a:br>
            <a:r>
              <a:rPr lang="pl-PL" sz="2000" b="1" dirty="0" smtClean="0">
                <a:solidFill>
                  <a:srgbClr val="FF0000"/>
                </a:solidFill>
                <a:cs typeface="Arial"/>
              </a:rPr>
              <a:t>Enc(</a:t>
            </a:r>
            <a:r>
              <a:rPr lang="pl-PL" sz="2000" b="1" i="1" dirty="0" smtClean="0">
                <a:solidFill>
                  <a:srgbClr val="FF0000"/>
                </a:solidFill>
                <a:cs typeface="Arial"/>
              </a:rPr>
              <a:t>K</a:t>
            </a:r>
            <a:r>
              <a:rPr lang="pl-PL" sz="2000" b="1" dirty="0" smtClean="0">
                <a:solidFill>
                  <a:srgbClr val="FF0000"/>
                </a:solidFill>
                <a:cs typeface="Arial"/>
              </a:rPr>
              <a:t>, </a:t>
            </a:r>
            <a:r>
              <a:rPr lang="pl-PL" sz="2000" b="1" i="1" dirty="0" smtClean="0">
                <a:solidFill>
                  <a:srgbClr val="FF0000"/>
                </a:solidFill>
                <a:cs typeface="Arial"/>
              </a:rPr>
              <a:t>m</a:t>
            </a:r>
            <a:r>
              <a:rPr lang="pl-PL" sz="2000" b="1" baseline="-25000" dirty="0" smtClean="0">
                <a:solidFill>
                  <a:srgbClr val="FF0000"/>
                </a:solidFill>
                <a:cs typeface="Arial"/>
              </a:rPr>
              <a:t>0</a:t>
            </a:r>
            <a:r>
              <a:rPr lang="pl-PL" sz="2000" b="1" dirty="0" smtClean="0">
                <a:solidFill>
                  <a:srgbClr val="FF0000"/>
                </a:solidFill>
                <a:cs typeface="Arial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from</a:t>
            </a:r>
            <a:r>
              <a:rPr lang="pl-PL" sz="2000" b="1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cs typeface="Arial"/>
              </a:rPr>
              <a:t>Enc(</a:t>
            </a:r>
            <a:r>
              <a:rPr lang="pl-PL" sz="2000" b="1" i="1" dirty="0" smtClean="0">
                <a:solidFill>
                  <a:srgbClr val="FF0000"/>
                </a:solidFill>
                <a:cs typeface="Arial"/>
              </a:rPr>
              <a:t>K</a:t>
            </a:r>
            <a:r>
              <a:rPr lang="pl-PL" sz="2000" b="1" dirty="0" smtClean="0">
                <a:solidFill>
                  <a:srgbClr val="FF0000"/>
                </a:solidFill>
                <a:cs typeface="Arial"/>
              </a:rPr>
              <a:t>, </a:t>
            </a:r>
            <a:r>
              <a:rPr lang="pl-PL" sz="2000" b="1" i="1" dirty="0" smtClean="0">
                <a:solidFill>
                  <a:srgbClr val="FF0000"/>
                </a:solidFill>
                <a:cs typeface="Arial"/>
              </a:rPr>
              <a:t>m</a:t>
            </a:r>
            <a:r>
              <a:rPr lang="en-US" sz="2000" b="1" baseline="-25000" dirty="0" smtClean="0">
                <a:solidFill>
                  <a:srgbClr val="FF0000"/>
                </a:solidFill>
                <a:cs typeface="Arial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cs typeface="Arial"/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5072066" y="3643314"/>
                <a:ext cx="3429024" cy="278608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𝟎</m:t>
                              </m:r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ℓ(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𝒏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200" baseline="30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066" y="3643314"/>
                <a:ext cx="3429024" cy="2786082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arallelogram 6"/>
          <p:cNvSpPr/>
          <p:nvPr/>
        </p:nvSpPr>
        <p:spPr>
          <a:xfrm rot="5400000">
            <a:off x="3857608" y="3214698"/>
            <a:ext cx="1143032" cy="4857784"/>
          </a:xfrm>
          <a:prstGeom prst="parallelogram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“Looks random”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1357298"/>
                <a:ext cx="8229600" cy="257176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Suppose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 {0,1}</a:t>
                </a:r>
                <a:r>
                  <a:rPr lang="en-US" b="1" i="1" baseline="30000" dirty="0" smtClean="0">
                    <a:solidFill>
                      <a:srgbClr val="FF0000"/>
                    </a:solidFill>
                    <a:sym typeface="Symbol"/>
                  </a:rPr>
                  <a:t>n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dirty="0" smtClean="0"/>
                  <a:t>is chosen randomly.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smtClean="0"/>
                  <a:t>Can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ℓ(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be uniformly random? </a:t>
                </a:r>
                <a:endParaRPr lang="en-US" dirty="0"/>
              </a:p>
              <a:p>
                <a:pPr algn="ctr">
                  <a:buNone/>
                </a:pPr>
                <a:r>
                  <a:rPr lang="en-US" b="1" dirty="0" smtClean="0"/>
                  <a:t>No!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357298"/>
                <a:ext cx="8229600" cy="2571768"/>
              </a:xfrm>
              <a:blipFill rotWithShape="0">
                <a:blip r:embed="rId4"/>
                <a:stretch>
                  <a:fillRect l="-1481" t="-426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42976" y="5000636"/>
            <a:ext cx="1785950" cy="92869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{0,1}</a:t>
            </a:r>
            <a:r>
              <a:rPr lang="en-US" sz="2400" b="1" i="1" baseline="30000" dirty="0" smtClean="0">
                <a:solidFill>
                  <a:srgbClr val="FF0000"/>
                </a:solidFill>
                <a:sym typeface="Symbol"/>
              </a:rPr>
              <a:t>n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86446" y="5357826"/>
            <a:ext cx="2088152" cy="8572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({0,1}</a:t>
            </a:r>
            <a:r>
              <a:rPr lang="en-US" sz="2400" b="1" i="1" baseline="30000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147902" cy="1143000"/>
          </a:xfrm>
        </p:spPr>
        <p:txBody>
          <a:bodyPr/>
          <a:lstStyle/>
          <a:p>
            <a:r>
              <a:rPr lang="en-US" dirty="0"/>
              <a:t>“Looks random”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47800"/>
            <a:ext cx="8433654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What does it mean?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</a:rPr>
              <a:t>Non-cryptographic</a:t>
            </a:r>
            <a:r>
              <a:rPr lang="en-US" dirty="0"/>
              <a:t> applications:</a:t>
            </a:r>
          </a:p>
          <a:p>
            <a:pPr algn="r">
              <a:buFontTx/>
              <a:buNone/>
            </a:pPr>
            <a:r>
              <a:rPr lang="en-US" dirty="0"/>
              <a:t>should pass </a:t>
            </a:r>
            <a:r>
              <a:rPr lang="en-US" b="1" dirty="0">
                <a:solidFill>
                  <a:srgbClr val="FF0000"/>
                </a:solidFill>
              </a:rPr>
              <a:t>some statistical tests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</a:rPr>
              <a:t>Cryptography</a:t>
            </a:r>
            <a:r>
              <a:rPr lang="en-US" b="1" dirty="0">
                <a:solidFill>
                  <a:srgbClr val="002060"/>
                </a:solidFill>
              </a:rPr>
              <a:t>:</a:t>
            </a:r>
          </a:p>
          <a:p>
            <a:pPr algn="r">
              <a:buFontTx/>
              <a:buNone/>
            </a:pPr>
            <a:r>
              <a:rPr lang="en-US" dirty="0"/>
              <a:t>should pass </a:t>
            </a:r>
            <a:r>
              <a:rPr lang="en-US" b="1" dirty="0">
                <a:solidFill>
                  <a:srgbClr val="FF0000"/>
                </a:solidFill>
              </a:rPr>
              <a:t>all polynomial-time tests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8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Non-cryptographic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0108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Example: </a:t>
                </a:r>
                <a:r>
                  <a:rPr lang="en-US" b="1" dirty="0">
                    <a:solidFill>
                      <a:srgbClr val="0070C0"/>
                    </a:solidFill>
                  </a:rPr>
                  <a:t>Linear Congruential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Generators (LCG) </a:t>
                </a:r>
                <a:r>
                  <a:rPr lang="en-US" dirty="0" smtClean="0"/>
                  <a:t>defined recursively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dirty="0" smtClean="0"/>
                  <a:t>– the key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 for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r>
                  <a:rPr lang="en-US" dirty="0" smtClean="0"/>
                  <a:t>let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output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where </a:t>
                </a:r>
              </a:p>
              <a:p>
                <a:pPr marL="0" indent="0" algn="ctr">
                  <a:buNone/>
                </a:pPr>
                <a:r>
                  <a:rPr lang="en-US" b="1" i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b="1" i="1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= first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bits of each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b="1" i="1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/>
                </a:r>
                <a:br>
                  <a:rPr lang="en-US" b="1" baseline="-25000" dirty="0" smtClean="0">
                    <a:solidFill>
                      <a:srgbClr val="FF0000"/>
                    </a:solidFill>
                  </a:rPr>
                </a:b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/>
                  <a:t>rand() </a:t>
                </a:r>
                <a:r>
                  <a:rPr lang="en-US" dirty="0"/>
                  <a:t>function in Windows </a:t>
                </a:r>
                <a:r>
                  <a:rPr lang="en-US" dirty="0" smtClean="0"/>
                  <a:t>– an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LCG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with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214013,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dirty="0">
                    <a:solidFill>
                      <a:srgbClr val="FF0000"/>
                    </a:solidFill>
                  </a:rPr>
                  <a:t> 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2531011,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m</a:t>
                </a:r>
                <a:r>
                  <a:rPr lang="en-US" b="1" dirty="0">
                    <a:solidFill>
                      <a:srgbClr val="FF0000"/>
                    </a:solidFill>
                  </a:rPr>
                  <a:t> 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32</a:t>
                </a:r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t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= 15</a:t>
                </a:r>
              </a:p>
              <a:p>
                <a:pPr marL="0" indent="0" algn="ctr">
                  <a:buNone/>
                </a:pPr>
                <a:endParaRPr lang="en-US" b="1" baseline="30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b="1" baseline="3000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b="1" baseline="30000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01086"/>
              </a:xfrm>
              <a:blipFill rotWithShape="0">
                <a:blip r:embed="rId2"/>
                <a:stretch>
                  <a:fillRect l="-1391" t="-27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71139" y="5244353"/>
            <a:ext cx="8455510" cy="2151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2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36" y="317227"/>
            <a:ext cx="7886700" cy="1325563"/>
          </a:xfrm>
        </p:spPr>
        <p:txBody>
          <a:bodyPr/>
          <a:lstStyle/>
          <a:p>
            <a:r>
              <a:rPr lang="en-US" dirty="0" smtClean="0"/>
              <a:t>How to break an LRS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Solve linear equations with “partial knowledge” (because you only know only first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bits)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See: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G. </a:t>
            </a:r>
            <a:r>
              <a:rPr lang="en-US" dirty="0" err="1" smtClean="0">
                <a:solidFill>
                  <a:srgbClr val="00B050"/>
                </a:solidFill>
              </a:rPr>
              <a:t>Argyros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and </a:t>
            </a:r>
            <a:r>
              <a:rPr lang="en-US" dirty="0" smtClean="0">
                <a:solidFill>
                  <a:srgbClr val="00B050"/>
                </a:solidFill>
              </a:rPr>
              <a:t>A. </a:t>
            </a:r>
            <a:r>
              <a:rPr lang="en-US" dirty="0" err="1" smtClean="0">
                <a:solidFill>
                  <a:srgbClr val="00B050"/>
                </a:solidFill>
              </a:rPr>
              <a:t>Kiayias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b="1" dirty="0" smtClean="0">
                <a:solidFill>
                  <a:srgbClr val="00B050"/>
                </a:solidFill>
              </a:rPr>
              <a:t>I </a:t>
            </a:r>
            <a:r>
              <a:rPr lang="en-US" b="1" dirty="0">
                <a:solidFill>
                  <a:srgbClr val="00B050"/>
                </a:solidFill>
              </a:rPr>
              <a:t>Forgot Your Password: Randomness Attacks Against PHP </a:t>
            </a:r>
            <a:r>
              <a:rPr lang="en-US" b="1" dirty="0" smtClean="0">
                <a:solidFill>
                  <a:srgbClr val="00B050"/>
                </a:solidFill>
              </a:rPr>
              <a:t>Applications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i="1" dirty="0" smtClean="0">
                <a:solidFill>
                  <a:srgbClr val="00B050"/>
                </a:solidFill>
              </a:rPr>
              <a:t>USENIX </a:t>
            </a:r>
            <a:r>
              <a:rPr lang="en-US" i="1" dirty="0">
                <a:solidFill>
                  <a:srgbClr val="00B050"/>
                </a:solidFill>
              </a:rPr>
              <a:t>Security '</a:t>
            </a:r>
            <a:r>
              <a:rPr lang="en-US" i="1" dirty="0" smtClean="0">
                <a:solidFill>
                  <a:srgbClr val="00B050"/>
                </a:solidFill>
              </a:rPr>
              <a:t>12</a:t>
            </a:r>
          </a:p>
          <a:p>
            <a:pPr marL="0" indent="0">
              <a:buNone/>
            </a:pPr>
            <a:r>
              <a:rPr lang="en-US" dirty="0" smtClean="0"/>
              <a:t>(successful attacks on password-recovery mechanisms in PHP)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MCj043593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6216" y="1844824"/>
            <a:ext cx="1838325" cy="14541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57864" y="2348880"/>
            <a:ext cx="4090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Y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05936" y="2348880"/>
            <a:ext cx="4090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Y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2000" y="234888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9" name="Rectangle 8"/>
          <p:cNvSpPr/>
          <p:nvPr/>
        </p:nvSpPr>
        <p:spPr>
          <a:xfrm>
            <a:off x="2886056" y="2348880"/>
            <a:ext cx="3935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Y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n</a:t>
            </a:r>
            <a:endParaRPr lang="en-US" i="1" dirty="0"/>
          </a:p>
        </p:txBody>
      </p:sp>
      <p:sp>
        <p:nvSpPr>
          <p:cNvPr id="10" name="Right Arrow 9"/>
          <p:cNvSpPr/>
          <p:nvPr/>
        </p:nvSpPr>
        <p:spPr>
          <a:xfrm>
            <a:off x="3534128" y="2420888"/>
            <a:ext cx="64807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7062520" y="2348880"/>
            <a:ext cx="4106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198424" y="2420888"/>
            <a:ext cx="64807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0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3571876"/>
            <a:ext cx="9144000" cy="26432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928670"/>
            <a:ext cx="9144000" cy="26432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396" name="Picture 4" descr="MCj04359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714620"/>
            <a:ext cx="1838325" cy="14541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dirty="0" smtClean="0"/>
              <a:t>PRG – main idea of the definition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91849" y="1782537"/>
            <a:ext cx="4409662" cy="1646463"/>
            <a:chOff x="480" y="960"/>
            <a:chExt cx="2375" cy="677"/>
          </a:xfrm>
        </p:grpSpPr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480" y="960"/>
              <a:ext cx="1632" cy="15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800" b="0" dirty="0">
                  <a:solidFill>
                    <a:schemeClr val="tx1"/>
                  </a:solidFill>
                </a:rPr>
                <a:t>a random string </a:t>
              </a:r>
              <a:r>
                <a:rPr lang="en-US" sz="1800" b="1" i="1" dirty="0">
                  <a:solidFill>
                    <a:srgbClr val="FF0000"/>
                  </a:solidFill>
                </a:rPr>
                <a:t>R</a:t>
              </a:r>
              <a:r>
                <a:rPr lang="en-US" sz="18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2178" y="1095"/>
              <a:ext cx="677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7807087" y="2488164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outputs: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7021269" y="2988230"/>
            <a:ext cx="2045611" cy="369332"/>
            <a:chOff x="5429256" y="1500174"/>
            <a:chExt cx="2045611" cy="369332"/>
          </a:xfrm>
        </p:grpSpPr>
        <p:sp>
          <p:nvSpPr>
            <p:cNvPr id="59405" name="Text Box 13"/>
            <p:cNvSpPr txBox="1">
              <a:spLocks noChangeArrowheads="1"/>
            </p:cNvSpPr>
            <p:nvPr/>
          </p:nvSpPr>
          <p:spPr bwMode="auto">
            <a:xfrm>
              <a:off x="6429388" y="1500174"/>
              <a:ext cx="1045479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</a:rPr>
                <a:t>b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b="1" dirty="0" smtClean="0">
                  <a:solidFill>
                    <a:srgbClr val="FF0000"/>
                  </a:solidFill>
                  <a:sym typeface="Symbol"/>
                </a:rPr>
                <a:t>{0,1}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429256" y="1714488"/>
              <a:ext cx="92869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20411" y="3714768"/>
            <a:ext cx="4479422" cy="1416052"/>
            <a:chOff x="480" y="301"/>
            <a:chExt cx="2441" cy="892"/>
          </a:xfrm>
        </p:grpSpPr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480" y="960"/>
              <a:ext cx="1632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</a:rPr>
                <a:t>G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(</a:t>
              </a:r>
              <a:r>
                <a:rPr lang="en-US" sz="1800" b="1" i="1" dirty="0" smtClean="0">
                  <a:solidFill>
                    <a:srgbClr val="FF0000"/>
                  </a:solidFill>
                </a:rPr>
                <a:t>S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)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 flipV="1">
              <a:off x="2178" y="301"/>
              <a:ext cx="743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000628" y="3857628"/>
            <a:ext cx="2143140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a </a:t>
            </a:r>
            <a:r>
              <a:rPr lang="en-US" sz="1800" b="0" dirty="0" smtClean="0">
                <a:solidFill>
                  <a:schemeClr val="tx1"/>
                </a:solidFill>
              </a:rPr>
              <a:t>probabilistic polynomial-time </a:t>
            </a:r>
            <a:r>
              <a:rPr lang="en-US" sz="1800" b="1" dirty="0" smtClean="0">
                <a:solidFill>
                  <a:srgbClr val="0070C0"/>
                </a:solidFill>
              </a:rPr>
              <a:t>distinguisher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6" name="Up-Down Arrow 35"/>
          <p:cNvSpPr/>
          <p:nvPr/>
        </p:nvSpPr>
        <p:spPr>
          <a:xfrm>
            <a:off x="1643042" y="2285992"/>
            <a:ext cx="571504" cy="24288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214282" y="3345420"/>
            <a:ext cx="35004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/>
              <a:t>s</a:t>
            </a:r>
            <a:r>
              <a:rPr lang="en-US" sz="1800" b="0" dirty="0" smtClean="0">
                <a:solidFill>
                  <a:schemeClr val="tx1"/>
                </a:solidFill>
              </a:rPr>
              <a:t>hould </a:t>
            </a:r>
            <a:r>
              <a:rPr lang="en-US" sz="1800" b="0" dirty="0">
                <a:solidFill>
                  <a:schemeClr val="tx1"/>
                </a:solidFill>
              </a:rPr>
              <a:t>not be able </a:t>
            </a:r>
            <a:r>
              <a:rPr lang="en-US" sz="1800" b="0" dirty="0" smtClean="0">
                <a:solidFill>
                  <a:schemeClr val="tx1"/>
                </a:solidFill>
              </a:rPr>
              <a:t>to distinguish</a:t>
            </a:r>
            <a:r>
              <a:rPr lang="en-US" sz="1800" b="0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2844" y="1071546"/>
            <a:ext cx="164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scenario </a:t>
            </a:r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506" y="3857628"/>
            <a:ext cx="164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scenario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/>
      <p:bldP spid="59399" grpId="0" animBg="1"/>
      <p:bldP spid="36" grpId="0" animBg="1"/>
      <p:bldP spid="5940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/>
              <a:t>Cryptographic PRG</a:t>
            </a:r>
          </a:p>
        </p:txBody>
      </p:sp>
      <p:pic>
        <p:nvPicPr>
          <p:cNvPr id="59396" name="Picture 4" descr="MCj04359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1219200"/>
            <a:ext cx="1838325" cy="14541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42950" y="1524000"/>
            <a:ext cx="3352800" cy="1131888"/>
            <a:chOff x="468" y="960"/>
            <a:chExt cx="2112" cy="713"/>
          </a:xfrm>
        </p:grpSpPr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480" y="960"/>
              <a:ext cx="1632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800" b="0" dirty="0">
                  <a:solidFill>
                    <a:schemeClr val="tx1"/>
                  </a:solidFill>
                </a:rPr>
                <a:t>a random string </a:t>
              </a:r>
              <a:r>
                <a:rPr lang="en-US" sz="1800" b="1" i="1" dirty="0">
                  <a:solidFill>
                    <a:srgbClr val="FF0000"/>
                  </a:solidFill>
                </a:rPr>
                <a:t>R</a:t>
              </a:r>
              <a:r>
                <a:rPr lang="en-US" sz="1800" i="1" dirty="0">
                  <a:solidFill>
                    <a:srgbClr val="FF0000"/>
                  </a:solidFill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39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68" y="1440"/>
                  <a:ext cx="1632" cy="2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800" b="0" dirty="0">
                      <a:solidFill>
                        <a:schemeClr val="tx1"/>
                      </a:solidFill>
                    </a:rPr>
                    <a:t>(where </a:t>
                  </a:r>
                  <a14:m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r>
                    <a:rPr lang="en-US" sz="1800" dirty="0" smtClean="0">
                      <a:solidFill>
                        <a:srgbClr val="800000"/>
                      </a:solidFill>
                    </a:rPr>
                    <a:t> </a:t>
                  </a:r>
                  <a:r>
                    <a:rPr lang="en-US" sz="1800" b="0" dirty="0">
                      <a:solidFill>
                        <a:schemeClr val="tx1"/>
                      </a:solidFill>
                    </a:rPr>
                    <a:t>random) </a:t>
                  </a:r>
                </a:p>
              </p:txBody>
            </p:sp>
          </mc:Choice>
          <mc:Fallback xmlns="">
            <p:sp>
              <p:nvSpPr>
                <p:cNvPr id="59398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8" y="1440"/>
                  <a:ext cx="1632" cy="23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7937" r="-1405" b="-20635"/>
                  </a:stretch>
                </a:blipFill>
                <a:ln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2148" y="13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402" name="Text Box 10"/>
            <p:cNvSpPr txBox="1">
              <a:spLocks noChangeArrowheads="1"/>
            </p:cNvSpPr>
            <p:nvPr/>
          </p:nvSpPr>
          <p:spPr bwMode="auto">
            <a:xfrm>
              <a:off x="1104" y="1200"/>
              <a:ext cx="3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0" dirty="0">
                  <a:solidFill>
                    <a:schemeClr val="tx1"/>
                  </a:solidFill>
                </a:rPr>
                <a:t>or</a:t>
              </a:r>
            </a:p>
          </p:txBody>
        </p:sp>
      </p:grp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6429388" y="3071810"/>
            <a:ext cx="24384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Should not be able to distinguish...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6629400" y="9906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>
                <a:solidFill>
                  <a:schemeClr val="tx1"/>
                </a:solidFill>
              </a:rPr>
              <a:t>outputs: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405" name="Text Box 13"/>
              <p:cNvSpPr txBox="1">
                <a:spLocks noChangeArrowheads="1"/>
              </p:cNvSpPr>
              <p:nvPr/>
            </p:nvSpPr>
            <p:spPr bwMode="auto">
              <a:xfrm>
                <a:off x="6705600" y="1524000"/>
                <a:ext cx="2321591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if he thinks it’s </a:t>
                </a:r>
                <a:r>
                  <a:rPr lang="en-US" sz="1800" b="1" i="1" dirty="0">
                    <a:solidFill>
                      <a:srgbClr val="FF0000"/>
                    </a:solidFill>
                  </a:rPr>
                  <a:t>R</a:t>
                </a:r>
              </a:p>
            </p:txBody>
          </p:sp>
        </mc:Choice>
        <mc:Fallback xmlns="">
          <p:sp>
            <p:nvSpPr>
              <p:cNvPr id="5940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600" y="1524000"/>
                <a:ext cx="2321591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7937" b="-2063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406" name="Text Box 14"/>
              <p:cNvSpPr txBox="1">
                <a:spLocks noChangeArrowheads="1"/>
              </p:cNvSpPr>
              <p:nvPr/>
            </p:nvSpPr>
            <p:spPr bwMode="auto">
              <a:xfrm>
                <a:off x="6686550" y="2286000"/>
                <a:ext cx="2340641" cy="369332"/>
              </a:xfrm>
              <a:prstGeom prst="rect">
                <a:avLst/>
              </a:prstGeom>
              <a:solidFill>
                <a:schemeClr val="bg1"/>
              </a:soli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sz="1800" b="1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if he thinks it’s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59406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550" y="2286000"/>
                <a:ext cx="234064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36" t="-7937" r="-777" b="-2063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0034" y="4071942"/>
                <a:ext cx="8286808" cy="26069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dirty="0" smtClean="0"/>
                  <a:t> – a parameter</a:t>
                </a:r>
              </a:p>
              <a:p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000" dirty="0" smtClean="0"/>
                  <a:t> – a variable distributed uniformly over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2000" b="1" baseline="3000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000" dirty="0" smtClean="0"/>
                  <a:t> – a variable distributed uniformly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ℓ(</m:t>
                        </m:r>
                        <m:r>
                          <a:rPr lang="pl-PL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l-PL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baseline="30000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is a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cryptographic</a:t>
                </a:r>
                <a:r>
                  <a:rPr lang="en-US" sz="2000" dirty="0" smtClean="0"/>
                  <a:t> </a:t>
                </a:r>
                <a:r>
                  <a:rPr lang="en-US" sz="2000" b="1" dirty="0" smtClean="0"/>
                  <a:t>PRG</a:t>
                </a:r>
                <a:r>
                  <a:rPr lang="en-US" sz="2000" dirty="0" smtClean="0"/>
                  <a:t> if </a:t>
                </a:r>
              </a:p>
              <a:p>
                <a:pPr algn="ctr"/>
                <a:r>
                  <a:rPr lang="en-US" sz="2000" dirty="0" smtClean="0"/>
                  <a:t>for every polynomial-time Turing Machine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 smtClean="0"/>
                  <a:t>we have that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pl-PL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</m:d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pl-PL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  <m:d>
                                  <m:dPr>
                                    <m:ctrlP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</m:d>
                              </m:e>
                            </m:d>
                            <m:r>
                              <a:rPr lang="pl-PL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pl-PL" sz="2000" b="1" dirty="0" smtClean="0">
                    <a:solidFill>
                      <a:srgbClr val="FF0000"/>
                    </a:solidFill>
                  </a:rPr>
                  <a:t> </a:t>
                </a:r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dirty="0" smtClean="0"/>
                  <a:t>is negligible in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4" y="4071942"/>
                <a:ext cx="8286808" cy="2606996"/>
              </a:xfrm>
              <a:prstGeom prst="rect">
                <a:avLst/>
              </a:prstGeom>
              <a:blipFill rotWithShape="0">
                <a:blip r:embed="rId7"/>
                <a:stretch>
                  <a:fillRect l="-661" t="-1163" b="-27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214810" y="3714752"/>
            <a:ext cx="1369286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Definition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2250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  <p:bldP spid="59405" grpId="0" animBg="1"/>
      <p:bldP spid="59406" grpId="0" animBg="1"/>
      <p:bldP spid="15" grpId="0" build="allAtOnce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719406" cy="1143000"/>
          </a:xfrm>
        </p:spPr>
        <p:txBody>
          <a:bodyPr/>
          <a:lstStyle/>
          <a:p>
            <a:r>
              <a:rPr lang="en-US" dirty="0"/>
              <a:t>Constructions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143116"/>
            <a:ext cx="8647968" cy="28575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There exists constructions of cryptographic pseudorandom-generators, that are </a:t>
            </a:r>
            <a:r>
              <a:rPr lang="en-US" b="1" dirty="0">
                <a:solidFill>
                  <a:srgbClr val="DD0D0D"/>
                </a:solidFill>
              </a:rPr>
              <a:t>conjectured</a:t>
            </a:r>
            <a:r>
              <a:rPr lang="en-US" dirty="0"/>
              <a:t> to be secure.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dirty="0" smtClean="0"/>
              <a:t>We will discuss them later...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643438" y="857232"/>
            <a:ext cx="4214842" cy="207170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757478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Theorem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052886" cy="1600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800" dirty="0"/>
              <a:t>If </a:t>
            </a:r>
            <a:r>
              <a:rPr lang="en-US" sz="2800" b="1" dirty="0">
                <a:solidFill>
                  <a:srgbClr val="FF0000"/>
                </a:solidFill>
              </a:rPr>
              <a:t>G</a:t>
            </a:r>
            <a:r>
              <a:rPr lang="en-US" sz="2800" dirty="0"/>
              <a:t> is a </a:t>
            </a:r>
            <a:r>
              <a:rPr lang="en-US" sz="2800" b="1" dirty="0">
                <a:solidFill>
                  <a:srgbClr val="002060"/>
                </a:solidFill>
              </a:rPr>
              <a:t>cryptographic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PRG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then the encryption scheme constructed before is </a:t>
            </a:r>
            <a:r>
              <a:rPr lang="en-US" dirty="0" smtClean="0"/>
              <a:t>semantically secure</a:t>
            </a:r>
            <a:r>
              <a:rPr lang="en-US" sz="2800" dirty="0" smtClean="0"/>
              <a:t>.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04800" y="3187487"/>
            <a:ext cx="262412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dirty="0" smtClean="0"/>
              <a:t>cryptographic PRGs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exist</a:t>
            </a:r>
            <a:endParaRPr lang="en-US" dirty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572000" y="3211297"/>
            <a:ext cx="4343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dirty="0" smtClean="0"/>
              <a:t>CPA-secure encryption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exists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21" name="Rectangle 9"/>
              <p:cNvSpPr>
                <a:spLocks noChangeArrowheads="1"/>
              </p:cNvSpPr>
              <p:nvPr/>
            </p:nvSpPr>
            <p:spPr bwMode="auto">
              <a:xfrm>
                <a:off x="0" y="4001845"/>
                <a:ext cx="9144000" cy="285615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182880" anchor="ctr">
                <a:noAutofit/>
              </a:bodyPr>
              <a:lstStyle/>
              <a:p>
                <a:pPr marL="609600" indent="-609600">
                  <a:buFontTx/>
                  <a:buNone/>
                </a:pPr>
                <a:r>
                  <a:rPr lang="en-US" sz="2400" b="1" u="sng" dirty="0">
                    <a:solidFill>
                      <a:schemeClr val="tx1"/>
                    </a:solidFill>
                  </a:rPr>
                  <a:t>Proof</a:t>
                </a:r>
                <a:r>
                  <a:rPr lang="en-US" sz="2400" u="sng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 (sketch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  <a:endParaRPr lang="pl-PL" sz="2400" dirty="0" smtClean="0">
                  <a:solidFill>
                    <a:schemeClr val="tx1"/>
                  </a:solidFill>
                </a:endParaRPr>
              </a:p>
              <a:p>
                <a:pPr marL="609600" indent="-609600">
                  <a:buFontTx/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609600" indent="-609600">
                  <a:buFontTx/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Suppose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that it is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not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secure.  </a:t>
                </a:r>
              </a:p>
              <a:p>
                <a:pPr marL="609600" indent="-609600">
                  <a:buFontTx/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Therefore there exists an poly-time adversary that wins the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“guessing </a:t>
                </a:r>
                <a:r>
                  <a:rPr lang="en-US" sz="2400" dirty="0">
                    <a:solidFill>
                      <a:schemeClr val="tx1"/>
                    </a:solidFill>
                  </a:rPr>
                  <a:t>game”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not negligible.</a:t>
                </a:r>
              </a:p>
            </p:txBody>
          </p:sp>
        </mc:Choice>
        <mc:Fallback xmlns="">
          <p:sp>
            <p:nvSpPr>
              <p:cNvPr id="6452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01845"/>
                <a:ext cx="9144000" cy="28561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3071802" y="3354173"/>
            <a:ext cx="1371600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3" name="Group 34"/>
          <p:cNvGrpSpPr/>
          <p:nvPr/>
        </p:nvGrpSpPr>
        <p:grpSpPr>
          <a:xfrm>
            <a:off x="4929190" y="928670"/>
            <a:ext cx="3467120" cy="1858182"/>
            <a:chOff x="3105144" y="1571612"/>
            <a:chExt cx="4291034" cy="2429686"/>
          </a:xfrm>
        </p:grpSpPr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105144" y="2528878"/>
              <a:ext cx="4572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800" b="1" i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4533904" y="2100249"/>
              <a:ext cx="609600" cy="172126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800" b="1" i="1" dirty="0">
                  <a:solidFill>
                    <a:srgbClr val="FF0000"/>
                  </a:solidFill>
                </a:rPr>
                <a:t>G</a:t>
              </a:r>
              <a:r>
                <a:rPr lang="en-US" sz="1800" b="1" dirty="0">
                  <a:solidFill>
                    <a:srgbClr val="FF0000"/>
                  </a:solidFill>
                </a:rPr>
                <a:t>(</a:t>
              </a:r>
              <a:r>
                <a:rPr lang="en-US" sz="1800" b="1" i="1" dirty="0">
                  <a:solidFill>
                    <a:srgbClr val="FF0000"/>
                  </a:solidFill>
                </a:rPr>
                <a:t>s</a:t>
              </a:r>
              <a:r>
                <a:rPr lang="en-US" sz="180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30" name="AutoShape 11"/>
            <p:cNvSpPr>
              <a:spLocks noChangeArrowheads="1"/>
            </p:cNvSpPr>
            <p:nvPr/>
          </p:nvSpPr>
          <p:spPr bwMode="auto">
            <a:xfrm rot="5400000">
              <a:off x="3181344" y="2528878"/>
              <a:ext cx="1752600" cy="8382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5462598" y="2100250"/>
              <a:ext cx="609600" cy="17145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</a:rPr>
                <a:t>m</a:t>
              </a:r>
              <a:endParaRPr lang="en-US" sz="18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6786578" y="2071678"/>
              <a:ext cx="609600" cy="17145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</a:rPr>
                <a:t>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b="1" dirty="0" err="1" smtClean="0">
                  <a:solidFill>
                    <a:srgbClr val="FF0000"/>
                  </a:solidFill>
                </a:rPr>
                <a:t>xor</a:t>
              </a:r>
              <a:endParaRPr lang="en-US" b="1" dirty="0" smtClean="0">
                <a:solidFill>
                  <a:srgbClr val="FF0000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b="1" i="1" dirty="0">
                  <a:solidFill>
                    <a:srgbClr val="FF0000"/>
                  </a:solidFill>
                </a:rPr>
                <a:t>G</a:t>
              </a:r>
              <a:r>
                <a:rPr lang="en-US" b="1" dirty="0">
                  <a:solidFill>
                    <a:srgbClr val="FF0000"/>
                  </a:solidFill>
                </a:rPr>
                <a:t>(</a:t>
              </a:r>
              <a:r>
                <a:rPr lang="en-US" b="1" i="1" dirty="0">
                  <a:solidFill>
                    <a:srgbClr val="FF0000"/>
                  </a:solidFill>
                </a:rPr>
                <a:t>s</a:t>
              </a:r>
              <a:r>
                <a:rPr lang="en-US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86512" y="1571612"/>
              <a:ext cx="665571" cy="482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xor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5429256" y="3000372"/>
              <a:ext cx="200026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857620" y="214290"/>
            <a:ext cx="513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simplicity consider only the single message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64521" grpId="0" uiExpand="1" build="p" animBg="1"/>
      <p:bldP spid="645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857356" y="1071546"/>
            <a:ext cx="7058044" cy="55388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28" name="Left-Up Arrow 27"/>
          <p:cNvSpPr/>
          <p:nvPr/>
        </p:nvSpPr>
        <p:spPr>
          <a:xfrm rot="13319831">
            <a:off x="4168852" y="3943964"/>
            <a:ext cx="2762847" cy="2631398"/>
          </a:xfrm>
          <a:prstGeom prst="leftUpArrow">
            <a:avLst>
              <a:gd name="adj1" fmla="val 10287"/>
              <a:gd name="adj2" fmla="val 20341"/>
              <a:gd name="adj3" fmla="val 1470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800" b="1" i="1" dirty="0" smtClean="0">
                <a:solidFill>
                  <a:srgbClr val="FF0000"/>
                </a:solidFill>
              </a:rPr>
              <a:t>x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3276600" y="1714488"/>
            <a:ext cx="5410200" cy="214314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42" name="Picture 26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46254"/>
            <a:ext cx="1371600" cy="94773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444" name="Text Box 28"/>
              <p:cNvSpPr txBox="1">
                <a:spLocks noChangeArrowheads="1"/>
              </p:cNvSpPr>
              <p:nvPr/>
            </p:nvSpPr>
            <p:spPr bwMode="auto">
              <a:xfrm>
                <a:off x="3581400" y="2795591"/>
                <a:ext cx="1447800" cy="30777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sz="1400" b="0" dirty="0" smtClean="0">
                    <a:solidFill>
                      <a:schemeClr val="tx1"/>
                    </a:solidFill>
                  </a:rPr>
                  <a:t>chooses</a:t>
                </a:r>
                <a:r>
                  <a:rPr lang="en-US" sz="1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444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2795591"/>
                <a:ext cx="1447800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5882" b="-15686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105400" y="2846397"/>
            <a:ext cx="1295400" cy="303213"/>
            <a:chOff x="2112" y="2455"/>
            <a:chExt cx="1440" cy="191"/>
          </a:xfrm>
        </p:grpSpPr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>
              <a:off x="2112" y="2544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44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534" y="2455"/>
                  <a:ext cx="870" cy="191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baseline="-25000" dirty="0">
                    <a:solidFill>
                      <a:srgbClr val="990000"/>
                    </a:solidFill>
                  </a:endParaRPr>
                </a:p>
              </p:txBody>
            </p:sp>
          </mc:Choice>
          <mc:Fallback xmlns="">
            <p:sp>
              <p:nvSpPr>
                <p:cNvPr id="60447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" y="2455"/>
                  <a:ext cx="870" cy="19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6629400" y="2862266"/>
            <a:ext cx="1752600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sz="1400" dirty="0"/>
              <a:t> </a:t>
            </a:r>
            <a:r>
              <a:rPr lang="pl-PL" sz="1400" b="1" i="1" dirty="0" smtClean="0">
                <a:solidFill>
                  <a:srgbClr val="FF0000"/>
                </a:solidFill>
              </a:rPr>
              <a:t>b </a:t>
            </a:r>
            <a:r>
              <a:rPr lang="pl-PL" sz="1400" b="1" dirty="0">
                <a:solidFill>
                  <a:srgbClr val="FF0000"/>
                </a:solidFill>
              </a:rPr>
              <a:t>= 0,1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pl-PL" sz="1400" b="0" dirty="0">
                <a:solidFill>
                  <a:schemeClr val="tx1"/>
                </a:solidFill>
              </a:rPr>
              <a:t>random </a:t>
            </a:r>
            <a:endParaRPr lang="pl-PL" sz="1400" dirty="0">
              <a:solidFill>
                <a:srgbClr val="993300"/>
              </a:solidFill>
            </a:endParaRP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sz="1400" dirty="0"/>
              <a:t> </a:t>
            </a:r>
            <a:r>
              <a:rPr lang="pl-PL" sz="1400" b="1" i="1" dirty="0" smtClean="0">
                <a:solidFill>
                  <a:srgbClr val="FF0000"/>
                </a:solidFill>
              </a:rPr>
              <a:t>c</a:t>
            </a:r>
            <a:r>
              <a:rPr lang="pl-PL" sz="1400" b="1" dirty="0" smtClean="0">
                <a:solidFill>
                  <a:srgbClr val="FF0000"/>
                </a:solidFill>
              </a:rPr>
              <a:t> </a:t>
            </a:r>
            <a:r>
              <a:rPr lang="pl-PL" sz="1400" b="1" dirty="0">
                <a:solidFill>
                  <a:srgbClr val="FF0000"/>
                </a:solidFill>
              </a:rPr>
              <a:t>:= </a:t>
            </a:r>
            <a:r>
              <a:rPr lang="en-US" sz="1400" b="1" i="1" dirty="0">
                <a:solidFill>
                  <a:srgbClr val="FF0000"/>
                </a:solidFill>
              </a:rPr>
              <a:t>x </a:t>
            </a:r>
            <a:r>
              <a:rPr lang="en-US" sz="1400" b="1" dirty="0" err="1">
                <a:solidFill>
                  <a:srgbClr val="FF0000"/>
                </a:solidFill>
              </a:rPr>
              <a:t>xor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m</a:t>
            </a:r>
            <a:r>
              <a:rPr lang="en-US" sz="1400" b="1" i="1" baseline="-25000" dirty="0" err="1">
                <a:solidFill>
                  <a:srgbClr val="FF0000"/>
                </a:solidFill>
              </a:rPr>
              <a:t>b</a:t>
            </a:r>
            <a:endParaRPr lang="en-US" sz="1400" b="1" i="1" baseline="-25000" dirty="0">
              <a:solidFill>
                <a:srgbClr val="FF0000"/>
              </a:solidFill>
            </a:endParaRPr>
          </a:p>
        </p:txBody>
      </p:sp>
      <p:sp>
        <p:nvSpPr>
          <p:cNvPr id="60449" name="Line 33"/>
          <p:cNvSpPr>
            <a:spLocks noChangeShapeType="1"/>
          </p:cNvSpPr>
          <p:nvPr/>
        </p:nvSpPr>
        <p:spPr bwMode="auto">
          <a:xfrm>
            <a:off x="5105400" y="3481391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3071802" y="1428736"/>
            <a:ext cx="11525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simulates</a:t>
            </a:r>
          </a:p>
        </p:txBody>
      </p:sp>
      <p:pic>
        <p:nvPicPr>
          <p:cNvPr id="21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714488"/>
            <a:ext cx="1214446" cy="1114691"/>
          </a:xfrm>
          <a:prstGeom prst="rect">
            <a:avLst/>
          </a:prstGeom>
          <a:noFill/>
        </p:spPr>
      </p:pic>
      <p:sp>
        <p:nvSpPr>
          <p:cNvPr id="22" name="Right Arrow 21"/>
          <p:cNvSpPr/>
          <p:nvPr/>
        </p:nvSpPr>
        <p:spPr>
          <a:xfrm>
            <a:off x="714348" y="1357298"/>
            <a:ext cx="285752" cy="2143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00364" y="4500570"/>
            <a:ext cx="235745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/>
              <a:t>If the adversary guessed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b </a:t>
            </a:r>
            <a:r>
              <a:rPr lang="en-US" dirty="0" smtClean="0"/>
              <a:t>correctly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43570" y="4500570"/>
            <a:ext cx="235745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/>
              <a:t>otherwise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214546" y="5786454"/>
            <a:ext cx="2714644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/>
              <a:t>output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i="1" dirty="0" smtClean="0">
                <a:solidFill>
                  <a:srgbClr val="FF0000"/>
                </a:solidFill>
              </a:rPr>
              <a:t>x </a:t>
            </a:r>
            <a:r>
              <a:rPr lang="en-US" b="1" dirty="0" smtClean="0">
                <a:solidFill>
                  <a:srgbClr val="0070C0"/>
                </a:solidFill>
              </a:rPr>
              <a:t>is pseudorandom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000760" y="5786454"/>
            <a:ext cx="2714644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/>
              <a:t>output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i="1" dirty="0" smtClean="0">
                <a:solidFill>
                  <a:srgbClr val="FF0000"/>
                </a:solidFill>
              </a:rPr>
              <a:t>x </a:t>
            </a:r>
            <a:r>
              <a:rPr lang="en-US" b="1" dirty="0" smtClean="0">
                <a:solidFill>
                  <a:srgbClr val="0070C0"/>
                </a:solidFill>
              </a:rPr>
              <a:t>is random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3581400" y="3328991"/>
            <a:ext cx="14478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1400" b="0" dirty="0" err="1" smtClean="0">
                <a:solidFill>
                  <a:schemeClr val="tx1"/>
                </a:solidFill>
              </a:rPr>
              <a:t>tries</a:t>
            </a:r>
            <a:r>
              <a:rPr lang="it-IT" sz="1400" b="0" dirty="0" smtClean="0">
                <a:solidFill>
                  <a:schemeClr val="tx1"/>
                </a:solidFill>
              </a:rPr>
              <a:t> </a:t>
            </a:r>
            <a:r>
              <a:rPr lang="it-IT" sz="1400" b="0" dirty="0" err="1" smtClean="0">
                <a:solidFill>
                  <a:schemeClr val="tx1"/>
                </a:solidFill>
              </a:rPr>
              <a:t>to</a:t>
            </a:r>
            <a:r>
              <a:rPr lang="it-IT" sz="1400" b="0" dirty="0" smtClean="0">
                <a:solidFill>
                  <a:schemeClr val="tx1"/>
                </a:solidFill>
              </a:rPr>
              <a:t> </a:t>
            </a:r>
            <a:r>
              <a:rPr lang="pl-PL" sz="1400" b="0" dirty="0" err="1" smtClean="0">
                <a:solidFill>
                  <a:schemeClr val="tx1"/>
                </a:solidFill>
              </a:rPr>
              <a:t>guess</a:t>
            </a:r>
            <a:r>
              <a:rPr lang="pl-PL" sz="1400" b="0" dirty="0" smtClean="0">
                <a:solidFill>
                  <a:schemeClr val="tx1"/>
                </a:solidFill>
              </a:rPr>
              <a:t> </a:t>
            </a:r>
            <a:r>
              <a:rPr lang="pl-PL" sz="1400" b="1" i="1" dirty="0" smtClean="0">
                <a:solidFill>
                  <a:srgbClr val="FF0000"/>
                </a:solidFill>
              </a:rPr>
              <a:t>b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60455" name="AutoShape 39"/>
          <p:cNvSpPr>
            <a:spLocks noChangeArrowheads="1"/>
          </p:cNvSpPr>
          <p:nvPr/>
        </p:nvSpPr>
        <p:spPr bwMode="auto">
          <a:xfrm rot="1192624" flipV="1">
            <a:off x="1231890" y="2470676"/>
            <a:ext cx="7386327" cy="1585121"/>
          </a:xfrm>
          <a:prstGeom prst="curvedDownArrow">
            <a:avLst>
              <a:gd name="adj1" fmla="val 38232"/>
              <a:gd name="adj2" fmla="val 163974"/>
              <a:gd name="adj3" fmla="val 39375"/>
            </a:avLst>
          </a:prstGeom>
          <a:solidFill>
            <a:srgbClr val="DD0D0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0420" name="Picture 4" descr="MCj043593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785794"/>
            <a:ext cx="1838325" cy="14541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5638800" y="3252791"/>
            <a:ext cx="287338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1400" b="1" i="1" dirty="0">
                <a:solidFill>
                  <a:srgbClr val="FF0000"/>
                </a:solidFill>
              </a:rPr>
              <a:t>c</a:t>
            </a:r>
            <a:endParaRPr lang="en-US" sz="1400" b="1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8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28" grpId="0" animBg="1"/>
      <p:bldP spid="60422" grpId="0"/>
      <p:bldP spid="60452" grpId="0" animBg="1"/>
      <p:bldP spid="60444" grpId="0" animBg="1"/>
      <p:bldP spid="60448" grpId="0" animBg="1"/>
      <p:bldP spid="60449" grpId="0" animBg="1"/>
      <p:bldP spid="60454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60451" grpId="0" animBg="1"/>
      <p:bldP spid="60455" grpId="0" animBg="1"/>
      <p:bldP spid="6045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857356" y="1071546"/>
            <a:ext cx="7058044" cy="55388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28" name="Left-Up Arrow 27"/>
          <p:cNvSpPr/>
          <p:nvPr/>
        </p:nvSpPr>
        <p:spPr>
          <a:xfrm rot="13319831">
            <a:off x="4168852" y="3943964"/>
            <a:ext cx="2762847" cy="2631398"/>
          </a:xfrm>
          <a:prstGeom prst="leftUpArrow">
            <a:avLst>
              <a:gd name="adj1" fmla="val 10287"/>
              <a:gd name="adj2" fmla="val 20341"/>
              <a:gd name="adj3" fmla="val 1470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800" b="1" i="1" dirty="0" smtClean="0">
                <a:solidFill>
                  <a:srgbClr val="FF0000"/>
                </a:solidFill>
              </a:rPr>
              <a:t>x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3276600" y="1714488"/>
            <a:ext cx="5410200" cy="214314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42" name="Picture 26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46254"/>
            <a:ext cx="1371600" cy="94773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444" name="Text Box 28"/>
              <p:cNvSpPr txBox="1">
                <a:spLocks noChangeArrowheads="1"/>
              </p:cNvSpPr>
              <p:nvPr/>
            </p:nvSpPr>
            <p:spPr bwMode="auto">
              <a:xfrm>
                <a:off x="3581400" y="2795591"/>
                <a:ext cx="1447800" cy="30777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sz="1400" b="0" dirty="0" smtClean="0">
                    <a:solidFill>
                      <a:schemeClr val="tx1"/>
                    </a:solidFill>
                  </a:rPr>
                  <a:t>chooses</a:t>
                </a:r>
                <a:r>
                  <a:rPr lang="en-US" sz="1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444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2795591"/>
                <a:ext cx="1447800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5882" b="-15686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105400" y="2846397"/>
            <a:ext cx="1295400" cy="303213"/>
            <a:chOff x="2112" y="2455"/>
            <a:chExt cx="1440" cy="191"/>
          </a:xfrm>
        </p:grpSpPr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>
              <a:off x="2112" y="2544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44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534" y="2455"/>
                  <a:ext cx="870" cy="191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baseline="-25000" dirty="0">
                    <a:solidFill>
                      <a:srgbClr val="990000"/>
                    </a:solidFill>
                  </a:endParaRPr>
                </a:p>
              </p:txBody>
            </p:sp>
          </mc:Choice>
          <mc:Fallback xmlns="">
            <p:sp>
              <p:nvSpPr>
                <p:cNvPr id="60447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" y="2455"/>
                  <a:ext cx="870" cy="19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6629400" y="2862266"/>
            <a:ext cx="1752600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sz="1400" dirty="0"/>
              <a:t> </a:t>
            </a:r>
            <a:r>
              <a:rPr lang="pl-PL" sz="1400" b="1" i="1" dirty="0" smtClean="0">
                <a:solidFill>
                  <a:srgbClr val="FF0000"/>
                </a:solidFill>
              </a:rPr>
              <a:t>b </a:t>
            </a:r>
            <a:r>
              <a:rPr lang="pl-PL" sz="1400" b="1" dirty="0">
                <a:solidFill>
                  <a:srgbClr val="FF0000"/>
                </a:solidFill>
              </a:rPr>
              <a:t>= 0,1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pl-PL" sz="1400" b="0" dirty="0">
                <a:solidFill>
                  <a:schemeClr val="tx1"/>
                </a:solidFill>
              </a:rPr>
              <a:t>random </a:t>
            </a:r>
            <a:endParaRPr lang="pl-PL" sz="1400" dirty="0">
              <a:solidFill>
                <a:srgbClr val="993300"/>
              </a:solidFill>
            </a:endParaRP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sz="1400" dirty="0"/>
              <a:t> </a:t>
            </a:r>
            <a:r>
              <a:rPr lang="pl-PL" sz="1400" b="1" i="1" dirty="0" smtClean="0">
                <a:solidFill>
                  <a:srgbClr val="FF0000"/>
                </a:solidFill>
              </a:rPr>
              <a:t>c</a:t>
            </a:r>
            <a:r>
              <a:rPr lang="pl-PL" sz="1400" b="1" dirty="0" smtClean="0">
                <a:solidFill>
                  <a:srgbClr val="FF0000"/>
                </a:solidFill>
              </a:rPr>
              <a:t> </a:t>
            </a:r>
            <a:r>
              <a:rPr lang="pl-PL" sz="1400" b="1" dirty="0">
                <a:solidFill>
                  <a:srgbClr val="FF0000"/>
                </a:solidFill>
              </a:rPr>
              <a:t>:= </a:t>
            </a:r>
            <a:r>
              <a:rPr lang="en-US" sz="1400" b="1" i="1" dirty="0">
                <a:solidFill>
                  <a:srgbClr val="FF0000"/>
                </a:solidFill>
              </a:rPr>
              <a:t>x </a:t>
            </a:r>
            <a:r>
              <a:rPr lang="en-US" sz="1400" b="1" dirty="0" err="1">
                <a:solidFill>
                  <a:srgbClr val="FF0000"/>
                </a:solidFill>
              </a:rPr>
              <a:t>xor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m</a:t>
            </a:r>
            <a:r>
              <a:rPr lang="en-US" sz="1400" b="1" i="1" baseline="-25000" dirty="0" err="1">
                <a:solidFill>
                  <a:srgbClr val="FF0000"/>
                </a:solidFill>
              </a:rPr>
              <a:t>b</a:t>
            </a:r>
            <a:endParaRPr lang="en-US" sz="1400" b="1" i="1" baseline="-25000" dirty="0">
              <a:solidFill>
                <a:srgbClr val="FF0000"/>
              </a:solidFill>
            </a:endParaRPr>
          </a:p>
        </p:txBody>
      </p:sp>
      <p:sp>
        <p:nvSpPr>
          <p:cNvPr id="60449" name="Line 33"/>
          <p:cNvSpPr>
            <a:spLocks noChangeShapeType="1"/>
          </p:cNvSpPr>
          <p:nvPr/>
        </p:nvSpPr>
        <p:spPr bwMode="auto">
          <a:xfrm>
            <a:off x="5105400" y="3481391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3071802" y="1428736"/>
            <a:ext cx="11525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simulates</a:t>
            </a:r>
          </a:p>
        </p:txBody>
      </p:sp>
      <p:pic>
        <p:nvPicPr>
          <p:cNvPr id="21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714488"/>
            <a:ext cx="1214446" cy="1114691"/>
          </a:xfrm>
          <a:prstGeom prst="rect">
            <a:avLst/>
          </a:prstGeom>
          <a:noFill/>
        </p:spPr>
      </p:pic>
      <p:sp>
        <p:nvSpPr>
          <p:cNvPr id="22" name="Right Arrow 21"/>
          <p:cNvSpPr/>
          <p:nvPr/>
        </p:nvSpPr>
        <p:spPr>
          <a:xfrm>
            <a:off x="714348" y="1357298"/>
            <a:ext cx="285752" cy="2143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00364" y="4500570"/>
            <a:ext cx="235745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/>
              <a:t>If the adversary guessed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b </a:t>
            </a:r>
            <a:r>
              <a:rPr lang="en-US" dirty="0" smtClean="0"/>
              <a:t>correctly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43570" y="4500570"/>
            <a:ext cx="235745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/>
              <a:t>otherwise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214546" y="5786454"/>
            <a:ext cx="2714644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/>
              <a:t>output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i="1" dirty="0" smtClean="0">
                <a:solidFill>
                  <a:srgbClr val="FF0000"/>
                </a:solidFill>
              </a:rPr>
              <a:t>x </a:t>
            </a:r>
            <a:r>
              <a:rPr lang="en-US" b="1" dirty="0" smtClean="0">
                <a:solidFill>
                  <a:srgbClr val="0070C0"/>
                </a:solidFill>
              </a:rPr>
              <a:t>is pseudorandom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000760" y="5786454"/>
            <a:ext cx="2714644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/>
              <a:t>output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i="1" dirty="0" smtClean="0">
                <a:solidFill>
                  <a:srgbClr val="FF0000"/>
                </a:solidFill>
              </a:rPr>
              <a:t>x </a:t>
            </a:r>
            <a:r>
              <a:rPr lang="en-US" b="1" dirty="0" smtClean="0">
                <a:solidFill>
                  <a:srgbClr val="0070C0"/>
                </a:solidFill>
              </a:rPr>
              <a:t>is random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3581400" y="3328991"/>
            <a:ext cx="14478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1400" b="0" dirty="0" err="1" smtClean="0">
                <a:solidFill>
                  <a:schemeClr val="tx1"/>
                </a:solidFill>
              </a:rPr>
              <a:t>tries</a:t>
            </a:r>
            <a:r>
              <a:rPr lang="it-IT" sz="1400" b="0" dirty="0" smtClean="0">
                <a:solidFill>
                  <a:schemeClr val="tx1"/>
                </a:solidFill>
              </a:rPr>
              <a:t> </a:t>
            </a:r>
            <a:r>
              <a:rPr lang="it-IT" sz="1400" b="0" dirty="0" err="1" smtClean="0">
                <a:solidFill>
                  <a:schemeClr val="tx1"/>
                </a:solidFill>
              </a:rPr>
              <a:t>to</a:t>
            </a:r>
            <a:r>
              <a:rPr lang="it-IT" sz="1400" b="0" dirty="0" smtClean="0">
                <a:solidFill>
                  <a:schemeClr val="tx1"/>
                </a:solidFill>
              </a:rPr>
              <a:t> </a:t>
            </a:r>
            <a:r>
              <a:rPr lang="pl-PL" sz="1400" b="0" dirty="0" err="1" smtClean="0">
                <a:solidFill>
                  <a:schemeClr val="tx1"/>
                </a:solidFill>
              </a:rPr>
              <a:t>guess</a:t>
            </a:r>
            <a:r>
              <a:rPr lang="pl-PL" sz="1400" b="0" dirty="0" smtClean="0">
                <a:solidFill>
                  <a:schemeClr val="tx1"/>
                </a:solidFill>
              </a:rPr>
              <a:t> </a:t>
            </a:r>
            <a:r>
              <a:rPr lang="pl-PL" sz="1400" b="1" i="1" dirty="0" smtClean="0">
                <a:solidFill>
                  <a:srgbClr val="FF0000"/>
                </a:solidFill>
              </a:rPr>
              <a:t>b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60455" name="AutoShape 39"/>
          <p:cNvSpPr>
            <a:spLocks noChangeArrowheads="1"/>
          </p:cNvSpPr>
          <p:nvPr/>
        </p:nvSpPr>
        <p:spPr bwMode="auto">
          <a:xfrm rot="1192624" flipV="1">
            <a:off x="1231890" y="2470676"/>
            <a:ext cx="7386327" cy="1585121"/>
          </a:xfrm>
          <a:prstGeom prst="curvedDownArrow">
            <a:avLst>
              <a:gd name="adj1" fmla="val 38232"/>
              <a:gd name="adj2" fmla="val 163974"/>
              <a:gd name="adj3" fmla="val 39375"/>
            </a:avLst>
          </a:prstGeom>
          <a:solidFill>
            <a:srgbClr val="DD0D0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0420" name="Picture 4" descr="MCj043593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785794"/>
            <a:ext cx="1838325" cy="14541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5638800" y="3252791"/>
            <a:ext cx="287338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1400" b="1" i="1" dirty="0">
                <a:solidFill>
                  <a:srgbClr val="FF0000"/>
                </a:solidFill>
              </a:rPr>
              <a:t>c</a:t>
            </a:r>
            <a:endParaRPr lang="en-US" sz="1400" b="1" i="1" baseline="-25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282" y="214290"/>
            <a:ext cx="4904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“scenario </a:t>
            </a:r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/>
              <a:t>”: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x </a:t>
            </a:r>
            <a:r>
              <a:rPr lang="en-US" sz="2400" b="1" dirty="0" smtClean="0"/>
              <a:t>is a random string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0152" y="5209379"/>
                <a:ext cx="877878" cy="4910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152" y="5209379"/>
                <a:ext cx="877878" cy="491096"/>
              </a:xfrm>
              <a:prstGeom prst="rect">
                <a:avLst/>
              </a:prstGeom>
              <a:blipFill rotWithShape="0">
                <a:blip r:embed="rId8"/>
                <a:stretch>
                  <a:fillRect l="-5479" b="-48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00800" y="5208553"/>
                <a:ext cx="877878" cy="4910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208553"/>
                <a:ext cx="877878" cy="491096"/>
              </a:xfrm>
              <a:prstGeom prst="rect">
                <a:avLst/>
              </a:prstGeom>
              <a:blipFill rotWithShape="0">
                <a:blip r:embed="rId9"/>
                <a:stretch>
                  <a:fillRect l="-4795" b="-36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4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28" grpId="0" animBg="1"/>
      <p:bldP spid="60422" grpId="0"/>
      <p:bldP spid="60452" grpId="0" animBg="1"/>
      <p:bldP spid="60444" grpId="0" animBg="1"/>
      <p:bldP spid="60448" grpId="0" animBg="1"/>
      <p:bldP spid="60449" grpId="0" animBg="1"/>
      <p:bldP spid="60454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60451" grpId="0" animBg="1"/>
      <p:bldP spid="60455" grpId="0" animBg="1"/>
      <p:bldP spid="60450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pl-PL" dirty="0"/>
              <a:t>A game</a:t>
            </a:r>
            <a:endParaRPr lang="en-US" dirty="0"/>
          </a:p>
        </p:txBody>
      </p:sp>
      <p:pic>
        <p:nvPicPr>
          <p:cNvPr id="54276" name="Picture 4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2057400" cy="1422400"/>
          </a:xfrm>
          <a:prstGeom prst="rect">
            <a:avLst/>
          </a:prstGeom>
          <a:noFill/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09600" y="2362200"/>
            <a:ext cx="5181600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800" b="0" dirty="0">
                <a:solidFill>
                  <a:schemeClr val="tx1"/>
                </a:solidFill>
              </a:rPr>
              <a:t>adversary</a:t>
            </a:r>
            <a:endParaRPr lang="en-US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(polynomial-time </a:t>
            </a:r>
            <a:r>
              <a:rPr lang="en-US" sz="1800" b="0" dirty="0" smtClean="0">
                <a:solidFill>
                  <a:schemeClr val="tx1"/>
                </a:solidFill>
              </a:rPr>
              <a:t>proba</a:t>
            </a:r>
            <a:r>
              <a:rPr lang="en-US" dirty="0" smtClean="0"/>
              <a:t>bilistic </a:t>
            </a:r>
            <a:r>
              <a:rPr lang="en-US" sz="1800" b="0" dirty="0" smtClean="0">
                <a:solidFill>
                  <a:schemeClr val="tx1"/>
                </a:solidFill>
              </a:rPr>
              <a:t>Turing </a:t>
            </a:r>
            <a:r>
              <a:rPr lang="en-US" sz="1800" b="0" dirty="0">
                <a:solidFill>
                  <a:schemeClr val="tx1"/>
                </a:solidFill>
              </a:rPr>
              <a:t>machine)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467600" y="2667000"/>
            <a:ext cx="809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800" b="0">
                <a:solidFill>
                  <a:schemeClr val="tx1"/>
                </a:solidFill>
              </a:rPr>
              <a:t>oracle</a:t>
            </a: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381000" y="3124200"/>
            <a:ext cx="2819400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800" b="0" dirty="0">
                <a:solidFill>
                  <a:schemeClr val="tx1"/>
                </a:solidFill>
              </a:rPr>
              <a:t>chooses</a:t>
            </a:r>
            <a:r>
              <a:rPr lang="pl-PL" sz="1800" dirty="0">
                <a:solidFill>
                  <a:srgbClr val="990000"/>
                </a:solidFill>
              </a:rPr>
              <a:t> </a:t>
            </a:r>
            <a:r>
              <a:rPr lang="pl-PL" sz="1800" b="1" i="1" dirty="0">
                <a:solidFill>
                  <a:srgbClr val="FF0000"/>
                </a:solidFill>
              </a:rPr>
              <a:t>m</a:t>
            </a:r>
            <a:r>
              <a:rPr lang="pl-PL" sz="1800" b="1" baseline="-25000" dirty="0">
                <a:solidFill>
                  <a:srgbClr val="FF0000"/>
                </a:solidFill>
              </a:rPr>
              <a:t>0</a:t>
            </a:r>
            <a:r>
              <a:rPr lang="pl-PL" sz="1800" b="1" dirty="0">
                <a:solidFill>
                  <a:srgbClr val="FF0000"/>
                </a:solidFill>
              </a:rPr>
              <a:t>,</a:t>
            </a:r>
            <a:r>
              <a:rPr lang="pl-PL" sz="1800" b="1" i="1" dirty="0">
                <a:solidFill>
                  <a:srgbClr val="FF0000"/>
                </a:solidFill>
              </a:rPr>
              <a:t>m</a:t>
            </a:r>
            <a:r>
              <a:rPr lang="pl-PL" sz="1800" b="1" baseline="-25000" dirty="0">
                <a:solidFill>
                  <a:srgbClr val="FF0000"/>
                </a:solidFill>
              </a:rPr>
              <a:t>1</a:t>
            </a:r>
            <a:r>
              <a:rPr lang="pl-PL" sz="1800" baseline="-25000" dirty="0">
                <a:solidFill>
                  <a:srgbClr val="990000"/>
                </a:solidFill>
              </a:rPr>
              <a:t> </a:t>
            </a:r>
            <a:r>
              <a:rPr lang="pl-PL" sz="1800" b="0" dirty="0">
                <a:solidFill>
                  <a:schemeClr val="tx1"/>
                </a:solidFill>
              </a:rPr>
              <a:t>such that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1800" b="1" dirty="0">
                <a:solidFill>
                  <a:srgbClr val="FF0000"/>
                </a:solidFill>
              </a:rPr>
              <a:t>|</a:t>
            </a:r>
            <a:r>
              <a:rPr lang="pl-PL" sz="1800" b="1" i="1" dirty="0">
                <a:solidFill>
                  <a:srgbClr val="FF0000"/>
                </a:solidFill>
              </a:rPr>
              <a:t>m</a:t>
            </a:r>
            <a:r>
              <a:rPr lang="pl-PL" sz="1800" b="1" baseline="-25000" dirty="0">
                <a:solidFill>
                  <a:srgbClr val="FF0000"/>
                </a:solidFill>
              </a:rPr>
              <a:t>0</a:t>
            </a:r>
            <a:r>
              <a:rPr lang="pl-PL" sz="1800" b="1" dirty="0">
                <a:solidFill>
                  <a:srgbClr val="FF0000"/>
                </a:solidFill>
              </a:rPr>
              <a:t>|=|</a:t>
            </a:r>
            <a:r>
              <a:rPr lang="pl-PL" sz="1800" b="1" i="1" dirty="0">
                <a:solidFill>
                  <a:srgbClr val="FF0000"/>
                </a:solidFill>
              </a:rPr>
              <a:t>m</a:t>
            </a:r>
            <a:r>
              <a:rPr lang="pl-PL" sz="1800" b="1" baseline="-25000" dirty="0">
                <a:solidFill>
                  <a:srgbClr val="FF0000"/>
                </a:solidFill>
              </a:rPr>
              <a:t>1</a:t>
            </a:r>
            <a:r>
              <a:rPr lang="pl-PL" sz="1800" b="1" dirty="0">
                <a:solidFill>
                  <a:srgbClr val="FF0000"/>
                </a:solidFill>
              </a:rPr>
              <a:t>|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429000" y="3200400"/>
            <a:ext cx="2286000" cy="369888"/>
            <a:chOff x="2112" y="2423"/>
            <a:chExt cx="1440" cy="233"/>
          </a:xfrm>
        </p:grpSpPr>
        <p:sp>
          <p:nvSpPr>
            <p:cNvPr id="54281" name="Line 9"/>
            <p:cNvSpPr>
              <a:spLocks noChangeShapeType="1"/>
            </p:cNvSpPr>
            <p:nvPr/>
          </p:nvSpPr>
          <p:spPr bwMode="auto">
            <a:xfrm>
              <a:off x="2112" y="2544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Text Box 11"/>
            <p:cNvSpPr txBox="1">
              <a:spLocks noChangeArrowheads="1"/>
            </p:cNvSpPr>
            <p:nvPr/>
          </p:nvSpPr>
          <p:spPr bwMode="auto">
            <a:xfrm>
              <a:off x="2544" y="2423"/>
              <a:ext cx="520" cy="23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sz="1800" b="1" i="1" dirty="0">
                  <a:solidFill>
                    <a:srgbClr val="FF0000"/>
                  </a:solidFill>
                </a:rPr>
                <a:t>m</a:t>
              </a:r>
              <a:r>
                <a:rPr lang="pl-PL" sz="1800" b="1" baseline="-25000" dirty="0">
                  <a:solidFill>
                    <a:srgbClr val="FF0000"/>
                  </a:solidFill>
                </a:rPr>
                <a:t>0</a:t>
              </a:r>
              <a:r>
                <a:rPr lang="pl-PL" sz="1800" b="1" dirty="0">
                  <a:solidFill>
                    <a:srgbClr val="FF0000"/>
                  </a:solidFill>
                </a:rPr>
                <a:t>,</a:t>
              </a:r>
              <a:r>
                <a:rPr lang="pl-PL" sz="1800" b="1" i="1" dirty="0">
                  <a:solidFill>
                    <a:srgbClr val="FF0000"/>
                  </a:solidFill>
                </a:rPr>
                <a:t>m</a:t>
              </a:r>
              <a:r>
                <a:rPr lang="pl-PL" sz="1800" b="1" baseline="-25000" dirty="0">
                  <a:solidFill>
                    <a:srgbClr val="FF0000"/>
                  </a:solidFill>
                </a:rPr>
                <a:t>1</a:t>
              </a:r>
              <a:endParaRPr lang="en-US" sz="1800" b="1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791200" y="3276600"/>
            <a:ext cx="3200400" cy="147732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pl-PL" sz="1800" b="0" dirty="0">
                <a:solidFill>
                  <a:schemeClr val="tx1"/>
                </a:solidFill>
              </a:rPr>
              <a:t>selects</a:t>
            </a:r>
            <a:r>
              <a:rPr lang="pl-PL" sz="1800" dirty="0">
                <a:solidFill>
                  <a:srgbClr val="993300"/>
                </a:solidFill>
              </a:rPr>
              <a:t> </a:t>
            </a:r>
            <a:r>
              <a:rPr lang="pl-PL" sz="1800" b="1" i="1" dirty="0">
                <a:solidFill>
                  <a:srgbClr val="FF0000"/>
                </a:solidFill>
              </a:rPr>
              <a:t>k</a:t>
            </a:r>
            <a:r>
              <a:rPr lang="pl-PL" sz="1800" b="1" dirty="0">
                <a:solidFill>
                  <a:srgbClr val="993300"/>
                </a:solidFill>
              </a:rPr>
              <a:t> </a:t>
            </a:r>
            <a:r>
              <a:rPr lang="en-US" sz="1800" dirty="0" smtClean="0"/>
              <a:t>randomly from </a:t>
            </a:r>
            <a:r>
              <a:rPr lang="en-US" b="1" dirty="0" smtClean="0">
                <a:solidFill>
                  <a:srgbClr val="FF0000"/>
                </a:solidFill>
              </a:rPr>
              <a:t>{0,1}</a:t>
            </a:r>
            <a:r>
              <a:rPr lang="pl-PL" sz="1800" b="1" i="1" baseline="30000" dirty="0" smtClean="0">
                <a:solidFill>
                  <a:srgbClr val="FF0000"/>
                </a:solidFill>
              </a:rPr>
              <a:t>n</a:t>
            </a:r>
            <a:endParaRPr lang="pl-PL" sz="18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pl-PL" sz="1800" b="0" dirty="0">
                <a:solidFill>
                  <a:schemeClr val="tx1"/>
                </a:solidFill>
              </a:rPr>
              <a:t>chooses a random </a:t>
            </a:r>
            <a:r>
              <a:rPr lang="pl-PL" sz="1800" b="1" i="1" dirty="0">
                <a:solidFill>
                  <a:srgbClr val="FF0000"/>
                </a:solidFill>
              </a:rPr>
              <a:t>b</a:t>
            </a:r>
            <a:r>
              <a:rPr lang="pl-PL" sz="1800" b="1" dirty="0">
                <a:solidFill>
                  <a:srgbClr val="FF0000"/>
                </a:solidFill>
              </a:rPr>
              <a:t> = 0,1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pl-PL" sz="1800" b="0" dirty="0">
                <a:solidFill>
                  <a:schemeClr val="tx1"/>
                </a:solidFill>
              </a:rPr>
              <a:t>calculates</a:t>
            </a:r>
            <a:br>
              <a:rPr lang="pl-PL" sz="1800" b="0" dirty="0">
                <a:solidFill>
                  <a:schemeClr val="tx1"/>
                </a:solidFill>
              </a:rPr>
            </a:br>
            <a:r>
              <a:rPr lang="pl-PL" sz="1800" b="0" dirty="0">
                <a:solidFill>
                  <a:schemeClr val="tx1"/>
                </a:solidFill>
              </a:rPr>
              <a:t>        </a:t>
            </a:r>
            <a:r>
              <a:rPr lang="pl-PL" sz="1800" b="1" i="1" dirty="0">
                <a:solidFill>
                  <a:srgbClr val="FF0000"/>
                </a:solidFill>
              </a:rPr>
              <a:t>c</a:t>
            </a:r>
            <a:r>
              <a:rPr lang="pl-PL" sz="1800" b="1" dirty="0">
                <a:solidFill>
                  <a:srgbClr val="FF0000"/>
                </a:solidFill>
              </a:rPr>
              <a:t> := Enc(</a:t>
            </a:r>
            <a:r>
              <a:rPr lang="pl-PL" sz="1800" b="1" i="1" dirty="0">
                <a:solidFill>
                  <a:srgbClr val="FF0000"/>
                </a:solidFill>
              </a:rPr>
              <a:t>k</a:t>
            </a:r>
            <a:r>
              <a:rPr lang="pl-PL" sz="1800" b="1" dirty="0">
                <a:solidFill>
                  <a:srgbClr val="FF0000"/>
                </a:solidFill>
              </a:rPr>
              <a:t>,</a:t>
            </a:r>
            <a:r>
              <a:rPr lang="pl-PL" sz="1800" b="1" i="1" dirty="0">
                <a:solidFill>
                  <a:srgbClr val="FF0000"/>
                </a:solidFill>
              </a:rPr>
              <a:t>m</a:t>
            </a:r>
            <a:r>
              <a:rPr lang="pl-PL" sz="1800" b="1" i="1" baseline="-25000" dirty="0">
                <a:solidFill>
                  <a:srgbClr val="FF0000"/>
                </a:solidFill>
              </a:rPr>
              <a:t>b</a:t>
            </a:r>
            <a:r>
              <a:rPr lang="pl-PL" sz="1800" b="1" dirty="0">
                <a:solidFill>
                  <a:srgbClr val="FF0000"/>
                </a:solidFill>
              </a:rPr>
              <a:t>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013064" y="228600"/>
            <a:ext cx="397536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(Enc,Dec</a:t>
            </a:r>
            <a:r>
              <a:rPr lang="pl-PL" sz="1800" b="1" dirty="0">
                <a:solidFill>
                  <a:srgbClr val="FF0000"/>
                </a:solidFill>
              </a:rPr>
              <a:t>) </a:t>
            </a:r>
            <a:r>
              <a:rPr lang="pl-PL" sz="1800" b="0" dirty="0">
                <a:solidFill>
                  <a:schemeClr val="tx1"/>
                </a:solidFill>
              </a:rPr>
              <a:t>– an encryption scheme</a:t>
            </a:r>
            <a:endParaRPr lang="en-US" sz="1800" b="0" dirty="0">
              <a:solidFill>
                <a:schemeClr val="tx1"/>
              </a:solidFill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276600" y="4114800"/>
            <a:ext cx="2362200" cy="369888"/>
            <a:chOff x="2064" y="3024"/>
            <a:chExt cx="1488" cy="233"/>
          </a:xfrm>
        </p:grpSpPr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>
              <a:off x="2064" y="3168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2688" y="3024"/>
              <a:ext cx="198" cy="23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sz="1800" b="1" i="1" dirty="0">
                  <a:solidFill>
                    <a:srgbClr val="FF0000"/>
                  </a:solidFill>
                </a:rPr>
                <a:t>c</a:t>
              </a:r>
              <a:endParaRPr lang="en-US" sz="1800" b="1" i="1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952500" y="4114800"/>
            <a:ext cx="18288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1800" b="0" dirty="0">
                <a:solidFill>
                  <a:schemeClr val="tx1"/>
                </a:solidFill>
              </a:rPr>
              <a:t>has to guess </a:t>
            </a:r>
            <a:r>
              <a:rPr lang="pl-PL" sz="1800" b="1" i="1" dirty="0">
                <a:solidFill>
                  <a:srgbClr val="FF0000"/>
                </a:solidFill>
              </a:rPr>
              <a:t>b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90" name="Text Box 18"/>
              <p:cNvSpPr txBox="1">
                <a:spLocks noChangeArrowheads="1"/>
              </p:cNvSpPr>
              <p:nvPr/>
            </p:nvSpPr>
            <p:spPr bwMode="auto">
              <a:xfrm>
                <a:off x="304800" y="5562600"/>
                <a:ext cx="8458200" cy="104509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sz="1800" b="1" dirty="0" smtClean="0">
                    <a:solidFill>
                      <a:srgbClr val="002060"/>
                    </a:solidFill>
                  </a:rPr>
                  <a:t>Security d</a:t>
                </a:r>
                <a:r>
                  <a:rPr lang="pl-PL" sz="1800" b="1" dirty="0">
                    <a:solidFill>
                      <a:srgbClr val="002060"/>
                    </a:solidFill>
                  </a:rPr>
                  <a:t>efinition</a:t>
                </a:r>
                <a:r>
                  <a:rPr lang="pl-PL" sz="1800" u="sng" dirty="0">
                    <a:solidFill>
                      <a:schemeClr val="tx2"/>
                    </a:solidFill>
                  </a:rPr>
                  <a:t>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l-PL" sz="1800" b="0" dirty="0">
                    <a:solidFill>
                      <a:schemeClr val="tx1"/>
                    </a:solidFill>
                  </a:rPr>
                  <a:t>We say that </a:t>
                </a:r>
                <a:r>
                  <a:rPr lang="pl-PL" sz="1800" b="1" dirty="0" smtClean="0">
                    <a:solidFill>
                      <a:srgbClr val="FF0000"/>
                    </a:solidFill>
                  </a:rPr>
                  <a:t>(Enc,Dec</a:t>
                </a:r>
                <a:r>
                  <a:rPr lang="pl-PL" sz="1800" b="1" dirty="0">
                    <a:solidFill>
                      <a:srgbClr val="FF0000"/>
                    </a:solidFill>
                  </a:rPr>
                  <a:t>) </a:t>
                </a:r>
                <a:r>
                  <a:rPr lang="en-US" sz="1800" b="0" dirty="0" smtClean="0">
                    <a:solidFill>
                      <a:schemeClr val="tx1"/>
                    </a:solidFill>
                  </a:rPr>
                  <a:t>is 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semanti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ally-secure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r>
                  <a:rPr lang="pl-PL" sz="1800" b="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any </a:t>
                </a:r>
                <a:r>
                  <a:rPr lang="en-US" sz="1800" b="1" dirty="0">
                    <a:solidFill>
                      <a:srgbClr val="002060"/>
                    </a:solidFill>
                  </a:rPr>
                  <a:t>polynomial time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 </a:t>
                </a:r>
                <a:r>
                  <a:rPr lang="pl-PL" sz="1800" b="0" dirty="0">
                    <a:solidFill>
                      <a:schemeClr val="tx1"/>
                    </a:solidFill>
                  </a:rPr>
                  <a:t>adversary guesses </a:t>
                </a:r>
                <a:r>
                  <a:rPr lang="pl-PL" sz="1800" b="1" i="1" dirty="0">
                    <a:solidFill>
                      <a:srgbClr val="FF0000"/>
                    </a:solidFill>
                  </a:rPr>
                  <a:t>b</a:t>
                </a:r>
                <a:r>
                  <a:rPr lang="pl-PL" sz="1800" dirty="0">
                    <a:solidFill>
                      <a:srgbClr val="993300"/>
                    </a:solidFill>
                  </a:rPr>
                  <a:t> </a:t>
                </a:r>
                <a:r>
                  <a:rPr lang="pl-PL" sz="1800" b="0" dirty="0">
                    <a:solidFill>
                      <a:schemeClr val="tx1"/>
                    </a:solidFill>
                  </a:rPr>
                  <a:t>correctly with probability at most</a:t>
                </a:r>
                <a:r>
                  <a:rPr lang="pl-PL" sz="1800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l-PL" sz="1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pl-PL" sz="1800" b="1" dirty="0">
                    <a:solidFill>
                      <a:srgbClr val="FF0000"/>
                    </a:solidFill>
                  </a:rPr>
                  <a:t>+ </a:t>
                </a:r>
                <a:r>
                  <a:rPr lang="el-GR" sz="1800" b="1" dirty="0">
                    <a:solidFill>
                      <a:srgbClr val="FF0000"/>
                    </a:solidFill>
                    <a:cs typeface="Arial" charset="0"/>
                  </a:rPr>
                  <a:t>ε</a:t>
                </a:r>
                <a:r>
                  <a:rPr lang="pl-PL" sz="1800" b="1" dirty="0">
                    <a:solidFill>
                      <a:srgbClr val="FF0000"/>
                    </a:solidFill>
                  </a:rPr>
                  <a:t>(</a:t>
                </a:r>
                <a:r>
                  <a:rPr lang="pl-PL" sz="1800" b="1" i="1" dirty="0">
                    <a:solidFill>
                      <a:srgbClr val="FF0000"/>
                    </a:solidFill>
                  </a:rPr>
                  <a:t>n</a:t>
                </a:r>
                <a:r>
                  <a:rPr lang="pl-PL" sz="1800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pl-PL" sz="1800" b="1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1800" b="1" dirty="0" smtClean="0">
                    <a:solidFill>
                      <a:srgbClr val="993300"/>
                    </a:solidFill>
                  </a:rPr>
                  <a:t> </a:t>
                </a:r>
                <a:r>
                  <a:rPr lang="pl-PL" sz="1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pl-PL" sz="1800" b="0" dirty="0">
                    <a:solidFill>
                      <a:schemeClr val="tx1"/>
                    </a:solidFill>
                  </a:rPr>
                  <a:t>where</a:t>
                </a:r>
                <a:r>
                  <a:rPr lang="pl-PL" sz="1800" dirty="0">
                    <a:solidFill>
                      <a:srgbClr val="993300"/>
                    </a:solidFill>
                  </a:rPr>
                  <a:t> </a:t>
                </a:r>
                <a:r>
                  <a:rPr lang="el-GR" sz="1800" b="1" dirty="0">
                    <a:solidFill>
                      <a:srgbClr val="FF0000"/>
                    </a:solidFill>
                  </a:rPr>
                  <a:t>ε</a:t>
                </a:r>
                <a:r>
                  <a:rPr lang="pl-PL" sz="1800" dirty="0">
                    <a:solidFill>
                      <a:srgbClr val="993300"/>
                    </a:solidFill>
                  </a:rPr>
                  <a:t> </a:t>
                </a:r>
                <a:r>
                  <a:rPr lang="pl-PL" sz="1800" b="0" dirty="0">
                    <a:solidFill>
                      <a:schemeClr val="tx1"/>
                    </a:solidFill>
                  </a:rPr>
                  <a:t>is negligible.</a:t>
                </a:r>
                <a:endParaRPr lang="en-US" sz="1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290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562600"/>
                <a:ext cx="8458200" cy="1045094"/>
              </a:xfrm>
              <a:prstGeom prst="rect">
                <a:avLst/>
              </a:prstGeom>
              <a:blipFill rotWithShape="0">
                <a:blip r:embed="rId4"/>
                <a:stretch>
                  <a:fillRect l="-503" t="-3448" b="-57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3447316" y="1219200"/>
            <a:ext cx="2066976" cy="6463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1800" b="0" dirty="0">
                <a:solidFill>
                  <a:schemeClr val="tx1"/>
                </a:solidFill>
              </a:rPr>
              <a:t>security parameter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1800" b="1" dirty="0">
                <a:solidFill>
                  <a:srgbClr val="FF0000"/>
                </a:solidFill>
              </a:rPr>
              <a:t>1</a:t>
            </a:r>
            <a:r>
              <a:rPr lang="pl-PL" sz="1800" b="1" i="1" baseline="30000" dirty="0">
                <a:solidFill>
                  <a:srgbClr val="FF0000"/>
                </a:solidFill>
              </a:rPr>
              <a:t>n</a:t>
            </a:r>
            <a:endParaRPr lang="en-US" sz="1800" b="1" i="1" baseline="30000" dirty="0">
              <a:solidFill>
                <a:srgbClr val="FF0000"/>
              </a:solidFill>
            </a:endParaRPr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 flipH="1">
            <a:off x="2057400" y="19812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5562600" y="20574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6" name="AutoShape 24"/>
          <p:cNvSpPr>
            <a:spLocks noChangeArrowheads="1"/>
          </p:cNvSpPr>
          <p:nvPr/>
        </p:nvSpPr>
        <p:spPr bwMode="auto">
          <a:xfrm>
            <a:off x="1511449" y="4946016"/>
            <a:ext cx="6949440" cy="526106"/>
          </a:xfrm>
          <a:prstGeom prst="wedgeRectCallout">
            <a:avLst>
              <a:gd name="adj1" fmla="val -1843"/>
              <a:gd name="adj2" fmla="val 12754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1800" dirty="0">
                <a:solidFill>
                  <a:schemeClr val="tx1"/>
                </a:solidFill>
              </a:rPr>
              <a:t>Alternative </a:t>
            </a:r>
            <a:r>
              <a:rPr lang="pl-PL" sz="1800" dirty="0" smtClean="0">
                <a:solidFill>
                  <a:schemeClr val="tx1"/>
                </a:solidFill>
              </a:rPr>
              <a:t>name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2060"/>
                </a:solidFill>
              </a:rPr>
              <a:t>has indistinguishable encryptions </a:t>
            </a:r>
            <a:endParaRPr lang="en-GB" sz="1800" b="1" dirty="0">
              <a:solidFill>
                <a:srgbClr val="002060"/>
              </a:solidFill>
            </a:endParaRPr>
          </a:p>
        </p:txBody>
      </p:sp>
      <p:pic>
        <p:nvPicPr>
          <p:cNvPr id="22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714356"/>
            <a:ext cx="2002325" cy="1837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8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0" grpId="0" animBg="1"/>
      <p:bldP spid="54282" grpId="0" animBg="1"/>
      <p:bldP spid="54284" grpId="0" animBg="1"/>
      <p:bldP spid="54285" grpId="0" animBg="1"/>
      <p:bldP spid="54288" grpId="0" animBg="1"/>
      <p:bldP spid="54290" grpId="0" animBg="1"/>
      <p:bldP spid="54291" grpId="0" animBg="1"/>
      <p:bldP spid="54292" grpId="0" animBg="1"/>
      <p:bldP spid="54293" grpId="0" animBg="1"/>
      <p:bldP spid="5429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857356" y="1071546"/>
            <a:ext cx="7058044" cy="55388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28" name="Left-Up Arrow 27"/>
          <p:cNvSpPr/>
          <p:nvPr/>
        </p:nvSpPr>
        <p:spPr>
          <a:xfrm rot="13319831">
            <a:off x="4168852" y="3943964"/>
            <a:ext cx="2762847" cy="2631398"/>
          </a:xfrm>
          <a:prstGeom prst="leftUpArrow">
            <a:avLst>
              <a:gd name="adj1" fmla="val 10287"/>
              <a:gd name="adj2" fmla="val 20341"/>
              <a:gd name="adj3" fmla="val 1470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800" b="1" i="1" dirty="0" smtClean="0">
                <a:solidFill>
                  <a:srgbClr val="FF0000"/>
                </a:solidFill>
              </a:rPr>
              <a:t>x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3276600" y="1714488"/>
            <a:ext cx="5410200" cy="214314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42" name="Picture 26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46254"/>
            <a:ext cx="1371600" cy="94773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444" name="Text Box 28"/>
              <p:cNvSpPr txBox="1">
                <a:spLocks noChangeArrowheads="1"/>
              </p:cNvSpPr>
              <p:nvPr/>
            </p:nvSpPr>
            <p:spPr bwMode="auto">
              <a:xfrm>
                <a:off x="3581400" y="2795591"/>
                <a:ext cx="1447800" cy="30777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sz="1400" b="0" dirty="0" smtClean="0">
                    <a:solidFill>
                      <a:schemeClr val="tx1"/>
                    </a:solidFill>
                  </a:rPr>
                  <a:t>chooses</a:t>
                </a:r>
                <a:r>
                  <a:rPr lang="en-US" sz="1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444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2795591"/>
                <a:ext cx="1447800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5882" b="-15686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105400" y="2846397"/>
            <a:ext cx="1295400" cy="303213"/>
            <a:chOff x="2112" y="2455"/>
            <a:chExt cx="1440" cy="191"/>
          </a:xfrm>
        </p:grpSpPr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>
              <a:off x="2112" y="2544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44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534" y="2455"/>
                  <a:ext cx="870" cy="191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baseline="-25000" dirty="0">
                    <a:solidFill>
                      <a:srgbClr val="990000"/>
                    </a:solidFill>
                  </a:endParaRPr>
                </a:p>
              </p:txBody>
            </p:sp>
          </mc:Choice>
          <mc:Fallback xmlns="">
            <p:sp>
              <p:nvSpPr>
                <p:cNvPr id="60447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" y="2455"/>
                  <a:ext cx="870" cy="19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6629400" y="2862266"/>
            <a:ext cx="1752600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sz="1400" dirty="0"/>
              <a:t> </a:t>
            </a:r>
            <a:r>
              <a:rPr lang="pl-PL" sz="1400" b="1" i="1" dirty="0" smtClean="0">
                <a:solidFill>
                  <a:srgbClr val="FF0000"/>
                </a:solidFill>
              </a:rPr>
              <a:t>b </a:t>
            </a:r>
            <a:r>
              <a:rPr lang="pl-PL" sz="1400" b="1" dirty="0">
                <a:solidFill>
                  <a:srgbClr val="FF0000"/>
                </a:solidFill>
              </a:rPr>
              <a:t>= 0,1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pl-PL" sz="1400" b="0" dirty="0">
                <a:solidFill>
                  <a:schemeClr val="tx1"/>
                </a:solidFill>
              </a:rPr>
              <a:t>random </a:t>
            </a:r>
            <a:endParaRPr lang="pl-PL" sz="1400" dirty="0">
              <a:solidFill>
                <a:srgbClr val="993300"/>
              </a:solidFill>
            </a:endParaRP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sz="1400" dirty="0"/>
              <a:t> </a:t>
            </a:r>
            <a:r>
              <a:rPr lang="pl-PL" sz="1400" b="1" i="1" dirty="0" smtClean="0">
                <a:solidFill>
                  <a:srgbClr val="FF0000"/>
                </a:solidFill>
              </a:rPr>
              <a:t>c</a:t>
            </a:r>
            <a:r>
              <a:rPr lang="pl-PL" sz="1400" b="1" dirty="0" smtClean="0">
                <a:solidFill>
                  <a:srgbClr val="FF0000"/>
                </a:solidFill>
              </a:rPr>
              <a:t> </a:t>
            </a:r>
            <a:r>
              <a:rPr lang="pl-PL" sz="1400" b="1" dirty="0">
                <a:solidFill>
                  <a:srgbClr val="FF0000"/>
                </a:solidFill>
              </a:rPr>
              <a:t>:= </a:t>
            </a:r>
            <a:r>
              <a:rPr lang="en-US" sz="1400" b="1" i="1" dirty="0">
                <a:solidFill>
                  <a:srgbClr val="FF0000"/>
                </a:solidFill>
              </a:rPr>
              <a:t>x </a:t>
            </a:r>
            <a:r>
              <a:rPr lang="en-US" sz="1400" b="1" dirty="0" err="1">
                <a:solidFill>
                  <a:srgbClr val="FF0000"/>
                </a:solidFill>
              </a:rPr>
              <a:t>xor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</a:rPr>
              <a:t>m</a:t>
            </a:r>
            <a:r>
              <a:rPr lang="en-US" sz="1400" b="1" i="1" baseline="-25000" dirty="0" err="1">
                <a:solidFill>
                  <a:srgbClr val="FF0000"/>
                </a:solidFill>
              </a:rPr>
              <a:t>b</a:t>
            </a:r>
            <a:endParaRPr lang="en-US" sz="1400" b="1" i="1" baseline="-25000" dirty="0">
              <a:solidFill>
                <a:srgbClr val="FF0000"/>
              </a:solidFill>
            </a:endParaRPr>
          </a:p>
        </p:txBody>
      </p:sp>
      <p:sp>
        <p:nvSpPr>
          <p:cNvPr id="60449" name="Line 33"/>
          <p:cNvSpPr>
            <a:spLocks noChangeShapeType="1"/>
          </p:cNvSpPr>
          <p:nvPr/>
        </p:nvSpPr>
        <p:spPr bwMode="auto">
          <a:xfrm>
            <a:off x="5105400" y="3481391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3071802" y="1428736"/>
            <a:ext cx="11525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simulates</a:t>
            </a:r>
          </a:p>
        </p:txBody>
      </p:sp>
      <p:pic>
        <p:nvPicPr>
          <p:cNvPr id="21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714488"/>
            <a:ext cx="1214446" cy="1114691"/>
          </a:xfrm>
          <a:prstGeom prst="rect">
            <a:avLst/>
          </a:prstGeom>
          <a:noFill/>
        </p:spPr>
      </p:pic>
      <p:sp>
        <p:nvSpPr>
          <p:cNvPr id="22" name="Right Arrow 21"/>
          <p:cNvSpPr/>
          <p:nvPr/>
        </p:nvSpPr>
        <p:spPr>
          <a:xfrm>
            <a:off x="714348" y="1357298"/>
            <a:ext cx="285752" cy="2143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00364" y="4500570"/>
            <a:ext cx="235745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/>
              <a:t>If the adversary guessed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b </a:t>
            </a:r>
            <a:r>
              <a:rPr lang="en-US" dirty="0" smtClean="0"/>
              <a:t>correctly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43570" y="4500570"/>
            <a:ext cx="235745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/>
              <a:t>otherwise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214546" y="5786454"/>
            <a:ext cx="2714644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/>
              <a:t>output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i="1" dirty="0" smtClean="0">
                <a:solidFill>
                  <a:srgbClr val="FF0000"/>
                </a:solidFill>
              </a:rPr>
              <a:t>x </a:t>
            </a:r>
            <a:r>
              <a:rPr lang="en-US" b="1" dirty="0" smtClean="0">
                <a:solidFill>
                  <a:srgbClr val="0070C0"/>
                </a:solidFill>
              </a:rPr>
              <a:t>is pseudorandom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000760" y="5786454"/>
            <a:ext cx="2714644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/>
              <a:t>output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i="1" dirty="0" smtClean="0">
                <a:solidFill>
                  <a:srgbClr val="FF0000"/>
                </a:solidFill>
              </a:rPr>
              <a:t>x </a:t>
            </a:r>
            <a:r>
              <a:rPr lang="en-US" b="1" dirty="0" smtClean="0">
                <a:solidFill>
                  <a:srgbClr val="0070C0"/>
                </a:solidFill>
              </a:rPr>
              <a:t>is random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3581400" y="3328991"/>
            <a:ext cx="1447800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1400" b="0" dirty="0" err="1" smtClean="0">
                <a:solidFill>
                  <a:schemeClr val="tx1"/>
                </a:solidFill>
              </a:rPr>
              <a:t>tries</a:t>
            </a:r>
            <a:r>
              <a:rPr lang="it-IT" sz="1400" b="0" dirty="0" smtClean="0">
                <a:solidFill>
                  <a:schemeClr val="tx1"/>
                </a:solidFill>
              </a:rPr>
              <a:t> </a:t>
            </a:r>
            <a:r>
              <a:rPr lang="it-IT" sz="1400" b="0" dirty="0" err="1" smtClean="0">
                <a:solidFill>
                  <a:schemeClr val="tx1"/>
                </a:solidFill>
              </a:rPr>
              <a:t>to</a:t>
            </a:r>
            <a:r>
              <a:rPr lang="it-IT" sz="1400" b="0" dirty="0" smtClean="0">
                <a:solidFill>
                  <a:schemeClr val="tx1"/>
                </a:solidFill>
              </a:rPr>
              <a:t> </a:t>
            </a:r>
            <a:r>
              <a:rPr lang="pl-PL" sz="1400" b="0" dirty="0" err="1" smtClean="0">
                <a:solidFill>
                  <a:schemeClr val="tx1"/>
                </a:solidFill>
              </a:rPr>
              <a:t>guess</a:t>
            </a:r>
            <a:r>
              <a:rPr lang="pl-PL" sz="1400" b="0" dirty="0" smtClean="0">
                <a:solidFill>
                  <a:schemeClr val="tx1"/>
                </a:solidFill>
              </a:rPr>
              <a:t> </a:t>
            </a:r>
            <a:r>
              <a:rPr lang="pl-PL" sz="1400" b="1" i="1" dirty="0" smtClean="0">
                <a:solidFill>
                  <a:srgbClr val="FF0000"/>
                </a:solidFill>
              </a:rPr>
              <a:t>b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60455" name="AutoShape 39"/>
          <p:cNvSpPr>
            <a:spLocks noChangeArrowheads="1"/>
          </p:cNvSpPr>
          <p:nvPr/>
        </p:nvSpPr>
        <p:spPr bwMode="auto">
          <a:xfrm rot="1192624" flipV="1">
            <a:off x="1231890" y="2470676"/>
            <a:ext cx="7386327" cy="1585121"/>
          </a:xfrm>
          <a:prstGeom prst="curvedDownArrow">
            <a:avLst>
              <a:gd name="adj1" fmla="val 38232"/>
              <a:gd name="adj2" fmla="val 163974"/>
              <a:gd name="adj3" fmla="val 39375"/>
            </a:avLst>
          </a:prstGeom>
          <a:solidFill>
            <a:srgbClr val="DD0D0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0420" name="Picture 4" descr="MCj043593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785794"/>
            <a:ext cx="1838325" cy="14541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5638800" y="3252791"/>
            <a:ext cx="287338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1400" b="1" i="1" dirty="0">
                <a:solidFill>
                  <a:srgbClr val="FF0000"/>
                </a:solidFill>
              </a:rPr>
              <a:t>c</a:t>
            </a:r>
            <a:endParaRPr lang="en-US" sz="1400" b="1" i="1" baseline="-25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282" y="214290"/>
            <a:ext cx="3239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“scenario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/>
              <a:t>”: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x </a:t>
            </a:r>
            <a:r>
              <a:rPr lang="en-US" sz="2400" b="1" dirty="0" smtClean="0">
                <a:solidFill>
                  <a:srgbClr val="FF0000"/>
                </a:solidFill>
              </a:rPr>
              <a:t>= </a:t>
            </a:r>
            <a:r>
              <a:rPr lang="en-US" sz="2400" b="1" i="1" dirty="0" smtClean="0">
                <a:solidFill>
                  <a:srgbClr val="FF000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71801" y="5209379"/>
                <a:ext cx="1693837" cy="4910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prob.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01" y="5209379"/>
                <a:ext cx="1693837" cy="491096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82535" y="5209379"/>
                <a:ext cx="1693837" cy="4910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prob.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535" y="5209379"/>
                <a:ext cx="1693837" cy="491096"/>
              </a:xfrm>
              <a:prstGeom prst="rect">
                <a:avLst/>
              </a:prstGeom>
              <a:blipFill rotWithShape="0">
                <a:blip r:embed="rId9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14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28" grpId="0" animBg="1"/>
      <p:bldP spid="60422" grpId="0"/>
      <p:bldP spid="60452" grpId="0" animBg="1"/>
      <p:bldP spid="60444" grpId="0" animBg="1"/>
      <p:bldP spid="60448" grpId="0" animBg="1"/>
      <p:bldP spid="60449" grpId="0" animBg="1"/>
      <p:bldP spid="60454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60451" grpId="0" animBg="1"/>
      <p:bldP spid="60455" grpId="0" animBg="1"/>
      <p:bldP spid="60450" grpId="0" animBg="1"/>
      <p:bldP spid="30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0" y="4220333"/>
            <a:ext cx="9144000" cy="9706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H="1">
            <a:off x="2667000" y="381000"/>
            <a:ext cx="1752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4495800" y="381000"/>
            <a:ext cx="1828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4" name="Text Box 6"/>
              <p:cNvSpPr txBox="1">
                <a:spLocks noChangeArrowheads="1"/>
              </p:cNvSpPr>
              <p:nvPr/>
            </p:nvSpPr>
            <p:spPr bwMode="auto">
              <a:xfrm>
                <a:off x="1828800" y="1066800"/>
                <a:ext cx="25908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is a random string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49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1066800"/>
                <a:ext cx="2590800" cy="369888"/>
              </a:xfrm>
              <a:prstGeom prst="rect">
                <a:avLst/>
              </a:prstGeom>
              <a:blipFill rotWithShape="0">
                <a:blip r:embed="rId3"/>
                <a:stretch>
                  <a:fillRect t="-7937" b="-2063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495" name="Text Box 7"/>
              <p:cNvSpPr txBox="1">
                <a:spLocks noChangeArrowheads="1"/>
              </p:cNvSpPr>
              <p:nvPr/>
            </p:nvSpPr>
            <p:spPr bwMode="auto">
              <a:xfrm>
                <a:off x="4800600" y="1066800"/>
                <a:ext cx="25908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349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1066800"/>
                <a:ext cx="2590800" cy="369888"/>
              </a:xfrm>
              <a:prstGeom prst="rect">
                <a:avLst/>
              </a:prstGeom>
              <a:blipFill rotWithShape="0">
                <a:blip r:embed="rId4"/>
                <a:stretch>
                  <a:fillRect b="-1111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050925" y="232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1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7" name="Text Box 9"/>
              <p:cNvSpPr txBox="1">
                <a:spLocks noChangeArrowheads="1"/>
              </p:cNvSpPr>
              <p:nvPr/>
            </p:nvSpPr>
            <p:spPr bwMode="auto">
              <a:xfrm>
                <a:off x="914400" y="2056860"/>
                <a:ext cx="3733800" cy="768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800" b="0" dirty="0" smtClean="0">
                    <a:solidFill>
                      <a:schemeClr val="tx1"/>
                    </a:solidFill>
                  </a:rPr>
                  <a:t>the adversary guesses </a:t>
                </a:r>
                <a:r>
                  <a:rPr lang="en-US" sz="1800" b="1" i="1" dirty="0">
                    <a:solidFill>
                      <a:srgbClr val="FF0000"/>
                    </a:solidFill>
                  </a:rPr>
                  <a:t>b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correctly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b="1" dirty="0" smtClean="0">
                    <a:solidFill>
                      <a:srgbClr val="800000"/>
                    </a:solidFill>
                  </a:rPr>
                  <a:t> </a:t>
                </a:r>
                <a:endParaRPr lang="en-US" sz="1800" b="1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6349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2056860"/>
                <a:ext cx="3733800" cy="768095"/>
              </a:xfrm>
              <a:prstGeom prst="rect">
                <a:avLst/>
              </a:prstGeom>
              <a:blipFill rotWithShape="0">
                <a:blip r:embed="rId5"/>
                <a:stretch>
                  <a:fillRect t="-4762" b="-31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498" name="Text Box 10"/>
              <p:cNvSpPr txBox="1">
                <a:spLocks noChangeArrowheads="1"/>
              </p:cNvSpPr>
              <p:nvPr/>
            </p:nvSpPr>
            <p:spPr bwMode="auto">
              <a:xfrm>
                <a:off x="4876800" y="2056860"/>
                <a:ext cx="3749675" cy="768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dirty="0" smtClean="0"/>
                  <a:t>the adversary guesses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/>
                  <a:t> correctly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1800" b="1" dirty="0">
                  <a:solidFill>
                    <a:srgbClr val="80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6349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056860"/>
                <a:ext cx="3749675" cy="768095"/>
              </a:xfrm>
              <a:prstGeom prst="rect">
                <a:avLst/>
              </a:prstGeom>
              <a:blipFill rotWithShape="0">
                <a:blip r:embed="rId6"/>
                <a:stretch>
                  <a:fillRect t="-4762" b="-31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1600200" y="2819400"/>
            <a:ext cx="914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2667000" y="2819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501" name="Text Box 13"/>
              <p:cNvSpPr txBox="1">
                <a:spLocks noChangeArrowheads="1"/>
              </p:cNvSpPr>
              <p:nvPr/>
            </p:nvSpPr>
            <p:spPr bwMode="auto">
              <a:xfrm>
                <a:off x="1447800" y="3143248"/>
                <a:ext cx="984506" cy="49109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800" b="0" dirty="0" smtClean="0">
                    <a:solidFill>
                      <a:schemeClr val="tx1"/>
                    </a:solidFill>
                  </a:rPr>
                  <a:t>prob.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b="1" dirty="0" smtClean="0">
                    <a:solidFill>
                      <a:srgbClr val="FF0000"/>
                    </a:solidFill>
                  </a:rPr>
                  <a:t> 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50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3143248"/>
                <a:ext cx="984506" cy="491096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502" name="Text Box 14"/>
              <p:cNvSpPr txBox="1">
                <a:spLocks noChangeArrowheads="1"/>
              </p:cNvSpPr>
              <p:nvPr/>
            </p:nvSpPr>
            <p:spPr bwMode="auto">
              <a:xfrm>
                <a:off x="2667000" y="3143248"/>
                <a:ext cx="996950" cy="49109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prob.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6350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3143248"/>
                <a:ext cx="996950" cy="491096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503" name="Line 15"/>
          <p:cNvSpPr>
            <a:spLocks noChangeShapeType="1"/>
          </p:cNvSpPr>
          <p:nvPr/>
        </p:nvSpPr>
        <p:spPr bwMode="auto">
          <a:xfrm flipH="1">
            <a:off x="5410200" y="2895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6629400" y="2819400"/>
            <a:ext cx="914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505" name="Text Box 17"/>
              <p:cNvSpPr txBox="1">
                <a:spLocks noChangeArrowheads="1"/>
              </p:cNvSpPr>
              <p:nvPr/>
            </p:nvSpPr>
            <p:spPr bwMode="auto">
              <a:xfrm>
                <a:off x="4946863" y="3124200"/>
                <a:ext cx="1606337" cy="49109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prob.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6350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6863" y="3124200"/>
                <a:ext cx="1606337" cy="491096"/>
              </a:xfrm>
              <a:prstGeom prst="rect">
                <a:avLst/>
              </a:prstGeom>
              <a:blipFill rotWithShape="0">
                <a:blip r:embed="rId9"/>
                <a:stretch>
                  <a:fillRect l="-2632" r="-752" b="-365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506" name="Text Box 18"/>
              <p:cNvSpPr txBox="1">
                <a:spLocks noChangeArrowheads="1"/>
              </p:cNvSpPr>
              <p:nvPr/>
            </p:nvSpPr>
            <p:spPr bwMode="auto">
              <a:xfrm>
                <a:off x="6705599" y="3143248"/>
                <a:ext cx="1676401" cy="49109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prob.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6350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599" y="3143248"/>
                <a:ext cx="1676401" cy="491096"/>
              </a:xfrm>
              <a:prstGeom prst="rect">
                <a:avLst/>
              </a:prstGeom>
              <a:blipFill rotWithShape="0">
                <a:blip r:embed="rId10"/>
                <a:stretch>
                  <a:fillRect l="-361" b="-487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1447800" y="4597493"/>
            <a:ext cx="320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3352800" y="4597493"/>
            <a:ext cx="320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5257800" y="4597493"/>
            <a:ext cx="320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7391400" y="4597493"/>
            <a:ext cx="320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63512" name="Picture 24" descr="MCj0435931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3505200"/>
            <a:ext cx="1219200" cy="965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228600" y="45720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rgbClr val="002060"/>
                </a:solidFill>
              </a:rPr>
              <a:t>outputs</a:t>
            </a:r>
            <a:r>
              <a:rPr lang="en-US" sz="1800" b="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158" y="500042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Hence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11864" y="6136074"/>
            <a:ext cx="601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 </a:t>
            </a:r>
            <a:r>
              <a:rPr lang="el-GR" b="1" i="1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it-IT" dirty="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is not negligible </a:t>
            </a:r>
            <a:r>
              <a:rPr lang="en-US" b="1" i="1" dirty="0" smtClean="0">
                <a:solidFill>
                  <a:srgbClr val="FF0000"/>
                </a:solidFill>
                <a:cs typeface="Arial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cannot be </a:t>
            </a:r>
            <a:r>
              <a:rPr lang="it-IT" dirty="0" smtClean="0">
                <a:cs typeface="Arial" charset="0"/>
              </a:rPr>
              <a:t>a </a:t>
            </a:r>
            <a:r>
              <a:rPr lang="it-IT" b="1" dirty="0" smtClean="0">
                <a:cs typeface="Arial" charset="0"/>
              </a:rPr>
              <a:t>cryptographic PRG</a:t>
            </a:r>
            <a:r>
              <a:rPr lang="it-IT" dirty="0"/>
              <a:t>.</a:t>
            </a:r>
            <a:r>
              <a:rPr lang="en-US" b="1" dirty="0" smtClean="0"/>
              <a:t>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5481553"/>
                <a:ext cx="3526799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81553"/>
                <a:ext cx="3526799" cy="404983"/>
              </a:xfrm>
              <a:prstGeom prst="rect">
                <a:avLst/>
              </a:prstGeom>
              <a:blipFill rotWithShape="0">
                <a:blip r:embed="rId1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57537" y="5326702"/>
                <a:ext cx="236750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−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537" y="5326702"/>
                <a:ext cx="2367508" cy="71468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1042" y="5499377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42" y="5499377"/>
                <a:ext cx="1000595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3" grpId="0" animBg="1"/>
      <p:bldP spid="63494" grpId="0" animBg="1"/>
      <p:bldP spid="63495" grpId="0" animBg="1"/>
      <p:bldP spid="63497" grpId="0"/>
      <p:bldP spid="63498" grpId="0"/>
      <p:bldP spid="63499" grpId="0" animBg="1"/>
      <p:bldP spid="63500" grpId="0" animBg="1"/>
      <p:bldP spid="63501" grpId="0" animBg="1"/>
      <p:bldP spid="63502" grpId="0" animBg="1"/>
      <p:bldP spid="63503" grpId="0" animBg="1"/>
      <p:bldP spid="63504" grpId="0" animBg="1"/>
      <p:bldP spid="63505" grpId="0" animBg="1"/>
      <p:bldP spid="63506" grpId="0" animBg="1"/>
      <p:bldP spid="63507" grpId="0"/>
      <p:bldP spid="63508" grpId="0"/>
      <p:bldP spid="63509" grpId="0"/>
      <p:bldP spid="63510" grpId="0"/>
      <p:bldP spid="63513" grpId="0"/>
      <p:bldP spid="29" grpId="0"/>
      <p:bldP spid="2" grpId="0"/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1143000"/>
          </a:xfrm>
        </p:spPr>
        <p:txBody>
          <a:bodyPr/>
          <a:lstStyle/>
          <a:p>
            <a:r>
              <a:rPr lang="en-US" dirty="0" smtClean="0"/>
              <a:t>The complexity</a:t>
            </a:r>
            <a:endParaRPr lang="en-US" dirty="0"/>
          </a:p>
        </p:txBody>
      </p:sp>
      <p:pic>
        <p:nvPicPr>
          <p:cNvPr id="4" name="Picture 4" descr="MCj04359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71612"/>
            <a:ext cx="1500198" cy="118668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5" name="Picture 26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615897"/>
            <a:ext cx="1714512" cy="11846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928802"/>
            <a:ext cx="3031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distinguisher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1928802"/>
            <a:ext cx="2906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simply simulated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3071810"/>
            <a:ext cx="5480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one execution of  the adversary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4071942"/>
            <a:ext cx="63326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against the oracle               .</a:t>
            </a:r>
          </a:p>
          <a:p>
            <a:endParaRPr lang="en-US" sz="3200" dirty="0" smtClean="0"/>
          </a:p>
          <a:p>
            <a:r>
              <a:rPr lang="en-US" sz="3200" dirty="0" smtClean="0"/>
              <a:t>Hence he works in polynomial time.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001024" y="607220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QED</a:t>
            </a:r>
            <a:endParaRPr lang="en-US" dirty="0"/>
          </a:p>
        </p:txBody>
      </p:sp>
      <p:pic>
        <p:nvPicPr>
          <p:cNvPr id="13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5079" y="3795199"/>
            <a:ext cx="1357322" cy="1245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9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/>
          <a:lstStyle/>
          <a:p>
            <a:r>
              <a:rPr lang="en-US" dirty="0"/>
              <a:t>Moral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3286124"/>
            <a:ext cx="8229600" cy="178595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/>
              <a:t>To construct secure encryption it suffices to construct a secure PRG</a:t>
            </a:r>
            <a:r>
              <a:rPr lang="en-US" dirty="0" smtClean="0"/>
              <a:t>.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Moreover, we can also state the following: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5720" y="1714488"/>
            <a:ext cx="262412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dirty="0" smtClean="0"/>
              <a:t>cryptographic PRGs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exist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52920" y="1738298"/>
            <a:ext cx="4343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dirty="0" smtClean="0"/>
              <a:t>semantically-secure encryption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exists</a:t>
            </a:r>
            <a:endParaRPr lang="en-US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052722" y="1881174"/>
            <a:ext cx="1371600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2910" y="5429264"/>
            <a:ext cx="807249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Informal remark.  </a:t>
            </a:r>
            <a:r>
              <a:rPr lang="en-US" sz="2400" dirty="0" smtClean="0"/>
              <a:t>The reduction is tight.</a:t>
            </a:r>
            <a:endParaRPr lang="en-US" sz="2400" dirty="0"/>
          </a:p>
        </p:txBody>
      </p:sp>
      <p:sp>
        <p:nvSpPr>
          <p:cNvPr id="2" name="Rectangular Callout 1"/>
          <p:cNvSpPr/>
          <p:nvPr/>
        </p:nvSpPr>
        <p:spPr>
          <a:xfrm>
            <a:off x="4868926" y="816080"/>
            <a:ext cx="3711387" cy="612648"/>
          </a:xfrm>
          <a:prstGeom prst="wedgeRectCallout">
            <a:avLst>
              <a:gd name="adj1" fmla="val -20833"/>
              <a:gd name="adj2" fmla="val 11781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can be extended to CPA-security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9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57653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question</a:t>
            </a:r>
            <a:endParaRPr lang="en-US" sz="3600" dirty="0"/>
          </a:p>
        </p:txBody>
      </p:sp>
      <p:pic>
        <p:nvPicPr>
          <p:cNvPr id="4" name="Picture 4" descr="MCj04359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071546"/>
            <a:ext cx="1071570" cy="8476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5" name="Picture 26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714488"/>
            <a:ext cx="1285884" cy="8885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285860"/>
            <a:ext cx="325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if the distinguisher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1285860"/>
            <a:ext cx="264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needed to simulate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2000240"/>
            <a:ext cx="457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1000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executions of the adversary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1928802"/>
            <a:ext cx="33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4282" y="2786058"/>
            <a:ext cx="8576530" cy="78581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An (informal) answer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350043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Then, the encryption scheme would be “</a:t>
            </a:r>
            <a:r>
              <a:rPr lang="en-US" sz="2400" b="1" dirty="0" smtClean="0">
                <a:solidFill>
                  <a:srgbClr val="FF0000"/>
                </a:solidFill>
              </a:rPr>
              <a:t>1000</a:t>
            </a:r>
            <a:r>
              <a:rPr lang="en-US" sz="2400" dirty="0" smtClean="0"/>
              <a:t> times less secure” than the pseudorandom generator.</a:t>
            </a:r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4282" y="4357694"/>
            <a:ext cx="8576530" cy="78581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Why?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58" y="5072074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achieve the same result</a:t>
            </a:r>
            <a:endParaRPr lang="en-US" sz="2400" dirty="0"/>
          </a:p>
        </p:txBody>
      </p:sp>
      <p:pic>
        <p:nvPicPr>
          <p:cNvPr id="15" name="Picture 4" descr="MCj04359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8570" y="4723111"/>
            <a:ext cx="1214446" cy="9606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214941" y="5000636"/>
            <a:ext cx="3789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needs to work </a:t>
            </a:r>
            <a:r>
              <a:rPr lang="en-US" sz="2400" b="1" dirty="0" smtClean="0">
                <a:solidFill>
                  <a:srgbClr val="FF0000"/>
                </a:solidFill>
              </a:rPr>
              <a:t>1000</a:t>
            </a:r>
            <a:r>
              <a:rPr lang="en-US" sz="2400" dirty="0" smtClean="0"/>
              <a:t> times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5683761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than</a:t>
            </a:r>
            <a:endParaRPr lang="en-US" sz="2400" dirty="0"/>
          </a:p>
        </p:txBody>
      </p:sp>
      <p:pic>
        <p:nvPicPr>
          <p:cNvPr id="18" name="Picture 26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469447"/>
            <a:ext cx="1285884" cy="88851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0430" y="564357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976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498080" cy="571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rule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42976" y="1714488"/>
            <a:ext cx="6786610" cy="16430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42976" y="4857760"/>
            <a:ext cx="6786610" cy="16430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00232" y="2714620"/>
            <a:ext cx="5429288" cy="36933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secret string 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6000768"/>
            <a:ext cx="5429288" cy="36933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“pseudorandom” string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5000636"/>
            <a:ext cx="2214578" cy="36933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secret string </a:t>
            </a:r>
            <a:r>
              <a:rPr lang="en-US" b="1" i="1" dirty="0" smtClean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1071546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Take a secure system that uses some long secret string </a:t>
            </a:r>
            <a:r>
              <a:rPr lang="en-US" sz="2400" b="1" i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1227" y="3500438"/>
                <a:ext cx="84072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Then,  you can construct a system that uses a shorter string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400" dirty="0" smtClean="0"/>
                  <a:t>, </a:t>
                </a:r>
              </a:p>
              <a:p>
                <a:pPr algn="ctr"/>
                <a:r>
                  <a:rPr lang="en-US" sz="2400" dirty="0" smtClean="0"/>
                  <a:t>and expands it using a PRG: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27" y="3500438"/>
                <a:ext cx="8407298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4061" r="-290" b="-71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rapezoid 12"/>
          <p:cNvSpPr/>
          <p:nvPr/>
        </p:nvSpPr>
        <p:spPr>
          <a:xfrm>
            <a:off x="2000232" y="5429264"/>
            <a:ext cx="5429288" cy="500066"/>
          </a:xfrm>
          <a:prstGeom prst="trapezoid">
            <a:avLst>
              <a:gd name="adj" fmla="val 32702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G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4" grpId="0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9406" cy="1143000"/>
          </a:xfrm>
        </p:spPr>
        <p:txBody>
          <a:bodyPr/>
          <a:lstStyle/>
          <a:p>
            <a:r>
              <a:rPr lang="en-US" dirty="0" smtClean="0"/>
              <a:t>Constructions of PRGs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5720" y="1785926"/>
            <a:ext cx="8429684" cy="6463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dirty="0" smtClean="0"/>
              <a:t>a PRG can be constructed from any </a:t>
            </a:r>
            <a:r>
              <a:rPr lang="en-US" b="1" dirty="0" smtClean="0"/>
              <a:t>one-way function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b="1" dirty="0" smtClean="0">
                <a:solidFill>
                  <a:srgbClr val="008000"/>
                </a:solidFill>
              </a:rPr>
              <a:t>very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elegant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impractical, inefficient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7158" y="3590370"/>
            <a:ext cx="8215370" cy="108952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65760" lvl="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dirty="0" smtClean="0"/>
              <a:t>For example</a:t>
            </a:r>
            <a:br>
              <a:rPr lang="en-US" dirty="0" smtClean="0"/>
            </a:br>
            <a:r>
              <a:rPr lang="en-US" dirty="0" smtClean="0"/>
              <a:t>[Blum,  Blum, </a:t>
            </a:r>
            <a:r>
              <a:rPr lang="en-US" dirty="0" err="1" smtClean="0"/>
              <a:t>Shub</a:t>
            </a:r>
            <a:r>
              <a:rPr lang="en-US" dirty="0" smtClean="0"/>
              <a:t>.  </a:t>
            </a:r>
            <a:r>
              <a:rPr lang="en-US" i="1" dirty="0" smtClean="0"/>
              <a:t>A Simple Unpredictable Pseudo-Random Number Generator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elegant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more efficient</a:t>
            </a:r>
            <a:r>
              <a:rPr lang="en-US" dirty="0" smtClean="0"/>
              <a:t>, still </a:t>
            </a:r>
            <a:r>
              <a:rPr lang="en-US" b="1" dirty="0" smtClean="0">
                <a:solidFill>
                  <a:srgbClr val="FF0000"/>
                </a:solidFill>
              </a:rPr>
              <a:t>rather impractical</a:t>
            </a:r>
            <a:r>
              <a:rPr lang="en-US" dirty="0" smtClean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58" y="5572140"/>
            <a:ext cx="8215370" cy="6678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65760" lvl="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b="1" dirty="0" smtClean="0">
                <a:solidFill>
                  <a:srgbClr val="993300"/>
                </a:solidFill>
              </a:rPr>
              <a:t>ugly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6600"/>
                </a:solidFill>
              </a:rPr>
              <a:t>very efficient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6600"/>
                </a:solidFill>
              </a:rPr>
              <a:t>widely used in practice</a:t>
            </a:r>
          </a:p>
          <a:p>
            <a:pPr marL="36576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dirty="0" smtClean="0"/>
              <a:t>Examples:  RC4, </a:t>
            </a:r>
            <a:r>
              <a:rPr lang="en-US" dirty="0" err="1" smtClean="0"/>
              <a:t>Trivium</a:t>
            </a:r>
            <a:r>
              <a:rPr lang="en-US" dirty="0" smtClean="0"/>
              <a:t>, SOSEMANUK,...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86182" y="1428736"/>
            <a:ext cx="20649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 theoretical result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6050" y="3143248"/>
            <a:ext cx="4500594" cy="5909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83464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dirty="0" smtClean="0"/>
              <a:t>Based on hardness of some</a:t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particular computational problems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29058" y="5214950"/>
            <a:ext cx="180953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“Stream ciphers”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71" y="50977"/>
            <a:ext cx="7886700" cy="1325563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878662"/>
            <a:ext cx="657229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Computational definitions of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tx1"/>
                </a:solidFill>
              </a:rPr>
              <a:t>semantically-secure encryption exists then </a:t>
            </a:r>
            <a:r>
              <a:rPr lang="en-US" b="1" dirty="0" smtClean="0">
                <a:solidFill>
                  <a:srgbClr val="FF0000"/>
                </a:solidFill>
              </a:rPr>
              <a:t>P ≠ NP 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proof that “the PRGs imply secure encryption”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Theoretical constructions of PRGs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</a:t>
            </a:r>
            <a:r>
              <a:rPr lang="pl-PL" dirty="0" smtClean="0"/>
              <a:t> cip</a:t>
            </a:r>
            <a:r>
              <a:rPr lang="en-US" dirty="0" smtClean="0"/>
              <a:t>hers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488815" y="4100149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How to encrypt with one-way functions?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it-IT" dirty="0" smtClean="0"/>
                  <a:t>Naive (and wrong) idea:</a:t>
                </a:r>
              </a:p>
              <a:p>
                <a:pPr>
                  <a:buNone/>
                </a:pPr>
                <a:endParaRPr lang="it-IT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it-IT" dirty="0"/>
                  <a:t>T</a:t>
                </a:r>
                <a:r>
                  <a:rPr lang="it-IT" dirty="0" smtClean="0"/>
                  <a:t>ake a one-way function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it-IT" dirty="0" smtClean="0"/>
                  <a:t>,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it-IT" dirty="0" smtClean="0"/>
                  <a:t>Let a ciphertext of a message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it-IT" dirty="0" smtClean="0"/>
                  <a:t> be equal to</a:t>
                </a:r>
              </a:p>
              <a:p>
                <a:pPr marL="514350" indent="-51435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23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857224" y="5214950"/>
            <a:ext cx="2428892" cy="428628"/>
          </a:xfrm>
          <a:prstGeom prst="wedgeRectCallout">
            <a:avLst>
              <a:gd name="adj1" fmla="val 76863"/>
              <a:gd name="adj2" fmla="val -2353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where is the key?</a:t>
            </a:r>
            <a:endParaRPr lang="it-IT" sz="2000" dirty="0"/>
          </a:p>
        </p:txBody>
      </p:sp>
      <p:sp>
        <p:nvSpPr>
          <p:cNvPr id="5" name="Rectangular Callout 4"/>
          <p:cNvSpPr/>
          <p:nvPr/>
        </p:nvSpPr>
        <p:spPr>
          <a:xfrm>
            <a:off x="3000364" y="6000768"/>
            <a:ext cx="2428892" cy="428628"/>
          </a:xfrm>
          <a:prstGeom prst="wedgeRectCallout">
            <a:avLst>
              <a:gd name="adj1" fmla="val 18301"/>
              <a:gd name="adj2" fmla="val -4065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how to decrypt?</a:t>
            </a:r>
            <a:endParaRPr lang="it-IT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6000760" y="5429264"/>
            <a:ext cx="2428892" cy="714380"/>
          </a:xfrm>
          <a:prstGeom prst="wedgeRectCallout">
            <a:avLst>
              <a:gd name="adj1" fmla="val -83020"/>
              <a:gd name="adj2" fmla="val -1836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not all the input is hidden...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571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57488" y="6000768"/>
            <a:ext cx="4343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dirty="0" smtClean="0"/>
              <a:t>CPA-secure encryption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exists</a:t>
            </a:r>
            <a:endParaRPr lang="en-US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5400000">
            <a:off x="4700590" y="5557854"/>
            <a:ext cx="571504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of the most fundamental results in </a:t>
            </a:r>
            <a:r>
              <a:rPr lang="en-US" dirty="0" smtClean="0"/>
              <a:t>symmetric </a:t>
            </a:r>
            <a:r>
              <a:rPr lang="en-US" dirty="0" smtClean="0"/>
              <a:t>cryptography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596" y="2071678"/>
            <a:ext cx="8429684" cy="1015663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[</a:t>
            </a:r>
            <a:r>
              <a:rPr lang="en-US" sz="2000" b="1" dirty="0" err="1" smtClean="0">
                <a:solidFill>
                  <a:srgbClr val="00B050"/>
                </a:solidFill>
              </a:rPr>
              <a:t>Håstad</a:t>
            </a:r>
            <a:r>
              <a:rPr lang="en-US" sz="2000" b="1" dirty="0" smtClean="0">
                <a:solidFill>
                  <a:srgbClr val="00B050"/>
                </a:solidFill>
              </a:rPr>
              <a:t>, </a:t>
            </a:r>
            <a:r>
              <a:rPr lang="en-US" sz="2000" b="1" dirty="0" err="1" smtClean="0">
                <a:solidFill>
                  <a:srgbClr val="00B050"/>
                </a:solidFill>
              </a:rPr>
              <a:t>Impagliazzo</a:t>
            </a:r>
            <a:r>
              <a:rPr lang="en-US" sz="2000" b="1" dirty="0" smtClean="0">
                <a:solidFill>
                  <a:srgbClr val="00B050"/>
                </a:solidFill>
              </a:rPr>
              <a:t>, Levin, </a:t>
            </a:r>
            <a:r>
              <a:rPr lang="en-US" sz="2000" b="1" dirty="0" err="1" smtClean="0">
                <a:solidFill>
                  <a:srgbClr val="00B050"/>
                </a:solidFill>
              </a:rPr>
              <a:t>Luby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i="1" dirty="0" smtClean="0">
                <a:solidFill>
                  <a:srgbClr val="00B050"/>
                </a:solidFill>
              </a:rPr>
              <a:t>A Pseudorandom Generator from any One-way Function</a:t>
            </a:r>
            <a:r>
              <a:rPr lang="en-US" sz="2000" b="1" dirty="0" smtClean="0">
                <a:solidFill>
                  <a:srgbClr val="00B050"/>
                </a:solidFill>
              </a:rPr>
              <a:t>]</a:t>
            </a:r>
            <a:r>
              <a:rPr lang="pl-PL" sz="2000" dirty="0" smtClean="0"/>
              <a:t>:</a:t>
            </a:r>
            <a:endParaRPr lang="en-US" sz="2000" dirty="0" smtClean="0"/>
          </a:p>
          <a:p>
            <a:pPr algn="ctr"/>
            <a:r>
              <a:rPr lang="en-US" sz="2000" dirty="0" smtClean="0"/>
              <a:t>“a PRG can be constructed from any </a:t>
            </a:r>
            <a:r>
              <a:rPr lang="en-US" sz="2000" b="1" dirty="0" smtClean="0"/>
              <a:t>one-way function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57488" y="4857760"/>
            <a:ext cx="435771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dirty="0" smtClean="0"/>
              <a:t>cryptographic PRGs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exist</a:t>
            </a:r>
            <a:endParaRPr lang="en-US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5400000">
            <a:off x="4700590" y="4486284"/>
            <a:ext cx="571504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57488" y="3786190"/>
            <a:ext cx="435771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dirty="0" smtClean="0"/>
              <a:t>one-way functions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exist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7498080" cy="1143000"/>
          </a:xfrm>
        </p:spPr>
        <p:txBody>
          <a:bodyPr/>
          <a:lstStyle/>
          <a:p>
            <a:r>
              <a:rPr lang="en-US" dirty="0"/>
              <a:t>Testing the definition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786" y="2059536"/>
            <a:ext cx="73050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Suppose the adversary can compute </a:t>
            </a:r>
            <a:r>
              <a:rPr lang="en-US" sz="2400" b="1" i="1" dirty="0" smtClean="0">
                <a:solidFill>
                  <a:srgbClr val="FF0000"/>
                </a:solidFill>
              </a:rPr>
              <a:t>k</a:t>
            </a:r>
            <a:r>
              <a:rPr lang="en-US" sz="2400" b="1" dirty="0" smtClean="0">
                <a:solidFill>
                  <a:srgbClr val="993300"/>
                </a:solidFill>
              </a:rPr>
              <a:t> </a:t>
            </a:r>
            <a:r>
              <a:rPr lang="en-US" sz="2400" dirty="0" smtClean="0"/>
              <a:t>from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Enc(</a:t>
            </a:r>
            <a:r>
              <a:rPr lang="en-US" sz="2400" b="1" i="1" dirty="0" err="1" smtClean="0">
                <a:solidFill>
                  <a:srgbClr val="FF0000"/>
                </a:solidFill>
              </a:rPr>
              <a:t>k</a:t>
            </a:r>
            <a:r>
              <a:rPr lang="en-US" sz="2400" b="1" dirty="0" err="1" smtClean="0">
                <a:solidFill>
                  <a:srgbClr val="FF0000"/>
                </a:solidFill>
              </a:rPr>
              <a:t>,</a:t>
            </a:r>
            <a:r>
              <a:rPr lang="en-US" sz="2400" b="1" i="1" dirty="0" err="1" smtClean="0">
                <a:solidFill>
                  <a:srgbClr val="FF0000"/>
                </a:solidFill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 smtClean="0"/>
              <a:t>  Can he win the game?</a:t>
            </a:r>
            <a:endParaRPr lang="en-US" sz="2400" dirty="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590752" y="2773916"/>
            <a:ext cx="6960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b="1" dirty="0"/>
              <a:t>YES!</a:t>
            </a:r>
          </a:p>
        </p:txBody>
      </p:sp>
      <p:sp>
        <p:nvSpPr>
          <p:cNvPr id="8" name="Rectangle 7"/>
          <p:cNvSpPr/>
          <p:nvPr/>
        </p:nvSpPr>
        <p:spPr>
          <a:xfrm>
            <a:off x="857224" y="4345552"/>
            <a:ext cx="721523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Suppose the adversary can compute </a:t>
            </a:r>
            <a:r>
              <a:rPr lang="en-US" sz="2400" b="1" dirty="0" smtClean="0">
                <a:solidFill>
                  <a:schemeClr val="tx1"/>
                </a:solidFill>
              </a:rPr>
              <a:t>some bit of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 from </a:t>
            </a:r>
            <a:r>
              <a:rPr lang="en-US" sz="2400" b="1" dirty="0" err="1" smtClean="0">
                <a:solidFill>
                  <a:srgbClr val="FF0000"/>
                </a:solidFill>
              </a:rPr>
              <a:t>Enc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 err="1" smtClean="0">
                <a:solidFill>
                  <a:srgbClr val="FF0000"/>
                </a:solidFill>
              </a:rPr>
              <a:t>k</a:t>
            </a:r>
            <a:r>
              <a:rPr lang="en-US" sz="2400" b="1" dirty="0" err="1" smtClean="0">
                <a:solidFill>
                  <a:srgbClr val="FF0000"/>
                </a:solidFill>
              </a:rPr>
              <a:t>,</a:t>
            </a:r>
            <a:r>
              <a:rPr lang="en-US" sz="2400" b="1" i="1" dirty="0" err="1" smtClean="0">
                <a:solidFill>
                  <a:srgbClr val="FF0000"/>
                </a:solidFill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.</a:t>
            </a:r>
            <a:r>
              <a:rPr lang="pl-PL" sz="2400" dirty="0" smtClean="0"/>
              <a:t> </a:t>
            </a:r>
            <a:r>
              <a:rPr lang="en-US" sz="2400" dirty="0" smtClean="0"/>
              <a:t>Can </a:t>
            </a:r>
            <a:r>
              <a:rPr lang="en-US" sz="2400" dirty="0" smtClean="0"/>
              <a:t>he win the game?</a:t>
            </a:r>
            <a:endParaRPr lang="en-US" sz="24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19314" y="4988494"/>
            <a:ext cx="6960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b="1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40607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8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implication also holds in the other direction</a:t>
            </a:r>
            <a:endParaRPr lang="en-US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000496" y="2010936"/>
            <a:ext cx="1785949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29058" y="3000372"/>
            <a:ext cx="1500198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Enc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23129" y="5072074"/>
                <a:ext cx="556627" cy="64633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key</a:t>
                </a:r>
                <a:br>
                  <a:rPr lang="en-US" b="1" dirty="0" smtClean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129" y="5072074"/>
                <a:ext cx="556627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8602" t="-4630" r="-64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28794" y="3429000"/>
                <a:ext cx="1269548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plaintext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94" y="3429000"/>
                <a:ext cx="1269548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2370" t="-4237" r="-710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72198" y="3429000"/>
                <a:ext cx="1590083" cy="67710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ciphertext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b="1" dirty="0" smtClean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198" y="3429000"/>
                <a:ext cx="1590083" cy="677108"/>
              </a:xfrm>
              <a:prstGeom prst="rect">
                <a:avLst/>
              </a:prstGeom>
              <a:blipFill rotWithShape="0">
                <a:blip r:embed="rId5"/>
                <a:stretch>
                  <a:fillRect t="-4425" b="-619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>
            <a:off x="3357554" y="3714752"/>
            <a:ext cx="428628" cy="14287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572132" y="3714752"/>
            <a:ext cx="428628" cy="14287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6200000">
            <a:off x="4500562" y="4714884"/>
            <a:ext cx="428628" cy="14287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55537" y="6089854"/>
                <a:ext cx="552991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  </m:t>
                    </m:r>
                  </m:oMath>
                </a14:m>
                <a:r>
                  <a:rPr lang="en-US" sz="2000" dirty="0" smtClean="0"/>
                  <a:t>is a one-way function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37" y="6089854"/>
                <a:ext cx="552991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46143" y="1771439"/>
            <a:ext cx="2968601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semantically-secure encryption exists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3539" y="1782336"/>
            <a:ext cx="251191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buFontTx/>
              <a:buNone/>
            </a:pPr>
            <a:r>
              <a:rPr lang="en-US"/>
              <a:t>one-way functions</a:t>
            </a:r>
          </a:p>
          <a:p>
            <a:pPr marL="609600" indent="-609600" algn="ctr">
              <a:buFontTx/>
              <a:buNone/>
            </a:pPr>
            <a:r>
              <a:rPr lang="en-US"/>
              <a:t>exist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8"/>
          <p:cNvSpPr>
            <a:spLocks noChangeArrowheads="1"/>
          </p:cNvSpPr>
          <p:nvPr/>
        </p:nvSpPr>
        <p:spPr bwMode="auto">
          <a:xfrm rot="19289469">
            <a:off x="2689394" y="3470348"/>
            <a:ext cx="1372274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3071834" cy="11430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Minicrypt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1674" y="4292750"/>
            <a:ext cx="367882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2000" dirty="0" smtClean="0"/>
              <a:t>CPA and semantically-secure</a:t>
            </a:r>
          </a:p>
          <a:p>
            <a:pPr marL="609600" indent="-609600" algn="ctr">
              <a:buFontTx/>
              <a:buNone/>
            </a:pPr>
            <a:r>
              <a:rPr lang="en-US" sz="2000" dirty="0" smtClean="0"/>
              <a:t>encryptions exists</a:t>
            </a:r>
            <a:endParaRPr lang="en-US" sz="2000" dirty="0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10800000">
            <a:off x="4071934" y="4435626"/>
            <a:ext cx="857256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00628" y="4292750"/>
            <a:ext cx="321471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2000" dirty="0" smtClean="0"/>
              <a:t>cryptographic PRGs</a:t>
            </a:r>
          </a:p>
          <a:p>
            <a:pPr marL="609600" indent="-609600" algn="ctr">
              <a:buFontTx/>
              <a:buNone/>
            </a:pPr>
            <a:r>
              <a:rPr lang="en-US" sz="2000" dirty="0" smtClean="0"/>
              <a:t>exist</a:t>
            </a:r>
            <a:endParaRPr lang="en-US" sz="2000" dirty="0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3006812">
            <a:off x="5176903" y="3524294"/>
            <a:ext cx="1190013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00364" y="2506800"/>
            <a:ext cx="342902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2000" dirty="0" smtClean="0"/>
              <a:t>one-way functions</a:t>
            </a:r>
          </a:p>
          <a:p>
            <a:pPr marL="609600" indent="-609600" algn="ctr">
              <a:buFontTx/>
              <a:buNone/>
            </a:pPr>
            <a:r>
              <a:rPr lang="en-US" sz="2000" dirty="0" smtClean="0"/>
              <a:t>exist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619488" y="5648957"/>
            <a:ext cx="6317614" cy="8309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“world” where the one-way functions exist</a:t>
            </a:r>
          </a:p>
          <a:p>
            <a:pPr algn="ctr"/>
            <a:r>
              <a:rPr lang="en-US" sz="2400" dirty="0" smtClean="0"/>
              <a:t>is called “</a:t>
            </a:r>
            <a:r>
              <a:rPr lang="en-US" sz="2400" b="1" dirty="0" err="1" smtClean="0"/>
              <a:t>minicrypt</a:t>
            </a:r>
            <a:r>
              <a:rPr lang="en-US" sz="2400" dirty="0" smtClean="0"/>
              <a:t>”.</a:t>
            </a:r>
            <a:endParaRPr lang="en-US" sz="2400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16200000">
            <a:off x="4130083" y="1727777"/>
            <a:ext cx="769531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57620" y="1000108"/>
            <a:ext cx="164307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 ≠ NP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5400000">
            <a:off x="4773024" y="1727778"/>
            <a:ext cx="769531" cy="457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14" name="TextBox 13"/>
          <p:cNvSpPr txBox="1"/>
          <p:nvPr/>
        </p:nvSpPr>
        <p:spPr>
          <a:xfrm>
            <a:off x="4857752" y="1357298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?</a:t>
            </a:r>
            <a:endParaRPr lang="en-US" sz="8000" b="1" dirty="0"/>
          </a:p>
        </p:txBody>
      </p:sp>
      <p:sp>
        <p:nvSpPr>
          <p:cNvPr id="15" name="Rectangular Callout 14"/>
          <p:cNvSpPr/>
          <p:nvPr/>
        </p:nvSpPr>
        <p:spPr>
          <a:xfrm>
            <a:off x="6600837" y="1262209"/>
            <a:ext cx="2071702" cy="1147548"/>
          </a:xfrm>
          <a:prstGeom prst="wedgeRectCallout">
            <a:avLst>
              <a:gd name="adj1" fmla="val -103790"/>
              <a:gd name="adj2" fmla="val 897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open problem</a:t>
            </a:r>
            <a:endParaRPr lang="pl-PL" b="1" dirty="0" smtClean="0"/>
          </a:p>
          <a:p>
            <a:pPr algn="ctr"/>
            <a:r>
              <a:rPr lang="pl-PL" b="1" dirty="0" smtClean="0"/>
              <a:t>(most </a:t>
            </a:r>
            <a:r>
              <a:rPr lang="en-US" b="1" dirty="0" smtClean="0"/>
              <a:t>likely: no implication)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50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643050"/>
            <a:ext cx="657229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tx1"/>
                </a:solidFill>
              </a:rPr>
              <a:t>semantically-secure encryption exists then </a:t>
            </a:r>
            <a:r>
              <a:rPr lang="en-US" b="1" dirty="0" smtClean="0">
                <a:solidFill>
                  <a:srgbClr val="FF0000"/>
                </a:solidFill>
              </a:rPr>
              <a:t>P ≠ NP 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proof that “the PRGs imply secure encryption”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Theoretical constructions of PRGs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</a:t>
            </a:r>
            <a:r>
              <a:rPr lang="pl-PL" dirty="0" smtClean="0"/>
              <a:t> cip</a:t>
            </a:r>
            <a:r>
              <a:rPr lang="en-US" dirty="0" smtClean="0"/>
              <a:t>hers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419350" y="3767685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3"/>
            <a:ext cx="8229600" cy="18573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pseudorandom generators used in practice are called </a:t>
            </a:r>
            <a:r>
              <a:rPr lang="en-US" b="1" dirty="0" smtClean="0"/>
              <a:t>stream ciphers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9"/>
              <p:cNvSpPr>
                <a:spLocks noChangeArrowheads="1"/>
              </p:cNvSpPr>
              <p:nvPr/>
            </p:nvSpPr>
            <p:spPr bwMode="auto">
              <a:xfrm>
                <a:off x="1014402" y="3705236"/>
                <a:ext cx="457200" cy="838200"/>
              </a:xfrm>
              <a:prstGeom prst="rect">
                <a:avLst/>
              </a:prstGeom>
              <a:solidFill>
                <a:srgbClr val="FFE49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402" y="3705236"/>
                <a:ext cx="457200" cy="838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462202" y="3248036"/>
            <a:ext cx="609600" cy="1752600"/>
          </a:xfrm>
          <a:prstGeom prst="rect">
            <a:avLst/>
          </a:prstGeom>
          <a:solidFill>
            <a:srgbClr val="FBFE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 rot="5400000">
            <a:off x="1090602" y="3705236"/>
            <a:ext cx="1752600" cy="838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143768" y="3143248"/>
            <a:ext cx="609600" cy="2500330"/>
          </a:xfrm>
          <a:prstGeom prst="rect">
            <a:avLst/>
          </a:prstGeom>
          <a:solidFill>
            <a:srgbClr val="FBFE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00892" y="5500702"/>
            <a:ext cx="100013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5681674" y="3600448"/>
                <a:ext cx="457200" cy="838200"/>
              </a:xfrm>
              <a:prstGeom prst="rect">
                <a:avLst/>
              </a:prstGeom>
              <a:solidFill>
                <a:srgbClr val="FFE49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1674" y="3600448"/>
                <a:ext cx="457200" cy="838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utoShape 11"/>
          <p:cNvSpPr>
            <a:spLocks noChangeArrowheads="1"/>
          </p:cNvSpPr>
          <p:nvPr/>
        </p:nvSpPr>
        <p:spPr bwMode="auto">
          <a:xfrm rot="5400000">
            <a:off x="5757874" y="3600448"/>
            <a:ext cx="1752600" cy="838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5400000">
            <a:off x="7208257" y="5293337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. . .</a:t>
            </a:r>
            <a:endParaRPr lang="en-US" b="1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28596" y="5572140"/>
            <a:ext cx="7358114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are called like this because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their output is an “infinite”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stream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bits.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714348" y="2000240"/>
            <a:ext cx="2428892" cy="4214842"/>
          </a:xfrm>
          <a:prstGeom prst="mathMultiply">
            <a:avLst>
              <a:gd name="adj1" fmla="val 143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How to encrypt multiple messages using pseudorandom generators?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714884"/>
            <a:ext cx="8382000" cy="1738306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800" dirty="0"/>
              <a:t>Of course we </a:t>
            </a:r>
            <a:r>
              <a:rPr lang="en-US" sz="2800" b="1" dirty="0" smtClean="0">
                <a:solidFill>
                  <a:srgbClr val="FF0000"/>
                </a:solidFill>
              </a:rPr>
              <a:t>cannot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just </a:t>
            </a:r>
            <a:r>
              <a:rPr lang="en-US" sz="2800" dirty="0"/>
              <a:t>reuse the same seed</a:t>
            </a:r>
          </a:p>
          <a:p>
            <a:pPr>
              <a:buFontTx/>
              <a:buNone/>
            </a:pPr>
            <a:r>
              <a:rPr lang="en-US" sz="2800" dirty="0"/>
              <a:t>(remember the problem with the one-time pad?)</a:t>
            </a:r>
          </a:p>
          <a:p>
            <a:pPr>
              <a:buFontTx/>
              <a:buNone/>
            </a:pPr>
            <a:endParaRPr lang="en-US" sz="2800" dirty="0"/>
          </a:p>
          <a:p>
            <a:pPr algn="r">
              <a:buFontTx/>
              <a:buNone/>
            </a:pPr>
            <a:r>
              <a:rPr lang="en-US" sz="2800" b="1" dirty="0">
                <a:solidFill>
                  <a:srgbClr val="0070C0"/>
                </a:solidFill>
              </a:rPr>
              <a:t>It is </a:t>
            </a:r>
            <a:r>
              <a:rPr lang="en-US" sz="2800" b="1" u="sng" dirty="0">
                <a:solidFill>
                  <a:srgbClr val="0070C0"/>
                </a:solidFill>
              </a:rPr>
              <a:t>not</a:t>
            </a:r>
            <a:r>
              <a:rPr lang="en-US" sz="2800" b="1" dirty="0">
                <a:solidFill>
                  <a:srgbClr val="0070C0"/>
                </a:solidFill>
              </a:rPr>
              <a:t> just a theoretical problem!</a:t>
            </a:r>
          </a:p>
          <a:p>
            <a:pPr>
              <a:buFontTx/>
              <a:buNone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3105144" y="2528878"/>
                <a:ext cx="457200" cy="838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5144" y="2528878"/>
                <a:ext cx="457200" cy="838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4533904" y="2100249"/>
                <a:ext cx="609600" cy="172126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3904" y="2100249"/>
                <a:ext cx="609600" cy="1721267"/>
              </a:xfrm>
              <a:prstGeom prst="rect">
                <a:avLst/>
              </a:prstGeom>
              <a:blipFill rotWithShape="0">
                <a:blip r:embed="rId4"/>
                <a:stretch>
                  <a:fillRect l="-4902" r="-980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11"/>
          <p:cNvSpPr>
            <a:spLocks noChangeArrowheads="1"/>
          </p:cNvSpPr>
          <p:nvPr/>
        </p:nvSpPr>
        <p:spPr bwMode="auto">
          <a:xfrm rot="5400000">
            <a:off x="3181344" y="2528878"/>
            <a:ext cx="1752600" cy="838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4940" y="2367454"/>
                <a:ext cx="1261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40" y="2367454"/>
                <a:ext cx="126188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5462598" y="2100250"/>
                <a:ext cx="609600" cy="171451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latin typeface="Cmsy10"/>
                </a:endParaRPr>
              </a:p>
            </p:txBody>
          </p:sp>
        </mc:Choice>
        <mc:Fallback xmlns="">
          <p:sp>
            <p:nvSpPr>
              <p:cNvPr id="10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2598" y="2100250"/>
                <a:ext cx="609600" cy="17145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6786578" y="2071678"/>
                <a:ext cx="609600" cy="171451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800" b="1" dirty="0" smtClean="0">
                  <a:solidFill>
                    <a:srgbClr val="FF0000"/>
                  </a:solidFill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𝐱𝐨𝐫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6578" y="2071678"/>
                <a:ext cx="609600" cy="1714512"/>
              </a:xfrm>
              <a:prstGeom prst="rect">
                <a:avLst/>
              </a:prstGeom>
              <a:blipFill rotWithShape="0">
                <a:blip r:embed="rId7"/>
                <a:stretch>
                  <a:fillRect l="-3922" r="-980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27069" y="1555785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𝐱𝐨𝐫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069" y="1555785"/>
                <a:ext cx="60305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rot="5400000">
            <a:off x="5429256" y="3000372"/>
            <a:ext cx="2000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7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4800"/>
            <a:ext cx="19050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620000" cy="1143000"/>
          </a:xfrm>
        </p:spPr>
        <p:txBody>
          <a:bodyPr/>
          <a:lstStyle/>
          <a:p>
            <a:pPr algn="l"/>
            <a:r>
              <a:rPr lang="en-US" sz="3600" dirty="0"/>
              <a:t>Misuse of RC4 in Microsoft Office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b="1" dirty="0" smtClean="0">
                <a:solidFill>
                  <a:srgbClr val="00B050"/>
                </a:solidFill>
              </a:rPr>
              <a:t>[</a:t>
            </a:r>
            <a:r>
              <a:rPr lang="en-US" sz="2800" b="1" dirty="0" err="1" smtClean="0">
                <a:solidFill>
                  <a:srgbClr val="00B050"/>
                </a:solidFill>
              </a:rPr>
              <a:t>Hongjun</a:t>
            </a:r>
            <a:r>
              <a:rPr lang="en-US" sz="2800" b="1" dirty="0" smtClean="0">
                <a:solidFill>
                  <a:srgbClr val="00B050"/>
                </a:solidFill>
              </a:rPr>
              <a:t> Wu 2005]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0675" y="1487488"/>
            <a:ext cx="4886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RC4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– a popular PRG (or a “stream cipher”)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057400" y="2057400"/>
            <a:ext cx="5171800" cy="707886"/>
          </a:xfrm>
          <a:prstGeom prst="rect">
            <a:avLst/>
          </a:prstGeom>
          <a:solidFill>
            <a:srgbClr val="F3FA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“Microsoft Strong Cryptographic Provider”</a:t>
            </a:r>
          </a:p>
          <a:p>
            <a:r>
              <a:rPr lang="en-US" sz="2000"/>
              <a:t>(encryption in Word and Excel, Office 2003)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20675" y="3011488"/>
            <a:ext cx="884690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The </a:t>
            </a:r>
            <a:r>
              <a:rPr lang="en-US" sz="2000" dirty="0" smtClean="0"/>
              <a:t>key </a:t>
            </a:r>
            <a:r>
              <a:rPr lang="en-US" sz="2000" b="1" dirty="0" smtClean="0">
                <a:solidFill>
                  <a:srgbClr val="993300"/>
                </a:solidFill>
              </a:rPr>
              <a:t>s</a:t>
            </a:r>
            <a:r>
              <a:rPr lang="en-US" sz="2000" dirty="0" smtClean="0"/>
              <a:t> </a:t>
            </a:r>
            <a:r>
              <a:rPr lang="en-US" sz="2000" dirty="0"/>
              <a:t>is a function of a </a:t>
            </a:r>
            <a:r>
              <a:rPr lang="en-US" sz="2000" b="1" dirty="0">
                <a:solidFill>
                  <a:srgbClr val="FF0000"/>
                </a:solidFill>
              </a:rPr>
              <a:t>password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an </a:t>
            </a:r>
            <a:r>
              <a:rPr lang="en-US" sz="2000" b="1" dirty="0">
                <a:solidFill>
                  <a:srgbClr val="FF0000"/>
                </a:solidFill>
              </a:rPr>
              <a:t>initialization vector</a:t>
            </a:r>
            <a:r>
              <a:rPr lang="en-US" sz="2000" dirty="0"/>
              <a:t>.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These values </a:t>
            </a:r>
            <a:r>
              <a:rPr lang="en-US" sz="2000" b="1" dirty="0">
                <a:solidFill>
                  <a:srgbClr val="0070C0"/>
                </a:solidFill>
              </a:rPr>
              <a:t>do not change between the different versions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of the document!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Suppose </a:t>
            </a:r>
            <a:r>
              <a:rPr lang="en-US" sz="2000" b="1" dirty="0">
                <a:solidFill>
                  <a:srgbClr val="FF0000"/>
                </a:solidFill>
              </a:rPr>
              <a:t>Alice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Bob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work together on some document:</a:t>
            </a:r>
          </a:p>
        </p:txBody>
      </p:sp>
      <p:pic>
        <p:nvPicPr>
          <p:cNvPr id="12297" name="Picture 9" descr="MCj041146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8475" y="4840288"/>
            <a:ext cx="815975" cy="847725"/>
          </a:xfrm>
          <a:prstGeom prst="rect">
            <a:avLst/>
          </a:prstGeom>
          <a:noFill/>
        </p:spPr>
      </p:pic>
      <p:pic>
        <p:nvPicPr>
          <p:cNvPr id="12299" name="Picture 11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875" y="4840288"/>
            <a:ext cx="860425" cy="904875"/>
          </a:xfrm>
          <a:prstGeom prst="rect">
            <a:avLst/>
          </a:prstGeom>
          <a:noFill/>
        </p:spPr>
      </p:pic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920875" y="5068888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07" name="Text Box 19"/>
              <p:cNvSpPr txBox="1">
                <a:spLocks noChangeArrowheads="1"/>
              </p:cNvSpPr>
              <p:nvPr/>
            </p:nvSpPr>
            <p:spPr bwMode="auto">
              <a:xfrm>
                <a:off x="2952750" y="4840288"/>
                <a:ext cx="1409476" cy="40011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0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2750" y="4840288"/>
                <a:ext cx="1409476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641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1920875" y="5602288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09" name="Text Box 21"/>
              <p:cNvSpPr txBox="1">
                <a:spLocks noChangeArrowheads="1"/>
              </p:cNvSpPr>
              <p:nvPr/>
            </p:nvSpPr>
            <p:spPr bwMode="auto">
              <a:xfrm>
                <a:off x="2952750" y="5373688"/>
                <a:ext cx="1409476" cy="40011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09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2750" y="5373688"/>
                <a:ext cx="1409476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6667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10" name="Text Box 22"/>
              <p:cNvSpPr txBox="1">
                <a:spLocks noChangeArrowheads="1"/>
              </p:cNvSpPr>
              <p:nvPr/>
            </p:nvSpPr>
            <p:spPr bwMode="auto">
              <a:xfrm>
                <a:off x="3352800" y="5867400"/>
                <a:ext cx="452733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 b="1" dirty="0"/>
                  <a:t>The adversary can compute</a:t>
                </a:r>
                <a:r>
                  <a:rPr lang="en-US" sz="20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𝐱𝐨𝐫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1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5867400"/>
                <a:ext cx="4527330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346" t="-9231" b="-261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8" name="Picture 10" descr="MCj0435941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25675" y="5526088"/>
            <a:ext cx="1066800" cy="77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94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300" grpId="0" animBg="1"/>
      <p:bldP spid="12307" grpId="0" animBg="1"/>
      <p:bldP spid="12308" grpId="0" animBg="1"/>
      <p:bldP spid="12309" grpId="0" animBg="1"/>
      <p:bldP spid="123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to do?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There are two solutions:</a:t>
            </a:r>
          </a:p>
          <a:p>
            <a:pPr marL="609600" indent="-609600">
              <a:buFontTx/>
              <a:buNone/>
            </a:pPr>
            <a:endParaRPr lang="en-US" dirty="0"/>
          </a:p>
          <a:p>
            <a:pPr marL="609600" indent="-609600">
              <a:buFontTx/>
              <a:buAutoNum type="arabicPeriod"/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synchronized mode</a:t>
            </a:r>
          </a:p>
          <a:p>
            <a:pPr marL="609600" indent="-609600">
              <a:buFontTx/>
              <a:buAutoNum type="arabicPeriod"/>
            </a:pPr>
            <a:endParaRPr lang="en-US" b="1" dirty="0">
              <a:solidFill>
                <a:schemeClr val="accent2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unsynchronized mode</a:t>
            </a:r>
          </a:p>
        </p:txBody>
      </p:sp>
    </p:spTree>
    <p:extLst>
      <p:ext uri="{BB962C8B-B14F-4D97-AF65-F5344CB8AC3E}">
        <p14:creationId xmlns:p14="http://schemas.microsoft.com/office/powerpoint/2010/main" val="364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encrypt several messages</a:t>
            </a:r>
            <a:endParaRPr lang="en-US" dirty="0"/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>
            <a:off x="1143000" y="5791200"/>
            <a:ext cx="693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0"/>
              <p:cNvSpPr txBox="1">
                <a:spLocks noChangeArrowheads="1"/>
              </p:cNvSpPr>
              <p:nvPr/>
            </p:nvSpPr>
            <p:spPr bwMode="auto">
              <a:xfrm>
                <a:off x="5845175" y="6027738"/>
                <a:ext cx="990600" cy="36988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  <a:latin typeface="Cmsy10"/>
                </a:endParaRPr>
              </a:p>
            </p:txBody>
          </p:sp>
        </mc:Choice>
        <mc:Fallback xmlns="">
          <p:sp>
            <p:nvSpPr>
              <p:cNvPr id="5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5175" y="6027738"/>
                <a:ext cx="990600" cy="369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381000" y="1785926"/>
                <a:ext cx="7467600" cy="3810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365760" marR="0" lvl="0" indent="-283464" algn="l" defTabSz="914400" rtl="0" eaLnBrk="1" fontAlgn="auto" latinLnBrk="0" hangingPunct="1">
                  <a:lnSpc>
                    <a:spcPct val="8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𝑮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:{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  <m:r>
                      <a:rPr kumimoji="0" lang="en-US" sz="2000" b="1" i="1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→ {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𝟎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,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𝟏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}</m:t>
                    </m:r>
                    <m:r>
                      <a:rPr kumimoji="0" lang="en-US" sz="20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𝐯𝐞𝐫𝐲</m:t>
                    </m:r>
                    <m:r>
                      <a:rPr kumimoji="0" lang="en-US" sz="20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</m:t>
                    </m:r>
                    <m:r>
                      <a:rPr kumimoji="0" lang="en-US" sz="20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𝐥𝐚𝐫𝐠𝐞</m:t>
                    </m:r>
                    <m:r>
                      <a: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– a PRG.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785926"/>
                <a:ext cx="7467600" cy="381000"/>
              </a:xfrm>
              <a:prstGeom prst="rect">
                <a:avLst/>
              </a:prstGeom>
              <a:blipFill rotWithShape="0">
                <a:blip r:embed="rId4"/>
                <a:stretch>
                  <a:fillRect t="-25806" b="-1774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143000" y="5181600"/>
                <a:ext cx="1677988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5181600"/>
                <a:ext cx="1677988" cy="3698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549775" y="3284538"/>
                <a:ext cx="914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9775" y="3284538"/>
                <a:ext cx="914400" cy="3048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143000" y="4648200"/>
                <a:ext cx="7696200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4648200"/>
                <a:ext cx="7696200" cy="381000"/>
              </a:xfrm>
              <a:prstGeom prst="rect">
                <a:avLst/>
              </a:prstGeom>
              <a:blipFill rotWithShape="0">
                <a:blip r:embed="rId7"/>
                <a:stretch>
                  <a:fillRect b="-1093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8"/>
          <p:cNvSpPr>
            <a:spLocks noChangeArrowheads="1"/>
          </p:cNvSpPr>
          <p:nvPr/>
        </p:nvSpPr>
        <p:spPr bwMode="auto">
          <a:xfrm rot="10800000">
            <a:off x="1143000" y="3657600"/>
            <a:ext cx="7772400" cy="838200"/>
          </a:xfrm>
          <a:custGeom>
            <a:avLst/>
            <a:gdLst>
              <a:gd name="G0" fmla="+- 9514 0 0"/>
              <a:gd name="G1" fmla="+- 21600 0 9514"/>
              <a:gd name="G2" fmla="*/ 9514 1 2"/>
              <a:gd name="G3" fmla="+- 21600 0 G2"/>
              <a:gd name="G4" fmla="+/ 9514 21600 2"/>
              <a:gd name="G5" fmla="+/ G1 0 2"/>
              <a:gd name="G6" fmla="*/ 21600 21600 9514"/>
              <a:gd name="G7" fmla="*/ G6 1 2"/>
              <a:gd name="G8" fmla="+- 21600 0 G7"/>
              <a:gd name="G9" fmla="*/ 21600 1 2"/>
              <a:gd name="G10" fmla="+- 9514 0 G9"/>
              <a:gd name="G11" fmla="?: G10 G8 0"/>
              <a:gd name="G12" fmla="?: G10 G7 21600"/>
              <a:gd name="T0" fmla="*/ 16843 w 21600"/>
              <a:gd name="T1" fmla="*/ 10800 h 21600"/>
              <a:gd name="T2" fmla="*/ 10800 w 21600"/>
              <a:gd name="T3" fmla="*/ 21600 h 21600"/>
              <a:gd name="T4" fmla="*/ 4757 w 21600"/>
              <a:gd name="T5" fmla="*/ 10800 h 21600"/>
              <a:gd name="T6" fmla="*/ 10800 w 21600"/>
              <a:gd name="T7" fmla="*/ 0 h 21600"/>
              <a:gd name="T8" fmla="*/ 6557 w 21600"/>
              <a:gd name="T9" fmla="*/ 6557 h 21600"/>
              <a:gd name="T10" fmla="*/ 15043 w 21600"/>
              <a:gd name="T11" fmla="*/ 1504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514" y="21600"/>
                </a:lnTo>
                <a:lnTo>
                  <a:pt x="12086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2873375" y="5189538"/>
                <a:ext cx="838200" cy="36988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3375" y="5189538"/>
                <a:ext cx="838200" cy="369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3787775" y="5189538"/>
                <a:ext cx="1981200" cy="36988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7775" y="5189538"/>
                <a:ext cx="1981200" cy="369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3"/>
              <p:cNvSpPr txBox="1">
                <a:spLocks noChangeArrowheads="1"/>
              </p:cNvSpPr>
              <p:nvPr/>
            </p:nvSpPr>
            <p:spPr bwMode="auto">
              <a:xfrm>
                <a:off x="5845175" y="5189538"/>
                <a:ext cx="990600" cy="36988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5175" y="5189538"/>
                <a:ext cx="990600" cy="369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705600" y="3657600"/>
            <a:ext cx="24384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207250" y="4379913"/>
            <a:ext cx="60484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. . .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81000" y="56388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xor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7"/>
              <p:cNvSpPr txBox="1">
                <a:spLocks noChangeArrowheads="1"/>
              </p:cNvSpPr>
              <p:nvPr/>
            </p:nvSpPr>
            <p:spPr bwMode="auto">
              <a:xfrm>
                <a:off x="1143000" y="6019800"/>
                <a:ext cx="1677988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6019800"/>
                <a:ext cx="1677988" cy="36988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8"/>
              <p:cNvSpPr txBox="1">
                <a:spLocks noChangeArrowheads="1"/>
              </p:cNvSpPr>
              <p:nvPr/>
            </p:nvSpPr>
            <p:spPr bwMode="auto">
              <a:xfrm>
                <a:off x="2873375" y="6027738"/>
                <a:ext cx="838200" cy="36988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3375" y="6027738"/>
                <a:ext cx="838200" cy="369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3787775" y="6027738"/>
                <a:ext cx="1981200" cy="36988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7775" y="6027738"/>
                <a:ext cx="1981200" cy="369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31"/>
              <p:cNvSpPr txBox="1">
                <a:spLocks noChangeArrowheads="1"/>
              </p:cNvSpPr>
              <p:nvPr/>
            </p:nvSpPr>
            <p:spPr bwMode="auto">
              <a:xfrm>
                <a:off x="3863975" y="3970338"/>
                <a:ext cx="24193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computed “on fly”</a:t>
                </a:r>
              </a:p>
            </p:txBody>
          </p:sp>
        </mc:Choice>
        <mc:Fallback xmlns="">
          <p:sp>
            <p:nvSpPr>
              <p:cNvPr id="20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3975" y="3970338"/>
                <a:ext cx="2419350" cy="366712"/>
              </a:xfrm>
              <a:prstGeom prst="rect">
                <a:avLst/>
              </a:prstGeom>
              <a:blipFill rotWithShape="0">
                <a:blip r:embed="rId14"/>
                <a:stretch>
                  <a:fillRect t="-10000" r="-504" b="-25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0034" y="2633650"/>
                <a:ext cx="2276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divide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in blocks: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4" y="2633650"/>
                <a:ext cx="2276714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139" t="-9836" r="-2406" b="-22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rot="5400000">
            <a:off x="2572530" y="4856966"/>
            <a:ext cx="571504" cy="15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429786" y="4856966"/>
            <a:ext cx="571504" cy="15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501488" y="4856966"/>
            <a:ext cx="571504" cy="15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214942" y="1785926"/>
            <a:ext cx="342902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this can be proven to be CPA-secure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58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80039"/>
            <a:ext cx="7886700" cy="1325563"/>
          </a:xfrm>
        </p:spPr>
        <p:txBody>
          <a:bodyPr/>
          <a:lstStyle/>
          <a:p>
            <a:r>
              <a:rPr lang="en-US" dirty="0"/>
              <a:t>Unsynchronized mode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5105400" y="4648200"/>
            <a:ext cx="3733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Text Box 5"/>
              <p:cNvSpPr txBox="1">
                <a:spLocks noChangeArrowheads="1"/>
              </p:cNvSpPr>
              <p:nvPr/>
            </p:nvSpPr>
            <p:spPr bwMode="auto">
              <a:xfrm>
                <a:off x="5105400" y="4038600"/>
                <a:ext cx="37338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36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4038600"/>
                <a:ext cx="3733800" cy="3698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7086600" y="2057400"/>
                <a:ext cx="6858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36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600" y="2057400"/>
                <a:ext cx="685800" cy="3048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7"/>
              <p:cNvSpPr>
                <a:spLocks noChangeArrowheads="1"/>
              </p:cNvSpPr>
              <p:nvPr/>
            </p:nvSpPr>
            <p:spPr bwMode="auto">
              <a:xfrm>
                <a:off x="5105400" y="3505200"/>
                <a:ext cx="3733800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36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3505200"/>
                <a:ext cx="3733800" cy="381000"/>
              </a:xfrm>
              <a:prstGeom prst="rect">
                <a:avLst/>
              </a:prstGeom>
              <a:blipFill rotWithShape="0">
                <a:blip r:embed="rId5"/>
                <a:stretch>
                  <a:fillRect b="-1076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AutoShape 8"/>
          <p:cNvSpPr>
            <a:spLocks noChangeArrowheads="1"/>
          </p:cNvSpPr>
          <p:nvPr/>
        </p:nvSpPr>
        <p:spPr bwMode="auto">
          <a:xfrm rot="10800000">
            <a:off x="5105400" y="2438400"/>
            <a:ext cx="3733800" cy="838200"/>
          </a:xfrm>
          <a:custGeom>
            <a:avLst/>
            <a:gdLst>
              <a:gd name="G0" fmla="+- 5969 0 0"/>
              <a:gd name="G1" fmla="+- 21600 0 5969"/>
              <a:gd name="G2" fmla="*/ 5969 1 2"/>
              <a:gd name="G3" fmla="+- 21600 0 G2"/>
              <a:gd name="G4" fmla="+/ 5969 21600 2"/>
              <a:gd name="G5" fmla="+/ G1 0 2"/>
              <a:gd name="G6" fmla="*/ 21600 21600 5969"/>
              <a:gd name="G7" fmla="*/ G6 1 2"/>
              <a:gd name="G8" fmla="+- 21600 0 G7"/>
              <a:gd name="G9" fmla="*/ 21600 1 2"/>
              <a:gd name="G10" fmla="+- 5969 0 G9"/>
              <a:gd name="G11" fmla="?: G10 G8 0"/>
              <a:gd name="G12" fmla="?: G10 G7 21600"/>
              <a:gd name="T0" fmla="*/ 18615 w 21600"/>
              <a:gd name="T1" fmla="*/ 10800 h 21600"/>
              <a:gd name="T2" fmla="*/ 10800 w 21600"/>
              <a:gd name="T3" fmla="*/ 21600 h 21600"/>
              <a:gd name="T4" fmla="*/ 2985 w 21600"/>
              <a:gd name="T5" fmla="*/ 10800 h 21600"/>
              <a:gd name="T6" fmla="*/ 10800 w 21600"/>
              <a:gd name="T7" fmla="*/ 0 h 21600"/>
              <a:gd name="T8" fmla="*/ 4785 w 21600"/>
              <a:gd name="T9" fmla="*/ 4785 h 21600"/>
              <a:gd name="T10" fmla="*/ 16815 w 21600"/>
              <a:gd name="T11" fmla="*/ 1681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969" y="21600"/>
                </a:lnTo>
                <a:lnTo>
                  <a:pt x="15631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9" name="Text Box 9"/>
              <p:cNvSpPr txBox="1">
                <a:spLocks noChangeArrowheads="1"/>
              </p:cNvSpPr>
              <p:nvPr/>
            </p:nvSpPr>
            <p:spPr bwMode="auto">
              <a:xfrm>
                <a:off x="5105400" y="4876800"/>
                <a:ext cx="3733800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36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4876800"/>
                <a:ext cx="3733800" cy="369888"/>
              </a:xfrm>
              <a:prstGeom prst="rect">
                <a:avLst/>
              </a:prstGeom>
              <a:blipFill rotWithShape="0">
                <a:blip r:embed="rId6"/>
                <a:stretch>
                  <a:fillRect b="-1111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6172200" y="2057400"/>
                <a:ext cx="838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370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2057400"/>
                <a:ext cx="838200" cy="304800"/>
              </a:xfrm>
              <a:prstGeom prst="rect">
                <a:avLst/>
              </a:prstGeom>
              <a:blipFill rotWithShape="0">
                <a:blip r:embed="rId7"/>
                <a:stretch>
                  <a:fillRect b="-961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495800" y="44196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xor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72" name="Rectangle 12"/>
              <p:cNvSpPr>
                <a:spLocks noChangeArrowheads="1"/>
              </p:cNvSpPr>
              <p:nvPr/>
            </p:nvSpPr>
            <p:spPr bwMode="auto">
              <a:xfrm>
                <a:off x="4114800" y="4876800"/>
                <a:ext cx="838200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372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4876800"/>
                <a:ext cx="838200" cy="381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4" name="AutoShape 14"/>
          <p:cNvSpPr>
            <a:spLocks/>
          </p:cNvSpPr>
          <p:nvPr/>
        </p:nvSpPr>
        <p:spPr bwMode="auto">
          <a:xfrm rot="16200000">
            <a:off x="6305550" y="3219450"/>
            <a:ext cx="381000" cy="4762500"/>
          </a:xfrm>
          <a:prstGeom prst="leftBrace">
            <a:avLst>
              <a:gd name="adj1" fmla="val 1041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75" name="Text Box 15"/>
              <p:cNvSpPr txBox="1">
                <a:spLocks noChangeArrowheads="1"/>
              </p:cNvSpPr>
              <p:nvPr/>
            </p:nvSpPr>
            <p:spPr bwMode="auto">
              <a:xfrm>
                <a:off x="5867400" y="5943600"/>
                <a:ext cx="130830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375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5943600"/>
                <a:ext cx="130830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76" name="Text Box 16"/>
              <p:cNvSpPr txBox="1">
                <a:spLocks noChangeArrowheads="1"/>
              </p:cNvSpPr>
              <p:nvPr/>
            </p:nvSpPr>
            <p:spPr bwMode="auto">
              <a:xfrm>
                <a:off x="152400" y="1391313"/>
                <a:ext cx="3657600" cy="495520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r>
                  <a:rPr lang="en-US" sz="2800" b="1" u="sng" dirty="0">
                    <a:solidFill>
                      <a:srgbClr val="0070C0"/>
                    </a:solidFill>
                  </a:rPr>
                  <a:t>Idea</a:t>
                </a:r>
              </a:p>
              <a:p>
                <a:endParaRPr lang="en-US" sz="2800" u="sng" dirty="0"/>
              </a:p>
              <a:p>
                <a:r>
                  <a:rPr lang="en-US" sz="2000" b="1" dirty="0"/>
                  <a:t>Randomize the encryption procedure.</a:t>
                </a:r>
              </a:p>
              <a:p>
                <a:pPr algn="l"/>
                <a:endParaRPr lang="en-US" sz="2000" dirty="0"/>
              </a:p>
              <a:p>
                <a:pPr algn="l"/>
                <a:r>
                  <a:rPr lang="en-US" sz="2000" dirty="0"/>
                  <a:t>Assume that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takes as an additional input</a:t>
                </a:r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000" dirty="0"/>
                  <a:t>an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initialization vector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𝐈𝐕</m:t>
                    </m:r>
                  </m:oMath>
                </a14:m>
                <a:r>
                  <a:rPr lang="en-US" sz="2000" dirty="0"/>
                  <a:t>).</a:t>
                </a:r>
              </a:p>
              <a:p>
                <a:endParaRPr lang="en-US" sz="2000" dirty="0"/>
              </a:p>
              <a:p>
                <a:pPr algn="l"/>
                <a:r>
                  <a:rPr lang="en-US" sz="2000" dirty="0"/>
                  <a:t>The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Enc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algorithm selects a fresh random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IV</a:t>
                </a:r>
                <a:r>
                  <a:rPr lang="en-US" sz="2000" b="1" i="1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000" b="1" dirty="0"/>
                  <a:t> </a:t>
                </a:r>
                <a:r>
                  <a:rPr lang="en-US" sz="2000" dirty="0"/>
                  <a:t>for each message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m</a:t>
                </a:r>
                <a:r>
                  <a:rPr lang="en-US" sz="2000" b="1" i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/>
                  <a:t>.</a:t>
                </a:r>
              </a:p>
              <a:p>
                <a:pPr algn="r"/>
                <a:r>
                  <a:rPr lang="en-US" sz="2000" dirty="0" smtClean="0"/>
                  <a:t>Later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IV</a:t>
                </a:r>
                <a:r>
                  <a:rPr lang="en-US" sz="2000" b="1" i="1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000" b="1" i="1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baseline="-25000" dirty="0">
                    <a:solidFill>
                      <a:srgbClr val="990000"/>
                    </a:solidFill>
                  </a:rPr>
                  <a:t> </a:t>
                </a:r>
                <a:r>
                  <a:rPr lang="en-US" sz="2000" dirty="0"/>
                  <a:t>is included in the </a:t>
                </a:r>
                <a:r>
                  <a:rPr lang="en-US" sz="2000" b="1" dirty="0" err="1" smtClean="0"/>
                  <a:t>ciphertext</a:t>
                </a:r>
                <a:endParaRPr lang="en-US" sz="2000" b="1" dirty="0" smtClean="0"/>
              </a:p>
            </p:txBody>
          </p:sp>
        </mc:Choice>
        <mc:Fallback xmlns="">
          <p:sp>
            <p:nvSpPr>
              <p:cNvPr id="1537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391313"/>
                <a:ext cx="3657600" cy="4955203"/>
              </a:xfrm>
              <a:prstGeom prst="rect">
                <a:avLst/>
              </a:prstGeom>
              <a:blipFill rotWithShape="0">
                <a:blip r:embed="rId10"/>
                <a:stretch>
                  <a:fillRect l="-3151" t="-1103" r="-2819" b="-980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ular Callout 1"/>
          <p:cNvSpPr/>
          <p:nvPr/>
        </p:nvSpPr>
        <p:spPr>
          <a:xfrm>
            <a:off x="3983467" y="1814513"/>
            <a:ext cx="1541033" cy="997297"/>
          </a:xfrm>
          <a:prstGeom prst="wedgeRectCallout">
            <a:avLst>
              <a:gd name="adj1" fmla="val -139506"/>
              <a:gd name="adj2" fmla="val 1830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weaker version: a </a:t>
            </a:r>
            <a:r>
              <a:rPr lang="en-US" b="1" dirty="0" smtClean="0">
                <a:solidFill>
                  <a:srgbClr val="0070C0"/>
                </a:solidFill>
              </a:rPr>
              <a:t>nonce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416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/>
      <p:bldP spid="15372" grpId="0" animBg="1"/>
      <p:bldP spid="15374" grpId="0" animBg="1"/>
      <p:bldP spid="15375" grpId="0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AutoShape 8"/>
          <p:cNvSpPr>
            <a:spLocks noChangeArrowheads="1"/>
          </p:cNvSpPr>
          <p:nvPr/>
        </p:nvSpPr>
        <p:spPr bwMode="auto">
          <a:xfrm rot="-1249413">
            <a:off x="457200" y="2971800"/>
            <a:ext cx="2743200" cy="2873375"/>
          </a:xfrm>
          <a:prstGeom prst="curvedRightArrow">
            <a:avLst>
              <a:gd name="adj1" fmla="val 6624"/>
              <a:gd name="adj2" fmla="val 27573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We need an “augmented”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736899"/>
                <a:ext cx="8610600" cy="194280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buFontTx/>
                  <a:buNone/>
                </a:pPr>
                <a:r>
                  <a:rPr lang="en-US" sz="2000" dirty="0" smtClean="0"/>
                  <a:t>We need a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PRG</a:t>
                </a:r>
                <a:r>
                  <a:rPr lang="en-US" sz="2000" dirty="0"/>
                  <a:t> such that the adversary cannot distinguish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rgbClr val="FF0000"/>
                        </a:solidFill>
                      </a:rPr>
                      <m:t>IV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993300"/>
                    </a:solidFill>
                  </a:rPr>
                  <a:t> </a:t>
                </a:r>
                <a:r>
                  <a:rPr lang="en-US" sz="2000" dirty="0"/>
                  <a:t>from a random string even if she knows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IV </a:t>
                </a:r>
                <a:r>
                  <a:rPr lang="en-US" sz="2000" dirty="0"/>
                  <a:t>and</a:t>
                </a:r>
                <a:r>
                  <a:rPr lang="en-US" sz="2000" b="1" dirty="0">
                    <a:solidFill>
                      <a:srgbClr val="993300"/>
                    </a:solidFill>
                  </a:rPr>
                  <a:t> </a:t>
                </a:r>
                <a:r>
                  <a:rPr lang="en-US" sz="2000" dirty="0"/>
                  <a:t>some pairs </a:t>
                </a:r>
              </a:p>
              <a:p>
                <a:pPr algn="ctr">
                  <a:lnSpc>
                    <a:spcPct val="10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FF0000"/>
                              </a:solidFill>
                            </a:rPr>
                            <m:t>IV</m:t>
                          </m:r>
                          <m:r>
                            <a:rPr lang="en-US" sz="2000" b="1" i="1" baseline="-2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d>
                            <m:dPr>
                              <m:ctrlPr>
                                <a:rPr lang="en-US" sz="20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FF0000"/>
                                  </a:solidFill>
                                </a:rPr>
                                <m:t>IV</m:t>
                              </m:r>
                              <m:r>
                                <a:rPr lang="en-US" sz="2000" b="1" i="1" baseline="-250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</m:d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FF0000"/>
                              </a:solidFill>
                            </a:rPr>
                            <m:t>IV</m:t>
                          </m:r>
                          <m:r>
                            <a:rPr lang="en-US" sz="2000" b="1" i="1" baseline="-2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d>
                            <m:dPr>
                              <m:ctrlPr>
                                <a:rPr lang="en-US" sz="20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FF0000"/>
                                  </a:solidFill>
                                </a:rPr>
                                <m:t>IV</m:t>
                              </m:r>
                              <m:r>
                                <a:rPr lang="en-US" sz="2000" b="1" i="1" baseline="-250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</m:d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FF0000"/>
                              </a:solidFill>
                            </a:rPr>
                            <m:t>IV</m:t>
                          </m:r>
                          <m:r>
                            <a:rPr lang="en-US" sz="2000" b="1" i="1" baseline="-2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d>
                            <m:dPr>
                              <m:ctrlPr>
                                <a:rPr lang="en-US" sz="20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rgbClr val="FF0000"/>
                                  </a:solidFill>
                                </a:rPr>
                                <m:t>IV</m:t>
                              </m:r>
                              <m:r>
                                <a:rPr lang="en-US" sz="2000" b="1" i="1" baseline="-250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</m:d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. . .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00000"/>
                  </a:lnSpc>
                  <a:buFontTx/>
                  <a:buNone/>
                </a:pP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rgbClr val="FF0000"/>
                        </a:solidFill>
                      </a:rPr>
                      <m:t>IV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rgbClr val="FF0000"/>
                        </a:solidFill>
                      </a:rPr>
                      <m:t>IV</m:t>
                    </m:r>
                    <m:r>
                      <a:rPr lang="en-US" sz="20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rgbClr val="FF0000"/>
                        </a:solidFill>
                      </a:rPr>
                      <m:t>IV</m:t>
                    </m:r>
                    <m:r>
                      <a:rPr lang="en-US" sz="20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rgbClr val="FF0000"/>
                        </a:solidFill>
                      </a:rPr>
                      <m:t>IV</m:t>
                    </m:r>
                    <m:r>
                      <a:rPr lang="en-US" sz="20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  </m:t>
                    </m:r>
                  </m:oMath>
                </a14:m>
                <a:r>
                  <a:rPr lang="en-US" sz="2000" dirty="0"/>
                  <a:t>are random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736899"/>
                <a:ext cx="8610600" cy="1942801"/>
              </a:xfrm>
              <a:blipFill rotWithShape="0">
                <a:blip r:embed="rId3"/>
                <a:stretch>
                  <a:fillRect l="-708" t="-18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76600" y="2590800"/>
            <a:ext cx="6858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5"/>
              <p:cNvSpPr>
                <a:spLocks noChangeArrowheads="1"/>
              </p:cNvSpPr>
              <p:nvPr/>
            </p:nvSpPr>
            <p:spPr bwMode="auto">
              <a:xfrm>
                <a:off x="1295400" y="3962400"/>
                <a:ext cx="3733800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</a:rPr>
                        <m:t>IV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38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3962400"/>
                <a:ext cx="3733800" cy="381000"/>
              </a:xfrm>
              <a:prstGeom prst="rect">
                <a:avLst/>
              </a:prstGeom>
              <a:blipFill rotWithShape="0">
                <a:blip r:embed="rId4"/>
                <a:stretch>
                  <a:fillRect b="-1076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AutoShape 6"/>
          <p:cNvSpPr>
            <a:spLocks noChangeArrowheads="1"/>
          </p:cNvSpPr>
          <p:nvPr/>
        </p:nvSpPr>
        <p:spPr bwMode="auto">
          <a:xfrm rot="10800000">
            <a:off x="1295400" y="2971800"/>
            <a:ext cx="3733800" cy="838200"/>
          </a:xfrm>
          <a:custGeom>
            <a:avLst/>
            <a:gdLst>
              <a:gd name="G0" fmla="+- 5969 0 0"/>
              <a:gd name="G1" fmla="+- 21600 0 5969"/>
              <a:gd name="G2" fmla="*/ 5969 1 2"/>
              <a:gd name="G3" fmla="+- 21600 0 G2"/>
              <a:gd name="G4" fmla="+/ 5969 21600 2"/>
              <a:gd name="G5" fmla="+/ G1 0 2"/>
              <a:gd name="G6" fmla="*/ 21600 21600 5969"/>
              <a:gd name="G7" fmla="*/ G6 1 2"/>
              <a:gd name="G8" fmla="+- 21600 0 G7"/>
              <a:gd name="G9" fmla="*/ 21600 1 2"/>
              <a:gd name="G10" fmla="+- 5969 0 G9"/>
              <a:gd name="G11" fmla="?: G10 G8 0"/>
              <a:gd name="G12" fmla="?: G10 G7 21600"/>
              <a:gd name="T0" fmla="*/ 18615 w 21600"/>
              <a:gd name="T1" fmla="*/ 10800 h 21600"/>
              <a:gd name="T2" fmla="*/ 10800 w 21600"/>
              <a:gd name="T3" fmla="*/ 21600 h 21600"/>
              <a:gd name="T4" fmla="*/ 2985 w 21600"/>
              <a:gd name="T5" fmla="*/ 10800 h 21600"/>
              <a:gd name="T6" fmla="*/ 10800 w 21600"/>
              <a:gd name="T7" fmla="*/ 0 h 21600"/>
              <a:gd name="T8" fmla="*/ 4785 w 21600"/>
              <a:gd name="T9" fmla="*/ 4785 h 21600"/>
              <a:gd name="T10" fmla="*/ 16815 w 21600"/>
              <a:gd name="T11" fmla="*/ 1681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969" y="21600"/>
                </a:lnTo>
                <a:lnTo>
                  <a:pt x="15631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362200" y="2590800"/>
            <a:ext cx="8382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IV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pic>
        <p:nvPicPr>
          <p:cNvPr id="16393" name="Picture 9" descr="MCj04359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953000"/>
            <a:ext cx="1447800" cy="10509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395" name="Rectangle 11"/>
              <p:cNvSpPr>
                <a:spLocks noChangeArrowheads="1"/>
              </p:cNvSpPr>
              <p:nvPr/>
            </p:nvSpPr>
            <p:spPr bwMode="auto">
              <a:xfrm>
                <a:off x="5145537" y="3971392"/>
                <a:ext cx="3733800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395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5537" y="3971392"/>
                <a:ext cx="3733800" cy="381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7" name="Rectangle 13"/>
              <p:cNvSpPr>
                <a:spLocks noChangeArrowheads="1"/>
              </p:cNvSpPr>
              <p:nvPr/>
            </p:nvSpPr>
            <p:spPr bwMode="auto">
              <a:xfrm>
                <a:off x="3124200" y="5334000"/>
                <a:ext cx="838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397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5334000"/>
                <a:ext cx="838200" cy="304800"/>
              </a:xfrm>
              <a:prstGeom prst="rect">
                <a:avLst/>
              </a:prstGeom>
              <a:blipFill rotWithShape="0">
                <a:blip r:embed="rId7"/>
                <a:stretch>
                  <a:fillRect b="-3846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594350" y="4635500"/>
            <a:ext cx="8048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990000"/>
                </a:solidFill>
              </a:rPr>
              <a:t>?</a:t>
            </a:r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4459737" y="2429935"/>
            <a:ext cx="4419600" cy="381000"/>
          </a:xfrm>
          <a:prstGeom prst="wedgeRoundRectCallout">
            <a:avLst>
              <a:gd name="adj1" fmla="val 2157"/>
              <a:gd name="adj2" fmla="val -370833"/>
              <a:gd name="adj3" fmla="val 16667"/>
            </a:avLst>
          </a:prstGeom>
          <a:solidFill>
            <a:srgbClr val="F3FA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with a non-negligible advantage</a:t>
            </a: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 rot="-13844827">
            <a:off x="4351338" y="4089400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 rot="-8209910">
            <a:off x="5486400" y="4114800"/>
            <a:ext cx="304800" cy="838200"/>
          </a:xfrm>
          <a:prstGeom prst="upArrow">
            <a:avLst>
              <a:gd name="adj1" fmla="val 50000"/>
              <a:gd name="adj2" fmla="val 6875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876800" y="4419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06" name="Text Box 22"/>
              <p:cNvSpPr txBox="1">
                <a:spLocks noChangeArrowheads="1"/>
              </p:cNvSpPr>
              <p:nvPr/>
            </p:nvSpPr>
            <p:spPr bwMode="auto">
              <a:xfrm>
                <a:off x="652024" y="5867400"/>
                <a:ext cx="5150191" cy="4049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m:t>IV</m:t>
                          </m:r>
                          <m:r>
                            <a:rPr lang="en-US" b="1" i="1" baseline="-2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1" dirty="0">
                                  <a:solidFill>
                                    <a:srgbClr val="FF0000"/>
                                  </a:solidFill>
                                </a:rPr>
                                <m:t>IV</m:t>
                              </m:r>
                              <m:r>
                                <a:rPr lang="en-US" b="1" i="1" baseline="-250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</m:d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m:t>IV</m:t>
                          </m:r>
                          <m:r>
                            <a:rPr lang="en-US" b="1" i="1" baseline="-2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1" dirty="0">
                                  <a:solidFill>
                                    <a:srgbClr val="FF0000"/>
                                  </a:solidFill>
                                </a:rPr>
                                <m:t>IV</m:t>
                              </m:r>
                              <m:r>
                                <a:rPr lang="en-US" b="1" i="1" baseline="-250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</m:d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m:t>IV</m:t>
                          </m:r>
                          <m:r>
                            <a:rPr lang="en-US" b="1" i="1" baseline="-2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1" dirty="0">
                                  <a:solidFill>
                                    <a:srgbClr val="FF0000"/>
                                  </a:solidFill>
                                </a:rPr>
                                <m:t>IV</m:t>
                              </m:r>
                              <m:r>
                                <a:rPr lang="en-US" b="1" i="1" baseline="-250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</m:d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. . .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406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024" y="5867400"/>
                <a:ext cx="5150191" cy="4049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7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88" grpId="0" animBg="1"/>
      <p:bldP spid="16389" grpId="0" animBg="1"/>
      <p:bldP spid="16390" grpId="0" animBg="1"/>
      <p:bldP spid="16391" grpId="0" animBg="1"/>
      <p:bldP spid="16395" grpId="0" animBg="1"/>
      <p:bldP spid="16397" grpId="0" animBg="1"/>
      <p:bldP spid="16398" grpId="0"/>
      <p:bldP spid="16399" grpId="0" animBg="1"/>
      <p:bldP spid="16399" grpId="1" animBg="1"/>
      <p:bldP spid="16401" grpId="0" animBg="1"/>
      <p:bldP spid="16403" grpId="0" animBg="1"/>
      <p:bldP spid="16405" grpId="0"/>
      <p:bldP spid="164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47968" cy="1143000"/>
          </a:xfrm>
        </p:spPr>
        <p:txBody>
          <a:bodyPr/>
          <a:lstStyle/>
          <a:p>
            <a:r>
              <a:rPr lang="en-US" dirty="0" smtClean="0"/>
              <a:t>Multiple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real-life applications we need to encrypt </a:t>
            </a:r>
            <a:r>
              <a:rPr lang="en-US" b="1" dirty="0" smtClean="0">
                <a:solidFill>
                  <a:srgbClr val="FF0000"/>
                </a:solidFill>
              </a:rPr>
              <a:t>multiple messages with one key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adversary may learn something about the key by looking at </a:t>
            </a:r>
          </a:p>
          <a:p>
            <a:pPr algn="ctr">
              <a:buNone/>
            </a:pPr>
            <a:r>
              <a:rPr lang="en-US" dirty="0" err="1" smtClean="0"/>
              <a:t>ciphertexts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,...,</a:t>
            </a:r>
            <a:r>
              <a:rPr lang="en-US" b="1" i="1" dirty="0" smtClean="0">
                <a:solidFill>
                  <a:srgbClr val="FF0000"/>
                </a:solidFill>
              </a:rPr>
              <a:t>c</a:t>
            </a:r>
            <a:r>
              <a:rPr lang="en-US" b="1" i="1" baseline="-25000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</a:t>
            </a:r>
          </a:p>
          <a:p>
            <a:pPr algn="ctr">
              <a:buNone/>
            </a:pPr>
            <a:r>
              <a:rPr lang="en-US" dirty="0" smtClean="0"/>
              <a:t>some messages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,...,</a:t>
            </a:r>
            <a:r>
              <a:rPr lang="en-US" b="1" i="1" dirty="0" err="1" smtClean="0">
                <a:solidFill>
                  <a:srgbClr val="FF0000"/>
                </a:solidFill>
              </a:rPr>
              <a:t>m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ight Arrow Callout 3"/>
          <p:cNvSpPr/>
          <p:nvPr/>
        </p:nvSpPr>
        <p:spPr>
          <a:xfrm rot="16200000">
            <a:off x="3428992" y="1857364"/>
            <a:ext cx="2143140" cy="7429552"/>
          </a:xfrm>
          <a:prstGeom prst="rightArrowCallout">
            <a:avLst>
              <a:gd name="adj1" fmla="val 21902"/>
              <a:gd name="adj2" fmla="val 25000"/>
              <a:gd name="adj3" fmla="val 25000"/>
              <a:gd name="adj4" fmla="val 7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How are these messages chosen?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let’s say: the adversary can choose them!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(good tradition: be as pessimistic as possible)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0" y="4648200"/>
                <a:ext cx="9144000" cy="1524000"/>
              </a:xfrm>
              <a:prstGeom prst="rect">
                <a:avLst/>
              </a:prstGeom>
              <a:solidFill>
                <a:srgbClr val="FFFFD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609600" indent="-609600"/>
                <a:r>
                  <a:rPr lang="en-US" sz="2800" dirty="0"/>
                  <a:t>A more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modern approach</a:t>
                </a:r>
                <a:r>
                  <a:rPr lang="en-US" sz="2800" dirty="0"/>
                  <a:t>:</a:t>
                </a:r>
              </a:p>
              <a:p>
                <a:pPr marL="990600" lvl="1" indent="-533400" algn="ctr">
                  <a:buFontTx/>
                  <a:buNone/>
                </a:pPr>
                <a:r>
                  <a:rPr lang="en-US" sz="2400" dirty="0"/>
                  <a:t>design such a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dirty="0"/>
                  <a:t> from scratch.</a:t>
                </a:r>
              </a:p>
            </p:txBody>
          </p:sp>
        </mc:Choice>
        <mc:Fallback xmlns="">
          <p:sp>
            <p:nvSpPr>
              <p:cNvPr id="1741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648200"/>
                <a:ext cx="9144000" cy="1524000"/>
              </a:xfrm>
              <a:prstGeom prst="rect">
                <a:avLst/>
              </a:prstGeom>
              <a:blipFill rotWithShape="0">
                <a:blip r:embed="rId3"/>
                <a:stretch>
                  <a:fillRect l="-126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Rectangle 4"/>
              <p:cNvSpPr>
                <a:spLocks noChangeArrowheads="1"/>
              </p:cNvSpPr>
              <p:nvPr/>
            </p:nvSpPr>
            <p:spPr bwMode="auto">
              <a:xfrm>
                <a:off x="0" y="1447800"/>
                <a:ext cx="9144000" cy="3200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anchor="ctr"/>
              <a:lstStyle/>
              <a:p>
                <a:pPr marL="609600" indent="-609600"/>
                <a:r>
                  <a:rPr lang="en-US" sz="2800" dirty="0"/>
                  <a:t>An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old-fashioned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approach</a:t>
                </a:r>
                <a:r>
                  <a:rPr lang="en-US" sz="2800" dirty="0"/>
                  <a:t>:</a:t>
                </a:r>
                <a:br>
                  <a:rPr lang="en-US" sz="2800" dirty="0"/>
                </a:br>
                <a:endParaRPr lang="en-US" sz="2800" dirty="0"/>
              </a:p>
              <a:p>
                <a:pPr marL="990600" lvl="1" indent="-533400">
                  <a:buFontTx/>
                  <a:buAutoNum type="arabicPeriod"/>
                </a:pPr>
                <a:r>
                  <a:rPr lang="en-US" sz="2400" dirty="0"/>
                  <a:t>take a standard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PRG</a:t>
                </a:r>
                <a:r>
                  <a:rPr lang="en-US" sz="2400" dirty="0"/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G</a:t>
                </a:r>
              </a:p>
              <a:p>
                <a:pPr marL="990600" lvl="1" indent="-533400">
                  <a:buFontTx/>
                  <a:buAutoNum type="arabicPeriod"/>
                </a:pPr>
                <a:r>
                  <a:rPr lang="en-US" sz="24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’(</m:t>
                    </m:r>
                    <m:r>
                      <a:rPr lang="en-US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𝐈𝐕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:=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𝐈𝐕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3200" b="1" i="1" dirty="0">
                    <a:solidFill>
                      <a:srgbClr val="FF0000"/>
                    </a:solidFill>
                  </a:rPr>
                  <a:t/>
                </a:r>
                <a:br>
                  <a:rPr lang="en-US" sz="3200" b="1" i="1" dirty="0">
                    <a:solidFill>
                      <a:srgbClr val="FF0000"/>
                    </a:solidFill>
                  </a:rPr>
                </a:br>
                <a:endParaRPr lang="en-US" sz="2400" b="1" i="1" dirty="0">
                  <a:solidFill>
                    <a:srgbClr val="FF0000"/>
                  </a:solidFill>
                </a:endParaRPr>
              </a:p>
              <a:p>
                <a:pPr marL="990600" lvl="1" indent="-533400">
                  <a:buFontTx/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/>
                  <a:t> is a “hash-function” (we will define cryptographic hash functions later)</a:t>
                </a:r>
                <a:br>
                  <a:rPr lang="en-US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1741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47800"/>
                <a:ext cx="9144000" cy="3200400"/>
              </a:xfrm>
              <a:prstGeom prst="rect">
                <a:avLst/>
              </a:prstGeom>
              <a:blipFill rotWithShape="0">
                <a:blip r:embed="rId4"/>
                <a:stretch>
                  <a:fillRect l="-1265" t="-94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How to construct such a PRG?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638800" y="1905000"/>
            <a:ext cx="2895600" cy="1095372"/>
          </a:xfrm>
          <a:prstGeom prst="wedgeRoundRectCallout">
            <a:avLst>
              <a:gd name="adj1" fmla="val -85433"/>
              <a:gd name="adj2" fmla="val 54278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often</a:t>
            </a:r>
            <a:r>
              <a:rPr lang="en-US" sz="2000" b="1" dirty="0"/>
              <a:t>:</a:t>
            </a:r>
            <a:br>
              <a:rPr lang="en-US" sz="2000" b="1" dirty="0"/>
            </a:br>
            <a:r>
              <a:rPr lang="en-US" sz="2000" b="1" dirty="0"/>
              <a:t>just concatenate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IV</a:t>
            </a:r>
            <a:r>
              <a:rPr lang="en-US" sz="2000" b="1" dirty="0"/>
              <a:t> and </a:t>
            </a:r>
            <a:r>
              <a:rPr lang="en-US" sz="2000" b="1" i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6044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Popular historical stream ciphers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409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smtClean="0"/>
              <a:t>Based on the </a:t>
            </a:r>
            <a:r>
              <a:rPr lang="en-US" sz="2400" b="1" dirty="0" smtClean="0">
                <a:solidFill>
                  <a:srgbClr val="FF0000"/>
                </a:solidFill>
              </a:rPr>
              <a:t>linear feedback shift registers</a:t>
            </a:r>
            <a:r>
              <a:rPr lang="en-US" sz="2400" dirty="0" smtClean="0"/>
              <a:t>: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A5/1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0070C0"/>
                </a:solidFill>
              </a:rPr>
              <a:t>A5/2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(used in </a:t>
            </a:r>
            <a:r>
              <a:rPr lang="en-US" sz="2400" b="1" dirty="0" smtClean="0"/>
              <a:t>GSM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1800" dirty="0" smtClean="0"/>
              <a:t>Ross Anderson: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Content </a:t>
            </a:r>
            <a:r>
              <a:rPr lang="en-US" sz="2400" b="1" dirty="0">
                <a:solidFill>
                  <a:srgbClr val="0070C0"/>
                </a:solidFill>
              </a:rPr>
              <a:t>Scramble System (CSS) </a:t>
            </a:r>
            <a:r>
              <a:rPr lang="en-US" sz="2400" dirty="0" smtClean="0"/>
              <a:t>encryption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/>
              <a:t>Other: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RC4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b="1" u="sng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b="1" u="sng" dirty="0" smtClean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1543828" y="5451885"/>
            <a:ext cx="7163968" cy="717611"/>
          </a:xfrm>
          <a:prstGeom prst="leftArrow">
            <a:avLst>
              <a:gd name="adj1" fmla="val 55552"/>
              <a:gd name="adj2" fmla="val 15686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smtClean="0"/>
              <a:t>until recently very popular, but has serious security weaknesses</a:t>
            </a:r>
            <a:endParaRPr lang="en-US" dirty="0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4910122" y="2068152"/>
            <a:ext cx="2448272" cy="409575"/>
          </a:xfrm>
          <a:prstGeom prst="leftArrow">
            <a:avLst>
              <a:gd name="adj1" fmla="val 65706"/>
              <a:gd name="adj2" fmla="val 15686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 smtClean="0"/>
              <a:t>completely broken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1543828" y="2853583"/>
            <a:ext cx="7036292" cy="1152128"/>
          </a:xfrm>
          <a:prstGeom prst="wedgeRectCallout">
            <a:avLst>
              <a:gd name="adj1" fmla="val -38847"/>
              <a:gd name="adj2" fmla="val -729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dirty="0"/>
              <a:t>"there was a terrific row between the NATO signal intelligence agencies in the mid 1980s over whether GSM encryption should be strong or not. The Germans said it should be, as they shared a long border with the Warsaw Pact; but the other countries didn't feel this way, and the algorithm as now fielded is a French design."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644142" y="4398426"/>
            <a:ext cx="2448272" cy="409575"/>
          </a:xfrm>
          <a:prstGeom prst="leftArrow">
            <a:avLst>
              <a:gd name="adj1" fmla="val 65706"/>
              <a:gd name="adj2" fmla="val 15686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 smtClean="0"/>
              <a:t>completely broken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3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5163" y="122237"/>
            <a:ext cx="7886700" cy="1325563"/>
          </a:xfrm>
        </p:spPr>
        <p:txBody>
          <a:bodyPr/>
          <a:lstStyle/>
          <a:p>
            <a:pPr algn="l"/>
            <a:r>
              <a:rPr lang="pl-PL" dirty="0"/>
              <a:t>RC4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382000" cy="5105400"/>
          </a:xfrm>
        </p:spPr>
        <p:txBody>
          <a:bodyPr/>
          <a:lstStyle/>
          <a:p>
            <a:r>
              <a:rPr lang="pl-PL" sz="2400" dirty="0"/>
              <a:t>Designed by </a:t>
            </a:r>
            <a:r>
              <a:rPr lang="en-US" sz="2400" b="1" dirty="0">
                <a:solidFill>
                  <a:srgbClr val="0070C0"/>
                </a:solidFill>
              </a:rPr>
              <a:t>Ron </a:t>
            </a:r>
            <a:r>
              <a:rPr lang="en-US" sz="2400" b="1" dirty="0" err="1">
                <a:solidFill>
                  <a:srgbClr val="0070C0"/>
                </a:solidFill>
              </a:rPr>
              <a:t>Rivest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pl-PL" sz="2400" dirty="0"/>
              <a:t>(</a:t>
            </a:r>
            <a:r>
              <a:rPr lang="en-US" sz="2400" b="1" dirty="0">
                <a:solidFill>
                  <a:srgbClr val="0070C0"/>
                </a:solidFill>
              </a:rPr>
              <a:t>RSA Security</a:t>
            </a:r>
            <a:r>
              <a:rPr lang="pl-PL" sz="2400" dirty="0"/>
              <a:t>)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US" sz="2400" dirty="0"/>
              <a:t>in 1987.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b="1" dirty="0"/>
              <a:t>RC4</a:t>
            </a:r>
            <a:r>
              <a:rPr lang="pl-PL" sz="2400" dirty="0"/>
              <a:t> = </a:t>
            </a:r>
            <a:r>
              <a:rPr lang="en-US" sz="2400" dirty="0"/>
              <a:t> “</a:t>
            </a:r>
            <a:r>
              <a:rPr lang="en-US" sz="2400" b="1" dirty="0" err="1"/>
              <a:t>Rivest</a:t>
            </a:r>
            <a:r>
              <a:rPr lang="en-US" sz="2400" b="1" dirty="0"/>
              <a:t> Cipher 4</a:t>
            </a:r>
            <a:r>
              <a:rPr lang="pl-PL" sz="2400" dirty="0"/>
              <a:t>”, or</a:t>
            </a:r>
            <a:r>
              <a:rPr lang="en-US" sz="2400" dirty="0"/>
              <a:t> “</a:t>
            </a:r>
            <a:r>
              <a:rPr lang="en-US" sz="2400" b="1" dirty="0"/>
              <a:t>Ron's Code 4</a:t>
            </a:r>
            <a:r>
              <a:rPr lang="pl-PL" sz="2400" dirty="0"/>
              <a:t>”</a:t>
            </a:r>
            <a:r>
              <a:rPr lang="en-US" sz="2400" dirty="0"/>
              <a:t>.</a:t>
            </a:r>
          </a:p>
          <a:p>
            <a:r>
              <a:rPr lang="en-US" sz="2400" dirty="0"/>
              <a:t>Trade secret, but in </a:t>
            </a:r>
            <a:r>
              <a:rPr lang="en-US" sz="2400" b="1" dirty="0">
                <a:solidFill>
                  <a:srgbClr val="0070C0"/>
                </a:solidFill>
              </a:rPr>
              <a:t>September 1994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its </a:t>
            </a:r>
            <a:br>
              <a:rPr lang="en-US" sz="2400" dirty="0"/>
            </a:br>
            <a:r>
              <a:rPr lang="en-US" sz="2400" dirty="0"/>
              <a:t>description leaked to the internet.</a:t>
            </a:r>
          </a:p>
          <a:p>
            <a:r>
              <a:rPr lang="en-US" sz="2400" dirty="0"/>
              <a:t>For legal reasons sometimes it is called: "</a:t>
            </a:r>
            <a:r>
              <a:rPr lang="en-US" sz="2400" b="1" dirty="0"/>
              <a:t>ARCFOUR</a:t>
            </a:r>
            <a:r>
              <a:rPr lang="en-US" sz="2400" dirty="0"/>
              <a:t>" or "</a:t>
            </a:r>
            <a:r>
              <a:rPr lang="en-US" sz="2400" b="1" dirty="0"/>
              <a:t>ARC4</a:t>
            </a:r>
            <a:r>
              <a:rPr lang="en-US" sz="2400" dirty="0"/>
              <a:t>“.</a:t>
            </a:r>
          </a:p>
          <a:p>
            <a:r>
              <a:rPr lang="en-US" sz="2400" dirty="0"/>
              <a:t>Used in </a:t>
            </a:r>
            <a:r>
              <a:rPr lang="en-US" sz="2400" b="1" dirty="0"/>
              <a:t>WEP</a:t>
            </a:r>
            <a:r>
              <a:rPr lang="en-US" sz="2400" dirty="0"/>
              <a:t> and </a:t>
            </a:r>
            <a:r>
              <a:rPr lang="en-US" sz="2400" b="1" dirty="0"/>
              <a:t>WPA</a:t>
            </a:r>
            <a:r>
              <a:rPr lang="en-US" sz="2400" dirty="0"/>
              <a:t> and </a:t>
            </a:r>
            <a:r>
              <a:rPr lang="en-US" sz="2400" b="1" dirty="0"/>
              <a:t>TLS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Very efficient and simple</a:t>
            </a:r>
            <a:r>
              <a:rPr lang="en-US" sz="2400" dirty="0"/>
              <a:t>, but has </a:t>
            </a:r>
            <a:r>
              <a:rPr lang="en-US" sz="2400" b="1" dirty="0" smtClean="0">
                <a:solidFill>
                  <a:srgbClr val="0070C0"/>
                </a:solidFill>
              </a:rPr>
              <a:t>security </a:t>
            </a:r>
            <a:r>
              <a:rPr lang="en-US" sz="2400" b="1" dirty="0">
                <a:solidFill>
                  <a:srgbClr val="0070C0"/>
                </a:solidFill>
              </a:rPr>
              <a:t>flaws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066800"/>
            <a:ext cx="13160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53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RC4 – an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Text Box 4"/>
              <p:cNvSpPr txBox="1">
                <a:spLocks noChangeArrowheads="1"/>
              </p:cNvSpPr>
              <p:nvPr/>
            </p:nvSpPr>
            <p:spPr bwMode="auto">
              <a:xfrm>
                <a:off x="4038600" y="1828800"/>
                <a:ext cx="9906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/>
                  <a:t>key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50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1828800"/>
                <a:ext cx="990600" cy="369888"/>
              </a:xfrm>
              <a:prstGeom prst="rect">
                <a:avLst/>
              </a:prstGeom>
              <a:blipFill rotWithShape="0">
                <a:blip r:embed="rId3"/>
                <a:stretch>
                  <a:fillRect t="-9677" b="-2096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9" name="AutoShape 5"/>
          <p:cNvSpPr>
            <a:spLocks noChangeArrowheads="1"/>
          </p:cNvSpPr>
          <p:nvPr/>
        </p:nvSpPr>
        <p:spPr bwMode="auto">
          <a:xfrm rot="10800000">
            <a:off x="2895600" y="2286000"/>
            <a:ext cx="3276600" cy="1524000"/>
          </a:xfrm>
          <a:custGeom>
            <a:avLst/>
            <a:gdLst>
              <a:gd name="G0" fmla="+- 7210 0 0"/>
              <a:gd name="G1" fmla="+- 21600 0 7210"/>
              <a:gd name="G2" fmla="*/ 7210 1 2"/>
              <a:gd name="G3" fmla="+- 21600 0 G2"/>
              <a:gd name="G4" fmla="+/ 7210 21600 2"/>
              <a:gd name="G5" fmla="+/ G1 0 2"/>
              <a:gd name="G6" fmla="*/ 21600 21600 7210"/>
              <a:gd name="G7" fmla="*/ G6 1 2"/>
              <a:gd name="G8" fmla="+- 21600 0 G7"/>
              <a:gd name="G9" fmla="*/ 21600 1 2"/>
              <a:gd name="G10" fmla="+- 7210 0 G9"/>
              <a:gd name="G11" fmla="?: G10 G8 0"/>
              <a:gd name="G12" fmla="?: G10 G7 21600"/>
              <a:gd name="T0" fmla="*/ 17995 w 21600"/>
              <a:gd name="T1" fmla="*/ 10800 h 21600"/>
              <a:gd name="T2" fmla="*/ 10800 w 21600"/>
              <a:gd name="T3" fmla="*/ 21600 h 21600"/>
              <a:gd name="T4" fmla="*/ 3605 w 21600"/>
              <a:gd name="T5" fmla="*/ 10800 h 21600"/>
              <a:gd name="T6" fmla="*/ 10800 w 21600"/>
              <a:gd name="T7" fmla="*/ 0 h 21600"/>
              <a:gd name="T8" fmla="*/ 5405 w 21600"/>
              <a:gd name="T9" fmla="*/ 5405 h 21600"/>
              <a:gd name="T10" fmla="*/ 16195 w 21600"/>
              <a:gd name="T11" fmla="*/ 1619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210" y="21600"/>
                </a:lnTo>
                <a:lnTo>
                  <a:pt x="1439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en-US" b="1" dirty="0"/>
              <a:t>key-scheduling</a:t>
            </a:r>
            <a:br>
              <a:rPr lang="en-US" b="1" dirty="0"/>
            </a:br>
            <a:r>
              <a:rPr lang="en-US" b="1" dirty="0"/>
              <a:t>algorithm</a:t>
            </a:r>
            <a:br>
              <a:rPr lang="en-US" b="1" dirty="0"/>
            </a:br>
            <a:r>
              <a:rPr lang="en-US" b="1" dirty="0"/>
              <a:t>(KSA)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Text Box 6"/>
              <p:cNvSpPr txBox="1">
                <a:spLocks noChangeArrowheads="1"/>
              </p:cNvSpPr>
              <p:nvPr/>
            </p:nvSpPr>
            <p:spPr bwMode="auto">
              <a:xfrm>
                <a:off x="2895600" y="3886200"/>
                <a:ext cx="32766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/>
                  <a:t>array</a:t>
                </a:r>
                <a:r>
                  <a:rPr lang="en-US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5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3886200"/>
                <a:ext cx="3276600" cy="369888"/>
              </a:xfrm>
              <a:prstGeom prst="rect">
                <a:avLst/>
              </a:prstGeom>
              <a:blipFill rotWithShape="0">
                <a:blip r:embed="rId4"/>
                <a:stretch>
                  <a:fillRect t="-11475" b="-21311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27250" y="3886200"/>
            <a:ext cx="256802" cy="369332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508250" y="3886200"/>
            <a:ext cx="255198" cy="369332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21514" name="AutoShape 10"/>
          <p:cNvSpPr>
            <a:spLocks/>
          </p:cNvSpPr>
          <p:nvPr/>
        </p:nvSpPr>
        <p:spPr bwMode="auto">
          <a:xfrm rot="16200000">
            <a:off x="3962400" y="2590800"/>
            <a:ext cx="381000" cy="4038600"/>
          </a:xfrm>
          <a:prstGeom prst="leftBrace">
            <a:avLst>
              <a:gd name="adj1" fmla="val 8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5" name="Text Box 11"/>
              <p:cNvSpPr txBox="1">
                <a:spLocks noChangeArrowheads="1"/>
              </p:cNvSpPr>
              <p:nvPr/>
            </p:nvSpPr>
            <p:spPr bwMode="auto">
              <a:xfrm>
                <a:off x="2603041" y="4876800"/>
                <a:ext cx="3030958" cy="646331"/>
              </a:xfrm>
              <a:prstGeom prst="rect">
                <a:avLst/>
              </a:prstGeom>
              <a:solidFill>
                <a:srgbClr val="FDFFF3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in each round this is updated</a:t>
                </a:r>
                <a:br>
                  <a:rPr lang="en-US" dirty="0"/>
                </a:b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993300"/>
                    </a:solidFill>
                  </a:rPr>
                  <a:t> </a:t>
                </a:r>
                <a:r>
                  <a:rPr lang="en-US" dirty="0"/>
                  <a:t>byte is output</a:t>
                </a:r>
              </a:p>
            </p:txBody>
          </p:sp>
        </mc:Choice>
        <mc:Fallback xmlns="">
          <p:sp>
            <p:nvSpPr>
              <p:cNvPr id="2151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041" y="4876800"/>
                <a:ext cx="3030958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406" t="-5607" r="-1406" b="-12150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6" name="Text Box 12"/>
              <p:cNvSpPr txBox="1">
                <a:spLocks noChangeArrowheads="1"/>
              </p:cNvSpPr>
              <p:nvPr/>
            </p:nvSpPr>
            <p:spPr bwMode="auto">
              <a:xfrm>
                <a:off x="6273892" y="1795432"/>
                <a:ext cx="257724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 =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𝟐𝟓𝟔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𝐛𝐢𝐭𝐬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516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3892" y="1795432"/>
                <a:ext cx="2577244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84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7" name="Text Box 13"/>
              <p:cNvSpPr txBox="1">
                <a:spLocks noChangeArrowheads="1"/>
              </p:cNvSpPr>
              <p:nvPr/>
            </p:nvSpPr>
            <p:spPr bwMode="auto">
              <a:xfrm>
                <a:off x="6683748" y="3852832"/>
                <a:ext cx="21673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 =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𝟐𝟓𝟔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𝐛𝐲𝐭𝐞𝐬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51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3748" y="3852832"/>
                <a:ext cx="2167388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818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685800" y="3810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/>
              <a:t>indices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49612" y="6071901"/>
            <a:ext cx="7539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(this is called a </a:t>
            </a:r>
            <a:r>
              <a:rPr lang="en-US" sz="2000" b="1" dirty="0"/>
              <a:t>“pseudo-random generation algorithm (PRGA)”)</a:t>
            </a:r>
          </a:p>
          <a:p>
            <a:endParaRPr lang="en-US" sz="2000" dirty="0"/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1066800" y="1676400"/>
            <a:ext cx="2514600" cy="638175"/>
          </a:xfrm>
          <a:prstGeom prst="rightArrow">
            <a:avLst>
              <a:gd name="adj1" fmla="val 50000"/>
              <a:gd name="adj2" fmla="val 9850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b="1" dirty="0"/>
              <a:t>note</a:t>
            </a:r>
            <a:r>
              <a:rPr lang="en-US" dirty="0"/>
              <a:t>: no </a:t>
            </a:r>
            <a:r>
              <a:rPr lang="en-US" b="1" dirty="0">
                <a:solidFill>
                  <a:srgbClr val="FF0000"/>
                </a:solidFill>
              </a:rPr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201657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11" grpId="0" animBg="1"/>
      <p:bldP spid="21512" grpId="0" animBg="1"/>
      <p:bldP spid="21514" grpId="0" animBg="1"/>
      <p:bldP spid="21515" grpId="0" animBg="1"/>
      <p:bldP spid="21516" grpId="0"/>
      <p:bldP spid="21517" grpId="0"/>
      <p:bldP spid="21518" grpId="0" animBg="1"/>
      <p:bldP spid="21519" grpId="0"/>
      <p:bldP spid="2152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81000" y="3582296"/>
            <a:ext cx="5791200" cy="3047104"/>
          </a:xfrm>
          <a:prstGeom prst="rect">
            <a:avLst/>
          </a:prstGeom>
          <a:solidFill>
            <a:srgbClr val="F3F4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PRGA</a:t>
            </a:r>
          </a:p>
          <a:p>
            <a:r>
              <a:rPr lang="en-US" dirty="0" err="1"/>
              <a:t>i</a:t>
            </a:r>
            <a:r>
              <a:rPr lang="en-US" dirty="0"/>
              <a:t> := 0</a:t>
            </a:r>
          </a:p>
          <a:p>
            <a:r>
              <a:rPr lang="en-US" dirty="0"/>
              <a:t>j := 0 </a:t>
            </a:r>
          </a:p>
          <a:p>
            <a:r>
              <a:rPr lang="en-US" b="1" dirty="0"/>
              <a:t>while</a:t>
            </a:r>
            <a:r>
              <a:rPr lang="en-US" dirty="0"/>
              <a:t> </a:t>
            </a:r>
            <a:r>
              <a:rPr lang="en-US" dirty="0" err="1"/>
              <a:t>GeneratingOutput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 := (</a:t>
            </a:r>
            <a:r>
              <a:rPr lang="en-US" dirty="0" err="1"/>
              <a:t>i</a:t>
            </a:r>
            <a:r>
              <a:rPr lang="en-US" dirty="0"/>
              <a:t> + 1) mod 256 </a:t>
            </a:r>
          </a:p>
          <a:p>
            <a:pPr lvl="1"/>
            <a:r>
              <a:rPr lang="en-US" dirty="0"/>
              <a:t>j := (j + S[</a:t>
            </a:r>
            <a:r>
              <a:rPr lang="en-US" dirty="0" err="1"/>
              <a:t>i</a:t>
            </a:r>
            <a:r>
              <a:rPr lang="en-US" dirty="0"/>
              <a:t>]) mod 256 </a:t>
            </a:r>
          </a:p>
          <a:p>
            <a:pPr lvl="1"/>
            <a:r>
              <a:rPr lang="en-US" dirty="0"/>
              <a:t>swap(S[</a:t>
            </a:r>
            <a:r>
              <a:rPr lang="en-US" dirty="0" err="1"/>
              <a:t>i</a:t>
            </a:r>
            <a:r>
              <a:rPr lang="en-US" dirty="0"/>
              <a:t>],S[j]) </a:t>
            </a:r>
          </a:p>
          <a:p>
            <a:pPr lvl="1"/>
            <a:r>
              <a:rPr lang="en-US" dirty="0"/>
              <a:t>output S[(S[</a:t>
            </a:r>
            <a:r>
              <a:rPr lang="en-US" dirty="0" err="1"/>
              <a:t>i</a:t>
            </a:r>
            <a:r>
              <a:rPr lang="en-US" dirty="0"/>
              <a:t>] + S[j]) mod 256] </a:t>
            </a:r>
          </a:p>
          <a:p>
            <a:r>
              <a:rPr lang="en-US" b="1" dirty="0" err="1"/>
              <a:t>endwhile</a:t>
            </a:r>
            <a:r>
              <a:rPr lang="en-US" dirty="0"/>
              <a:t>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81000" y="990600"/>
            <a:ext cx="5791200" cy="2362200"/>
          </a:xfrm>
          <a:prstGeom prst="rect">
            <a:avLst/>
          </a:prstGeom>
          <a:solidFill>
            <a:srgbClr val="FDFFF3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KSA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/>
              <a:t>from</a:t>
            </a:r>
            <a:r>
              <a:rPr lang="en-US" dirty="0"/>
              <a:t> 0 </a:t>
            </a:r>
            <a:r>
              <a:rPr lang="en-US" b="1" dirty="0"/>
              <a:t>to</a:t>
            </a:r>
            <a:r>
              <a:rPr lang="en-US" dirty="0"/>
              <a:t> 255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/>
              <a:t>S[</a:t>
            </a:r>
            <a:r>
              <a:rPr lang="en-US" sz="1600" dirty="0" err="1"/>
              <a:t>i</a:t>
            </a:r>
            <a:r>
              <a:rPr lang="en-US" sz="1600" dirty="0"/>
              <a:t>] :=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/>
              <a:t>end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/>
              <a:t>for</a:t>
            </a:r>
            <a:r>
              <a:rPr lang="en-US" dirty="0"/>
              <a:t> j := 0 </a:t>
            </a: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/>
              <a:t>from</a:t>
            </a:r>
            <a:r>
              <a:rPr lang="en-US" dirty="0"/>
              <a:t> 0 </a:t>
            </a:r>
            <a:r>
              <a:rPr lang="en-US" b="1" dirty="0"/>
              <a:t>to</a:t>
            </a:r>
            <a:r>
              <a:rPr lang="en-US" dirty="0"/>
              <a:t> 255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/>
              <a:t>j := (j + S[</a:t>
            </a:r>
            <a:r>
              <a:rPr lang="en-US" sz="1600" dirty="0" err="1"/>
              <a:t>i</a:t>
            </a:r>
            <a:r>
              <a:rPr lang="en-US" sz="1600" dirty="0"/>
              <a:t>] + key[</a:t>
            </a:r>
            <a:r>
              <a:rPr lang="en-US" sz="1600" dirty="0" err="1"/>
              <a:t>i</a:t>
            </a:r>
            <a:r>
              <a:rPr lang="en-US" sz="1600" dirty="0"/>
              <a:t> mod </a:t>
            </a:r>
            <a:r>
              <a:rPr lang="en-US" sz="1600" dirty="0" smtClean="0"/>
              <a:t>256]) </a:t>
            </a:r>
            <a:r>
              <a:rPr lang="en-US" sz="1600" dirty="0"/>
              <a:t>mod 256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/>
              <a:t>swap(S[</a:t>
            </a:r>
            <a:r>
              <a:rPr lang="en-US" sz="1600" dirty="0" err="1"/>
              <a:t>i</a:t>
            </a:r>
            <a:r>
              <a:rPr lang="en-US" sz="1600" dirty="0"/>
              <a:t>],S[j])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err="1"/>
              <a:t>endfor</a:t>
            </a:r>
            <a:r>
              <a:rPr lang="en-US" dirty="0"/>
              <a:t>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805" y="-87854"/>
            <a:ext cx="8229600" cy="1143000"/>
          </a:xfrm>
        </p:spPr>
        <p:txBody>
          <a:bodyPr/>
          <a:lstStyle/>
          <a:p>
            <a:r>
              <a:rPr lang="en-US" dirty="0"/>
              <a:t>RC4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553200" y="3352800"/>
            <a:ext cx="233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don’t read it!</a:t>
            </a:r>
          </a:p>
        </p:txBody>
      </p:sp>
    </p:spTree>
    <p:extLst>
      <p:ext uri="{BB962C8B-B14F-4D97-AF65-F5344CB8AC3E}">
        <p14:creationId xmlns:p14="http://schemas.microsoft.com/office/powerpoint/2010/main" val="28726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RC4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Doesn’t have a separate</a:t>
            </a:r>
            <a:r>
              <a:rPr lang="en-US" sz="2400" b="1" dirty="0">
                <a:solidFill>
                  <a:srgbClr val="9933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IV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It was discovered that some bytes of the output are </a:t>
            </a:r>
            <a:r>
              <a:rPr lang="en-US" sz="2400" b="1" dirty="0"/>
              <a:t>biased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b="1" dirty="0" smtClean="0">
                <a:solidFill>
                  <a:srgbClr val="00B050"/>
                </a:solidFill>
              </a:rPr>
              <a:t>[</a:t>
            </a:r>
            <a:r>
              <a:rPr lang="en-US" sz="2400" b="1" dirty="0" err="1" smtClean="0">
                <a:solidFill>
                  <a:srgbClr val="00B050"/>
                </a:solidFill>
              </a:rPr>
              <a:t>Mantin</a:t>
            </a:r>
            <a:r>
              <a:rPr lang="en-US" sz="2400" b="1" dirty="0" smtClean="0">
                <a:solidFill>
                  <a:srgbClr val="00B050"/>
                </a:solidFill>
              </a:rPr>
              <a:t>, Shamir, 2001]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First few bytes of output sometimes </a:t>
            </a:r>
            <a:r>
              <a:rPr lang="en-US" sz="2400" b="1" dirty="0"/>
              <a:t>leak some information about the key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solidFill>
                  <a:srgbClr val="00B050"/>
                </a:solidFill>
              </a:rPr>
              <a:t>[</a:t>
            </a:r>
            <a:r>
              <a:rPr lang="en-US" sz="2400" b="1" dirty="0" err="1">
                <a:solidFill>
                  <a:srgbClr val="00B050"/>
                </a:solidFill>
              </a:rPr>
              <a:t>Fluhrer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Mantin</a:t>
            </a:r>
            <a:r>
              <a:rPr lang="en-US" sz="2400" b="1" dirty="0">
                <a:solidFill>
                  <a:srgbClr val="00B050"/>
                </a:solidFill>
              </a:rPr>
              <a:t> and Shamir, 2001]</a:t>
            </a:r>
            <a:br>
              <a:rPr lang="en-US" sz="2400" b="1" dirty="0">
                <a:solidFill>
                  <a:srgbClr val="00B050"/>
                </a:solidFill>
              </a:rPr>
            </a:br>
            <a:r>
              <a:rPr lang="en-US" sz="2400" b="1" u="sng" dirty="0">
                <a:solidFill>
                  <a:srgbClr val="7030A0"/>
                </a:solidFill>
              </a:rPr>
              <a:t>Recommendation</a:t>
            </a:r>
            <a:r>
              <a:rPr lang="en-US" sz="2400" dirty="0"/>
              <a:t>: discard the first </a:t>
            </a:r>
            <a:r>
              <a:rPr lang="en-US" sz="2400" b="1" dirty="0">
                <a:solidFill>
                  <a:srgbClr val="0070C0"/>
                </a:solidFill>
              </a:rPr>
              <a:t>768-3072</a:t>
            </a:r>
            <a:r>
              <a:rPr lang="en-US" sz="2400" dirty="0"/>
              <a:t> bytes.</a:t>
            </a:r>
            <a:br>
              <a:rPr lang="en-US" sz="2400" dirty="0"/>
            </a:br>
            <a:endParaRPr lang="en-US" sz="24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Other weaknesses are also known...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41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Use of RC4 in WEP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WEP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= “Wired Equivalent Privacy”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Introduced in </a:t>
                </a:r>
                <a:r>
                  <a:rPr lang="en-US" sz="2800" b="1" dirty="0"/>
                  <a:t>1999</a:t>
                </a:r>
                <a:r>
                  <a:rPr lang="en-US" sz="2800" dirty="0"/>
                  <a:t>, still widely used to protect </a:t>
                </a:r>
                <a:r>
                  <a:rPr lang="en-US" sz="2800" b="1" dirty="0" err="1">
                    <a:solidFill>
                      <a:srgbClr val="7030A0"/>
                    </a:solidFill>
                  </a:rPr>
                  <a:t>WiFi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communication.</a:t>
                </a:r>
                <a:br>
                  <a:rPr lang="en-US" sz="2800" dirty="0"/>
                </a:br>
                <a:endParaRPr 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How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RC4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is used: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sz="2400" dirty="0"/>
                  <a:t>to get the </a:t>
                </a:r>
                <a:r>
                  <a:rPr lang="en-US" sz="2400" b="1" dirty="0"/>
                  <a:t>seed</a:t>
                </a:r>
                <a:r>
                  <a:rPr lang="en-US" sz="2400" dirty="0"/>
                  <a:t>, the key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concatenated</a:t>
                </a:r>
                <a:r>
                  <a:rPr lang="en-US" sz="2400" dirty="0"/>
                  <a:t> with the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IV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old versions: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|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| = 40 bits, |IV| = 24 bits</a:t>
                </a:r>
                <a:r>
                  <a:rPr lang="en-US" sz="2400" dirty="0">
                    <a:solidFill>
                      <a:srgbClr val="FF0000"/>
                    </a:solidFill>
                  </a:rPr>
                  <a:t/>
                </a:r>
                <a:br>
                  <a:rPr lang="en-US" sz="2400" dirty="0">
                    <a:solidFill>
                      <a:srgbClr val="FF0000"/>
                    </a:solidFill>
                  </a:rPr>
                </a:br>
                <a:r>
                  <a:rPr lang="en-US" sz="2400" dirty="0"/>
                  <a:t>(artificially weak because of the </a:t>
                </a:r>
                <a:r>
                  <a:rPr lang="en-US" sz="2400" b="1" dirty="0">
                    <a:solidFill>
                      <a:srgbClr val="008000"/>
                    </a:solidFill>
                  </a:rPr>
                  <a:t>US export restrictions</a:t>
                </a:r>
                <a:r>
                  <a:rPr lang="en-US" sz="2400" dirty="0"/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new versions: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|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| = 104 bits, |IV| = 24 bits</a:t>
                </a:r>
                <a:r>
                  <a:rPr lang="en-US" sz="24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91" t="-33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3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RC4</a:t>
            </a:r>
            <a:r>
              <a:rPr lang="en-US" sz="4000" dirty="0" smtClean="0"/>
              <a:t> </a:t>
            </a:r>
            <a:r>
              <a:rPr lang="en-US" sz="4000" dirty="0"/>
              <a:t>in WEP – problems with the key length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0390"/>
            <a:ext cx="8229600" cy="47387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|k| = 40 bits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</a:t>
            </a:r>
            <a:r>
              <a:rPr lang="en-US" sz="2800" b="1" dirty="0">
                <a:solidFill>
                  <a:srgbClr val="FF0000"/>
                </a:solidFill>
              </a:rPr>
              <a:t>not enough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can be cracked using a </a:t>
            </a:r>
            <a:r>
              <a:rPr lang="en-US" sz="2800" b="1" dirty="0">
                <a:solidFill>
                  <a:srgbClr val="0070C0"/>
                </a:solidFill>
              </a:rPr>
              <a:t>brute-force attack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IV </a:t>
            </a:r>
            <a:r>
              <a:rPr lang="en-US" sz="2800" dirty="0"/>
              <a:t>is changed for each packet.</a:t>
            </a:r>
            <a:br>
              <a:rPr lang="en-US" sz="2800" dirty="0"/>
            </a:br>
            <a:r>
              <a:rPr lang="en-US" sz="2800" dirty="0"/>
              <a:t>Hence </a:t>
            </a:r>
            <a:r>
              <a:rPr lang="en-US" sz="2800" b="1" dirty="0">
                <a:solidFill>
                  <a:srgbClr val="FF0000"/>
                </a:solidFill>
              </a:rPr>
              <a:t>|IV| = 24 bits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also not enough: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assume that each packet has length </a:t>
            </a:r>
            <a:r>
              <a:rPr lang="en-US" sz="2400" b="1" dirty="0">
                <a:solidFill>
                  <a:srgbClr val="FF0000"/>
                </a:solidFill>
              </a:rPr>
              <a:t>1500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bytes</a:t>
            </a:r>
            <a:r>
              <a:rPr lang="en-US" sz="2400" dirty="0"/>
              <a:t>,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with </a:t>
            </a:r>
            <a:r>
              <a:rPr lang="en-US" sz="2400" b="1" dirty="0">
                <a:solidFill>
                  <a:srgbClr val="FF0000"/>
                </a:solidFill>
              </a:rPr>
              <a:t>5Mbps</a:t>
            </a:r>
            <a:r>
              <a:rPr lang="en-US" sz="2400" dirty="0"/>
              <a:t> bandwidth the set of all possible </a:t>
            </a:r>
            <a:r>
              <a:rPr lang="en-US" sz="2400" b="1" dirty="0">
                <a:solidFill>
                  <a:srgbClr val="FF0000"/>
                </a:solidFill>
              </a:rPr>
              <a:t>IVs</a:t>
            </a:r>
            <a:r>
              <a:rPr lang="en-US" sz="2400" dirty="0"/>
              <a:t> will be exhausted in half a day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Some implementations reset </a:t>
            </a:r>
            <a:r>
              <a:rPr lang="en-US" sz="2800" b="1" dirty="0">
                <a:solidFill>
                  <a:srgbClr val="FF0000"/>
                </a:solidFill>
              </a:rPr>
              <a:t>IV := 0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after each restart – this makes things even worse.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see </a:t>
            </a:r>
            <a:r>
              <a:rPr lang="en-US" sz="2000" b="1" dirty="0">
                <a:solidFill>
                  <a:srgbClr val="00B050"/>
                </a:solidFill>
              </a:rPr>
              <a:t>Nikita </a:t>
            </a:r>
            <a:r>
              <a:rPr lang="en-US" sz="2000" b="1" dirty="0" err="1">
                <a:solidFill>
                  <a:srgbClr val="00B050"/>
                </a:solidFill>
              </a:rPr>
              <a:t>Borisov</a:t>
            </a:r>
            <a:r>
              <a:rPr lang="en-US" sz="2000" b="1" dirty="0">
                <a:solidFill>
                  <a:srgbClr val="00B050"/>
                </a:solidFill>
              </a:rPr>
              <a:t>, Ian Goldberg, David Wagner (2001). "</a:t>
            </a:r>
            <a:r>
              <a:rPr lang="en-US" sz="2000" b="1" i="1" dirty="0">
                <a:solidFill>
                  <a:srgbClr val="00B050"/>
                </a:solidFill>
              </a:rPr>
              <a:t>Intercepting Mobile Communications: The Insecurity of 802.11</a:t>
            </a:r>
            <a:r>
              <a:rPr lang="en-US" sz="2000" b="1" dirty="0" smtClean="0">
                <a:solidFill>
                  <a:srgbClr val="00B050"/>
                </a:solidFill>
              </a:rPr>
              <a:t>"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5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 </a:t>
            </a:r>
            <a:r>
              <a:rPr lang="en-US" dirty="0"/>
              <a:t>in WEP – the weak IVs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[</a:t>
            </a:r>
            <a:r>
              <a:rPr lang="en-US" sz="2400" dirty="0" err="1"/>
              <a:t>Fluhrer</a:t>
            </a:r>
            <a:r>
              <a:rPr lang="en-US" sz="2400" dirty="0"/>
              <a:t>, </a:t>
            </a:r>
            <a:r>
              <a:rPr lang="en-US" sz="2400" dirty="0" err="1"/>
              <a:t>Mantin</a:t>
            </a:r>
            <a:r>
              <a:rPr lang="en-US" sz="2400" dirty="0"/>
              <a:t> and Shamir, 2001]</a:t>
            </a:r>
            <a:br>
              <a:rPr lang="en-US" sz="2400" dirty="0"/>
            </a:br>
            <a:r>
              <a:rPr lang="en-US" sz="2400" dirty="0"/>
              <a:t>(we mentioned this attack already)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For so-called </a:t>
            </a:r>
            <a:r>
              <a:rPr lang="en-US" sz="2400" b="1" dirty="0">
                <a:solidFill>
                  <a:srgbClr val="008000"/>
                </a:solidFill>
              </a:rPr>
              <a:t>“weak IVs”</a:t>
            </a:r>
            <a:r>
              <a:rPr lang="en-US" sz="2400" dirty="0"/>
              <a:t> the key stream </a:t>
            </a:r>
            <a:r>
              <a:rPr lang="en-US" sz="2400" b="1" dirty="0"/>
              <a:t>reveals some information about the key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In response the vendors started to “filter” the </a:t>
            </a:r>
            <a:r>
              <a:rPr lang="en-US" sz="2400" b="1" dirty="0">
                <a:solidFill>
                  <a:srgbClr val="008000"/>
                </a:solidFill>
              </a:rPr>
              <a:t>weak IVs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But then </a:t>
            </a:r>
            <a:r>
              <a:rPr lang="en-US" sz="2400" b="1" dirty="0">
                <a:solidFill>
                  <a:srgbClr val="0070C0"/>
                </a:solidFill>
              </a:rPr>
              <a:t>new weak IVs were discovered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[see e.g. </a:t>
            </a:r>
            <a:r>
              <a:rPr lang="en-US" sz="1800" dirty="0" err="1"/>
              <a:t>Bittau</a:t>
            </a:r>
            <a:r>
              <a:rPr lang="en-US" sz="1800" dirty="0"/>
              <a:t>, Handley, Lackey  </a:t>
            </a:r>
            <a:r>
              <a:rPr lang="en-US" sz="1800" i="1" dirty="0"/>
              <a:t>The final nail in WEP's coffin.</a:t>
            </a:r>
            <a:r>
              <a:rPr lang="en-US" sz="1800" dirty="0"/>
              <a:t>]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i="1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64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</a:t>
            </a:r>
            <a:r>
              <a:rPr lang="en-US" dirty="0"/>
              <a:t>attacks are practical!</a:t>
            </a:r>
          </a:p>
        </p:txBody>
      </p:sp>
      <p:pic>
        <p:nvPicPr>
          <p:cNvPr id="27652" name="Picture 4" descr="c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393114"/>
            <a:ext cx="5410200" cy="3581400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304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[Fluhrer, Mantin and Shamir, 2001] attack:</a:t>
            </a:r>
            <a:br>
              <a:rPr lang="en-US"/>
            </a:br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52400" y="53340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smtClean="0"/>
              <a:t>Already in 2010: </a:t>
            </a:r>
            <a:r>
              <a:rPr lang="en-US" b="1" dirty="0" err="1" smtClean="0"/>
              <a:t>Aircrack</a:t>
            </a:r>
            <a:r>
              <a:rPr lang="en-US" b="1" dirty="0" smtClean="0"/>
              <a:t>-ng </a:t>
            </a:r>
            <a:r>
              <a:rPr lang="en-US" dirty="0"/>
              <a:t>tool</a:t>
            </a:r>
            <a:r>
              <a:rPr lang="en-US" b="1" dirty="0"/>
              <a:t> </a:t>
            </a:r>
            <a:r>
              <a:rPr lang="en-US" dirty="0" smtClean="0"/>
              <a:t>could break </a:t>
            </a:r>
            <a:r>
              <a:rPr lang="en-US" dirty="0"/>
              <a:t>WEP in 1 minute (on a normal PC)</a:t>
            </a:r>
            <a:br>
              <a:rPr lang="en-US" dirty="0"/>
            </a:br>
            <a:endParaRPr lang="en-US" dirty="0"/>
          </a:p>
          <a:p>
            <a:pPr algn="r"/>
            <a:r>
              <a:rPr lang="en-US" dirty="0"/>
              <a:t>[see also: </a:t>
            </a:r>
            <a:r>
              <a:rPr lang="en-US" dirty="0" err="1"/>
              <a:t>Tews</a:t>
            </a:r>
            <a:r>
              <a:rPr lang="en-US" dirty="0"/>
              <a:t>, </a:t>
            </a:r>
            <a:r>
              <a:rPr lang="en-US" dirty="0" err="1"/>
              <a:t>Weinmann</a:t>
            </a:r>
            <a:r>
              <a:rPr lang="en-US" dirty="0"/>
              <a:t>, </a:t>
            </a:r>
            <a:r>
              <a:rPr lang="en-US" dirty="0" err="1"/>
              <a:t>Pyshkin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Breaking 104 bit WEP in less than 60 seconds, </a:t>
            </a:r>
            <a:r>
              <a:rPr lang="en-US" dirty="0"/>
              <a:t>2007]</a:t>
            </a:r>
          </a:p>
        </p:txBody>
      </p:sp>
    </p:spTree>
    <p:extLst>
      <p:ext uri="{BB962C8B-B14F-4D97-AF65-F5344CB8AC3E}">
        <p14:creationId xmlns:p14="http://schemas.microsoft.com/office/powerpoint/2010/main" val="6731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071546"/>
            <a:ext cx="2002325" cy="1837853"/>
          </a:xfrm>
          <a:prstGeom prst="rect">
            <a:avLst/>
          </a:prstGeom>
          <a:noFill/>
        </p:spPr>
      </p:pic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0" y="4419600"/>
            <a:ext cx="91440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pl-PL" dirty="0"/>
              <a:t>A </a:t>
            </a:r>
            <a:r>
              <a:rPr lang="pl-PL" dirty="0" err="1"/>
              <a:t>chosen</a:t>
            </a:r>
            <a:r>
              <a:rPr lang="pl-PL" dirty="0"/>
              <a:t>-</a:t>
            </a:r>
            <a:r>
              <a:rPr lang="en-US" dirty="0"/>
              <a:t>plaintext</a:t>
            </a:r>
            <a:r>
              <a:rPr lang="pl-PL" dirty="0"/>
              <a:t> </a:t>
            </a:r>
            <a:r>
              <a:rPr lang="pl-PL" dirty="0" err="1"/>
              <a:t>attack</a:t>
            </a:r>
            <a:r>
              <a:rPr lang="pl-PL" dirty="0"/>
              <a:t> (CPA)</a:t>
            </a:r>
            <a:endParaRPr lang="en-US" dirty="0"/>
          </a:p>
        </p:txBody>
      </p:sp>
      <p:pic>
        <p:nvPicPr>
          <p:cNvPr id="58371" name="Picture 3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1676400" cy="1158875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391400" y="2514600"/>
            <a:ext cx="8096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l-PL"/>
              <a:t>oracle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4" name="Text Box 6"/>
              <p:cNvSpPr txBox="1">
                <a:spLocks noChangeArrowheads="1"/>
              </p:cNvSpPr>
              <p:nvPr/>
            </p:nvSpPr>
            <p:spPr bwMode="auto">
              <a:xfrm>
                <a:off x="838200" y="2057400"/>
                <a:ext cx="1600200" cy="369332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dirty="0" smtClean="0"/>
                  <a:t>chooses</a:t>
                </a:r>
                <a:r>
                  <a:rPr lang="pl-PL" b="1" dirty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7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057400"/>
                <a:ext cx="160020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1475" b="-21311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2743200" y="22860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6" name="Text Box 8"/>
              <p:cNvSpPr txBox="1">
                <a:spLocks noChangeArrowheads="1"/>
              </p:cNvSpPr>
              <p:nvPr/>
            </p:nvSpPr>
            <p:spPr bwMode="auto">
              <a:xfrm>
                <a:off x="4191000" y="2133600"/>
                <a:ext cx="6096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7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2133600"/>
                <a:ext cx="609600" cy="3698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8" name="Text Box 10"/>
              <p:cNvSpPr txBox="1">
                <a:spLocks noChangeArrowheads="1"/>
              </p:cNvSpPr>
              <p:nvPr/>
            </p:nvSpPr>
            <p:spPr bwMode="auto">
              <a:xfrm>
                <a:off x="3505200" y="2590800"/>
                <a:ext cx="2057400" cy="369332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b="1" i="1" dirty="0">
                    <a:solidFill>
                      <a:srgbClr val="FF0000"/>
                    </a:solidFill>
                  </a:rPr>
                  <a:t>c</a:t>
                </a:r>
                <a:r>
                  <a:rPr lang="en-GB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pl-PL" b="1" dirty="0">
                    <a:solidFill>
                      <a:srgbClr val="FF0000"/>
                    </a:solidFill>
                  </a:rPr>
                  <a:t> = </a:t>
                </a:r>
                <a:r>
                  <a:rPr lang="pl-PL" b="1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pl-PL" b="1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pl-PL" b="1" dirty="0" smtClean="0">
                    <a:solidFill>
                      <a:srgbClr val="FF0000"/>
                    </a:solidFill>
                  </a:rPr>
                  <a:t>)</a:t>
                </a:r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7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2590800"/>
                <a:ext cx="2057400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9677" b="-2096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33400" y="6019800"/>
            <a:ext cx="18288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dirty="0"/>
              <a:t>has to guess </a:t>
            </a:r>
            <a:r>
              <a:rPr lang="pl-PL" b="1" i="1" dirty="0">
                <a:solidFill>
                  <a:srgbClr val="FF0000"/>
                </a:solidFill>
              </a:rPr>
              <a:t>b</a:t>
            </a:r>
            <a:endParaRPr lang="en-US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80" name="Text Box 12"/>
              <p:cNvSpPr txBox="1">
                <a:spLocks noChangeArrowheads="1"/>
              </p:cNvSpPr>
              <p:nvPr/>
            </p:nvSpPr>
            <p:spPr bwMode="auto">
              <a:xfrm>
                <a:off x="838200" y="3429000"/>
                <a:ext cx="1752600" cy="378180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dirty="0" smtClean="0"/>
                  <a:t>chooses</a:t>
                </a:r>
                <a:r>
                  <a:rPr lang="pl-PL" b="1" dirty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8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429000"/>
                <a:ext cx="1752600" cy="378180"/>
              </a:xfrm>
              <a:prstGeom prst="rect">
                <a:avLst/>
              </a:prstGeom>
              <a:blipFill rotWithShape="0">
                <a:blip r:embed="rId8"/>
                <a:stretch>
                  <a:fillRect t="-11111" b="-17460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2819400" y="35814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82" name="Text Box 14"/>
              <p:cNvSpPr txBox="1">
                <a:spLocks noChangeArrowheads="1"/>
              </p:cNvSpPr>
              <p:nvPr/>
            </p:nvSpPr>
            <p:spPr bwMode="auto">
              <a:xfrm>
                <a:off x="4191000" y="3429000"/>
                <a:ext cx="6858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8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3429000"/>
                <a:ext cx="685800" cy="3698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2819400" y="41148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84" name="Text Box 16"/>
              <p:cNvSpPr txBox="1">
                <a:spLocks noChangeArrowheads="1"/>
              </p:cNvSpPr>
              <p:nvPr/>
            </p:nvSpPr>
            <p:spPr bwMode="auto">
              <a:xfrm>
                <a:off x="3581400" y="3962400"/>
                <a:ext cx="2057400" cy="369888"/>
              </a:xfrm>
              <a:prstGeom prst="rect">
                <a:avLst/>
              </a:prstGeom>
              <a:solidFill>
                <a:srgbClr val="F3F4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pl-PL" b="1" i="1" dirty="0">
                    <a:solidFill>
                      <a:srgbClr val="FF0000"/>
                    </a:solidFill>
                  </a:rPr>
                  <a:t>c</a:t>
                </a:r>
                <a:r>
                  <a:rPr lang="en-GB" b="1" i="1" baseline="-25000" dirty="0">
                    <a:solidFill>
                      <a:srgbClr val="FF0000"/>
                    </a:solidFill>
                  </a:rPr>
                  <a:t>t</a:t>
                </a:r>
                <a:r>
                  <a:rPr lang="pl-PL" b="1" dirty="0">
                    <a:solidFill>
                      <a:srgbClr val="FF0000"/>
                    </a:solidFill>
                  </a:rPr>
                  <a:t> = </a:t>
                </a:r>
                <a:r>
                  <a:rPr lang="pl-PL" b="1" dirty="0" err="1">
                    <a:solidFill>
                      <a:srgbClr val="FF0000"/>
                    </a:solidFill>
                  </a:rPr>
                  <a:t>Enc</a:t>
                </a:r>
                <a:r>
                  <a:rPr lang="pl-PL" b="1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pl-PL" b="1" dirty="0">
                    <a:solidFill>
                      <a:srgbClr val="FF0000"/>
                    </a:solidFill>
                  </a:rPr>
                  <a:t>)</a:t>
                </a:r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38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3962400"/>
                <a:ext cx="2057400" cy="369888"/>
              </a:xfrm>
              <a:prstGeom prst="rect">
                <a:avLst/>
              </a:prstGeom>
              <a:blipFill rotWithShape="0">
                <a:blip r:embed="rId10"/>
                <a:stretch>
                  <a:fillRect t="-9677" b="-2096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2819400" y="46482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343400" y="4495800"/>
            <a:ext cx="94298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0</a:t>
            </a:r>
            <a:r>
              <a:rPr lang="pl-PL" b="1" dirty="0">
                <a:solidFill>
                  <a:srgbClr val="FF0000"/>
                </a:solidFill>
              </a:rPr>
              <a:t>,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2819400" y="5181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3657600" y="5029200"/>
            <a:ext cx="19812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c</a:t>
            </a:r>
            <a:r>
              <a:rPr lang="pl-PL" b="1" dirty="0">
                <a:solidFill>
                  <a:srgbClr val="FF0000"/>
                </a:solidFill>
              </a:rPr>
              <a:t> = </a:t>
            </a:r>
            <a:r>
              <a:rPr lang="pl-PL" b="1" dirty="0" err="1" smtClean="0">
                <a:solidFill>
                  <a:srgbClr val="FF0000"/>
                </a:solidFill>
              </a:rPr>
              <a:t>Enc</a:t>
            </a:r>
            <a:r>
              <a:rPr lang="pl-PL" b="1" dirty="0" smtClean="0">
                <a:solidFill>
                  <a:srgbClr val="FF0000"/>
                </a:solidFill>
              </a:rPr>
              <a:t>(</a:t>
            </a:r>
            <a:r>
              <a:rPr lang="pl-PL" b="1" i="1" dirty="0" err="1" smtClean="0">
                <a:solidFill>
                  <a:srgbClr val="FF0000"/>
                </a:solidFill>
              </a:rPr>
              <a:t>k</a:t>
            </a:r>
            <a:r>
              <a:rPr lang="pl-PL" b="1" dirty="0" err="1" smtClean="0">
                <a:solidFill>
                  <a:srgbClr val="FF0000"/>
                </a:solidFill>
              </a:rPr>
              <a:t>,</a:t>
            </a:r>
            <a:r>
              <a:rPr lang="pl-PL" b="1" i="1" dirty="0" err="1" smtClean="0">
                <a:solidFill>
                  <a:srgbClr val="FF0000"/>
                </a:solidFill>
              </a:rPr>
              <a:t>m</a:t>
            </a:r>
            <a:r>
              <a:rPr lang="pl-PL" b="1" i="1" baseline="-25000" dirty="0" err="1" smtClean="0">
                <a:solidFill>
                  <a:srgbClr val="FF0000"/>
                </a:solidFill>
              </a:rPr>
              <a:t>b</a:t>
            </a:r>
            <a:r>
              <a:rPr lang="pl-PL" b="1" dirty="0" smtClean="0">
                <a:solidFill>
                  <a:srgbClr val="FF0000"/>
                </a:solidFill>
              </a:rPr>
              <a:t>)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838200" y="4495800"/>
            <a:ext cx="1752600" cy="369888"/>
          </a:xfrm>
          <a:prstGeom prst="rect">
            <a:avLst/>
          </a:prstGeom>
          <a:solidFill>
            <a:srgbClr val="F3F4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dirty="0" err="1"/>
              <a:t>chooses</a:t>
            </a:r>
            <a:r>
              <a:rPr lang="pl-PL" b="1" dirty="0">
                <a:solidFill>
                  <a:srgbClr val="990000"/>
                </a:solidFill>
              </a:rPr>
              <a:t> 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0</a:t>
            </a:r>
            <a:r>
              <a:rPr lang="pl-PL" b="1" dirty="0">
                <a:solidFill>
                  <a:srgbClr val="FF0000"/>
                </a:solidFill>
              </a:rPr>
              <a:t>,</a:t>
            </a:r>
            <a:r>
              <a:rPr lang="pl-PL" b="1" i="1" dirty="0">
                <a:solidFill>
                  <a:srgbClr val="FF0000"/>
                </a:solidFill>
              </a:rPr>
              <a:t>m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3082925" y="5629275"/>
            <a:ext cx="2872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/>
              <a:t>the interaction continues </a:t>
            </a:r>
            <a:r>
              <a:rPr lang="pl-PL"/>
              <a:t>. . .</a:t>
            </a:r>
            <a:endParaRPr lang="en-US"/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3220303" y="914400"/>
            <a:ext cx="2066976" cy="6463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dirty="0"/>
              <a:t>security parameter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1</a:t>
            </a:r>
            <a:r>
              <a:rPr lang="pl-PL" b="1" baseline="30000" dirty="0">
                <a:solidFill>
                  <a:srgbClr val="FF0000"/>
                </a:solidFill>
              </a:rPr>
              <a:t>n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>
            <a:off x="1752600" y="12192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5334000" y="12954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94" name="Text Box 26"/>
              <p:cNvSpPr txBox="1">
                <a:spLocks noChangeArrowheads="1"/>
              </p:cNvSpPr>
              <p:nvPr/>
            </p:nvSpPr>
            <p:spPr bwMode="auto">
              <a:xfrm>
                <a:off x="5562600" y="990600"/>
                <a:ext cx="3429000" cy="6463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indent="-342900" algn="l">
                  <a:buFontTx/>
                  <a:buAutoNum type="arabicPeriod"/>
                </a:pPr>
                <a:r>
                  <a:rPr lang="en-US" dirty="0" smtClean="0"/>
                  <a:t>chooses </a:t>
                </a:r>
                <a:r>
                  <a:rPr lang="pl-PL" dirty="0" err="1" smtClean="0"/>
                  <a:t>random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993300"/>
                  </a:solidFill>
                </a:endParaRPr>
              </a:p>
              <a:p>
                <a:pPr marL="342900" indent="-342900" algn="l">
                  <a:buFontTx/>
                  <a:buAutoNum type="arabicPeriod"/>
                </a:pPr>
                <a:r>
                  <a:rPr lang="pl-PL" dirty="0" err="1" smtClean="0"/>
                  <a:t>chooses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random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←{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l-PL" b="1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5839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990600"/>
                <a:ext cx="3429000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1421" t="-6542" b="-11215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95" name="Text Box 27"/>
          <p:cNvSpPr txBox="1">
            <a:spLocks noChangeArrowheads="1"/>
          </p:cNvSpPr>
          <p:nvPr/>
        </p:nvSpPr>
        <p:spPr bwMode="auto">
          <a:xfrm rot="5400000">
            <a:off x="4303779" y="3037959"/>
            <a:ext cx="445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b="1">
                <a:solidFill>
                  <a:srgbClr val="FF0000"/>
                </a:solidFill>
              </a:rPr>
              <a:t>. . .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0" y="4038600"/>
            <a:ext cx="191452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GB" dirty="0"/>
              <a:t>challenge phase: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0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 animBg="1"/>
      <p:bldP spid="58383" grpId="0" animBg="1"/>
      <p:bldP spid="58384" grpId="0" animBg="1"/>
      <p:bldP spid="58385" grpId="0" animBg="1"/>
      <p:bldP spid="58386" grpId="0" animBg="1"/>
      <p:bldP spid="58387" grpId="0" animBg="1"/>
      <p:bldP spid="58388" grpId="0" animBg="1"/>
      <p:bldP spid="58389" grpId="0" animBg="1"/>
      <p:bldP spid="58390" grpId="0"/>
      <p:bldP spid="58394" grpId="0" animBg="1"/>
      <p:bldP spid="58395" grpId="0"/>
      <p:bldP spid="5840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pl-PL"/>
              <a:t>How bad is the situation?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8868"/>
            <a:ext cx="8186766" cy="18430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800" b="1" dirty="0">
                <a:solidFill>
                  <a:srgbClr val="FF0000"/>
                </a:solidFill>
              </a:rPr>
              <a:t>RC4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/>
              <a:t>is still rather secure if used in a correct way.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pl-PL" sz="2800" b="1" u="sng" dirty="0"/>
              <a:t>Example</a:t>
            </a:r>
            <a:r>
              <a:rPr lang="pl-PL" sz="2800" dirty="0"/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Wi-Fi Protected Access</a:t>
            </a:r>
            <a:r>
              <a:rPr lang="pl-PL" sz="2800" dirty="0"/>
              <a:t> (</a:t>
            </a:r>
            <a:r>
              <a:rPr lang="pl-PL" sz="2800" b="1" dirty="0">
                <a:solidFill>
                  <a:srgbClr val="0070C0"/>
                </a:solidFill>
              </a:rPr>
              <a:t>WPA</a:t>
            </a:r>
            <a:r>
              <a:rPr lang="pl-PL" sz="2800" dirty="0"/>
              <a:t>) – a successor of </a:t>
            </a:r>
            <a:r>
              <a:rPr lang="pl-PL" sz="2800" b="1" dirty="0">
                <a:solidFill>
                  <a:srgbClr val="0070C0"/>
                </a:solidFill>
              </a:rPr>
              <a:t>WEP</a:t>
            </a:r>
            <a:r>
              <a:rPr lang="pl-PL" sz="28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800" dirty="0"/>
              <a:t>several improvements (e.g. </a:t>
            </a:r>
            <a:r>
              <a:rPr lang="en-US" sz="2800" b="1" dirty="0">
                <a:solidFill>
                  <a:srgbClr val="FF0000"/>
                </a:solidFill>
              </a:rPr>
              <a:t>128-bit key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and a </a:t>
            </a:r>
            <a:r>
              <a:rPr lang="en-US" sz="2800" b="1" dirty="0">
                <a:solidFill>
                  <a:srgbClr val="FF0000"/>
                </a:solidFill>
              </a:rPr>
              <a:t>48</a:t>
            </a:r>
            <a:r>
              <a:rPr lang="pl-PL" sz="2800" b="1" dirty="0">
                <a:solidFill>
                  <a:srgbClr val="FF0000"/>
                </a:solidFill>
              </a:rPr>
              <a:t>-bit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pl-PL" sz="2800" b="1" dirty="0">
                <a:solidFill>
                  <a:srgbClr val="FF0000"/>
                </a:solidFill>
              </a:rPr>
              <a:t>IV</a:t>
            </a:r>
            <a:r>
              <a:rPr lang="pl-PL" sz="2800" dirty="0"/>
              <a:t>).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081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 forbidden in TLS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65" t="19979" r="54069" b="46778"/>
          <a:stretch/>
        </p:blipFill>
        <p:spPr>
          <a:xfrm>
            <a:off x="527051" y="2165753"/>
            <a:ext cx="8327838" cy="371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Competitions for new stream </a:t>
            </a:r>
            <a:r>
              <a:rPr lang="en-US" dirty="0" smtClean="0"/>
              <a:t>ciphers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rgbClr val="0070C0"/>
                    </a:solidFill>
                  </a:rPr>
                  <a:t>NESSIE</a:t>
                </a:r>
                <a:r>
                  <a:rPr lang="en-US" dirty="0"/>
                  <a:t> (New European Schemes for Signatures, Integrity and Encryption</a:t>
                </a:r>
                <a:r>
                  <a:rPr lang="pl-PL" dirty="0"/>
                  <a:t>, 2000 – 2003</a:t>
                </a:r>
                <a:r>
                  <a:rPr lang="en-US" dirty="0"/>
                  <a:t>) </a:t>
                </a:r>
                <a:r>
                  <a:rPr lang="pl-PL" dirty="0" err="1"/>
                  <a:t>project</a:t>
                </a:r>
                <a:r>
                  <a:rPr lang="pl-PL" dirty="0"/>
                  <a:t> </a:t>
                </a:r>
                <a:r>
                  <a:rPr lang="pl-PL" b="1" dirty="0" err="1">
                    <a:solidFill>
                      <a:srgbClr val="0070C0"/>
                    </a:solidFill>
                  </a:rPr>
                  <a:t>failed</a:t>
                </a:r>
                <a:r>
                  <a:rPr lang="pl-PL" b="1" dirty="0">
                    <a:solidFill>
                      <a:srgbClr val="0070C0"/>
                    </a:solidFill>
                  </a:rPr>
                  <a:t> to </a:t>
                </a:r>
                <a:r>
                  <a:rPr lang="pl-PL" b="1" dirty="0" err="1">
                    <a:solidFill>
                      <a:srgbClr val="0070C0"/>
                    </a:solidFill>
                  </a:rPr>
                  <a:t>select</a:t>
                </a:r>
                <a:r>
                  <a:rPr lang="pl-PL" dirty="0">
                    <a:solidFill>
                      <a:srgbClr val="0070C0"/>
                    </a:solidFill>
                  </a:rPr>
                  <a:t> </a:t>
                </a:r>
                <a:r>
                  <a:rPr lang="pl-PL" dirty="0"/>
                  <a:t>a </a:t>
                </a:r>
                <a:r>
                  <a:rPr lang="pl-PL" dirty="0" err="1"/>
                  <a:t>new</a:t>
                </a:r>
                <a:r>
                  <a:rPr lang="pl-PL" dirty="0"/>
                  <a:t> </a:t>
                </a:r>
                <a:r>
                  <a:rPr lang="pl-PL" dirty="0" err="1"/>
                  <a:t>stream</a:t>
                </a:r>
                <a:r>
                  <a:rPr lang="pl-PL" dirty="0"/>
                  <a:t> </a:t>
                </a:r>
                <a:r>
                  <a:rPr lang="pl-PL" dirty="0" err="1"/>
                  <a:t>cipher</a:t>
                </a:r>
                <a:r>
                  <a:rPr lang="pl-PL" dirty="0"/>
                  <a:t> (</a:t>
                </a:r>
                <a:r>
                  <a:rPr lang="pl-PL" dirty="0" err="1"/>
                  <a:t>all</a:t>
                </a:r>
                <a:r>
                  <a:rPr lang="pl-PL" dirty="0"/>
                  <a:t> 6 </a:t>
                </a:r>
                <a:r>
                  <a:rPr lang="pl-PL" dirty="0" err="1"/>
                  <a:t>candidates</a:t>
                </a:r>
                <a:r>
                  <a:rPr lang="pl-PL" dirty="0"/>
                  <a:t> </a:t>
                </a:r>
                <a:r>
                  <a:rPr lang="pl-PL" dirty="0" err="1"/>
                  <a:t>were</a:t>
                </a:r>
                <a:r>
                  <a:rPr lang="pl-PL" dirty="0"/>
                  <a:t> </a:t>
                </a:r>
                <a:r>
                  <a:rPr lang="pl-PL" dirty="0" err="1"/>
                  <a:t>broken</a:t>
                </a:r>
                <a:r>
                  <a:rPr lang="pl-PL" dirty="0"/>
                  <a:t>)</a:t>
                </a:r>
                <a:endParaRPr lang="en-US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dirty="0"/>
                  <a:t>	(where “</a:t>
                </a:r>
                <a:r>
                  <a:rPr lang="en-US" i="1" dirty="0"/>
                  <a:t>broken</a:t>
                </a:r>
                <a:r>
                  <a:rPr lang="en-US" dirty="0"/>
                  <a:t>” can mean e.g. that one can distinguish the output from random after seeing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n-US" dirty="0"/>
                  <a:t> bytes of output)</a:t>
                </a:r>
                <a:br>
                  <a:rPr lang="en-US" dirty="0"/>
                </a:br>
                <a:endParaRPr lang="pl-PL" baseline="30000" dirty="0"/>
              </a:p>
              <a:p>
                <a:pPr>
                  <a:lnSpc>
                    <a:spcPct val="80000"/>
                  </a:lnSpc>
                </a:pPr>
                <a:r>
                  <a:rPr lang="pl-PL" b="1" dirty="0" err="1">
                    <a:solidFill>
                      <a:srgbClr val="0070C0"/>
                    </a:solidFill>
                  </a:rPr>
                  <a:t>eStream</a:t>
                </a:r>
                <a:r>
                  <a:rPr lang="pl-PL" dirty="0"/>
                  <a:t> </a:t>
                </a:r>
                <a:r>
                  <a:rPr lang="pl-PL" dirty="0" err="1"/>
                  <a:t>project</a:t>
                </a:r>
                <a:r>
                  <a:rPr lang="pl-PL" dirty="0"/>
                  <a:t> (</a:t>
                </a:r>
                <a:r>
                  <a:rPr lang="en-US" dirty="0"/>
                  <a:t>November 2004</a:t>
                </a:r>
                <a:r>
                  <a:rPr lang="pl-PL" dirty="0"/>
                  <a:t> – </a:t>
                </a:r>
                <a:r>
                  <a:rPr lang="en-US" dirty="0"/>
                  <a:t>May 2008</a:t>
                </a:r>
                <a:r>
                  <a:rPr lang="pl-PL" dirty="0"/>
                  <a:t>) </a:t>
                </a:r>
                <a:r>
                  <a:rPr lang="en-US" dirty="0" smtClean="0"/>
                  <a:t>chosen</a:t>
                </a:r>
                <a:r>
                  <a:rPr lang="pl-PL" dirty="0" smtClean="0"/>
                  <a:t> </a:t>
                </a:r>
                <a:r>
                  <a:rPr lang="en-US" dirty="0"/>
                  <a:t>a portfolio of ciphers: </a:t>
                </a:r>
                <a:r>
                  <a:rPr lang="en-US" b="1" dirty="0"/>
                  <a:t>HC-128, Grain v1, Rabbit, MICKEY v2, Salsa20/12, </a:t>
                </a:r>
                <a:r>
                  <a:rPr lang="en-US" b="1" dirty="0" err="1"/>
                  <a:t>Trivium</a:t>
                </a:r>
                <a:r>
                  <a:rPr lang="en-US" b="1" dirty="0"/>
                  <a:t>, SOSEMANUK</a:t>
                </a:r>
                <a:r>
                  <a:rPr lang="en-US" dirty="0"/>
                  <a:t>.</a:t>
                </a:r>
                <a:endParaRPr lang="pl-PL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361" r="-541" b="-33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6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7307"/>
          </a:xfrm>
        </p:spPr>
        <p:txBody>
          <a:bodyPr/>
          <a:lstStyle/>
          <a:p>
            <a:r>
              <a:rPr lang="en-US" dirty="0" smtClean="0"/>
              <a:t>Salsa 20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73798"/>
                <a:ext cx="7886700" cy="47031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One of the winners of the </a:t>
                </a:r>
                <a:r>
                  <a:rPr lang="pl-PL" b="1" dirty="0" err="1" smtClean="0">
                    <a:solidFill>
                      <a:srgbClr val="0070C0"/>
                    </a:solidFill>
                  </a:rPr>
                  <a:t>eStream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competition.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Author</a:t>
                </a:r>
                <a:r>
                  <a:rPr lang="en-US" dirty="0" smtClean="0"/>
                  <a:t>: Dan Bernstein.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Very efficient</a:t>
                </a:r>
                <a:r>
                  <a:rPr lang="en-US" dirty="0" smtClean="0"/>
                  <a:t> both in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hardware</a:t>
                </a:r>
                <a:r>
                  <a:rPr lang="en-US" dirty="0" smtClean="0"/>
                  <a:t> and in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software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𝐒𝐚𝐥𝐬𝐚𝟐𝟎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73798"/>
                <a:ext cx="7886700" cy="4703165"/>
              </a:xfrm>
              <a:blipFill rotWithShape="0">
                <a:blip r:embed="rId2"/>
                <a:stretch>
                  <a:fillRect l="-1546" t="-233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2355924" y="3092824"/>
                <a:ext cx="2173046" cy="854696"/>
              </a:xfrm>
              <a:prstGeom prst="wedgeRectCallout">
                <a:avLst>
                  <a:gd name="adj1" fmla="val -20338"/>
                  <a:gd name="adj2" fmla="val 6942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key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/>
                  <a:t>(</a:t>
                </a:r>
                <a:r>
                  <a:rPr lang="en-US" sz="2000" dirty="0" smtClean="0"/>
                  <a:t>size</a:t>
                </a:r>
                <a:r>
                  <a:rPr lang="en-US" sz="2000" dirty="0"/>
                  <a:t>: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256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bits)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924" y="3092824"/>
                <a:ext cx="2173046" cy="854696"/>
              </a:xfrm>
              <a:prstGeom prst="wedgeRectCallout">
                <a:avLst>
                  <a:gd name="adj1" fmla="val -20338"/>
                  <a:gd name="adj2" fmla="val 69423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2738494" y="4735994"/>
                <a:ext cx="1790476" cy="809035"/>
              </a:xfrm>
              <a:prstGeom prst="wedgeRectCallout">
                <a:avLst>
                  <a:gd name="adj1" fmla="val -23236"/>
                  <a:gd name="adj2" fmla="val -83766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nonce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(size: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64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bits)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494" y="4735994"/>
                <a:ext cx="1790476" cy="809035"/>
              </a:xfrm>
              <a:prstGeom prst="wedgeRectCallout">
                <a:avLst>
                  <a:gd name="adj1" fmla="val -23236"/>
                  <a:gd name="adj2" fmla="val -83766"/>
                </a:avLst>
              </a:prstGeom>
              <a:blipFill rotWithShape="0">
                <a:blip r:embed="rId4"/>
                <a:stretch>
                  <a:fillRect r="-338" b="-444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5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23" y="27821"/>
            <a:ext cx="7886700" cy="1325563"/>
          </a:xfrm>
        </p:spPr>
        <p:txBody>
          <a:bodyPr/>
          <a:lstStyle/>
          <a:p>
            <a:r>
              <a:rPr lang="en-US" dirty="0" smtClean="0"/>
              <a:t>How is </a:t>
            </a:r>
            <a:r>
              <a:rPr lang="en-US" b="1" i="1" dirty="0" smtClean="0">
                <a:solidFill>
                  <a:srgbClr val="FF0000"/>
                </a:solidFill>
              </a:rPr>
              <a:t>H </a:t>
            </a:r>
            <a:r>
              <a:rPr lang="en-US" dirty="0" smtClean="0"/>
              <a:t>defined?</a:t>
            </a:r>
            <a:endParaRPr lang="pl-PL" b="1" i="1" dirty="0"/>
          </a:p>
        </p:txBody>
      </p:sp>
      <p:sp>
        <p:nvSpPr>
          <p:cNvPr id="4" name="Rectangle 3"/>
          <p:cNvSpPr/>
          <p:nvPr/>
        </p:nvSpPr>
        <p:spPr>
          <a:xfrm>
            <a:off x="1161043" y="3164781"/>
            <a:ext cx="393437" cy="21947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7967" y="1353384"/>
                <a:ext cx="16571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67" y="1353384"/>
                <a:ext cx="165712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5" idx="2"/>
            <a:endCxn id="4" idx="0"/>
          </p:cNvCxnSpPr>
          <p:nvPr/>
        </p:nvCxnSpPr>
        <p:spPr>
          <a:xfrm flipH="1">
            <a:off x="1357762" y="1876604"/>
            <a:ext cx="18765" cy="1288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9843" y="2291897"/>
                <a:ext cx="229473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bits from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43" y="2291897"/>
                <a:ext cx="2294731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2926" t="-9091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/>
          <p:cNvSpPr/>
          <p:nvPr/>
        </p:nvSpPr>
        <p:spPr>
          <a:xfrm>
            <a:off x="796065" y="3202167"/>
            <a:ext cx="242047" cy="2164098"/>
          </a:xfrm>
          <a:prstGeom prst="leftBrace">
            <a:avLst>
              <a:gd name="adj1" fmla="val 4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134973" y="3940940"/>
            <a:ext cx="76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64</a:t>
            </a:r>
            <a:r>
              <a:rPr lang="en-US" dirty="0" smtClean="0"/>
              <a:t> bytes</a:t>
            </a:r>
            <a:endParaRPr lang="pl-PL" dirty="0"/>
          </a:p>
        </p:txBody>
      </p:sp>
      <p:sp>
        <p:nvSpPr>
          <p:cNvPr id="13" name="Rectangle 12"/>
          <p:cNvSpPr/>
          <p:nvPr/>
        </p:nvSpPr>
        <p:spPr>
          <a:xfrm>
            <a:off x="2647725" y="3175180"/>
            <a:ext cx="415852" cy="21947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Straight Arrow Connector 15"/>
          <p:cNvCxnSpPr>
            <a:stCxn id="4" idx="3"/>
            <a:endCxn id="13" idx="1"/>
          </p:cNvCxnSpPr>
          <p:nvPr/>
        </p:nvCxnSpPr>
        <p:spPr>
          <a:xfrm>
            <a:off x="1554480" y="4262154"/>
            <a:ext cx="1093245" cy="10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  <a:endCxn id="30" idx="1"/>
          </p:cNvCxnSpPr>
          <p:nvPr/>
        </p:nvCxnSpPr>
        <p:spPr>
          <a:xfrm>
            <a:off x="3063577" y="4272553"/>
            <a:ext cx="1193761" cy="11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79730" y="4063110"/>
            <a:ext cx="420672" cy="3665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h</a:t>
            </a:r>
            <a:endParaRPr lang="pl-PL" sz="1600" b="1" i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33707" y="4063110"/>
            <a:ext cx="420672" cy="3665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h</a:t>
            </a:r>
            <a:endParaRPr lang="pl-PL" sz="1600" b="1" i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7338" y="3186843"/>
            <a:ext cx="415852" cy="21947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Rectangle 32"/>
          <p:cNvSpPr/>
          <p:nvPr/>
        </p:nvSpPr>
        <p:spPr>
          <a:xfrm>
            <a:off x="6957401" y="3164779"/>
            <a:ext cx="415852" cy="21947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Rectangle 43"/>
          <p:cNvSpPr/>
          <p:nvPr/>
        </p:nvSpPr>
        <p:spPr>
          <a:xfrm>
            <a:off x="8303900" y="3171519"/>
            <a:ext cx="415852" cy="21947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9" name="Straight Arrow Connector 48"/>
          <p:cNvCxnSpPr>
            <a:stCxn id="33" idx="3"/>
            <a:endCxn id="44" idx="1"/>
          </p:cNvCxnSpPr>
          <p:nvPr/>
        </p:nvCxnSpPr>
        <p:spPr>
          <a:xfrm>
            <a:off x="7373253" y="4262152"/>
            <a:ext cx="930647" cy="6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632553" y="4056866"/>
                <a:ext cx="457870" cy="36658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⊞</m:t>
                      </m:r>
                    </m:oMath>
                  </m:oMathPara>
                </a14:m>
                <a:endParaRPr lang="pl-PL" sz="16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553" y="4056866"/>
                <a:ext cx="457870" cy="366589"/>
              </a:xfrm>
              <a:prstGeom prst="rect">
                <a:avLst/>
              </a:prstGeom>
              <a:blipFill rotWithShape="0">
                <a:blip r:embed="rId4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/>
          <p:cNvSpPr/>
          <p:nvPr/>
        </p:nvSpPr>
        <p:spPr>
          <a:xfrm>
            <a:off x="1658863" y="4215680"/>
            <a:ext cx="80682" cy="92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7" name="Elbow Connector 76"/>
          <p:cNvCxnSpPr>
            <a:stCxn id="65" idx="4"/>
          </p:cNvCxnSpPr>
          <p:nvPr/>
        </p:nvCxnSpPr>
        <p:spPr>
          <a:xfrm rot="16200000" flipH="1">
            <a:off x="3720873" y="2286954"/>
            <a:ext cx="2119907" cy="616324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2" idx="2"/>
          </p:cNvCxnSpPr>
          <p:nvPr/>
        </p:nvCxnSpPr>
        <p:spPr>
          <a:xfrm flipV="1">
            <a:off x="7861488" y="4423455"/>
            <a:ext cx="0" cy="2005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ular Callout 86"/>
              <p:cNvSpPr/>
              <p:nvPr/>
            </p:nvSpPr>
            <p:spPr>
              <a:xfrm>
                <a:off x="2855431" y="1826446"/>
                <a:ext cx="1997896" cy="612648"/>
              </a:xfrm>
              <a:prstGeom prst="wedgeRectCallout">
                <a:avLst>
                  <a:gd name="adj1" fmla="val -73876"/>
                  <a:gd name="adj2" fmla="val 300428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some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Rectangular Callout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431" y="1826446"/>
                <a:ext cx="1997896" cy="612648"/>
              </a:xfrm>
              <a:prstGeom prst="wedgeRectCallout">
                <a:avLst>
                  <a:gd name="adj1" fmla="val -73876"/>
                  <a:gd name="adj2" fmla="val 300428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4916260" y="403101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pl-PL" dirty="0"/>
          </a:p>
        </p:txBody>
      </p:sp>
      <p:sp>
        <p:nvSpPr>
          <p:cNvPr id="89" name="Left Brace 88"/>
          <p:cNvSpPr/>
          <p:nvPr/>
        </p:nvSpPr>
        <p:spPr>
          <a:xfrm rot="16200000">
            <a:off x="4746773" y="3090921"/>
            <a:ext cx="494347" cy="4965237"/>
          </a:xfrm>
          <a:prstGeom prst="leftBrace">
            <a:avLst>
              <a:gd name="adj1" fmla="val 3118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388748" y="5782253"/>
                <a:ext cx="1210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rounds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748" y="5782253"/>
                <a:ext cx="1210396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1667" r="-3535" b="-2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ular Callout 99"/>
          <p:cNvSpPr/>
          <p:nvPr/>
        </p:nvSpPr>
        <p:spPr>
          <a:xfrm>
            <a:off x="6890273" y="1081252"/>
            <a:ext cx="1829479" cy="612648"/>
          </a:xfrm>
          <a:prstGeom prst="wedgeRectCallout">
            <a:avLst>
              <a:gd name="adj1" fmla="val 4985"/>
              <a:gd name="adj2" fmla="val 4250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word (</a:t>
            </a:r>
            <a:r>
              <a:rPr lang="en-US" b="1" dirty="0" smtClean="0">
                <a:solidFill>
                  <a:srgbClr val="FF0000"/>
                </a:solidFill>
              </a:rPr>
              <a:t>32</a:t>
            </a:r>
            <a:r>
              <a:rPr lang="en-US" dirty="0" smtClean="0"/>
              <a:t> bit) addition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/>
      <p:bldP spid="13" grpId="0" animBg="1"/>
      <p:bldP spid="19" grpId="0" animBg="1"/>
      <p:bldP spid="20" grpId="0" animBg="1"/>
      <p:bldP spid="30" grpId="0" animBg="1"/>
      <p:bldP spid="33" grpId="0" animBg="1"/>
      <p:bldP spid="44" grpId="0" animBg="1"/>
      <p:bldP spid="52" grpId="0" animBg="1"/>
      <p:bldP spid="65" grpId="0" animBg="1"/>
      <p:bldP spid="87" grpId="0" animBg="1"/>
      <p:bldP spid="88" grpId="0"/>
      <p:bldP spid="89" grpId="0" animBg="1"/>
      <p:bldP spid="90" grpId="0"/>
      <p:bldP spid="10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pl-P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167629"/>
              </p:ext>
            </p:extLst>
          </p:nvPr>
        </p:nvGraphicFramePr>
        <p:xfrm>
          <a:off x="279698" y="1825625"/>
          <a:ext cx="8546950" cy="2026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9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Algorithm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MiB/Second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Cycles Per 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Microseconds </a:t>
                      </a:r>
                      <a:r>
                        <a:rPr lang="en-US" dirty="0" smtClean="0"/>
                        <a:t>to Setup </a:t>
                      </a:r>
                      <a:r>
                        <a:rPr lang="en-US" dirty="0"/>
                        <a:t>Key and 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Cycles to</a:t>
                      </a:r>
                      <a:br>
                        <a:rPr lang="en-US" dirty="0"/>
                      </a:br>
                      <a:r>
                        <a:rPr lang="en-US" dirty="0"/>
                        <a:t>Setup Key and IV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Salsa20/12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643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0.483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884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err="1"/>
                        <a:t>Sosemanuk</a:t>
                      </a:r>
                      <a:endParaRPr lang="pl-P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727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1.240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2269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/>
                        <a:t>RC4</a:t>
                      </a:r>
                      <a:endParaRPr lang="pl-P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13.9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/>
                        <a:t>2.690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4923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7275" y="4857077"/>
            <a:ext cx="8369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www.cryptopp.com/benchmarks.html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i="1" dirty="0" smtClean="0"/>
              <a:t>All were coded in C++, compiled with Microsoft Visual C++ 2005 SP1 (whole program optimization, optimize for speed), and ran on an Intel Core 2 1.83 GHz processor under Windows Vista in 32-bit mode. x86/MMX/SSE2 assembly language routines were used for integer arithmetic, AES, VMAC, </a:t>
            </a:r>
            <a:r>
              <a:rPr lang="en-US" i="1" dirty="0" err="1" smtClean="0"/>
              <a:t>Sosemanuk</a:t>
            </a:r>
            <a:r>
              <a:rPr lang="en-US" i="1" dirty="0" smtClean="0"/>
              <a:t>, Panama, Salsa20, SHA-256, SHA-512, Tiger, and Whirlpool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/>
              <a:t>Is there an alternative to the stream ciphers?</a:t>
            </a:r>
            <a:endParaRPr lang="en-US" sz="40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2296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Yes!</a:t>
            </a:r>
            <a:endParaRPr lang="pl-PL" dirty="0"/>
          </a:p>
          <a:p>
            <a:pPr algn="ctr">
              <a:buFontTx/>
              <a:buNone/>
            </a:pPr>
            <a:r>
              <a:rPr lang="pl-PL" sz="4400" dirty="0"/>
              <a:t>the </a:t>
            </a:r>
            <a:r>
              <a:rPr lang="pl-PL" sz="4400" b="1" dirty="0" err="1">
                <a:solidFill>
                  <a:srgbClr val="FF0000"/>
                </a:solidFill>
              </a:rPr>
              <a:t>block</a:t>
            </a:r>
            <a:r>
              <a:rPr lang="pl-PL" sz="4400" b="1" dirty="0">
                <a:solidFill>
                  <a:srgbClr val="FF0000"/>
                </a:solidFill>
              </a:rPr>
              <a:t> </a:t>
            </a:r>
            <a:r>
              <a:rPr lang="pl-PL" sz="4400" b="1" dirty="0" err="1">
                <a:solidFill>
                  <a:srgbClr val="FF0000"/>
                </a:solidFill>
              </a:rPr>
              <a:t>ciphers</a:t>
            </a:r>
            <a:endParaRPr lang="pl-PL" sz="4400" b="1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pl-PL" sz="4400" b="1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9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5429250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201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8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by Stefan Dziembowski.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pl-PL" dirty="0"/>
              <a:t>CPA-security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Text Box 4"/>
              <p:cNvSpPr txBox="1">
                <a:spLocks noChangeArrowheads="1"/>
              </p:cNvSpPr>
              <p:nvPr/>
            </p:nvSpPr>
            <p:spPr bwMode="auto">
              <a:xfrm>
                <a:off x="335643" y="2784034"/>
                <a:ext cx="8458200" cy="28400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>
                <a:spAutoFit/>
              </a:bodyPr>
              <a:lstStyle/>
              <a:p>
                <a:pPr algn="l"/>
                <a:endParaRPr lang="it-IT" sz="2400" dirty="0" smtClean="0"/>
              </a:p>
              <a:p>
                <a:pPr algn="l"/>
                <a:r>
                  <a:rPr lang="pl-PL" sz="2400" dirty="0" smtClean="0"/>
                  <a:t>We </a:t>
                </a:r>
                <a:r>
                  <a:rPr lang="pl-PL" sz="2400" dirty="0"/>
                  <a:t>say that </a:t>
                </a:r>
                <a:r>
                  <a:rPr lang="pl-PL" sz="2400" b="1" dirty="0" smtClean="0">
                    <a:solidFill>
                      <a:srgbClr val="FF0000"/>
                    </a:solidFill>
                  </a:rPr>
                  <a:t>(Enc,Dec</a:t>
                </a:r>
                <a:r>
                  <a:rPr lang="pl-PL" sz="2400" b="1" dirty="0">
                    <a:solidFill>
                      <a:srgbClr val="FF0000"/>
                    </a:solidFill>
                  </a:rPr>
                  <a:t>)</a:t>
                </a:r>
                <a:r>
                  <a:rPr lang="pl-PL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has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indistinguishable encryptions</a:t>
                </a:r>
                <a:r>
                  <a:rPr lang="pl-PL" sz="2400" b="1" dirty="0">
                    <a:solidFill>
                      <a:srgbClr val="0070C0"/>
                    </a:solidFill>
                  </a:rPr>
                  <a:t> under a chosen-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plaintext</a:t>
                </a:r>
                <a:r>
                  <a:rPr lang="pl-PL" sz="2400" b="1" dirty="0">
                    <a:solidFill>
                      <a:srgbClr val="0070C0"/>
                    </a:solidFill>
                  </a:rPr>
                  <a:t> attack (CPA)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pl-PL" sz="2400" dirty="0"/>
                  <a:t>if 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 smtClean="0"/>
              </a:p>
              <a:p>
                <a:pPr algn="ctr"/>
                <a:r>
                  <a:rPr lang="en-US" sz="2400" dirty="0" smtClean="0"/>
                  <a:t>every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randomized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polynomial time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pl-PL" sz="2400" dirty="0"/>
                  <a:t>adversary 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pl-PL" sz="2400" dirty="0" smtClean="0"/>
                  <a:t>guesses </a:t>
                </a:r>
                <a:r>
                  <a:rPr lang="pl-PL" sz="2400" b="1" i="1" dirty="0">
                    <a:solidFill>
                      <a:srgbClr val="FF0000"/>
                    </a:solidFill>
                  </a:rPr>
                  <a:t>b</a:t>
                </a:r>
                <a:r>
                  <a:rPr lang="pl-PL" sz="2400" b="1" dirty="0">
                    <a:solidFill>
                      <a:srgbClr val="993300"/>
                    </a:solidFill>
                  </a:rPr>
                  <a:t> </a:t>
                </a:r>
                <a:r>
                  <a:rPr lang="pl-PL" sz="2400" dirty="0"/>
                  <a:t>correctly </a:t>
                </a:r>
                <a:r>
                  <a:rPr lang="en-US" sz="2400" b="1" dirty="0"/>
                  <a:t/>
                </a:r>
                <a:br>
                  <a:rPr lang="en-US" sz="2400" b="1" dirty="0"/>
                </a:br>
                <a:r>
                  <a:rPr lang="pl-PL" sz="2400" dirty="0" smtClean="0"/>
                  <a:t>with </a:t>
                </a:r>
                <a:r>
                  <a:rPr lang="pl-PL" sz="2400" dirty="0"/>
                  <a:t>probability at most</a:t>
                </a:r>
                <a:r>
                  <a:rPr lang="pl-PL" sz="24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pl-PL" sz="2400" b="1" dirty="0" smtClean="0">
                    <a:solidFill>
                      <a:srgbClr val="993300"/>
                    </a:solidFill>
                  </a:rPr>
                  <a:t>,</a:t>
                </a:r>
                <a:r>
                  <a:rPr lang="pl-PL" sz="2400" dirty="0" smtClean="0"/>
                  <a:t> </a:t>
                </a:r>
                <a:r>
                  <a:rPr lang="pl-PL" sz="2400" dirty="0"/>
                  <a:t>where</a:t>
                </a:r>
                <a:r>
                  <a:rPr lang="pl-PL" sz="24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pl-PL" sz="2400" b="1" dirty="0">
                    <a:solidFill>
                      <a:srgbClr val="993300"/>
                    </a:solidFill>
                  </a:rPr>
                  <a:t> </a:t>
                </a:r>
                <a:r>
                  <a:rPr lang="pl-PL" sz="2400" dirty="0"/>
                  <a:t>is negligible</a:t>
                </a:r>
                <a:r>
                  <a:rPr lang="pl-PL" sz="2400" dirty="0" smtClean="0"/>
                  <a:t>.</a:t>
                </a:r>
                <a:endParaRPr lang="en-GB" sz="2000" dirty="0"/>
              </a:p>
            </p:txBody>
          </p:sp>
        </mc:Choice>
        <mc:Fallback xmlns="">
          <p:sp>
            <p:nvSpPr>
              <p:cNvPr id="819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643" y="2784034"/>
                <a:ext cx="8458200" cy="28400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860443" y="1143000"/>
            <a:ext cx="3895748" cy="620489"/>
          </a:xfrm>
          <a:prstGeom prst="wedgeRectCallout">
            <a:avLst>
              <a:gd name="adj1" fmla="val 908"/>
              <a:gd name="adj2" fmla="val 29897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2000" b="1" dirty="0"/>
              <a:t>Alternative name:</a:t>
            </a:r>
            <a:r>
              <a:rPr lang="pl-PL" sz="2000" dirty="0"/>
              <a:t> </a:t>
            </a:r>
            <a:r>
              <a:rPr lang="pl-PL" sz="2000" b="1" dirty="0">
                <a:solidFill>
                  <a:srgbClr val="0070C0"/>
                </a:solidFill>
              </a:rPr>
              <a:t>CPA-secure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55511" y="2355406"/>
            <a:ext cx="328614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Security d</a:t>
            </a:r>
            <a:r>
              <a:rPr lang="pl-PL" sz="2400" b="1" dirty="0" smtClean="0">
                <a:solidFill>
                  <a:srgbClr val="0070C0"/>
                </a:solidFill>
              </a:rPr>
              <a:t>efinition</a:t>
            </a:r>
            <a:endParaRPr lang="pl-P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7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A </a:t>
                </a:r>
                <a:r>
                  <a:rPr lang="en-GB" b="1" dirty="0" smtClean="0">
                    <a:solidFill>
                      <a:srgbClr val="0070C0"/>
                    </a:solidFill>
                  </a:rPr>
                  <a:t>CPA-secure</a:t>
                </a:r>
                <a:r>
                  <a:rPr lang="en-GB" dirty="0" smtClean="0"/>
                  <a:t> </a:t>
                </a:r>
                <a:r>
                  <a:rPr lang="en-GB" dirty="0"/>
                  <a:t>encryption </a:t>
                </a:r>
                <a:r>
                  <a:rPr lang="en-GB" dirty="0" smtClean="0"/>
                  <a:t>scheme cannot be deterministic.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Typical options:</a:t>
                </a:r>
              </a:p>
              <a:p>
                <a:r>
                  <a:rPr lang="pl-PL" b="1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has a “state” (e.g. a counter)</a:t>
                </a:r>
              </a:p>
              <a:p>
                <a:r>
                  <a:rPr lang="pl-PL" b="1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randomized, i.e., it </a:t>
                </a:r>
                <a:r>
                  <a:rPr lang="en-US" dirty="0"/>
                  <a:t>takes as additional </a:t>
                </a:r>
                <a:r>
                  <a:rPr lang="en-US" dirty="0" smtClean="0"/>
                  <a:t>input:</a:t>
                </a:r>
              </a:p>
              <a:p>
                <a:pPr lvl="1"/>
                <a:r>
                  <a:rPr lang="en-US" dirty="0" smtClean="0"/>
                  <a:t>some perfect randomness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 smtClean="0"/>
                  <a:t>, or</a:t>
                </a:r>
              </a:p>
              <a:p>
                <a:pPr lvl="1"/>
                <a:r>
                  <a:rPr lang="en-US" dirty="0" smtClean="0"/>
                  <a:t>takes as an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nonce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endParaRPr lang="en-GB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GB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3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6390715" y="4693485"/>
            <a:ext cx="2533426" cy="870830"/>
          </a:xfrm>
          <a:prstGeom prst="wedgeRoundRectCallout">
            <a:avLst>
              <a:gd name="adj1" fmla="val -128264"/>
              <a:gd name="adj2" fmla="val 1370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weaker requirement</a:t>
            </a:r>
            <a:endParaRPr lang="pl-PL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699709" y="5870639"/>
            <a:ext cx="4491317" cy="612648"/>
          </a:xfrm>
          <a:prstGeom prst="wedgeRoundRectCallout">
            <a:avLst>
              <a:gd name="adj1" fmla="val -20953"/>
              <a:gd name="adj2" fmla="val -1192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nonce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= “</a:t>
            </a:r>
            <a:r>
              <a:rPr lang="en-US" sz="2400" b="1" dirty="0" smtClean="0">
                <a:solidFill>
                  <a:srgbClr val="0070C0"/>
                </a:solidFill>
              </a:rPr>
              <a:t>n</a:t>
            </a:r>
            <a:r>
              <a:rPr lang="en-US" sz="2400" dirty="0" smtClean="0"/>
              <a:t>umber used </a:t>
            </a:r>
            <a:r>
              <a:rPr lang="en-US" sz="2400" b="1" dirty="0" smtClean="0">
                <a:solidFill>
                  <a:srgbClr val="0070C0"/>
                </a:solidFill>
              </a:rPr>
              <a:t>once</a:t>
            </a:r>
            <a:r>
              <a:rPr lang="en-US" sz="2400" dirty="0" smtClean="0"/>
              <a:t>”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2767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11152</TotalTime>
  <Words>3401</Words>
  <Application>Microsoft Office PowerPoint</Application>
  <PresentationFormat>On-screen Show (4:3)</PresentationFormat>
  <Paragraphs>847</Paragraphs>
  <Slides>77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Arial</vt:lpstr>
      <vt:lpstr>Calibri</vt:lpstr>
      <vt:lpstr>Cambria</vt:lpstr>
      <vt:lpstr>Cambria Math</vt:lpstr>
      <vt:lpstr>Cmsy10</vt:lpstr>
      <vt:lpstr>Lucida Calligraphy</vt:lpstr>
      <vt:lpstr>Mistral</vt:lpstr>
      <vt:lpstr>SFRM1095</vt:lpstr>
      <vt:lpstr>Symbol</vt:lpstr>
      <vt:lpstr>Office Theme</vt:lpstr>
      <vt:lpstr>Lecture 2 Symmetric Encryption I</vt:lpstr>
      <vt:lpstr>Plan</vt:lpstr>
      <vt:lpstr>How to change the security definition?</vt:lpstr>
      <vt:lpstr>A game</vt:lpstr>
      <vt:lpstr>Testing the definition</vt:lpstr>
      <vt:lpstr>Multiple messages</vt:lpstr>
      <vt:lpstr>A chosen-plaintext attack (CPA)</vt:lpstr>
      <vt:lpstr>CPA-security</vt:lpstr>
      <vt:lpstr>Observation</vt:lpstr>
      <vt:lpstr>CPA in real-life</vt:lpstr>
      <vt:lpstr>Other attacks known in the literature</vt:lpstr>
      <vt:lpstr>Plan</vt:lpstr>
      <vt:lpstr>Is it possible to prove security?</vt:lpstr>
      <vt:lpstr>Moral: “If P=NP, then the semantically-secure encryption is broken” </vt:lpstr>
      <vt:lpstr>PowerPoint Presentation</vt:lpstr>
      <vt:lpstr>What can we prove?</vt:lpstr>
      <vt:lpstr>A natural question</vt:lpstr>
      <vt:lpstr>Why P ≠ NP is not enough?</vt:lpstr>
      <vt:lpstr>The “minimal assumption for cryptography”?</vt:lpstr>
      <vt:lpstr>One-way functions</vt:lpstr>
      <vt:lpstr>A real-life analogue: phone book</vt:lpstr>
      <vt:lpstr>More formally...</vt:lpstr>
      <vt:lpstr>Example of a (candidate for) a one-way function</vt:lpstr>
      <vt:lpstr>One way functions do not “hide all the input”</vt:lpstr>
      <vt:lpstr>Research program in cryptography</vt:lpstr>
      <vt:lpstr>Example</vt:lpstr>
      <vt:lpstr>Plan</vt:lpstr>
      <vt:lpstr>Pseudorandom generators</vt:lpstr>
      <vt:lpstr>Idea</vt:lpstr>
      <vt:lpstr>“Looks random”</vt:lpstr>
      <vt:lpstr>“Looks random”</vt:lpstr>
      <vt:lpstr>Non-cryptographic PRGs</vt:lpstr>
      <vt:lpstr>How to break an LRS</vt:lpstr>
      <vt:lpstr>PRG – main idea of the definition</vt:lpstr>
      <vt:lpstr>Cryptographic PRG</vt:lpstr>
      <vt:lpstr>Constructions</vt:lpstr>
      <vt:lpstr>Theorem</vt:lpstr>
      <vt:lpstr>PowerPoint Presentation</vt:lpstr>
      <vt:lpstr>PowerPoint Presentation</vt:lpstr>
      <vt:lpstr>PowerPoint Presentation</vt:lpstr>
      <vt:lpstr>PowerPoint Presentation</vt:lpstr>
      <vt:lpstr>The complexity</vt:lpstr>
      <vt:lpstr>Moral</vt:lpstr>
      <vt:lpstr>A question</vt:lpstr>
      <vt:lpstr>General rule</vt:lpstr>
      <vt:lpstr>Constructions of PRGs</vt:lpstr>
      <vt:lpstr>Plan</vt:lpstr>
      <vt:lpstr>How to encrypt with one-way functions?</vt:lpstr>
      <vt:lpstr>One of the most fundamental results in symmetric cryptography</vt:lpstr>
      <vt:lpstr>The implication also holds in the other direction</vt:lpstr>
      <vt:lpstr>“Minicrypt”</vt:lpstr>
      <vt:lpstr>Plan</vt:lpstr>
      <vt:lpstr>Stream ciphers</vt:lpstr>
      <vt:lpstr>How to encrypt multiple messages using pseudorandom generators?</vt:lpstr>
      <vt:lpstr>Misuse of RC4 in Microsoft Office [Hongjun Wu 2005]</vt:lpstr>
      <vt:lpstr>What to do?</vt:lpstr>
      <vt:lpstr>How to encrypt several messages</vt:lpstr>
      <vt:lpstr>Unsynchronized mode</vt:lpstr>
      <vt:lpstr>We need an “augmented” PRG</vt:lpstr>
      <vt:lpstr>How to construct such a PRG?</vt:lpstr>
      <vt:lpstr>Popular historical stream ciphers</vt:lpstr>
      <vt:lpstr>RC4</vt:lpstr>
      <vt:lpstr>RC4 – an overview</vt:lpstr>
      <vt:lpstr>RC4</vt:lpstr>
      <vt:lpstr>Problems with RC4</vt:lpstr>
      <vt:lpstr>Use of RC4 in WEP</vt:lpstr>
      <vt:lpstr>RC4 in WEP – problems with the key length</vt:lpstr>
      <vt:lpstr>RC4 in WEP – the weak IVs</vt:lpstr>
      <vt:lpstr>These attacks are practical!</vt:lpstr>
      <vt:lpstr>How bad is the situation?</vt:lpstr>
      <vt:lpstr>RC4 forbidden in TLS</vt:lpstr>
      <vt:lpstr>Competitions for new stream ciphers</vt:lpstr>
      <vt:lpstr>Salsa 20</vt:lpstr>
      <vt:lpstr>How is H defined?</vt:lpstr>
      <vt:lpstr>Benchmarks</vt:lpstr>
      <vt:lpstr>Is there an alternative to the stream ciphers?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Dziembowski</dc:creator>
  <cp:lastModifiedBy>Stefan Dziembowski</cp:lastModifiedBy>
  <cp:revision>407</cp:revision>
  <dcterms:created xsi:type="dcterms:W3CDTF">2015-07-03T16:44:25Z</dcterms:created>
  <dcterms:modified xsi:type="dcterms:W3CDTF">2018-10-10T12:02:58Z</dcterms:modified>
</cp:coreProperties>
</file>