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488" r:id="rId3"/>
    <p:sldId id="418" r:id="rId4"/>
    <p:sldId id="380" r:id="rId5"/>
    <p:sldId id="381" r:id="rId6"/>
    <p:sldId id="382" r:id="rId7"/>
    <p:sldId id="489" r:id="rId8"/>
    <p:sldId id="440" r:id="rId9"/>
    <p:sldId id="443" r:id="rId10"/>
    <p:sldId id="441" r:id="rId11"/>
    <p:sldId id="423" r:id="rId12"/>
    <p:sldId id="424" r:id="rId13"/>
    <p:sldId id="425" r:id="rId14"/>
    <p:sldId id="426" r:id="rId15"/>
    <p:sldId id="427" r:id="rId16"/>
    <p:sldId id="428" r:id="rId17"/>
    <p:sldId id="490" r:id="rId18"/>
    <p:sldId id="383" r:id="rId19"/>
    <p:sldId id="384" r:id="rId20"/>
    <p:sldId id="385" r:id="rId21"/>
    <p:sldId id="442" r:id="rId22"/>
    <p:sldId id="444" r:id="rId23"/>
    <p:sldId id="432" r:id="rId24"/>
    <p:sldId id="433" r:id="rId25"/>
    <p:sldId id="470" r:id="rId26"/>
    <p:sldId id="434" r:id="rId27"/>
    <p:sldId id="435" r:id="rId28"/>
    <p:sldId id="446" r:id="rId29"/>
    <p:sldId id="471" r:id="rId30"/>
    <p:sldId id="472" r:id="rId31"/>
    <p:sldId id="473" r:id="rId32"/>
    <p:sldId id="474" r:id="rId33"/>
    <p:sldId id="475" r:id="rId34"/>
    <p:sldId id="476" r:id="rId35"/>
    <p:sldId id="477" r:id="rId36"/>
    <p:sldId id="478" r:id="rId37"/>
    <p:sldId id="479" r:id="rId38"/>
    <p:sldId id="480" r:id="rId39"/>
    <p:sldId id="481" r:id="rId40"/>
    <p:sldId id="482" r:id="rId41"/>
    <p:sldId id="483" r:id="rId42"/>
    <p:sldId id="484" r:id="rId43"/>
    <p:sldId id="485" r:id="rId44"/>
    <p:sldId id="486" r:id="rId45"/>
    <p:sldId id="487" r:id="rId46"/>
    <p:sldId id="332" r:id="rId47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72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0AE38-BCD1-4E39-B1EF-DFFDD5B8CB8A}" type="datetimeFigureOut">
              <a:rPr lang="pl-PL" smtClean="0"/>
              <a:t>30.10.2018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02725-3AB2-41E8-A99B-F0BCCA06D5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344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A9543F3-0831-4635-AD48-8E4410E96487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BBDC37B-729A-4393-B484-407F8F0B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3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0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74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06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19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See: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Joel Alwen and Vladimir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Serbinenko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High Parallel Complexity Graphs and Memory-Hard Functions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BD314-8D36-B84A-8400-0C92E89012BE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7341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See: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Joel Alwen and Vladimir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Serbinenko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+mn-ea"/>
                <a:cs typeface="+mn-cs"/>
              </a:rPr>
              <a:t>High Parallel Complexity Graphs and Memory-Hard Functions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Cambria" panose="02040503050406030204" pitchFamily="18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BD314-8D36-B84A-8400-0C92E89012BE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4711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DC37B-729A-4393-B484-407F8F0BFA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49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42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10F74-8256-4340-946D-6442E670C9B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63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10F74-8256-4340-946D-6442E670C9B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78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632A10-DCC6-4A20-9C12-577EF1D036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3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E71AE-72D7-4F48-8808-C52CFA8C55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0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8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B7FC-4AB1-4C61-9099-898602F9277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82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15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938E-39AD-4F55-8E50-5B5F2D7765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95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37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7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1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6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2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81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785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43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5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3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55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95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68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928FA-367C-46CC-8DAF-A0DA9386B4A3}" type="datetime1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3" Type="http://schemas.openxmlformats.org/officeDocument/2006/relationships/image" Target="../media/image3.wmf"/><Relationship Id="rId7" Type="http://schemas.openxmlformats.org/officeDocument/2006/relationships/image" Target="../media/image28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11" Type="http://schemas.openxmlformats.org/officeDocument/2006/relationships/image" Target="../media/image286.png"/><Relationship Id="rId5" Type="http://schemas.openxmlformats.org/officeDocument/2006/relationships/image" Target="../media/image5.wmf"/><Relationship Id="rId10" Type="http://schemas.openxmlformats.org/officeDocument/2006/relationships/image" Target="../media/image285.png"/><Relationship Id="rId4" Type="http://schemas.openxmlformats.org/officeDocument/2006/relationships/image" Target="../media/image4.wmf"/><Relationship Id="rId9" Type="http://schemas.openxmlformats.org/officeDocument/2006/relationships/image" Target="../media/image28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5" Type="http://schemas.openxmlformats.org/officeDocument/2006/relationships/image" Target="../media/image288.png"/><Relationship Id="rId4" Type="http://schemas.openxmlformats.org/officeDocument/2006/relationships/image" Target="../media/image2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295.png"/><Relationship Id="rId3" Type="http://schemas.openxmlformats.org/officeDocument/2006/relationships/image" Target="../media/image7.wmf"/><Relationship Id="rId7" Type="http://schemas.openxmlformats.org/officeDocument/2006/relationships/image" Target="../media/image291.png"/><Relationship Id="rId12" Type="http://schemas.openxmlformats.org/officeDocument/2006/relationships/image" Target="../media/image29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3.png"/><Relationship Id="rId15" Type="http://schemas.openxmlformats.org/officeDocument/2006/relationships/image" Target="../media/image296.png"/><Relationship Id="rId10" Type="http://schemas.openxmlformats.org/officeDocument/2006/relationships/image" Target="../media/image292.png"/><Relationship Id="rId9" Type="http://schemas.openxmlformats.org/officeDocument/2006/relationships/image" Target="../media/image5.wmf"/><Relationship Id="rId1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5" Type="http://schemas.openxmlformats.org/officeDocument/2006/relationships/image" Target="../media/image298.png"/><Relationship Id="rId9" Type="http://schemas.openxmlformats.org/officeDocument/2006/relationships/image" Target="../media/image30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3.png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27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5.png"/><Relationship Id="rId5" Type="http://schemas.openxmlformats.org/officeDocument/2006/relationships/image" Target="../media/image274.png"/><Relationship Id="rId4" Type="http://schemas.openxmlformats.org/officeDocument/2006/relationships/image" Target="../media/image2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7" Type="http://schemas.openxmlformats.org/officeDocument/2006/relationships/image" Target="../media/image10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3.wmf"/><Relationship Id="rId4" Type="http://schemas.openxmlformats.org/officeDocument/2006/relationships/image" Target="../media/image2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png"/><Relationship Id="rId3" Type="http://schemas.openxmlformats.org/officeDocument/2006/relationships/image" Target="../media/image23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7.png"/><Relationship Id="rId5" Type="http://schemas.openxmlformats.org/officeDocument/2006/relationships/image" Target="../media/image278.png"/><Relationship Id="rId4" Type="http://schemas.openxmlformats.org/officeDocument/2006/relationships/image" Target="../media/image253.png"/><Relationship Id="rId9" Type="http://schemas.openxmlformats.org/officeDocument/2006/relationships/image" Target="../media/image30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png"/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png"/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5" Type="http://schemas.openxmlformats.org/officeDocument/2006/relationships/image" Target="../media/image270.png"/><Relationship Id="rId4" Type="http://schemas.openxmlformats.org/officeDocument/2006/relationships/image" Target="../media/image26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300.png"/><Relationship Id="rId3" Type="http://schemas.openxmlformats.org/officeDocument/2006/relationships/image" Target="../media/image1700.png"/><Relationship Id="rId7" Type="http://schemas.openxmlformats.org/officeDocument/2006/relationships/image" Target="../media/image2100.png"/><Relationship Id="rId12" Type="http://schemas.openxmlformats.org/officeDocument/2006/relationships/image" Target="../media/image290.png"/><Relationship Id="rId2" Type="http://schemas.openxmlformats.org/officeDocument/2006/relationships/image" Target="../media/image20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0.png"/><Relationship Id="rId11" Type="http://schemas.openxmlformats.org/officeDocument/2006/relationships/image" Target="../media/image280.png"/><Relationship Id="rId5" Type="http://schemas.openxmlformats.org/officeDocument/2006/relationships/image" Target="../media/image1900.png"/><Relationship Id="rId10" Type="http://schemas.openxmlformats.org/officeDocument/2006/relationships/image" Target="../media/image240.png"/><Relationship Id="rId4" Type="http://schemas.openxmlformats.org/officeDocument/2006/relationships/image" Target="../media/image1800.png"/><Relationship Id="rId9" Type="http://schemas.openxmlformats.org/officeDocument/2006/relationships/image" Target="../media/image23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13" Type="http://schemas.openxmlformats.org/officeDocument/2006/relationships/image" Target="../media/image1020.png"/><Relationship Id="rId3" Type="http://schemas.openxmlformats.org/officeDocument/2006/relationships/image" Target="../media/image920.png"/><Relationship Id="rId7" Type="http://schemas.openxmlformats.org/officeDocument/2006/relationships/image" Target="../media/image960.png"/><Relationship Id="rId12" Type="http://schemas.openxmlformats.org/officeDocument/2006/relationships/image" Target="../media/image1010.png"/><Relationship Id="rId17" Type="http://schemas.openxmlformats.org/officeDocument/2006/relationships/image" Target="../media/image1060.png"/><Relationship Id="rId16" Type="http://schemas.openxmlformats.org/officeDocument/2006/relationships/image" Target="../media/image10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0.png"/><Relationship Id="rId11" Type="http://schemas.openxmlformats.org/officeDocument/2006/relationships/image" Target="../media/image1000.png"/><Relationship Id="rId5" Type="http://schemas.openxmlformats.org/officeDocument/2006/relationships/image" Target="../media/image940.png"/><Relationship Id="rId15" Type="http://schemas.openxmlformats.org/officeDocument/2006/relationships/image" Target="../media/image2020.png"/><Relationship Id="rId10" Type="http://schemas.openxmlformats.org/officeDocument/2006/relationships/image" Target="../media/image990.png"/><Relationship Id="rId4" Type="http://schemas.openxmlformats.org/officeDocument/2006/relationships/image" Target="../media/image930.png"/><Relationship Id="rId9" Type="http://schemas.openxmlformats.org/officeDocument/2006/relationships/image" Target="../media/image980.png"/><Relationship Id="rId14" Type="http://schemas.openxmlformats.org/officeDocument/2006/relationships/image" Target="../media/image10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901650" cy="2398719"/>
          </a:xfrm>
        </p:spPr>
        <p:txBody>
          <a:bodyPr>
            <a:normAutofit/>
          </a:bodyPr>
          <a:lstStyle/>
          <a:p>
            <a:r>
              <a:rPr lang="en-GB" b="1" dirty="0" smtClean="0"/>
              <a:t>Lecture </a:t>
            </a:r>
            <a:r>
              <a:rPr lang="pl-PL" b="1" dirty="0" smtClean="0"/>
              <a:t>5a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pl-PL" b="1" dirty="0" err="1" smtClean="0">
                <a:solidFill>
                  <a:srgbClr val="0070C0"/>
                </a:solidFill>
              </a:rPr>
              <a:t>Hash</a:t>
            </a:r>
            <a:r>
              <a:rPr lang="pl-PL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Functions</a:t>
            </a:r>
            <a:r>
              <a:rPr lang="pl-PL" b="1" dirty="0" smtClean="0">
                <a:solidFill>
                  <a:srgbClr val="0070C0"/>
                </a:solidFill>
              </a:rPr>
              <a:t> II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437" y="6286520"/>
            <a:ext cx="86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24</a:t>
            </a:r>
            <a:r>
              <a:rPr lang="en-GB" b="1" dirty="0"/>
              <a:t>.1</a:t>
            </a:r>
            <a:r>
              <a:rPr lang="pl-PL" b="1" dirty="0"/>
              <a:t>0</a:t>
            </a:r>
            <a:r>
              <a:rPr lang="en-GB" b="1" dirty="0"/>
              <a:t>.1</a:t>
            </a:r>
            <a:r>
              <a:rPr lang="pl-PL" b="1" dirty="0"/>
              <a:t>8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40352" y="6286520"/>
            <a:ext cx="135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version 1.0</a:t>
            </a:r>
            <a:endParaRPr lang="it-IT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41600" y="2860527"/>
            <a:ext cx="3962400" cy="101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FF0000"/>
                </a:solidFill>
              </a:rPr>
              <a:t>Stefan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Dziembowski</a:t>
            </a:r>
            <a:br>
              <a:rPr lang="en-US" sz="3000" b="1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www.crypto.edu.pl/Dziembowski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3000" dirty="0" smtClean="0">
                <a:solidFill>
                  <a:srgbClr val="FF0000"/>
                </a:solidFill>
              </a:rPr>
              <a:t/>
            </a:r>
            <a:br>
              <a:rPr lang="en-US" sz="3000" dirty="0" smtClean="0">
                <a:solidFill>
                  <a:srgbClr val="FF0000"/>
                </a:solidFill>
              </a:rPr>
            </a:br>
            <a:r>
              <a:rPr lang="en-US" sz="2600" b="1" dirty="0" smtClean="0">
                <a:solidFill>
                  <a:schemeClr val="tx1"/>
                </a:solidFill>
              </a:rPr>
              <a:t>University of Warsaw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58267"/>
          <a:stretch/>
        </p:blipFill>
        <p:spPr>
          <a:xfrm>
            <a:off x="3779912" y="4509120"/>
            <a:ext cx="1418989" cy="152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55" y="161938"/>
            <a:ext cx="8621704" cy="79690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password-based encryption</a:t>
            </a:r>
            <a:endParaRPr lang="en-US" sz="3600" dirty="0"/>
          </a:p>
        </p:txBody>
      </p:sp>
      <p:pic>
        <p:nvPicPr>
          <p:cNvPr id="4" name="Picture 4" descr="MCj0411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0734" y="2209800"/>
            <a:ext cx="1401763" cy="1457325"/>
          </a:xfrm>
          <a:prstGeom prst="rect">
            <a:avLst/>
          </a:prstGeom>
          <a:noFill/>
        </p:spPr>
      </p:pic>
      <p:pic>
        <p:nvPicPr>
          <p:cNvPr id="5" name="Picture 6" descr="MCj04359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5143512"/>
            <a:ext cx="1841500" cy="1273175"/>
          </a:xfrm>
          <a:prstGeom prst="rect">
            <a:avLst/>
          </a:prstGeom>
          <a:noFill/>
        </p:spPr>
      </p:pic>
      <p:pic>
        <p:nvPicPr>
          <p:cNvPr id="6" name="Picture 7" descr="MCj041580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2618" y="2209800"/>
            <a:ext cx="1368425" cy="1438275"/>
          </a:xfrm>
          <a:prstGeom prst="rect">
            <a:avLst/>
          </a:prstGeom>
          <a:noFill/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3256556" y="3038467"/>
            <a:ext cx="2601328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3602043" y="2831068"/>
                <a:ext cx="1933543" cy="36933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1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2043" y="2831068"/>
                <a:ext cx="1933543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2903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AutoShape 10"/>
          <p:cNvCxnSpPr>
            <a:cxnSpLocks noChangeShapeType="1"/>
            <a:stCxn id="8" idx="2"/>
            <a:endCxn id="5" idx="0"/>
          </p:cNvCxnSpPr>
          <p:nvPr/>
        </p:nvCxnSpPr>
        <p:spPr bwMode="auto">
          <a:xfrm rot="5400000">
            <a:off x="3559161" y="4133858"/>
            <a:ext cx="1943112" cy="7619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081218" y="3200400"/>
            <a:ext cx="7334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Alice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281734" y="3200400"/>
            <a:ext cx="631825" cy="3698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Bob</a:t>
            </a:r>
            <a:endParaRPr lang="en-US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7158" y="1142984"/>
                <a:ext cx="28761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dirty="0" smtClean="0"/>
                  <a:t> – hash function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– encryption scheme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8" y="1142984"/>
                <a:ext cx="2876108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637" t="-5607" r="-1486" b="-1215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00166" y="4214818"/>
                <a:ext cx="2060500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shared password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166" y="4214818"/>
                <a:ext cx="206050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059" t="-7937" b="-2063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5" idx="0"/>
            <a:endCxn id="11" idx="2"/>
          </p:cNvCxnSpPr>
          <p:nvPr/>
        </p:nvCxnSpPr>
        <p:spPr>
          <a:xfrm flipH="1" flipV="1">
            <a:off x="2447931" y="3570288"/>
            <a:ext cx="82485" cy="644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192" y="4214818"/>
                <a:ext cx="2060500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shared password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192" y="4214818"/>
                <a:ext cx="206050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353" t="-7937" b="-2063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8" idx="0"/>
            <a:endCxn id="4" idx="2"/>
          </p:cNvCxnSpPr>
          <p:nvPr/>
        </p:nvCxnSpPr>
        <p:spPr>
          <a:xfrm flipH="1" flipV="1">
            <a:off x="6601616" y="3667125"/>
            <a:ext cx="66826" cy="547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9695" y="2571744"/>
                <a:ext cx="1026243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message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95" y="2571744"/>
                <a:ext cx="1026243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5263" t="-5505" r="-4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stCxn id="22" idx="3"/>
            <a:endCxn id="6" idx="1"/>
          </p:cNvCxnSpPr>
          <p:nvPr/>
        </p:nvCxnSpPr>
        <p:spPr>
          <a:xfrm>
            <a:off x="1225938" y="2894910"/>
            <a:ext cx="626680" cy="34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128306" y="2753796"/>
                <a:ext cx="1955985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306" y="2753796"/>
                <a:ext cx="1955985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 flipH="1">
            <a:off x="6143636" y="5072074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Informally</a:t>
            </a:r>
            <a:r>
              <a:rPr lang="en-US" dirty="0" smtClean="0"/>
              <a:t>:</a:t>
            </a:r>
          </a:p>
          <a:p>
            <a:r>
              <a:rPr lang="en-US" dirty="0" smtClean="0"/>
              <a:t>The only thing that Eve can do is to examine all  possible passwords .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57158" y="5357826"/>
            <a:ext cx="2500298" cy="1200329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Warning</a:t>
            </a:r>
            <a:r>
              <a:rPr lang="en-US" dirty="0" smtClean="0"/>
              <a:t>:</a:t>
            </a:r>
            <a:endParaRPr lang="en-US" b="1" u="sng" dirty="0" smtClean="0"/>
          </a:p>
          <a:p>
            <a:r>
              <a:rPr lang="en-US" dirty="0" smtClean="0"/>
              <a:t>there exist much better solutions for this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6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  <p:bldP spid="18" grpId="0" animBg="1"/>
      <p:bldP spid="22" grpId="0" animBg="1"/>
      <p:bldP spid="32" grpId="0" animBg="1"/>
      <p:bldP spid="33" grpId="0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Random oracle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83" y="1266025"/>
            <a:ext cx="8576530" cy="23574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[Fiat, Shamir</a:t>
            </a:r>
            <a:r>
              <a:rPr lang="en-US" b="1" dirty="0">
                <a:solidFill>
                  <a:srgbClr val="00B050"/>
                </a:solidFill>
              </a:rPr>
              <a:t>: How to Prove Yourself: Practical Solutions to Identification and Signature Problems. </a:t>
            </a:r>
            <a:r>
              <a:rPr lang="en-US" b="1" dirty="0" smtClean="0">
                <a:solidFill>
                  <a:srgbClr val="00B050"/>
                </a:solidFill>
              </a:rPr>
              <a:t>1986]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[</a:t>
            </a:r>
            <a:r>
              <a:rPr lang="en-US" b="1" dirty="0" err="1" smtClean="0">
                <a:solidFill>
                  <a:srgbClr val="00B050"/>
                </a:solidFill>
              </a:rPr>
              <a:t>Bellare</a:t>
            </a:r>
            <a:r>
              <a:rPr lang="en-US" b="1" dirty="0" smtClean="0">
                <a:solidFill>
                  <a:srgbClr val="00B050"/>
                </a:solidFill>
              </a:rPr>
              <a:t>, Rogaway: Random Oracles are Practical: A Paradigm for Designing Efficient Protocols, 1993]</a:t>
            </a:r>
          </a:p>
          <a:p>
            <a:pPr>
              <a:buNone/>
            </a:pPr>
            <a:r>
              <a:rPr lang="en-US" b="1" dirty="0" smtClean="0"/>
              <a:t>Idea</a:t>
            </a:r>
            <a:r>
              <a:rPr lang="en-US" dirty="0" smtClean="0"/>
              <a:t>: model the hash function as a </a:t>
            </a:r>
            <a:r>
              <a:rPr lang="en-US" b="1" dirty="0" smtClean="0"/>
              <a:t>random oracle</a:t>
            </a:r>
            <a:r>
              <a:rPr lang="en-US" dirty="0" smtClean="0"/>
              <a:t>.</a:t>
            </a:r>
            <a:endParaRPr lang="en-US" b="1" dirty="0" smtClean="0"/>
          </a:p>
        </p:txBody>
      </p:sp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8693" y="3905917"/>
            <a:ext cx="2143140" cy="237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60570" y="5842711"/>
                <a:ext cx="2150717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it-IT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→{</m:t>
                      </m:r>
                      <m:r>
                        <a:rPr lang="it-IT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𝟎</m:t>
                      </m:r>
                      <m:r>
                        <a:rPr lang="it-IT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it-IT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  <m:r>
                        <a:rPr lang="it-IT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𝑳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570" y="5842711"/>
                <a:ext cx="215071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5876213" y="5548991"/>
            <a:ext cx="2786082" cy="714380"/>
          </a:xfrm>
          <a:prstGeom prst="wedgeRectCallout">
            <a:avLst>
              <a:gd name="adj1" fmla="val -67719"/>
              <a:gd name="adj2" fmla="val 1999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 completely random function</a:t>
            </a:r>
            <a:endParaRPr lang="en-US" sz="2000" dirty="0"/>
          </a:p>
        </p:txBody>
      </p:sp>
      <p:grpSp>
        <p:nvGrpSpPr>
          <p:cNvPr id="4" name="Group 10"/>
          <p:cNvGrpSpPr/>
          <p:nvPr/>
        </p:nvGrpSpPr>
        <p:grpSpPr>
          <a:xfrm>
            <a:off x="1375619" y="4548859"/>
            <a:ext cx="1500198" cy="369332"/>
            <a:chOff x="714348" y="4572008"/>
            <a:chExt cx="1500198" cy="369332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714348" y="4714884"/>
              <a:ext cx="1500198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357290" y="4572008"/>
                  <a:ext cx="369012" cy="369332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7290" y="4572008"/>
                  <a:ext cx="36901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11"/>
          <p:cNvGrpSpPr/>
          <p:nvPr/>
        </p:nvGrpSpPr>
        <p:grpSpPr>
          <a:xfrm>
            <a:off x="1375619" y="5120363"/>
            <a:ext cx="1428760" cy="369332"/>
            <a:chOff x="714348" y="5143512"/>
            <a:chExt cx="1428760" cy="369332"/>
          </a:xfrm>
        </p:grpSpPr>
        <p:cxnSp>
          <p:nvCxnSpPr>
            <p:cNvPr id="16" name="Straight Arrow Connector 15"/>
            <p:cNvCxnSpPr/>
            <p:nvPr/>
          </p:nvCxnSpPr>
          <p:spPr>
            <a:xfrm rot="10800000">
              <a:off x="714348" y="5286388"/>
              <a:ext cx="142876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062024" y="5143512"/>
                  <a:ext cx="742511" cy="369332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024" y="5143512"/>
                  <a:ext cx="742511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5052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the pseudorandom functions?</a:t>
            </a:r>
            <a:endParaRPr lang="en-US" dirty="0"/>
          </a:p>
        </p:txBody>
      </p:sp>
      <p:pic>
        <p:nvPicPr>
          <p:cNvPr id="1026" name="Picture 2" descr="C:\Users\Stefan\AppData\Local\Microsoft\Windows\Temporary Internet Files\Content.IE5\12SHTSF3\MCj039860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357430"/>
            <a:ext cx="2140812" cy="2494077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29058" y="3500438"/>
                <a:ext cx="2261968" cy="64633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A random function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{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b="1" baseline="30000" dirty="0" smtClean="0">
                    <a:solidFill>
                      <a:srgbClr val="C0000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58" y="3500438"/>
                <a:ext cx="2261968" cy="646331"/>
              </a:xfrm>
              <a:prstGeom prst="rect">
                <a:avLst/>
              </a:prstGeom>
              <a:blipFill rotWithShape="0">
                <a:blip r:embed="rId7"/>
                <a:stretch>
                  <a:fillRect t="-4630" b="-8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2" descr="MCj0411466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1857364"/>
            <a:ext cx="1401763" cy="1457325"/>
          </a:xfrm>
          <a:prstGeom prst="rect">
            <a:avLst/>
          </a:prstGeom>
          <a:noFill/>
        </p:spPr>
      </p:pic>
      <p:pic>
        <p:nvPicPr>
          <p:cNvPr id="7" name="Picture 6" descr="MCj0415808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1785926"/>
            <a:ext cx="1368425" cy="14382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ight Arrow 7"/>
              <p:cNvSpPr/>
              <p:nvPr/>
            </p:nvSpPr>
            <p:spPr>
              <a:xfrm rot="2407857">
                <a:off x="2454961" y="2399819"/>
                <a:ext cx="1589063" cy="667032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ight Arrow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07857">
                <a:off x="2454961" y="2399819"/>
                <a:ext cx="1589063" cy="667032"/>
              </a:xfrm>
              <a:prstGeom prst="rightArrow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Left Arrow 9"/>
              <p:cNvSpPr/>
              <p:nvPr/>
            </p:nvSpPr>
            <p:spPr>
              <a:xfrm rot="2465745">
                <a:off x="1906996" y="2874401"/>
                <a:ext cx="1643074" cy="766919"/>
              </a:xfrm>
              <a:prstGeom prst="lef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Left Arrow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65745">
                <a:off x="1906996" y="2874401"/>
                <a:ext cx="1643074" cy="766919"/>
              </a:xfrm>
              <a:prstGeom prst="leftArrow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Left Arrow 12"/>
              <p:cNvSpPr/>
              <p:nvPr/>
            </p:nvSpPr>
            <p:spPr>
              <a:xfrm rot="19070068">
                <a:off x="5705097" y="2708853"/>
                <a:ext cx="1562828" cy="785818"/>
              </a:xfrm>
              <a:prstGeom prst="lef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Left Arrow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70068">
                <a:off x="5705097" y="2708853"/>
                <a:ext cx="1562828" cy="785818"/>
              </a:xfrm>
              <a:prstGeom prst="leftArrow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ight Arrow 14"/>
              <p:cNvSpPr/>
              <p:nvPr/>
            </p:nvSpPr>
            <p:spPr>
              <a:xfrm rot="19096710">
                <a:off x="6205828" y="3280819"/>
                <a:ext cx="1571636" cy="785818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ight Arrow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96710">
                <a:off x="6205828" y="3280819"/>
                <a:ext cx="1571636" cy="785818"/>
              </a:xfrm>
              <a:prstGeom prst="rightArrow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10" descr="MCj04359410000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2976" y="5357826"/>
            <a:ext cx="1841500" cy="12731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ight Arrow 23"/>
              <p:cNvSpPr/>
              <p:nvPr/>
            </p:nvSpPr>
            <p:spPr>
              <a:xfrm rot="18808681">
                <a:off x="2582408" y="4477459"/>
                <a:ext cx="1589063" cy="667032"/>
              </a:xfrm>
              <a:prstGeom prst="rightArrow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’’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ight Arrow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08681">
                <a:off x="2582408" y="4477459"/>
                <a:ext cx="1589063" cy="667032"/>
              </a:xfrm>
              <a:prstGeom prst="rightArrow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Left Arrow 24"/>
              <p:cNvSpPr/>
              <p:nvPr/>
            </p:nvSpPr>
            <p:spPr>
              <a:xfrm rot="18866569">
                <a:off x="2901454" y="5048027"/>
                <a:ext cx="1643074" cy="766919"/>
              </a:xfrm>
              <a:prstGeom prst="leftArrow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’’)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Left Arrow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66569">
                <a:off x="2901454" y="5048027"/>
                <a:ext cx="1643074" cy="766919"/>
              </a:xfrm>
              <a:prstGeom prst="leftArrow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929191" y="5286388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Crucial difference:</a:t>
            </a:r>
          </a:p>
          <a:p>
            <a:r>
              <a:rPr lang="en-US" sz="2400" dirty="0" smtClean="0"/>
              <a:t>Also the adversary can query the oracle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473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5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3429000" y="838200"/>
            <a:ext cx="3429016" cy="1662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645" name="Picture 5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1841500" cy="12731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646" name="Rectangle 6"/>
              <p:cNvSpPr>
                <a:spLocks noChangeArrowheads="1"/>
              </p:cNvSpPr>
              <p:nvPr/>
            </p:nvSpPr>
            <p:spPr bwMode="auto">
              <a:xfrm>
                <a:off x="3857620" y="1214422"/>
                <a:ext cx="533400" cy="609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64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7620" y="1214422"/>
                <a:ext cx="533400" cy="6096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50" name="Picture 10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357826"/>
            <a:ext cx="1841500" cy="1273175"/>
          </a:xfrm>
          <a:prstGeom prst="rect">
            <a:avLst/>
          </a:prstGeom>
          <a:noFill/>
        </p:spPr>
      </p:pic>
      <p:sp>
        <p:nvSpPr>
          <p:cNvPr id="112665" name="Text Box 25"/>
          <p:cNvSpPr txBox="1">
            <a:spLocks noChangeArrowheads="1"/>
          </p:cNvSpPr>
          <p:nvPr/>
        </p:nvSpPr>
        <p:spPr bwMode="auto">
          <a:xfrm>
            <a:off x="3352800" y="3303588"/>
            <a:ext cx="28717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formal model: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112666" name="Text Box 26"/>
          <p:cNvSpPr txBox="1">
            <a:spLocks noChangeArrowheads="1"/>
          </p:cNvSpPr>
          <p:nvPr/>
        </p:nvSpPr>
        <p:spPr bwMode="auto">
          <a:xfrm>
            <a:off x="2819400" y="0"/>
            <a:ext cx="4225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informal description: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112667" name="Line 27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68" name="Rectangle 28"/>
              <p:cNvSpPr>
                <a:spLocks noChangeArrowheads="1"/>
              </p:cNvSpPr>
              <p:nvPr/>
            </p:nvSpPr>
            <p:spPr bwMode="auto">
              <a:xfrm>
                <a:off x="457200" y="457200"/>
                <a:ext cx="1600200" cy="6096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b="1" dirty="0"/>
                  <a:t>“knows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b="1" dirty="0"/>
                  <a:t>”</a:t>
                </a:r>
                <a:endParaRPr lang="it-IT" b="1" dirty="0"/>
              </a:p>
            </p:txBody>
          </p:sp>
        </mc:Choice>
        <mc:Fallback xmlns="">
          <p:sp>
            <p:nvSpPr>
              <p:cNvPr id="112668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57200"/>
                <a:ext cx="1600200" cy="6096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70" name="Line 30"/>
          <p:cNvSpPr>
            <a:spLocks noChangeShapeType="1"/>
          </p:cNvSpPr>
          <p:nvPr/>
        </p:nvSpPr>
        <p:spPr bwMode="auto">
          <a:xfrm>
            <a:off x="1066800" y="106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73" name="Line 33"/>
          <p:cNvSpPr>
            <a:spLocks noChangeShapeType="1"/>
          </p:cNvSpPr>
          <p:nvPr/>
        </p:nvSpPr>
        <p:spPr bwMode="auto">
          <a:xfrm flipH="1">
            <a:off x="2286000" y="20574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74" name="Line 34"/>
          <p:cNvSpPr>
            <a:spLocks noChangeShapeType="1"/>
          </p:cNvSpPr>
          <p:nvPr/>
        </p:nvSpPr>
        <p:spPr bwMode="auto">
          <a:xfrm flipH="1">
            <a:off x="2286000" y="25146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76" name="Line 36"/>
          <p:cNvSpPr>
            <a:spLocks noChangeShapeType="1"/>
          </p:cNvSpPr>
          <p:nvPr/>
        </p:nvSpPr>
        <p:spPr bwMode="auto">
          <a:xfrm flipV="1">
            <a:off x="2286000" y="18288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77" name="Line 37"/>
          <p:cNvSpPr>
            <a:spLocks noChangeShapeType="1"/>
          </p:cNvSpPr>
          <p:nvPr/>
        </p:nvSpPr>
        <p:spPr bwMode="auto">
          <a:xfrm flipV="1">
            <a:off x="2286000" y="22860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80" name="Line 40"/>
          <p:cNvSpPr>
            <a:spLocks noChangeShapeType="1"/>
          </p:cNvSpPr>
          <p:nvPr/>
        </p:nvSpPr>
        <p:spPr bwMode="auto">
          <a:xfrm flipH="1">
            <a:off x="2209800" y="55626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81" name="Line 41"/>
          <p:cNvSpPr>
            <a:spLocks noChangeShapeType="1"/>
          </p:cNvSpPr>
          <p:nvPr/>
        </p:nvSpPr>
        <p:spPr bwMode="auto">
          <a:xfrm flipH="1">
            <a:off x="2209800" y="60198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83" name="Line 43"/>
          <p:cNvSpPr>
            <a:spLocks noChangeShapeType="1"/>
          </p:cNvSpPr>
          <p:nvPr/>
        </p:nvSpPr>
        <p:spPr bwMode="auto">
          <a:xfrm flipV="1">
            <a:off x="2209800" y="53340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84" name="Line 44"/>
          <p:cNvSpPr>
            <a:spLocks noChangeShapeType="1"/>
          </p:cNvSpPr>
          <p:nvPr/>
        </p:nvSpPr>
        <p:spPr bwMode="auto">
          <a:xfrm flipV="1">
            <a:off x="2209800" y="5791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85" name="Text Box 45"/>
          <p:cNvSpPr txBox="1">
            <a:spLocks noChangeArrowheads="1"/>
          </p:cNvSpPr>
          <p:nvPr/>
        </p:nvSpPr>
        <p:spPr bwMode="auto">
          <a:xfrm>
            <a:off x="5143504" y="885810"/>
            <a:ext cx="1414462" cy="400050"/>
          </a:xfrm>
          <a:prstGeom prst="rect">
            <a:avLst/>
          </a:prstGeom>
          <a:solidFill>
            <a:srgbClr val="F4FAF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a protocol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357554" y="4572008"/>
            <a:ext cx="3357586" cy="1662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3786174" y="4948230"/>
            <a:ext cx="533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endParaRPr lang="it-IT" b="1" dirty="0"/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5072066" y="4643446"/>
            <a:ext cx="1414462" cy="400050"/>
          </a:xfrm>
          <a:prstGeom prst="rect">
            <a:avLst/>
          </a:prstGeom>
          <a:solidFill>
            <a:srgbClr val="F4FAF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a protocol</a:t>
            </a: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575" y="3338193"/>
            <a:ext cx="1500198" cy="166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40475" y="4572008"/>
                <a:ext cx="2643206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 {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→ {</m:t>
                      </m:r>
                      <m:r>
                        <a:rPr lang="it-IT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𝟎</m:t>
                      </m:r>
                      <m:r>
                        <a:rPr lang="it-IT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it-IT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  <m:r>
                        <a:rPr lang="it-IT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𝑳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75" y="4572008"/>
                <a:ext cx="2643206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Curved Connector 54"/>
          <p:cNvCxnSpPr/>
          <p:nvPr/>
        </p:nvCxnSpPr>
        <p:spPr>
          <a:xfrm rot="10800000">
            <a:off x="2357422" y="4214818"/>
            <a:ext cx="1571628" cy="110965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/>
          <p:nvPr/>
        </p:nvCxnSpPr>
        <p:spPr>
          <a:xfrm rot="10800000">
            <a:off x="2428860" y="3929066"/>
            <a:ext cx="1571628" cy="1109650"/>
          </a:xfrm>
          <a:prstGeom prst="curvedConnector3">
            <a:avLst>
              <a:gd name="adj1" fmla="val 40303"/>
            </a:avLst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3"/>
          <p:cNvGrpSpPr/>
          <p:nvPr/>
        </p:nvGrpSpPr>
        <p:grpSpPr>
          <a:xfrm rot="16200000">
            <a:off x="940569" y="4702977"/>
            <a:ext cx="333376" cy="928694"/>
            <a:chOff x="7072330" y="3529018"/>
            <a:chExt cx="1066800" cy="685800"/>
          </a:xfrm>
        </p:grpSpPr>
        <p:sp>
          <p:nvSpPr>
            <p:cNvPr id="60" name="Line 40"/>
            <p:cNvSpPr>
              <a:spLocks noChangeShapeType="1"/>
            </p:cNvSpPr>
            <p:nvPr/>
          </p:nvSpPr>
          <p:spPr bwMode="auto">
            <a:xfrm flipH="1">
              <a:off x="7072330" y="3757618"/>
              <a:ext cx="1066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41"/>
            <p:cNvSpPr>
              <a:spLocks noChangeShapeType="1"/>
            </p:cNvSpPr>
            <p:nvPr/>
          </p:nvSpPr>
          <p:spPr bwMode="auto">
            <a:xfrm flipH="1">
              <a:off x="7072330" y="4214818"/>
              <a:ext cx="1066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43"/>
            <p:cNvSpPr>
              <a:spLocks noChangeShapeType="1"/>
            </p:cNvSpPr>
            <p:nvPr/>
          </p:nvSpPr>
          <p:spPr bwMode="auto">
            <a:xfrm flipV="1">
              <a:off x="7072330" y="3529018"/>
              <a:ext cx="1066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44"/>
            <p:cNvSpPr>
              <a:spLocks noChangeShapeType="1"/>
            </p:cNvSpPr>
            <p:nvPr/>
          </p:nvSpPr>
          <p:spPr bwMode="auto">
            <a:xfrm flipV="1">
              <a:off x="7072330" y="3986218"/>
              <a:ext cx="1066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286644" y="3571876"/>
                <a:ext cx="164307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Every call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dirty="0" smtClean="0"/>
                  <a:t> is replaced with a query to the oracle.</a:t>
                </a:r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44" y="3571876"/>
                <a:ext cx="1643074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2963" t="-3553" b="-659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7358082" y="5000636"/>
            <a:ext cx="164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the adversary is allowed to query the oracle.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4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5" grpId="0"/>
      <p:bldP spid="112680" grpId="0" animBg="1"/>
      <p:bldP spid="112681" grpId="0" animBg="1"/>
      <p:bldP spid="112683" grpId="0" animBg="1"/>
      <p:bldP spid="112684" grpId="0" animBg="1"/>
      <p:bldP spid="41" grpId="0" animBg="1"/>
      <p:bldP spid="42" grpId="0" animBg="1"/>
      <p:bldP spid="45" grpId="0" animBg="1"/>
      <p:bldP spid="47" grpId="0" animBg="1"/>
      <p:bldP spid="65" grpId="0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1143000"/>
          </a:xfrm>
        </p:spPr>
        <p:txBody>
          <a:bodyPr/>
          <a:lstStyle/>
          <a:p>
            <a:r>
              <a:rPr lang="en-US" dirty="0" smtClean="0"/>
              <a:t>How would we use it in the proof?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2571736" y="1571612"/>
                <a:ext cx="4071966" cy="46672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000" dirty="0" smtClean="0"/>
                  <a:t>shorter “uniformly random”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36" y="1571612"/>
                <a:ext cx="4071966" cy="466724"/>
              </a:xfrm>
              <a:prstGeom prst="rect">
                <a:avLst/>
              </a:prstGeom>
              <a:blipFill rotWithShape="0">
                <a:blip r:embed="rId3"/>
                <a:stretch>
                  <a:fillRect b="-1538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857224" y="4281478"/>
                <a:ext cx="74676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000" dirty="0" smtClean="0"/>
                  <a:t>user generated randomness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7224" y="4281478"/>
                <a:ext cx="7467600" cy="457200"/>
              </a:xfrm>
              <a:prstGeom prst="rect">
                <a:avLst/>
              </a:prstGeom>
              <a:blipFill rotWithShape="0">
                <a:blip r:embed="rId4"/>
                <a:stretch>
                  <a:fillRect b="-15584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rapezoid 6"/>
              <p:cNvSpPr/>
              <p:nvPr/>
            </p:nvSpPr>
            <p:spPr>
              <a:xfrm>
                <a:off x="928662" y="2143116"/>
                <a:ext cx="7429552" cy="2000264"/>
              </a:xfrm>
              <a:prstGeom prst="trapezoid">
                <a:avLst>
                  <a:gd name="adj" fmla="val 7964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/>
                  <a:t>a hash function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it-IT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→ {</m:t>
                      </m:r>
                      <m:r>
                        <a:rPr lang="it-IT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𝟎</m:t>
                      </m:r>
                      <m:r>
                        <a:rPr lang="it-IT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it-IT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</m:t>
                      </m:r>
                      <m:r>
                        <a:rPr lang="it-IT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  <m:r>
                        <a:rPr lang="it-IT" sz="36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𝑳</m:t>
                      </m:r>
                    </m:oMath>
                  </m:oMathPara>
                </a14:m>
                <a:endParaRPr lang="it-IT" sz="36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rapezoi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62" y="2143116"/>
                <a:ext cx="7429552" cy="2000264"/>
              </a:xfrm>
              <a:prstGeom prst="trapezoid">
                <a:avLst>
                  <a:gd name="adj" fmla="val 79647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11"/>
              <p:cNvSpPr/>
              <p:nvPr/>
            </p:nvSpPr>
            <p:spPr>
              <a:xfrm>
                <a:off x="1571604" y="5429264"/>
                <a:ext cx="7072362" cy="785818"/>
              </a:xfrm>
              <a:prstGeom prst="wedgeRoundRectCallout">
                <a:avLst>
                  <a:gd name="adj1" fmla="val 14259"/>
                  <a:gd name="adj2" fmla="val -153494"/>
                  <a:gd name="adj3" fmla="val 1666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As long as the adversary never queried the oracle on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000" dirty="0" smtClean="0"/>
                  <a:t> </a:t>
                </a:r>
                <a:br>
                  <a:rPr lang="en-US" sz="2000" dirty="0" smtClean="0"/>
                </a:br>
                <a:r>
                  <a:rPr lang="en-US" sz="2000" dirty="0" smtClean="0"/>
                  <a:t>the value </a:t>
                </a:r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000" b="1" dirty="0" smtClean="0">
                    <a:solidFill>
                      <a:srgbClr val="993300"/>
                    </a:solidFill>
                  </a:rPr>
                  <a:t> </a:t>
                </a:r>
                <a:r>
                  <a:rPr lang="it-IT" sz="2000" dirty="0" smtClean="0">
                    <a:solidFill>
                      <a:schemeClr val="tx1"/>
                    </a:solidFill>
                  </a:rPr>
                  <a:t>“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looks completely random to him</a:t>
                </a:r>
                <a:r>
                  <a:rPr lang="it-IT" sz="2000" dirty="0" smtClean="0">
                    <a:solidFill>
                      <a:schemeClr val="tx1"/>
                    </a:solidFill>
                  </a:rPr>
                  <a:t>”.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604" y="5429264"/>
                <a:ext cx="7072362" cy="785818"/>
              </a:xfrm>
              <a:prstGeom prst="wedgeRoundRectCallout">
                <a:avLst>
                  <a:gd name="adj1" fmla="val 14259"/>
                  <a:gd name="adj2" fmla="val -153494"/>
                  <a:gd name="adj3" fmla="val 16667"/>
                </a:avLst>
              </a:prstGeom>
              <a:blipFill rotWithShape="0">
                <a:blip r:embed="rId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MCj043594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929198"/>
            <a:ext cx="1841500" cy="1273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24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57653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Criticism of the Random Oracle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505092" cy="4786346"/>
          </a:xfr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There exists a signature scheme that is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secure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in </a:t>
            </a:r>
            <a:r>
              <a:rPr lang="en-US" b="1" dirty="0" smtClean="0"/>
              <a:t>ROM 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not secure </a:t>
            </a:r>
            <a:r>
              <a:rPr lang="en-US" dirty="0" smtClean="0"/>
              <a:t>if the random oracle is replaced with </a:t>
            </a:r>
            <a:r>
              <a:rPr lang="en-US" b="1" dirty="0" smtClean="0"/>
              <a:t>any</a:t>
            </a:r>
            <a:r>
              <a:rPr lang="en-US" dirty="0" smtClean="0"/>
              <a:t> real hash function.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This example is </a:t>
            </a:r>
            <a:r>
              <a:rPr lang="en-US" b="1" dirty="0" smtClean="0">
                <a:solidFill>
                  <a:srgbClr val="0070C0"/>
                </a:solidFill>
              </a:rPr>
              <a:t>very artificial</a:t>
            </a:r>
            <a:r>
              <a:rPr lang="en-US" dirty="0" smtClean="0"/>
              <a:t>.  No “realistic” example of this type is know.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281" y="1285860"/>
            <a:ext cx="8660777" cy="3847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1900" dirty="0" smtClean="0"/>
              <a:t>[Canetti, </a:t>
            </a:r>
            <a:r>
              <a:rPr lang="en-US" sz="1900" dirty="0" err="1" smtClean="0"/>
              <a:t>Goldreich</a:t>
            </a:r>
            <a:r>
              <a:rPr lang="en-US" sz="1900" dirty="0" smtClean="0"/>
              <a:t>, Halevi: </a:t>
            </a:r>
            <a:r>
              <a:rPr lang="en-US" sz="1900" b="1" dirty="0" smtClean="0">
                <a:solidFill>
                  <a:srgbClr val="00B050"/>
                </a:solidFill>
              </a:rPr>
              <a:t>The random oracle methodology, revisited</a:t>
            </a:r>
            <a:r>
              <a:rPr lang="en-US" sz="1900" dirty="0" smtClean="0"/>
              <a:t>. 1998]</a:t>
            </a:r>
          </a:p>
        </p:txBody>
      </p:sp>
    </p:spTree>
    <p:extLst>
      <p:ext uri="{BB962C8B-B14F-4D97-AF65-F5344CB8AC3E}">
        <p14:creationId xmlns:p14="http://schemas.microsoft.com/office/powerpoint/2010/main" val="282002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9406" cy="1143000"/>
          </a:xfrm>
        </p:spPr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7224" y="1714488"/>
            <a:ext cx="757242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/>
              <a:t>Model without the random oracles: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“</a:t>
            </a:r>
            <a:r>
              <a:rPr lang="en-US" sz="3200" b="1" dirty="0" smtClean="0">
                <a:solidFill>
                  <a:srgbClr val="7030A0"/>
                </a:solidFill>
              </a:rPr>
              <a:t>plain model</a:t>
            </a:r>
            <a:r>
              <a:rPr lang="en-US" sz="3200" dirty="0" smtClean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“</a:t>
            </a:r>
            <a:r>
              <a:rPr lang="en-US" sz="3200" b="1" dirty="0" smtClean="0">
                <a:solidFill>
                  <a:srgbClr val="7030A0"/>
                </a:solidFill>
              </a:rPr>
              <a:t>cryptographic model</a:t>
            </a:r>
            <a:r>
              <a:rPr lang="en-US" sz="3200" dirty="0" smtClean="0"/>
              <a:t>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857224" y="3929066"/>
            <a:ext cx="7572428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/>
              <a:t>Random Oracle Model is also called:</a:t>
            </a:r>
          </a:p>
          <a:p>
            <a:r>
              <a:rPr lang="en-US" sz="3200" dirty="0" smtClean="0"/>
              <a:t>the “</a:t>
            </a:r>
            <a:r>
              <a:rPr lang="en-US" sz="3200" b="1" dirty="0" smtClean="0">
                <a:solidFill>
                  <a:srgbClr val="FF0000"/>
                </a:solidFill>
              </a:rPr>
              <a:t>Random Oracle Heuristic</a:t>
            </a:r>
            <a:r>
              <a:rPr lang="en-US" sz="3200" dirty="0" smtClean="0"/>
              <a:t>”.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6946" y="5987204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Common view</a:t>
            </a:r>
            <a:r>
              <a:rPr lang="en-US" sz="2400" dirty="0" smtClean="0"/>
              <a:t>: a proof in </a:t>
            </a:r>
            <a:r>
              <a:rPr lang="en-US" sz="2400" b="1" dirty="0" smtClean="0"/>
              <a:t>ROM</a:t>
            </a:r>
            <a:r>
              <a:rPr lang="en-US" sz="2400" dirty="0" smtClean="0"/>
              <a:t> is better than nothing.</a:t>
            </a:r>
          </a:p>
        </p:txBody>
      </p:sp>
    </p:spTree>
    <p:extLst>
      <p:ext uri="{BB962C8B-B14F-4D97-AF65-F5344CB8AC3E}">
        <p14:creationId xmlns:p14="http://schemas.microsoft.com/office/powerpoint/2010/main" val="236652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285860"/>
            <a:ext cx="692948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Other </a:t>
            </a:r>
            <a:r>
              <a:rPr lang="pl-PL" dirty="0" smtClean="0"/>
              <a:t>uses of hash functions</a:t>
            </a:r>
            <a:endParaRPr lang="it-IT" dirty="0" smtClean="0"/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Merkle trees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Practical randomness extraction and the random oracle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Password storage and Proofs of </a:t>
            </a:r>
            <a:r>
              <a:rPr lang="en-US" dirty="0" smtClean="0"/>
              <a:t>Work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Real-life constructions</a:t>
            </a:r>
            <a:endParaRPr lang="it-IT" dirty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553043" y="2745495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33" y="58615"/>
            <a:ext cx="7886700" cy="1325563"/>
          </a:xfrm>
        </p:spPr>
        <p:txBody>
          <a:bodyPr/>
          <a:lstStyle/>
          <a:p>
            <a:r>
              <a:rPr lang="en-US" dirty="0" smtClean="0"/>
              <a:t>Password storage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6340020" cy="21168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Simple idea: instead of storing user’s passwords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 smtClean="0"/>
                  <a:t> in plaintext store their hashes.</a:t>
                </a:r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Better</a:t>
                </a:r>
                <a:r>
                  <a:rPr lang="en-US" dirty="0" smtClean="0"/>
                  <a:t>: “salted hashes”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6340020" cy="2116832"/>
              </a:xfrm>
              <a:blipFill rotWithShape="0">
                <a:blip r:embed="rId2"/>
                <a:stretch>
                  <a:fillRect l="-1923" t="-518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ttp://images.clipartpanda.com/server-clipart-RTGK5rgT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46138"/>
            <a:ext cx="1587492" cy="245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827584" y="3933056"/>
            <a:ext cx="7859216" cy="2304256"/>
          </a:xfrm>
          <a:prstGeom prst="wedgeRectCallout">
            <a:avLst>
              <a:gd name="adj1" fmla="val 10510"/>
              <a:gd name="adj2" fmla="val -5977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7030A0"/>
                </a:solidFill>
              </a:rPr>
              <a:t>advantages</a:t>
            </a:r>
            <a:r>
              <a:rPr lang="en-US" sz="2800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makes “precomputation attacks” harder</a:t>
            </a:r>
            <a:r>
              <a:rPr lang="pl-PL" sz="2800" dirty="0"/>
              <a:t> </a:t>
            </a:r>
            <a:r>
              <a:rPr lang="pl-PL" sz="2800" dirty="0" smtClean="0"/>
              <a:t>(</a:t>
            </a:r>
            <a:r>
              <a:rPr lang="en-US" sz="2800" dirty="0" smtClean="0"/>
              <a:t>we discuss</a:t>
            </a:r>
            <a:r>
              <a:rPr lang="pl-PL" sz="2800" dirty="0" err="1" smtClean="0"/>
              <a:t>ed</a:t>
            </a:r>
            <a:r>
              <a:rPr lang="en-US" sz="2800" dirty="0" smtClean="0"/>
              <a:t> these attacks on the last exercises</a:t>
            </a:r>
            <a:r>
              <a:rPr lang="pl-PL" sz="2800" dirty="0" smtClean="0"/>
              <a:t>)</a:t>
            </a:r>
            <a:endParaRPr lang="en-US" sz="2800" b="1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if two users have the same password then the stored values are different.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204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Proofs of work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5429" y="1041986"/>
            <a:ext cx="8483600" cy="1940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Introduced by </a:t>
            </a:r>
            <a:r>
              <a:rPr lang="en-US" sz="2500" b="1" dirty="0" err="1" smtClean="0">
                <a:solidFill>
                  <a:srgbClr val="00B050"/>
                </a:solidFill>
              </a:rPr>
              <a:t>Dwork</a:t>
            </a:r>
            <a:r>
              <a:rPr lang="en-US" sz="2500" b="1" dirty="0" smtClean="0">
                <a:solidFill>
                  <a:srgbClr val="00B050"/>
                </a:solidFill>
              </a:rPr>
              <a:t> </a:t>
            </a:r>
            <a:r>
              <a:rPr lang="en-US" sz="2500" b="1" dirty="0">
                <a:solidFill>
                  <a:srgbClr val="00B050"/>
                </a:solidFill>
              </a:rPr>
              <a:t>and Naor </a:t>
            </a:r>
            <a:r>
              <a:rPr lang="en-US" sz="2500" dirty="0" smtClean="0"/>
              <a:t>[Crypto 1992] as a countermeasure against spam.</a:t>
            </a:r>
          </a:p>
          <a:p>
            <a:pPr marL="0" indent="0">
              <a:buNone/>
            </a:pPr>
            <a:r>
              <a:rPr lang="en-US" sz="2500" b="1" u="sng" dirty="0" smtClean="0">
                <a:solidFill>
                  <a:srgbClr val="FF0000"/>
                </a:solidFill>
              </a:rPr>
              <a:t>Basic idea</a:t>
            </a:r>
            <a:r>
              <a:rPr lang="en-US" sz="2500" dirty="0" smtClean="0"/>
              <a:t>:  Force users to do some computational work: solve a </a:t>
            </a:r>
            <a:r>
              <a:rPr lang="en-US" sz="2500" b="1" dirty="0" smtClean="0"/>
              <a:t>moderately difficult </a:t>
            </a:r>
            <a:r>
              <a:rPr lang="en-US" sz="2500" dirty="0" smtClean="0"/>
              <a:t>“puzzle” (checking correctness of the solution has to be fast).</a:t>
            </a:r>
          </a:p>
        </p:txBody>
      </p:sp>
      <p:pic>
        <p:nvPicPr>
          <p:cNvPr id="5" name="Picture 4" descr="MCj041146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4447" y="4061813"/>
            <a:ext cx="1514741" cy="1574781"/>
          </a:xfrm>
          <a:prstGeom prst="rect">
            <a:avLst/>
          </a:prstGeom>
          <a:noFill/>
        </p:spPr>
      </p:pic>
      <p:pic>
        <p:nvPicPr>
          <p:cNvPr id="6" name="Picture 7" descr="MCj041580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6439" y="4029769"/>
            <a:ext cx="1443584" cy="1517271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3185164" y="3093911"/>
            <a:ext cx="2619141" cy="132404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 want to send you an email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Left Arrow 7"/>
              <p:cNvSpPr/>
              <p:nvPr/>
            </p:nvSpPr>
            <p:spPr>
              <a:xfrm>
                <a:off x="3105022" y="4147608"/>
                <a:ext cx="2567223" cy="1245312"/>
              </a:xfrm>
              <a:prstGeom prst="lef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solve a puzzle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first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Left Arrow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022" y="4147608"/>
                <a:ext cx="2567223" cy="1245312"/>
              </a:xfrm>
              <a:prstGeom prst="leftArrow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229827" y="3429000"/>
                <a:ext cx="2160240" cy="2191239"/>
              </a:xfrm>
              <a:prstGeom prst="wedgeRectCallout">
                <a:avLst>
                  <a:gd name="adj1" fmla="val 54418"/>
                  <a:gd name="adj2" fmla="val -1268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computes</a:t>
                </a:r>
                <a:br>
                  <a:rPr lang="en-US" sz="2200" dirty="0" smtClean="0"/>
                </a:br>
                <a:r>
                  <a:rPr lang="en-US" sz="22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 smtClean="0"/>
                  <a:t>– “a solution for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200" dirty="0" smtClean="0"/>
                  <a:t>”</a:t>
                </a:r>
              </a:p>
              <a:p>
                <a:pPr algn="ctr"/>
                <a:r>
                  <a:rPr lang="en-US" sz="2200" dirty="0" smtClean="0"/>
                  <a:t>(this takes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/>
                  <a:t>seconds)</a:t>
                </a:r>
                <a:endParaRPr lang="en-US" sz="2200" dirty="0"/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27" y="3429000"/>
                <a:ext cx="2160240" cy="2191239"/>
              </a:xfrm>
              <a:prstGeom prst="wedgeRectCallout">
                <a:avLst>
                  <a:gd name="adj1" fmla="val 54418"/>
                  <a:gd name="adj2" fmla="val -12680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/>
              <p:cNvSpPr/>
              <p:nvPr/>
            </p:nvSpPr>
            <p:spPr>
              <a:xfrm>
                <a:off x="6625001" y="4675240"/>
                <a:ext cx="2304256" cy="1743600"/>
              </a:xfrm>
              <a:prstGeom prst="wedgeRectCallout">
                <a:avLst>
                  <a:gd name="adj1" fmla="val -48769"/>
                  <a:gd name="adj2" fmla="val -6190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verifies if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200" dirty="0" smtClean="0"/>
                  <a:t> is a solution for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2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200" dirty="0" smtClean="0"/>
                  <a:t>(this takes a few milliseconds)</a:t>
                </a:r>
              </a:p>
            </p:txBody>
          </p:sp>
        </mc:Choice>
        <mc:Fallback xmlns=""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001" y="4675240"/>
                <a:ext cx="2304256" cy="1743600"/>
              </a:xfrm>
              <a:prstGeom prst="wedgeRectCallout">
                <a:avLst>
                  <a:gd name="adj1" fmla="val -48769"/>
                  <a:gd name="adj2" fmla="val -61907"/>
                </a:avLst>
              </a:prstGeom>
              <a:blipFill rotWithShape="0">
                <a:blip r:embed="rId6"/>
                <a:stretch>
                  <a:fillRect r="-184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ight Arrow 10"/>
              <p:cNvSpPr/>
              <p:nvPr/>
            </p:nvSpPr>
            <p:spPr>
              <a:xfrm>
                <a:off x="3185164" y="5306181"/>
                <a:ext cx="2619141" cy="660827"/>
              </a:xfrm>
              <a:prstGeom prst="rightArrow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ight Arrow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164" y="5306181"/>
                <a:ext cx="2619141" cy="660827"/>
              </a:xfrm>
              <a:prstGeom prst="rightArrow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Arrow 11"/>
          <p:cNvSpPr/>
          <p:nvPr/>
        </p:nvSpPr>
        <p:spPr>
          <a:xfrm>
            <a:off x="3105022" y="5924030"/>
            <a:ext cx="2567223" cy="522587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465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285860"/>
            <a:ext cx="692948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Other </a:t>
            </a:r>
            <a:r>
              <a:rPr lang="pl-PL" dirty="0" smtClean="0"/>
              <a:t>uses of hash functions</a:t>
            </a:r>
            <a:endParaRPr lang="it-IT" dirty="0" smtClean="0"/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Merkle trees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Practical randomness extraction and the random oracle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Password storage and Proofs of </a:t>
            </a:r>
            <a:r>
              <a:rPr lang="en-US" dirty="0" smtClean="0"/>
              <a:t>Work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Real-life constructions</a:t>
            </a:r>
            <a:endParaRPr lang="it-IT" dirty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557460" y="1543964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aśnienie prostokątne zaokrąglone 22"/>
          <p:cNvSpPr/>
          <p:nvPr/>
        </p:nvSpPr>
        <p:spPr>
          <a:xfrm>
            <a:off x="135962" y="3237691"/>
            <a:ext cx="5227970" cy="2158076"/>
          </a:xfrm>
          <a:prstGeom prst="wedgeRoundRectCallout">
            <a:avLst>
              <a:gd name="adj1" fmla="val 17262"/>
              <a:gd name="adj2" fmla="val 6529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2435"/>
            <a:ext cx="8229600" cy="942399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A simple hash-based </a:t>
            </a:r>
            <a:r>
              <a:rPr lang="en-US" dirty="0" err="1" smtClean="0">
                <a:latin typeface="+mn-lt"/>
              </a:rPr>
              <a:t>PoW</a:t>
            </a:r>
            <a:endParaRPr lang="en-US" dirty="0">
              <a:latin typeface="+mn-lt"/>
            </a:endParaRPr>
          </a:p>
        </p:txBody>
      </p:sp>
      <p:sp>
        <p:nvSpPr>
          <p:cNvPr id="7" name="PoleTekstowe 6"/>
          <p:cNvSpPr txBox="1"/>
          <p:nvPr/>
        </p:nvSpPr>
        <p:spPr>
          <a:xfrm>
            <a:off x="229120" y="3265964"/>
            <a:ext cx="1025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</a:t>
            </a:r>
            <a:r>
              <a:rPr lang="en-US" sz="2400" b="1" dirty="0" err="1" smtClean="0"/>
              <a:t>rover</a:t>
            </a:r>
            <a:endParaRPr lang="en-US" sz="2400" b="1" dirty="0"/>
          </a:p>
        </p:txBody>
      </p:sp>
      <p:sp>
        <p:nvSpPr>
          <p:cNvPr id="10" name="Strzałka w lewo 9"/>
          <p:cNvSpPr/>
          <p:nvPr/>
        </p:nvSpPr>
        <p:spPr>
          <a:xfrm>
            <a:off x="1963451" y="1925297"/>
            <a:ext cx="4582578" cy="1003859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random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rostokąt 11"/>
              <p:cNvSpPr/>
              <p:nvPr/>
            </p:nvSpPr>
            <p:spPr>
              <a:xfrm>
                <a:off x="230545" y="3637894"/>
                <a:ext cx="51333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</a:t>
                </a:r>
                <a:r>
                  <a:rPr lang="en-US" sz="2400" dirty="0" smtClean="0"/>
                  <a:t>inds </a:t>
                </a:r>
                <a:r>
                  <a:rPr lang="en-US" sz="2400" b="1" i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such that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starts with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zeros (in binary)</a:t>
                </a: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Prostoką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45" y="3637894"/>
                <a:ext cx="5133387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900" t="-5882" r="-475" b="-1617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trzałka w prawo 12"/>
          <p:cNvSpPr/>
          <p:nvPr/>
        </p:nvSpPr>
        <p:spPr>
          <a:xfrm>
            <a:off x="2382352" y="3006144"/>
            <a:ext cx="3944437" cy="92886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543616" y="4826259"/>
            <a:ext cx="914400" cy="4432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salt</a:t>
            </a:r>
            <a:endParaRPr lang="en-US" sz="2400" dirty="0"/>
          </a:p>
        </p:txBody>
      </p:sp>
      <p:cxnSp>
        <p:nvCxnSpPr>
          <p:cNvPr id="16" name="Łącznik zakrzywiony 15"/>
          <p:cNvCxnSpPr>
            <a:stCxn id="14" idx="0"/>
          </p:cNvCxnSpPr>
          <p:nvPr/>
        </p:nvCxnSpPr>
        <p:spPr>
          <a:xfrm rot="5400000" flipH="1" flipV="1">
            <a:off x="630819" y="4397270"/>
            <a:ext cx="798986" cy="5899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1458017" y="4826260"/>
            <a:ext cx="3182440" cy="443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“hardness  parameter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oleTekstowe 25"/>
              <p:cNvSpPr txBox="1"/>
              <p:nvPr/>
            </p:nvSpPr>
            <p:spPr>
              <a:xfrm>
                <a:off x="237937" y="5656766"/>
                <a:ext cx="59153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dirty="0" smtClean="0"/>
                  <a:t>(in </a:t>
                </a:r>
                <a:r>
                  <a:rPr lang="pl-PL" sz="2400" b="1" dirty="0" smtClean="0"/>
                  <a:t>ROM</a:t>
                </a:r>
                <a:r>
                  <a:rPr lang="pl-PL" sz="2400" dirty="0" smtClean="0"/>
                  <a:t>) </a:t>
                </a:r>
                <a:r>
                  <a:rPr lang="en-US" sz="2400" dirty="0" smtClean="0"/>
                  <a:t>takes expected time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2400" b="1" i="1" baseline="300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l-PL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TIME(</a:t>
                </a:r>
                <a:r>
                  <a:rPr lang="en-US" sz="2400" b="1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) 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PoleTekstow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37" y="5656766"/>
                <a:ext cx="591533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546" t="-10526" r="-1340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oleTekstowe 26"/>
          <p:cNvSpPr txBox="1"/>
          <p:nvPr/>
        </p:nvSpPr>
        <p:spPr>
          <a:xfrm>
            <a:off x="6153274" y="5657700"/>
            <a:ext cx="2883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takes time </a:t>
            </a:r>
            <a:r>
              <a:rPr lang="en-US" sz="2400" b="1" dirty="0" smtClean="0">
                <a:solidFill>
                  <a:srgbClr val="FF0000"/>
                </a:solidFill>
              </a:rPr>
              <a:t>TIME(</a:t>
            </a:r>
            <a:r>
              <a:rPr lang="en-US" sz="2400" b="1" i="1" dirty="0" smtClean="0">
                <a:solidFill>
                  <a:srgbClr val="FF0000"/>
                </a:solidFill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PoleTekstowe 29"/>
          <p:cNvSpPr txBox="1"/>
          <p:nvPr/>
        </p:nvSpPr>
        <p:spPr>
          <a:xfrm>
            <a:off x="611560" y="1032698"/>
            <a:ext cx="874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– a hash function whose computation takes time </a:t>
            </a:r>
            <a:r>
              <a:rPr lang="en-US" sz="2400" b="1" dirty="0" smtClean="0">
                <a:solidFill>
                  <a:srgbClr val="FF0000"/>
                </a:solidFill>
              </a:rPr>
              <a:t>TIME(</a:t>
            </a:r>
            <a:r>
              <a:rPr lang="en-US" sz="2400" b="1" i="1" dirty="0" smtClean="0">
                <a:solidFill>
                  <a:srgbClr val="FF0000"/>
                </a:solidFill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0" name="Łącznik prosty ze strzałką 39"/>
          <p:cNvCxnSpPr>
            <a:stCxn id="18" idx="0"/>
          </p:cNvCxnSpPr>
          <p:nvPr/>
        </p:nvCxnSpPr>
        <p:spPr>
          <a:xfrm flipH="1" flipV="1">
            <a:off x="2836443" y="4394988"/>
            <a:ext cx="212794" cy="431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MCj041146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7838" y="1691183"/>
            <a:ext cx="1514741" cy="1574781"/>
          </a:xfrm>
          <a:prstGeom prst="rect">
            <a:avLst/>
          </a:prstGeom>
          <a:noFill/>
        </p:spPr>
      </p:pic>
      <p:pic>
        <p:nvPicPr>
          <p:cNvPr id="21" name="Picture 7" descr="MCj041580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058" y="1673323"/>
            <a:ext cx="1443584" cy="15172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83307" y="6273280"/>
            <a:ext cx="411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</a:t>
            </a:r>
            <a:r>
              <a:rPr lang="en-US" sz="2400" b="1" dirty="0" err="1" smtClean="0"/>
              <a:t>PoW</a:t>
            </a:r>
            <a:r>
              <a:rPr lang="en-US" sz="2400" dirty="0" smtClean="0"/>
              <a:t> is used in Bitcoin.</a:t>
            </a:r>
            <a:endParaRPr lang="en-US" sz="2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52"/>
          <a:stretch/>
        </p:blipFill>
        <p:spPr>
          <a:xfrm>
            <a:off x="3007786" y="5887607"/>
            <a:ext cx="607671" cy="1233012"/>
          </a:xfrm>
          <a:prstGeom prst="rect">
            <a:avLst/>
          </a:prstGeom>
        </p:spPr>
      </p:pic>
      <p:sp>
        <p:nvSpPr>
          <p:cNvPr id="28" name="Objaśnienie prostokątne zaokrąglone 27"/>
          <p:cNvSpPr/>
          <p:nvPr/>
        </p:nvSpPr>
        <p:spPr>
          <a:xfrm>
            <a:off x="6664778" y="3143869"/>
            <a:ext cx="2274988" cy="2158076"/>
          </a:xfrm>
          <a:prstGeom prst="wedgeRoundRectCallout">
            <a:avLst>
              <a:gd name="adj1" fmla="val 17262"/>
              <a:gd name="adj2" fmla="val 6529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oleTekstowe 21"/>
              <p:cNvSpPr txBox="1"/>
              <p:nvPr/>
            </p:nvSpPr>
            <p:spPr>
              <a:xfrm>
                <a:off x="6886847" y="3637894"/>
                <a:ext cx="198120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checks if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starts with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</a:rPr>
                  <a:t>zeros</a:t>
                </a:r>
                <a:endParaRPr lang="en-US" sz="2400" b="1" dirty="0">
                  <a:solidFill>
                    <a:srgbClr val="000000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2" name="PoleTekstow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847" y="3637894"/>
                <a:ext cx="1981205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4923" t="-3113" r="-523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oleTekstowe 5"/>
          <p:cNvSpPr txBox="1"/>
          <p:nvPr/>
        </p:nvSpPr>
        <p:spPr>
          <a:xfrm>
            <a:off x="6915726" y="3282742"/>
            <a:ext cx="1129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</a:t>
            </a:r>
            <a:r>
              <a:rPr lang="en-US" sz="2400" b="1" dirty="0" smtClean="0"/>
              <a:t>erifier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6642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  <p:bldP spid="10" grpId="0" animBg="1"/>
      <p:bldP spid="12" grpId="0"/>
      <p:bldP spid="13" grpId="0" animBg="1"/>
      <p:bldP spid="14" grpId="0" animBg="1"/>
      <p:bldP spid="18" grpId="0" animBg="1"/>
      <p:bldP spid="26" grpId="0"/>
      <p:bldP spid="27" grpId="0"/>
      <p:bldP spid="3" grpId="0"/>
      <p:bldP spid="28" grpId="0" animBg="1"/>
      <p:bldP spid="2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07265"/>
            <a:ext cx="2088776" cy="6154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032320"/>
            <a:ext cx="8244052" cy="16006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Computing typical hash functions is much faster when done in </a:t>
            </a:r>
            <a:r>
              <a:rPr lang="en-US" sz="2400" b="1" dirty="0" smtClean="0">
                <a:solidFill>
                  <a:srgbClr val="FF0000"/>
                </a:solidFill>
              </a:rPr>
              <a:t>parallel</a:t>
            </a:r>
            <a:r>
              <a:rPr lang="en-US" sz="2400" dirty="0" smtClean="0"/>
              <a:t> and in </a:t>
            </a:r>
            <a:r>
              <a:rPr lang="en-US" sz="2400" b="1" dirty="0" smtClean="0">
                <a:solidFill>
                  <a:srgbClr val="FF0000"/>
                </a:solidFill>
              </a:rPr>
              <a:t>hardware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(this can give advantage to a powerful adversary).</a:t>
            </a:r>
          </a:p>
          <a:p>
            <a:pPr marL="0" indent="0">
              <a:buNone/>
            </a:pPr>
            <a:r>
              <a:rPr lang="en-US" sz="2400" dirty="0" smtClean="0"/>
              <a:t>For example “</a:t>
            </a:r>
            <a:r>
              <a:rPr lang="en-US" sz="2400" b="1" dirty="0" smtClean="0"/>
              <a:t>Bitcoin mining</a:t>
            </a:r>
            <a:r>
              <a:rPr lang="en-US" sz="2400" dirty="0" smtClean="0"/>
              <a:t>” is done almost entirely on ASICs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36" t="10316" r="24582" b="18218"/>
          <a:stretch/>
        </p:blipFill>
        <p:spPr>
          <a:xfrm>
            <a:off x="2337085" y="2898842"/>
            <a:ext cx="5028748" cy="363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9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207265"/>
            <a:ext cx="4219643" cy="6154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Idea for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024648"/>
            <a:ext cx="8244052" cy="5564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 smtClean="0"/>
              <a:t>Design hash functions </a:t>
            </a:r>
            <a:r>
              <a:rPr lang="en-US" sz="2500" dirty="0"/>
              <a:t>whose computation </a:t>
            </a:r>
            <a:r>
              <a:rPr lang="en-US" sz="2500" b="1" dirty="0" smtClean="0">
                <a:solidFill>
                  <a:srgbClr val="7030A0"/>
                </a:solidFill>
              </a:rPr>
              <a:t>needs to </a:t>
            </a:r>
            <a:r>
              <a:rPr lang="en-US" sz="2500" b="1" dirty="0" smtClean="0">
                <a:solidFill>
                  <a:srgbClr val="7030A0"/>
                </a:solidFill>
              </a:rPr>
              <a:t>lot </a:t>
            </a:r>
            <a:r>
              <a:rPr lang="en-US" sz="2500" b="1" dirty="0" smtClean="0">
                <a:solidFill>
                  <a:srgbClr val="7030A0"/>
                </a:solidFill>
              </a:rPr>
              <a:t>of </a:t>
            </a:r>
            <a:r>
              <a:rPr lang="pl-PL" sz="2500" b="1" dirty="0" smtClean="0">
                <a:solidFill>
                  <a:srgbClr val="7030A0"/>
                </a:solidFill>
              </a:rPr>
              <a:t>memory</a:t>
            </a:r>
            <a:r>
              <a:rPr lang="en-US" sz="2500" dirty="0" smtClean="0"/>
              <a:t>, </a:t>
            </a:r>
            <a:r>
              <a:rPr lang="en-US" sz="2500" dirty="0"/>
              <a:t>so it’s hard to implement it efficiently in hardware</a:t>
            </a:r>
            <a:endParaRPr lang="en-US" sz="25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 smtClean="0"/>
              <a:t>Example: </a:t>
            </a:r>
            <a:r>
              <a:rPr lang="en-US" sz="2500" b="1" dirty="0" err="1" smtClean="0">
                <a:solidFill>
                  <a:srgbClr val="FF0000"/>
                </a:solidFill>
              </a:rPr>
              <a:t>scrypt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hash function introduced in:</a:t>
            </a:r>
          </a:p>
          <a:p>
            <a:pPr marL="400050" lvl="1" indent="0">
              <a:buNone/>
            </a:pPr>
            <a:r>
              <a:rPr lang="en-US" sz="2500" b="1" dirty="0">
                <a:solidFill>
                  <a:srgbClr val="00B050"/>
                </a:solidFill>
              </a:rPr>
              <a:t>Colin </a:t>
            </a:r>
            <a:r>
              <a:rPr lang="en-US" sz="2500" b="1" dirty="0" smtClean="0">
                <a:solidFill>
                  <a:srgbClr val="00B050"/>
                </a:solidFill>
              </a:rPr>
              <a:t>Percival, </a:t>
            </a:r>
            <a:r>
              <a:rPr lang="en-US" sz="2500" b="1" i="1" dirty="0" smtClean="0">
                <a:solidFill>
                  <a:srgbClr val="00B050"/>
                </a:solidFill>
              </a:rPr>
              <a:t>Stronger </a:t>
            </a:r>
            <a:r>
              <a:rPr lang="en-US" sz="2500" b="1" i="1" dirty="0">
                <a:solidFill>
                  <a:srgbClr val="00B050"/>
                </a:solidFill>
              </a:rPr>
              <a:t>Key Derivation via Sequential Memory-Hard Functions</a:t>
            </a:r>
            <a:r>
              <a:rPr lang="en-US" sz="2500" b="1" dirty="0">
                <a:solidFill>
                  <a:srgbClr val="00B050"/>
                </a:solidFill>
              </a:rPr>
              <a:t>, </a:t>
            </a:r>
            <a:r>
              <a:rPr lang="en-US" sz="2500" b="1" dirty="0" smtClean="0">
                <a:solidFill>
                  <a:srgbClr val="00B050"/>
                </a:solidFill>
              </a:rPr>
              <a:t>2009</a:t>
            </a:r>
            <a:r>
              <a:rPr lang="en-US" sz="2500" dirty="0"/>
              <a:t>.</a:t>
            </a:r>
            <a:endParaRPr lang="en-US" sz="2500" dirty="0" smtClean="0"/>
          </a:p>
          <a:p>
            <a:pPr marL="0" indent="0">
              <a:buNone/>
            </a:pPr>
            <a:endParaRPr lang="en-US" sz="25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500" dirty="0" smtClean="0"/>
              <a:t>Used in </a:t>
            </a:r>
            <a:r>
              <a:rPr lang="en-US" sz="2500" b="1" dirty="0" err="1" smtClean="0"/>
              <a:t>Litecoin</a:t>
            </a:r>
            <a:endParaRPr lang="en-US" sz="25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500" dirty="0" smtClean="0"/>
              <a:t>Has one practical drawback: it’s access pattern is </a:t>
            </a:r>
            <a:r>
              <a:rPr lang="en-US" sz="2500" b="1" dirty="0" smtClean="0"/>
              <a:t>data-dependent</a:t>
            </a:r>
            <a:r>
              <a:rPr lang="en-US" sz="2500" dirty="0" smtClean="0"/>
              <a:t> (hence: it reveals the input).</a:t>
            </a:r>
            <a:endParaRPr lang="en-US" sz="2500" dirty="0"/>
          </a:p>
        </p:txBody>
      </p:sp>
      <p:pic>
        <p:nvPicPr>
          <p:cNvPr id="8194" name="Picture 2" descr="http://www.reviewoutlaw.com/wp-content/uploads/2014/01/litecoin-new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118" y="3905664"/>
            <a:ext cx="762659" cy="76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204808" y="5952348"/>
            <a:ext cx="3495555" cy="838354"/>
          </a:xfrm>
          <a:prstGeom prst="wedgeRoundRectCallout">
            <a:avLst>
              <a:gd name="adj1" fmla="val -22323"/>
              <a:gd name="adj2" fmla="val -8799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bad for the side-channel resilience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47599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84107" y="1348704"/>
            <a:ext cx="8780378" cy="53727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984" y="92982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b="1" dirty="0" err="1" smtClean="0">
                <a:solidFill>
                  <a:srgbClr val="FF0000"/>
                </a:solidFill>
              </a:rPr>
              <a:t>scrypt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works?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30998" y="2744717"/>
                <a:ext cx="1336459" cy="431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i="1" dirty="0">
                  <a:solidFill>
                    <a:srgbClr val="FF0000"/>
                  </a:solidFill>
                  <a:latin typeface="cmsy10" panose="020B0500000000000000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998" y="2744717"/>
                <a:ext cx="1336459" cy="431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04337" y="2729477"/>
                <a:ext cx="1275080" cy="46228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i="1" dirty="0">
                  <a:solidFill>
                    <a:srgbClr val="FF0000"/>
                  </a:solidFill>
                  <a:latin typeface="cmsy10" panose="020B0500000000000000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337" y="2729477"/>
                <a:ext cx="1275080" cy="4622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0279" y="2753399"/>
                <a:ext cx="1075868" cy="431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1600" b="1" i="1" dirty="0">
                  <a:solidFill>
                    <a:srgbClr val="FF0000"/>
                  </a:solidFill>
                  <a:latin typeface="cmsy10" panose="020B0500000000000000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79" y="2753399"/>
                <a:ext cx="1075868" cy="4318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69976" y="2755851"/>
                <a:ext cx="1843143" cy="46228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i="1" dirty="0">
                  <a:solidFill>
                    <a:srgbClr val="FF0000"/>
                  </a:solidFill>
                  <a:latin typeface="cmsy10" panose="020B0500000000000000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976" y="2755851"/>
                <a:ext cx="1843143" cy="4622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7" idx="3"/>
            <a:endCxn id="5" idx="1"/>
          </p:cNvCxnSpPr>
          <p:nvPr/>
        </p:nvCxnSpPr>
        <p:spPr>
          <a:xfrm flipV="1">
            <a:off x="1436147" y="2960617"/>
            <a:ext cx="494851" cy="86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  <a:endCxn id="6" idx="1"/>
          </p:cNvCxnSpPr>
          <p:nvPr/>
        </p:nvCxnSpPr>
        <p:spPr>
          <a:xfrm>
            <a:off x="3267457" y="2960617"/>
            <a:ext cx="4368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79417" y="2960617"/>
            <a:ext cx="4368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33096" y="2960617"/>
            <a:ext cx="4368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43297" y="2729477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. . .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6901" y="4208580"/>
                <a:ext cx="8304116" cy="2275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000" b="1" u="sng" dirty="0" smtClean="0"/>
                  <a:t>second phase</a:t>
                </a:r>
                <a:r>
                  <a:rPr lang="da-DK" sz="2000" dirty="0" smtClean="0"/>
                  <a:t>: compute the output by accessing the table ”pseudorandomly”</a:t>
                </a:r>
              </a:p>
              <a:p>
                <a:endParaRPr lang="pl-PL" sz="2000" b="1" dirty="0" smtClean="0">
                  <a:solidFill>
                    <a:schemeClr val="accent5"/>
                  </a:solidFill>
                </a:endParaRPr>
              </a:p>
              <a:p>
                <a:r>
                  <a:rPr lang="da-DK" sz="2000" b="1" dirty="0" smtClean="0">
                    <a:solidFill>
                      <a:schemeClr val="accent5"/>
                    </a:solidFill>
                  </a:rPr>
                  <a:t>for</a:t>
                </a:r>
                <a:r>
                  <a:rPr lang="da-DK" sz="2000" b="1" dirty="0" smtClean="0"/>
                  <a:t> </a:t>
                </a:r>
                <a14:m>
                  <m:oMath xmlns:m="http://schemas.openxmlformats.org/officeDocument/2006/math">
                    <m:r>
                      <a:rPr lang="da-DK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da-DK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da-DK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da-DK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a-DK" sz="2000" b="1" dirty="0">
                    <a:solidFill>
                      <a:schemeClr val="accent5"/>
                    </a:solidFill>
                  </a:rPr>
                  <a:t>to</a:t>
                </a:r>
                <a:r>
                  <a:rPr lang="da-DK" sz="2000" b="1" dirty="0"/>
                  <a:t> </a:t>
                </a:r>
                <a14:m>
                  <m:oMath xmlns:m="http://schemas.openxmlformats.org/officeDocument/2006/math">
                    <m:r>
                      <a:rPr lang="da-DK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da-DK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da-DK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da-DK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a-DK" sz="2000" b="1" dirty="0">
                    <a:solidFill>
                      <a:schemeClr val="accent5"/>
                    </a:solidFill>
                  </a:rPr>
                  <a:t>do </a:t>
                </a:r>
                <a:endParaRPr lang="da-DK" sz="2000" b="1" dirty="0" smtClean="0">
                  <a:solidFill>
                    <a:schemeClr val="accent5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a-DK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da-DK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:= </m:t>
                      </m:r>
                      <m:r>
                        <a:rPr lang="da-DK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da-DK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a-DK" sz="2000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da-DK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a-DK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da-DK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a-DK" sz="2000" b="1" i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pl-PL" sz="2000" b="1" i="1" dirty="0">
                    <a:solidFill>
                      <a:srgbClr val="FF0000"/>
                    </a:solidFill>
                  </a:rPr>
                  <a:t>X</a:t>
                </a:r>
                <a:r>
                  <a:rPr lang="pl-PL" sz="2000" b="1" i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a-DK" sz="2000" b="1" i="1" dirty="0" smtClean="0">
                  <a:solidFill>
                    <a:srgbClr val="FF0000"/>
                  </a:solidFill>
                </a:endParaRPr>
              </a:p>
              <a:p>
                <a:r>
                  <a:rPr lang="da-DK" sz="2000" b="1" dirty="0" smtClean="0">
                    <a:solidFill>
                      <a:schemeClr val="accent5"/>
                    </a:solidFill>
                  </a:rPr>
                  <a:t>output</a:t>
                </a:r>
                <a:r>
                  <a:rPr lang="da-DK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pl-PL" sz="2000" b="1" i="1" dirty="0">
                    <a:solidFill>
                      <a:srgbClr val="FF0000"/>
                    </a:solidFill>
                  </a:rPr>
                  <a:t>X</a:t>
                </a:r>
                <a:endParaRPr lang="da-DK" sz="2000" b="1" i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01" y="4208580"/>
                <a:ext cx="8304116" cy="2275879"/>
              </a:xfrm>
              <a:prstGeom prst="rect">
                <a:avLst/>
              </a:prstGeom>
              <a:blipFill rotWithShape="0">
                <a:blip r:embed="rId7"/>
                <a:stretch>
                  <a:fillRect l="-808" t="-1337" b="-347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3446" y="1320039"/>
                <a:ext cx="8152232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u="sng" dirty="0" smtClean="0"/>
                  <a:t>computing </a:t>
                </a:r>
                <a:r>
                  <a:rPr lang="en-US" sz="2400" b="1" u="sng" dirty="0" err="1" smtClean="0">
                    <a:solidFill>
                      <a:srgbClr val="FF0000"/>
                    </a:solidFill>
                  </a:rPr>
                  <a:t>scrypt</a:t>
                </a:r>
                <a:r>
                  <a:rPr lang="en-US" sz="2400" b="1" u="sng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400" b="1" i="1" u="sng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400" b="1" u="sng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u="sng" dirty="0" err="1" smtClean="0"/>
                  <a:t>init</a:t>
                </a:r>
                <a:r>
                  <a:rPr lang="en-US" sz="2000" b="1" u="sng" dirty="0" smtClean="0"/>
                  <a:t> phase</a:t>
                </a:r>
                <a:r>
                  <a:rPr lang="en-US" sz="2000" dirty="0" smtClean="0"/>
                  <a:t>: fill-in at table of length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000" dirty="0" smtClean="0"/>
                  <a:t> with pseudorandom expansion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46" y="1320039"/>
                <a:ext cx="8152232" cy="1107996"/>
              </a:xfrm>
              <a:prstGeom prst="rect">
                <a:avLst/>
              </a:prstGeom>
              <a:blipFill rotWithShape="0">
                <a:blip r:embed="rId8"/>
                <a:stretch>
                  <a:fillRect l="-747" b="-38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26296" y="3724337"/>
              <a:ext cx="6096000" cy="370840"/>
            </p:xfrm>
            <a:graphic>
              <a:graphicData uri="http://schemas.openxmlformats.org/drawingml/2006/table">
                <a:tbl>
                  <a:tblPr bandRow="1">
                    <a:tableStyleId>{00A15C55-8517-42AA-B614-E9B94910E393}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26296" y="3724337"/>
              <a:ext cx="6096000" cy="370840"/>
            </p:xfrm>
            <a:graphic>
              <a:graphicData uri="http://schemas.openxmlformats.org/drawingml/2006/table">
                <a:tbl>
                  <a:tblPr bandRow="1">
                    <a:tableStyleId>{00A15C55-8517-42AA-B614-E9B94910E393}</a:tableStyleId>
                  </a:tblPr>
                  <a:tblGrid>
                    <a:gridCol w="609600"/>
                    <a:gridCol w="609600"/>
                    <a:gridCol w="609600"/>
                    <a:gridCol w="609600"/>
                    <a:gridCol w="609600"/>
                    <a:gridCol w="609600"/>
                    <a:gridCol w="609600"/>
                    <a:gridCol w="609600"/>
                    <a:gridCol w="609600"/>
                    <a:gridCol w="6096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00" t="-1613" r="-903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1000" t="-1613" r="-803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201000" t="-1613" r="-703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301000" t="-1613" r="-603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397030" t="-1613" r="-49703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502000" t="-1613" r="-402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602000" t="-1613" r="-302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702000" t="-1613" r="-202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802000" t="-1613" r="-102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902000" t="-1613" r="-2000" b="-32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423446" y="3275888"/>
            <a:ext cx="22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result (for </a:t>
            </a:r>
            <a:r>
              <a:rPr lang="en-US" sz="2000" b="1" i="1" dirty="0" smtClean="0">
                <a:solidFill>
                  <a:srgbClr val="FF0000"/>
                </a:solidFill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</a:rPr>
              <a:t> = 10</a:t>
            </a:r>
            <a:r>
              <a:rPr lang="en-US" sz="2000" dirty="0" smtClean="0"/>
              <a:t>):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54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6" grpId="0" animBg="1"/>
      <p:bldP spid="7" grpId="0" animBg="1"/>
      <p:bldP spid="8" grpId="0" animBg="1"/>
      <p:bldP spid="19" grpId="0"/>
      <p:bldP spid="20" grpId="0" build="p"/>
      <p:bldP spid="21" grpId="0" build="allAtOnce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42011" y="4010303"/>
            <a:ext cx="3957551" cy="15592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38" y="-117355"/>
            <a:ext cx="7886700" cy="1325563"/>
          </a:xfrm>
        </p:spPr>
        <p:txBody>
          <a:bodyPr/>
          <a:lstStyle/>
          <a:p>
            <a:r>
              <a:rPr lang="en-US" dirty="0" smtClean="0"/>
              <a:t>What is known about </a:t>
            </a:r>
            <a:r>
              <a:rPr lang="en-US" b="1" dirty="0" err="1" smtClean="0">
                <a:solidFill>
                  <a:srgbClr val="FF0000"/>
                </a:solidFill>
              </a:rPr>
              <a:t>scrypt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0933" y="919500"/>
                <a:ext cx="8712043" cy="30151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[Percival, 2009]</a:t>
                </a:r>
                <a:r>
                  <a:rPr lang="en-US" dirty="0" smtClean="0"/>
                  <a:t>:</a:t>
                </a:r>
              </a:p>
              <a:p>
                <a:r>
                  <a:rPr lang="en-US" dirty="0" smtClean="0"/>
                  <a:t>it can be computed in time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r>
                  <a:rPr lang="en-US" dirty="0" smtClean="0"/>
                  <a:t>to compute it one needs time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dirty="0" smtClean="0"/>
                  <a:t> and space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 smtClean="0"/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this holds even on a parallel machine.</a:t>
                </a:r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Pictorially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933" y="919500"/>
                <a:ext cx="8712043" cy="3015191"/>
              </a:xfrm>
              <a:blipFill rotWithShape="0">
                <a:blip r:embed="rId2"/>
                <a:stretch>
                  <a:fillRect l="-1399" t="-3644" b="-364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2942011" y="4010304"/>
            <a:ext cx="3957551" cy="1559223"/>
          </a:xfrm>
          <a:custGeom>
            <a:avLst/>
            <a:gdLst>
              <a:gd name="connsiteX0" fmla="*/ 0 w 1801091"/>
              <a:gd name="connsiteY0" fmla="*/ 2008909 h 2008909"/>
              <a:gd name="connsiteX1" fmla="*/ 1801091 w 1801091"/>
              <a:gd name="connsiteY1" fmla="*/ 2008909 h 2008909"/>
              <a:gd name="connsiteX2" fmla="*/ 1572491 w 1801091"/>
              <a:gd name="connsiteY2" fmla="*/ 1482437 h 2008909"/>
              <a:gd name="connsiteX3" fmla="*/ 1801091 w 1801091"/>
              <a:gd name="connsiteY3" fmla="*/ 969818 h 2008909"/>
              <a:gd name="connsiteX4" fmla="*/ 1330036 w 1801091"/>
              <a:gd name="connsiteY4" fmla="*/ 505691 h 2008909"/>
              <a:gd name="connsiteX5" fmla="*/ 1530927 w 1801091"/>
              <a:gd name="connsiteY5" fmla="*/ 6928 h 2008909"/>
              <a:gd name="connsiteX6" fmla="*/ 284018 w 1801091"/>
              <a:gd name="connsiteY6" fmla="*/ 0 h 2008909"/>
              <a:gd name="connsiteX7" fmla="*/ 540327 w 1801091"/>
              <a:gd name="connsiteY7" fmla="*/ 845128 h 2008909"/>
              <a:gd name="connsiteX8" fmla="*/ 277091 w 1801091"/>
              <a:gd name="connsiteY8" fmla="*/ 1385455 h 2008909"/>
              <a:gd name="connsiteX9" fmla="*/ 325582 w 1801091"/>
              <a:gd name="connsiteY9" fmla="*/ 1634837 h 2008909"/>
              <a:gd name="connsiteX10" fmla="*/ 0 w 1801091"/>
              <a:gd name="connsiteY10" fmla="*/ 2008909 h 2008909"/>
              <a:gd name="connsiteX0" fmla="*/ 0 w 2362406"/>
              <a:gd name="connsiteY0" fmla="*/ 2008909 h 2008909"/>
              <a:gd name="connsiteX1" fmla="*/ 1801091 w 2362406"/>
              <a:gd name="connsiteY1" fmla="*/ 2008909 h 2008909"/>
              <a:gd name="connsiteX2" fmla="*/ 1572491 w 2362406"/>
              <a:gd name="connsiteY2" fmla="*/ 1482437 h 2008909"/>
              <a:gd name="connsiteX3" fmla="*/ 2362406 w 2362406"/>
              <a:gd name="connsiteY3" fmla="*/ 996592 h 2008909"/>
              <a:gd name="connsiteX4" fmla="*/ 1330036 w 2362406"/>
              <a:gd name="connsiteY4" fmla="*/ 505691 h 2008909"/>
              <a:gd name="connsiteX5" fmla="*/ 1530927 w 2362406"/>
              <a:gd name="connsiteY5" fmla="*/ 6928 h 2008909"/>
              <a:gd name="connsiteX6" fmla="*/ 284018 w 2362406"/>
              <a:gd name="connsiteY6" fmla="*/ 0 h 2008909"/>
              <a:gd name="connsiteX7" fmla="*/ 540327 w 2362406"/>
              <a:gd name="connsiteY7" fmla="*/ 845128 h 2008909"/>
              <a:gd name="connsiteX8" fmla="*/ 277091 w 2362406"/>
              <a:gd name="connsiteY8" fmla="*/ 1385455 h 2008909"/>
              <a:gd name="connsiteX9" fmla="*/ 325582 w 2362406"/>
              <a:gd name="connsiteY9" fmla="*/ 1634837 h 2008909"/>
              <a:gd name="connsiteX10" fmla="*/ 0 w 2362406"/>
              <a:gd name="connsiteY10" fmla="*/ 2008909 h 2008909"/>
              <a:gd name="connsiteX0" fmla="*/ 426112 w 2788518"/>
              <a:gd name="connsiteY0" fmla="*/ 2008909 h 2008909"/>
              <a:gd name="connsiteX1" fmla="*/ 2227203 w 2788518"/>
              <a:gd name="connsiteY1" fmla="*/ 2008909 h 2008909"/>
              <a:gd name="connsiteX2" fmla="*/ 1998603 w 2788518"/>
              <a:gd name="connsiteY2" fmla="*/ 1482437 h 2008909"/>
              <a:gd name="connsiteX3" fmla="*/ 2788518 w 2788518"/>
              <a:gd name="connsiteY3" fmla="*/ 996592 h 2008909"/>
              <a:gd name="connsiteX4" fmla="*/ 1756148 w 2788518"/>
              <a:gd name="connsiteY4" fmla="*/ 505691 h 2008909"/>
              <a:gd name="connsiteX5" fmla="*/ 1957039 w 2788518"/>
              <a:gd name="connsiteY5" fmla="*/ 6928 h 2008909"/>
              <a:gd name="connsiteX6" fmla="*/ 710130 w 2788518"/>
              <a:gd name="connsiteY6" fmla="*/ 0 h 2008909"/>
              <a:gd name="connsiteX7" fmla="*/ 0 w 2788518"/>
              <a:gd name="connsiteY7" fmla="*/ 961154 h 2008909"/>
              <a:gd name="connsiteX8" fmla="*/ 703203 w 2788518"/>
              <a:gd name="connsiteY8" fmla="*/ 1385455 h 2008909"/>
              <a:gd name="connsiteX9" fmla="*/ 751694 w 2788518"/>
              <a:gd name="connsiteY9" fmla="*/ 1634837 h 2008909"/>
              <a:gd name="connsiteX10" fmla="*/ 426112 w 2788518"/>
              <a:gd name="connsiteY10" fmla="*/ 2008909 h 2008909"/>
              <a:gd name="connsiteX0" fmla="*/ 426112 w 2788518"/>
              <a:gd name="connsiteY0" fmla="*/ 2008909 h 2008909"/>
              <a:gd name="connsiteX1" fmla="*/ 2227203 w 2788518"/>
              <a:gd name="connsiteY1" fmla="*/ 2008909 h 2008909"/>
              <a:gd name="connsiteX2" fmla="*/ 1998603 w 2788518"/>
              <a:gd name="connsiteY2" fmla="*/ 1482437 h 2008909"/>
              <a:gd name="connsiteX3" fmla="*/ 2788518 w 2788518"/>
              <a:gd name="connsiteY3" fmla="*/ 996592 h 2008909"/>
              <a:gd name="connsiteX4" fmla="*/ 2049008 w 2788518"/>
              <a:gd name="connsiteY4" fmla="*/ 478915 h 2008909"/>
              <a:gd name="connsiteX5" fmla="*/ 1957039 w 2788518"/>
              <a:gd name="connsiteY5" fmla="*/ 6928 h 2008909"/>
              <a:gd name="connsiteX6" fmla="*/ 710130 w 2788518"/>
              <a:gd name="connsiteY6" fmla="*/ 0 h 2008909"/>
              <a:gd name="connsiteX7" fmla="*/ 0 w 2788518"/>
              <a:gd name="connsiteY7" fmla="*/ 961154 h 2008909"/>
              <a:gd name="connsiteX8" fmla="*/ 703203 w 2788518"/>
              <a:gd name="connsiteY8" fmla="*/ 1385455 h 2008909"/>
              <a:gd name="connsiteX9" fmla="*/ 751694 w 2788518"/>
              <a:gd name="connsiteY9" fmla="*/ 1634837 h 2008909"/>
              <a:gd name="connsiteX10" fmla="*/ 426112 w 2788518"/>
              <a:gd name="connsiteY10" fmla="*/ 2008909 h 200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8518" h="2008909">
                <a:moveTo>
                  <a:pt x="426112" y="2008909"/>
                </a:moveTo>
                <a:lnTo>
                  <a:pt x="2227203" y="2008909"/>
                </a:lnTo>
                <a:lnTo>
                  <a:pt x="1998603" y="1482437"/>
                </a:lnTo>
                <a:lnTo>
                  <a:pt x="2788518" y="996592"/>
                </a:lnTo>
                <a:lnTo>
                  <a:pt x="2049008" y="478915"/>
                </a:lnTo>
                <a:lnTo>
                  <a:pt x="1957039" y="6928"/>
                </a:lnTo>
                <a:lnTo>
                  <a:pt x="710130" y="0"/>
                </a:lnTo>
                <a:lnTo>
                  <a:pt x="0" y="961154"/>
                </a:lnTo>
                <a:lnTo>
                  <a:pt x="703203" y="1385455"/>
                </a:lnTo>
                <a:lnTo>
                  <a:pt x="751694" y="1634837"/>
                </a:lnTo>
                <a:lnTo>
                  <a:pt x="426112" y="2008909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circuit</a:t>
            </a:r>
            <a:br>
              <a:rPr lang="en-US" sz="2400" dirty="0" smtClean="0"/>
            </a:br>
            <a:r>
              <a:rPr lang="en-US" sz="2400" dirty="0" smtClean="0"/>
              <a:t>  computing</a:t>
            </a:r>
            <a:br>
              <a:rPr lang="en-US" sz="2400" dirty="0" smtClean="0"/>
            </a:br>
            <a:r>
              <a:rPr lang="en-US" sz="2400" b="1" dirty="0" err="1" smtClean="0">
                <a:solidFill>
                  <a:srgbClr val="FF0000"/>
                </a:solidFill>
              </a:rPr>
              <a:t>scrypt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41618" y="3587153"/>
            <a:ext cx="1780308" cy="3538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output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46762" y="5673436"/>
            <a:ext cx="255616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input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942011" y="6317674"/>
            <a:ext cx="3957551" cy="138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398327" y="4044940"/>
            <a:ext cx="0" cy="15245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99562" y="6199910"/>
            <a:ext cx="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42011" y="6186055"/>
            <a:ext cx="0" cy="2770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56317" y="4065133"/>
            <a:ext cx="2840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282295" y="5569526"/>
            <a:ext cx="232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91378" y="4481735"/>
            <a:ext cx="41389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T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13839" y="6092326"/>
            <a:ext cx="3690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40657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build="p"/>
      <p:bldP spid="8" grpId="0" animBg="1"/>
      <p:bldP spid="9" grpId="0" animBg="1"/>
      <p:bldP spid="10" grpId="0" animBg="1"/>
      <p:bldP spid="2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92" y="-69914"/>
            <a:ext cx="7886700" cy="1325563"/>
          </a:xfrm>
        </p:spPr>
        <p:txBody>
          <a:bodyPr/>
          <a:lstStyle/>
          <a:p>
            <a:r>
              <a:rPr lang="en-US" dirty="0" smtClean="0"/>
              <a:t>An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1" y="1148099"/>
            <a:ext cx="8712043" cy="2613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[Alwen, </a:t>
            </a:r>
            <a:r>
              <a:rPr lang="en-US" b="1" dirty="0" err="1" smtClean="0">
                <a:solidFill>
                  <a:srgbClr val="00B050"/>
                </a:solidFill>
              </a:rPr>
              <a:t>Serbinenko</a:t>
            </a:r>
            <a:r>
              <a:rPr lang="en-US" b="1" dirty="0" smtClean="0">
                <a:solidFill>
                  <a:srgbClr val="00B050"/>
                </a:solidFill>
              </a:rPr>
              <a:t>, STOC’15]</a:t>
            </a:r>
            <a:r>
              <a:rPr lang="en-US" dirty="0" smtClean="0"/>
              <a:t>: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 smtClean="0"/>
              <a:t>this definition is </a:t>
            </a:r>
            <a:r>
              <a:rPr lang="en-US" b="1" dirty="0" smtClean="0">
                <a:solidFill>
                  <a:srgbClr val="FF0000"/>
                </a:solidFill>
              </a:rPr>
              <a:t>not strong enough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The adversary that wants to compute </a:t>
            </a:r>
            <a:r>
              <a:rPr lang="en-US" dirty="0" err="1" smtClean="0"/>
              <a:t>scrypt</a:t>
            </a:r>
            <a:r>
              <a:rPr lang="en-US" dirty="0" smtClean="0"/>
              <a:t> in parallel can “amortize space”. </a:t>
            </a:r>
            <a:r>
              <a:rPr lang="en-US" b="1" u="sng" dirty="0" smtClean="0"/>
              <a:t>Example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Bent-Up Arrow 14"/>
          <p:cNvSpPr/>
          <p:nvPr/>
        </p:nvSpPr>
        <p:spPr>
          <a:xfrm rot="5400000">
            <a:off x="873404" y="3239017"/>
            <a:ext cx="1417663" cy="1174173"/>
          </a:xfrm>
          <a:prstGeom prst="bentUpArrow">
            <a:avLst>
              <a:gd name="adj1" fmla="val 45853"/>
              <a:gd name="adj2" fmla="val 11269"/>
              <a:gd name="adj3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-Up Arrow 15"/>
          <p:cNvSpPr/>
          <p:nvPr/>
        </p:nvSpPr>
        <p:spPr>
          <a:xfrm rot="5400000">
            <a:off x="2307255" y="3320198"/>
            <a:ext cx="1421196" cy="1165860"/>
          </a:xfrm>
          <a:prstGeom prst="leftRightUpArrow">
            <a:avLst>
              <a:gd name="adj1" fmla="val 44982"/>
              <a:gd name="adj2" fmla="val 22074"/>
              <a:gd name="adj3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-Up Arrow 16"/>
          <p:cNvSpPr/>
          <p:nvPr/>
        </p:nvSpPr>
        <p:spPr>
          <a:xfrm rot="5400000" flipH="1">
            <a:off x="3805757" y="3382358"/>
            <a:ext cx="1268781" cy="1174173"/>
          </a:xfrm>
          <a:prstGeom prst="bentUpArrow">
            <a:avLst>
              <a:gd name="adj1" fmla="val 47623"/>
              <a:gd name="adj2" fmla="val 11269"/>
              <a:gd name="adj3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995149" y="4991335"/>
            <a:ext cx="1174174" cy="143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61009" y="4852790"/>
            <a:ext cx="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95149" y="4852790"/>
            <a:ext cx="0" cy="2770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97730" y="4705480"/>
            <a:ext cx="3690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434923" y="4979521"/>
            <a:ext cx="1174174" cy="143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07982" y="4852790"/>
            <a:ext cx="1115" cy="2384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34923" y="4840976"/>
            <a:ext cx="0" cy="2770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37504" y="4693666"/>
            <a:ext cx="3690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853061" y="4979521"/>
            <a:ext cx="1174174" cy="143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18921" y="4840976"/>
            <a:ext cx="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53061" y="4842899"/>
            <a:ext cx="0" cy="2770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55642" y="4693666"/>
            <a:ext cx="3690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33449" y="3137962"/>
            <a:ext cx="0" cy="15245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91439" y="3158155"/>
            <a:ext cx="2840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7417" y="4662548"/>
            <a:ext cx="232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6500" y="3574757"/>
            <a:ext cx="41389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694785" y="4938380"/>
            <a:ext cx="2085131" cy="267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03099" y="4814112"/>
            <a:ext cx="0" cy="2770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534151" y="4689488"/>
                <a:ext cx="61106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51" y="4689488"/>
                <a:ext cx="611065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6694785" y="3172248"/>
            <a:ext cx="531087" cy="1490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238143" y="3172248"/>
            <a:ext cx="531087" cy="1490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770331" y="3179675"/>
            <a:ext cx="531087" cy="1490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301418" y="4209351"/>
            <a:ext cx="531087" cy="4531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00317" y="3675951"/>
            <a:ext cx="531087" cy="5259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300317" y="3172248"/>
            <a:ext cx="531087" cy="5037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8779916" y="4799834"/>
            <a:ext cx="0" cy="2770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185499" y="3338772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be computed in parallel as follows: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23737" y="5436141"/>
                <a:ext cx="87629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 smtClean="0">
                    <a:solidFill>
                      <a:schemeClr val="accent5"/>
                    </a:solidFill>
                  </a:rPr>
                  <a:t>Note</a:t>
                </a:r>
                <a:r>
                  <a:rPr lang="en-US" sz="2400" dirty="0" smtClean="0"/>
                  <a:t>:</a:t>
                </a:r>
                <a:r>
                  <a:rPr lang="pl-PL" sz="2400" dirty="0"/>
                  <a:t> </a:t>
                </a:r>
                <a14:m>
                  <m:oMath xmlns:m="http://schemas.openxmlformats.org/officeDocument/2006/math">
                    <m:r>
                      <a:rPr lang="pl-PL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𝟐𝐒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dirty="0" smtClean="0"/>
                  <a:t>. </a:t>
                </a:r>
              </a:p>
              <a:p>
                <a:r>
                  <a:rPr lang="en-US" sz="2400" b="1" u="sng" dirty="0" smtClean="0">
                    <a:solidFill>
                      <a:schemeClr val="accent5"/>
                    </a:solidFill>
                  </a:rPr>
                  <a:t>So</a:t>
                </a:r>
                <a:r>
                  <a:rPr lang="en-US" sz="2400" dirty="0" smtClean="0"/>
                  <a:t>: the bound provided by Percival is meaningless.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37" y="5436141"/>
                <a:ext cx="876295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043" t="-5882" b="-1617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 rot="16200000">
            <a:off x="638162" y="3624276"/>
            <a:ext cx="11916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circuit for </a:t>
            </a:r>
            <a:r>
              <a:rPr lang="en-US" sz="1700" b="1" dirty="0" err="1" smtClean="0">
                <a:solidFill>
                  <a:srgbClr val="FF0000"/>
                </a:solidFill>
              </a:rPr>
              <a:t>scrypt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2087491" y="3606759"/>
            <a:ext cx="11916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circuit for </a:t>
            </a:r>
            <a:r>
              <a:rPr lang="en-US" sz="1700" b="1" dirty="0" err="1" smtClean="0">
                <a:solidFill>
                  <a:srgbClr val="FF0000"/>
                </a:solidFill>
              </a:rPr>
              <a:t>scrypt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16200000">
            <a:off x="3527232" y="3532255"/>
            <a:ext cx="11916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circuit for </a:t>
            </a:r>
            <a:r>
              <a:rPr lang="en-US" sz="1700" b="1" dirty="0" err="1" smtClean="0">
                <a:solidFill>
                  <a:srgbClr val="FF0000"/>
                </a:solidFill>
              </a:rPr>
              <a:t>scrypt</a:t>
            </a:r>
            <a:endParaRPr lang="en-US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6" grpId="0" animBg="1"/>
      <p:bldP spid="17" grpId="0" animBg="1"/>
      <p:bldP spid="21" grpId="0" animBg="1"/>
      <p:bldP spid="26" grpId="0" animBg="1"/>
      <p:bldP spid="30" grpId="0" animBg="1"/>
      <p:bldP spid="34" grpId="0" animBg="1"/>
      <p:bldP spid="3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4" grpId="0"/>
      <p:bldP spid="55" grpId="0" build="p"/>
      <p:bldP spid="56" grpId="0"/>
      <p:bldP spid="57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92" y="-69914"/>
            <a:ext cx="7886700" cy="1325563"/>
          </a:xfrm>
        </p:spPr>
        <p:txBody>
          <a:bodyPr/>
          <a:lstStyle/>
          <a:p>
            <a:r>
              <a:rPr lang="en-US" dirty="0" smtClean="0"/>
              <a:t>An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1" y="1148099"/>
            <a:ext cx="8712043" cy="2613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[Alwen, </a:t>
            </a:r>
            <a:r>
              <a:rPr lang="en-US" b="1" dirty="0" err="1" smtClean="0">
                <a:solidFill>
                  <a:srgbClr val="00B050"/>
                </a:solidFill>
              </a:rPr>
              <a:t>Serbinenko</a:t>
            </a:r>
            <a:r>
              <a:rPr lang="en-US" b="1" dirty="0" smtClean="0">
                <a:solidFill>
                  <a:srgbClr val="00B050"/>
                </a:solidFill>
              </a:rPr>
              <a:t>, STOC’15]</a:t>
            </a:r>
            <a:r>
              <a:rPr lang="en-US" dirty="0" smtClean="0"/>
              <a:t>: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 smtClean="0"/>
              <a:t>this definition is </a:t>
            </a:r>
            <a:r>
              <a:rPr lang="en-US" b="1" dirty="0" smtClean="0">
                <a:solidFill>
                  <a:srgbClr val="FF0000"/>
                </a:solidFill>
              </a:rPr>
              <a:t>not strong enough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The adversary that wants to compute </a:t>
            </a:r>
            <a:r>
              <a:rPr lang="en-US" dirty="0" err="1" smtClean="0"/>
              <a:t>scrypt</a:t>
            </a:r>
            <a:r>
              <a:rPr lang="en-US" dirty="0" smtClean="0"/>
              <a:t> in parallel can “amortize space”. </a:t>
            </a:r>
            <a:r>
              <a:rPr lang="en-US" b="1" u="sng" dirty="0" smtClean="0"/>
              <a:t>Example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Bent-Up Arrow 14"/>
          <p:cNvSpPr/>
          <p:nvPr/>
        </p:nvSpPr>
        <p:spPr>
          <a:xfrm rot="5400000">
            <a:off x="873404" y="3239017"/>
            <a:ext cx="1417663" cy="1174173"/>
          </a:xfrm>
          <a:prstGeom prst="bentUpArrow">
            <a:avLst>
              <a:gd name="adj1" fmla="val 45853"/>
              <a:gd name="adj2" fmla="val 11269"/>
              <a:gd name="adj3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-Up Arrow 15"/>
          <p:cNvSpPr/>
          <p:nvPr/>
        </p:nvSpPr>
        <p:spPr>
          <a:xfrm rot="5400000">
            <a:off x="2307255" y="3320198"/>
            <a:ext cx="1421196" cy="1165860"/>
          </a:xfrm>
          <a:prstGeom prst="leftRightUpArrow">
            <a:avLst>
              <a:gd name="adj1" fmla="val 44982"/>
              <a:gd name="adj2" fmla="val 22074"/>
              <a:gd name="adj3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-Up Arrow 16"/>
          <p:cNvSpPr/>
          <p:nvPr/>
        </p:nvSpPr>
        <p:spPr>
          <a:xfrm rot="5400000" flipH="1">
            <a:off x="3805757" y="3382358"/>
            <a:ext cx="1268781" cy="1174173"/>
          </a:xfrm>
          <a:prstGeom prst="bentUpArrow">
            <a:avLst>
              <a:gd name="adj1" fmla="val 47623"/>
              <a:gd name="adj2" fmla="val 11269"/>
              <a:gd name="adj3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995149" y="4991335"/>
            <a:ext cx="1174174" cy="143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61009" y="4852790"/>
            <a:ext cx="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95149" y="4852790"/>
            <a:ext cx="0" cy="2770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97730" y="4705480"/>
            <a:ext cx="3690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434923" y="4979521"/>
            <a:ext cx="1174174" cy="143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07982" y="4852790"/>
            <a:ext cx="1115" cy="2384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34923" y="4840976"/>
            <a:ext cx="0" cy="2770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37504" y="4693666"/>
            <a:ext cx="3690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853061" y="4979521"/>
            <a:ext cx="1174174" cy="143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18921" y="4840976"/>
            <a:ext cx="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53061" y="4842899"/>
            <a:ext cx="0" cy="2770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55642" y="4693666"/>
            <a:ext cx="3690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33449" y="3137962"/>
            <a:ext cx="0" cy="15245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91439" y="3158155"/>
            <a:ext cx="2840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7417" y="4662548"/>
            <a:ext cx="232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6500" y="3574757"/>
            <a:ext cx="41389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694785" y="4938380"/>
            <a:ext cx="2085131" cy="267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03099" y="4814112"/>
            <a:ext cx="0" cy="2770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534151" y="4689488"/>
                <a:ext cx="61106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51" y="4689488"/>
                <a:ext cx="611065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6694785" y="3172248"/>
            <a:ext cx="531087" cy="1490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238143" y="3172248"/>
            <a:ext cx="531087" cy="1490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770331" y="3179675"/>
            <a:ext cx="531087" cy="1490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301418" y="4209351"/>
            <a:ext cx="531087" cy="4531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00317" y="3675951"/>
            <a:ext cx="531087" cy="5259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300317" y="3172248"/>
            <a:ext cx="531087" cy="5037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8779916" y="4799834"/>
            <a:ext cx="0" cy="2770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185499" y="3338772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be computed in parallel as follows: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23737" y="5436141"/>
                <a:ext cx="87629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 smtClean="0">
                    <a:solidFill>
                      <a:schemeClr val="accent5"/>
                    </a:solidFill>
                  </a:rPr>
                  <a:t>Note</a:t>
                </a:r>
                <a:r>
                  <a:rPr lang="en-US" sz="2400" dirty="0" smtClean="0"/>
                  <a:t>:</a:t>
                </a:r>
                <a:r>
                  <a:rPr lang="pl-PL" sz="2400" dirty="0"/>
                  <a:t> </a:t>
                </a:r>
                <a14:m>
                  <m:oMath xmlns:m="http://schemas.openxmlformats.org/officeDocument/2006/math">
                    <m:r>
                      <a:rPr lang="pl-PL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𝟐𝐒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dirty="0" smtClean="0"/>
                  <a:t>. </a:t>
                </a:r>
              </a:p>
              <a:p>
                <a:r>
                  <a:rPr lang="en-US" sz="2400" b="1" u="sng" dirty="0" smtClean="0">
                    <a:solidFill>
                      <a:schemeClr val="accent5"/>
                    </a:solidFill>
                  </a:rPr>
                  <a:t>So</a:t>
                </a:r>
                <a:r>
                  <a:rPr lang="en-US" sz="2400" dirty="0" smtClean="0"/>
                  <a:t>: the bound provided by Percival is meaningless.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37" y="5436141"/>
                <a:ext cx="876295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043" t="-5882" b="-1617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 rot="16200000">
            <a:off x="638162" y="3624276"/>
            <a:ext cx="11916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circuit for </a:t>
            </a:r>
            <a:r>
              <a:rPr lang="en-US" sz="1700" b="1" dirty="0" err="1" smtClean="0">
                <a:solidFill>
                  <a:srgbClr val="FF0000"/>
                </a:solidFill>
              </a:rPr>
              <a:t>scrypt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2087491" y="3606759"/>
            <a:ext cx="11916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circuit for </a:t>
            </a:r>
            <a:r>
              <a:rPr lang="en-US" sz="1700" b="1" dirty="0" err="1" smtClean="0">
                <a:solidFill>
                  <a:srgbClr val="FF0000"/>
                </a:solidFill>
              </a:rPr>
              <a:t>scrypt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16200000">
            <a:off x="3527232" y="3532255"/>
            <a:ext cx="11916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circuit for </a:t>
            </a:r>
            <a:r>
              <a:rPr lang="en-US" sz="1700" b="1" dirty="0" err="1" smtClean="0">
                <a:solidFill>
                  <a:srgbClr val="FF0000"/>
                </a:solidFill>
              </a:rPr>
              <a:t>scrypt</a:t>
            </a:r>
            <a:endParaRPr lang="en-US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6" grpId="0" animBg="1"/>
      <p:bldP spid="17" grpId="0" animBg="1"/>
      <p:bldP spid="21" grpId="0" animBg="1"/>
      <p:bldP spid="26" grpId="0" animBg="1"/>
      <p:bldP spid="30" grpId="0" animBg="1"/>
      <p:bldP spid="34" grpId="0" animBg="1"/>
      <p:bldP spid="3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4" grpId="0"/>
      <p:bldP spid="55" grpId="0" build="p"/>
      <p:bldP spid="56" grpId="0"/>
      <p:bldP spid="57" grpId="0"/>
      <p:bldP spid="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40" y="82438"/>
            <a:ext cx="8712043" cy="1325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“right” </a:t>
            </a:r>
            <a:r>
              <a:rPr lang="en-US" sz="3200" dirty="0" smtClean="0"/>
              <a:t>definition</a:t>
            </a:r>
            <a:r>
              <a:rPr lang="en-US" sz="3200" dirty="0"/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[Alwen and </a:t>
            </a:r>
            <a:r>
              <a:rPr lang="en-US" sz="3200" b="1" dirty="0" err="1" smtClean="0">
                <a:solidFill>
                  <a:srgbClr val="00B050"/>
                </a:solidFill>
              </a:rPr>
              <a:t>Serbinenko</a:t>
            </a:r>
            <a:r>
              <a:rPr lang="en-US" sz="3200" b="1" dirty="0" smtClean="0">
                <a:solidFill>
                  <a:srgbClr val="00B050"/>
                </a:solidFill>
              </a:rPr>
              <a:t>]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1" y="4724580"/>
            <a:ext cx="8712043" cy="18494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5832" y="2165732"/>
            <a:ext cx="3244043" cy="15592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575832" y="2165733"/>
            <a:ext cx="3244043" cy="1559223"/>
          </a:xfrm>
          <a:custGeom>
            <a:avLst/>
            <a:gdLst>
              <a:gd name="connsiteX0" fmla="*/ 0 w 1801091"/>
              <a:gd name="connsiteY0" fmla="*/ 2008909 h 2008909"/>
              <a:gd name="connsiteX1" fmla="*/ 1801091 w 1801091"/>
              <a:gd name="connsiteY1" fmla="*/ 2008909 h 2008909"/>
              <a:gd name="connsiteX2" fmla="*/ 1572491 w 1801091"/>
              <a:gd name="connsiteY2" fmla="*/ 1482437 h 2008909"/>
              <a:gd name="connsiteX3" fmla="*/ 1801091 w 1801091"/>
              <a:gd name="connsiteY3" fmla="*/ 969818 h 2008909"/>
              <a:gd name="connsiteX4" fmla="*/ 1330036 w 1801091"/>
              <a:gd name="connsiteY4" fmla="*/ 505691 h 2008909"/>
              <a:gd name="connsiteX5" fmla="*/ 1530927 w 1801091"/>
              <a:gd name="connsiteY5" fmla="*/ 6928 h 2008909"/>
              <a:gd name="connsiteX6" fmla="*/ 284018 w 1801091"/>
              <a:gd name="connsiteY6" fmla="*/ 0 h 2008909"/>
              <a:gd name="connsiteX7" fmla="*/ 540327 w 1801091"/>
              <a:gd name="connsiteY7" fmla="*/ 845128 h 2008909"/>
              <a:gd name="connsiteX8" fmla="*/ 277091 w 1801091"/>
              <a:gd name="connsiteY8" fmla="*/ 1385455 h 2008909"/>
              <a:gd name="connsiteX9" fmla="*/ 325582 w 1801091"/>
              <a:gd name="connsiteY9" fmla="*/ 1634837 h 2008909"/>
              <a:gd name="connsiteX10" fmla="*/ 0 w 1801091"/>
              <a:gd name="connsiteY10" fmla="*/ 2008909 h 2008909"/>
              <a:gd name="connsiteX0" fmla="*/ 0 w 2362406"/>
              <a:gd name="connsiteY0" fmla="*/ 2008909 h 2008909"/>
              <a:gd name="connsiteX1" fmla="*/ 1801091 w 2362406"/>
              <a:gd name="connsiteY1" fmla="*/ 2008909 h 2008909"/>
              <a:gd name="connsiteX2" fmla="*/ 1572491 w 2362406"/>
              <a:gd name="connsiteY2" fmla="*/ 1482437 h 2008909"/>
              <a:gd name="connsiteX3" fmla="*/ 2362406 w 2362406"/>
              <a:gd name="connsiteY3" fmla="*/ 996592 h 2008909"/>
              <a:gd name="connsiteX4" fmla="*/ 1330036 w 2362406"/>
              <a:gd name="connsiteY4" fmla="*/ 505691 h 2008909"/>
              <a:gd name="connsiteX5" fmla="*/ 1530927 w 2362406"/>
              <a:gd name="connsiteY5" fmla="*/ 6928 h 2008909"/>
              <a:gd name="connsiteX6" fmla="*/ 284018 w 2362406"/>
              <a:gd name="connsiteY6" fmla="*/ 0 h 2008909"/>
              <a:gd name="connsiteX7" fmla="*/ 540327 w 2362406"/>
              <a:gd name="connsiteY7" fmla="*/ 845128 h 2008909"/>
              <a:gd name="connsiteX8" fmla="*/ 277091 w 2362406"/>
              <a:gd name="connsiteY8" fmla="*/ 1385455 h 2008909"/>
              <a:gd name="connsiteX9" fmla="*/ 325582 w 2362406"/>
              <a:gd name="connsiteY9" fmla="*/ 1634837 h 2008909"/>
              <a:gd name="connsiteX10" fmla="*/ 0 w 2362406"/>
              <a:gd name="connsiteY10" fmla="*/ 2008909 h 2008909"/>
              <a:gd name="connsiteX0" fmla="*/ 426112 w 2788518"/>
              <a:gd name="connsiteY0" fmla="*/ 2008909 h 2008909"/>
              <a:gd name="connsiteX1" fmla="*/ 2227203 w 2788518"/>
              <a:gd name="connsiteY1" fmla="*/ 2008909 h 2008909"/>
              <a:gd name="connsiteX2" fmla="*/ 1998603 w 2788518"/>
              <a:gd name="connsiteY2" fmla="*/ 1482437 h 2008909"/>
              <a:gd name="connsiteX3" fmla="*/ 2788518 w 2788518"/>
              <a:gd name="connsiteY3" fmla="*/ 996592 h 2008909"/>
              <a:gd name="connsiteX4" fmla="*/ 1756148 w 2788518"/>
              <a:gd name="connsiteY4" fmla="*/ 505691 h 2008909"/>
              <a:gd name="connsiteX5" fmla="*/ 1957039 w 2788518"/>
              <a:gd name="connsiteY5" fmla="*/ 6928 h 2008909"/>
              <a:gd name="connsiteX6" fmla="*/ 710130 w 2788518"/>
              <a:gd name="connsiteY6" fmla="*/ 0 h 2008909"/>
              <a:gd name="connsiteX7" fmla="*/ 0 w 2788518"/>
              <a:gd name="connsiteY7" fmla="*/ 961154 h 2008909"/>
              <a:gd name="connsiteX8" fmla="*/ 703203 w 2788518"/>
              <a:gd name="connsiteY8" fmla="*/ 1385455 h 2008909"/>
              <a:gd name="connsiteX9" fmla="*/ 751694 w 2788518"/>
              <a:gd name="connsiteY9" fmla="*/ 1634837 h 2008909"/>
              <a:gd name="connsiteX10" fmla="*/ 426112 w 2788518"/>
              <a:gd name="connsiteY10" fmla="*/ 2008909 h 2008909"/>
              <a:gd name="connsiteX0" fmla="*/ 426112 w 2788518"/>
              <a:gd name="connsiteY0" fmla="*/ 2008909 h 2008909"/>
              <a:gd name="connsiteX1" fmla="*/ 2227203 w 2788518"/>
              <a:gd name="connsiteY1" fmla="*/ 2008909 h 2008909"/>
              <a:gd name="connsiteX2" fmla="*/ 1998603 w 2788518"/>
              <a:gd name="connsiteY2" fmla="*/ 1482437 h 2008909"/>
              <a:gd name="connsiteX3" fmla="*/ 2788518 w 2788518"/>
              <a:gd name="connsiteY3" fmla="*/ 996592 h 2008909"/>
              <a:gd name="connsiteX4" fmla="*/ 2049008 w 2788518"/>
              <a:gd name="connsiteY4" fmla="*/ 478915 h 2008909"/>
              <a:gd name="connsiteX5" fmla="*/ 1957039 w 2788518"/>
              <a:gd name="connsiteY5" fmla="*/ 6928 h 2008909"/>
              <a:gd name="connsiteX6" fmla="*/ 710130 w 2788518"/>
              <a:gd name="connsiteY6" fmla="*/ 0 h 2008909"/>
              <a:gd name="connsiteX7" fmla="*/ 0 w 2788518"/>
              <a:gd name="connsiteY7" fmla="*/ 961154 h 2008909"/>
              <a:gd name="connsiteX8" fmla="*/ 703203 w 2788518"/>
              <a:gd name="connsiteY8" fmla="*/ 1385455 h 2008909"/>
              <a:gd name="connsiteX9" fmla="*/ 751694 w 2788518"/>
              <a:gd name="connsiteY9" fmla="*/ 1634837 h 2008909"/>
              <a:gd name="connsiteX10" fmla="*/ 426112 w 2788518"/>
              <a:gd name="connsiteY10" fmla="*/ 2008909 h 200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8518" h="2008909">
                <a:moveTo>
                  <a:pt x="426112" y="2008909"/>
                </a:moveTo>
                <a:lnTo>
                  <a:pt x="2227203" y="2008909"/>
                </a:lnTo>
                <a:lnTo>
                  <a:pt x="1998603" y="1482437"/>
                </a:lnTo>
                <a:lnTo>
                  <a:pt x="2788518" y="996592"/>
                </a:lnTo>
                <a:lnTo>
                  <a:pt x="2049008" y="478915"/>
                </a:lnTo>
                <a:lnTo>
                  <a:pt x="1957039" y="6928"/>
                </a:lnTo>
                <a:lnTo>
                  <a:pt x="710130" y="0"/>
                </a:lnTo>
                <a:lnTo>
                  <a:pt x="0" y="961154"/>
                </a:lnTo>
                <a:lnTo>
                  <a:pt x="703203" y="1385455"/>
                </a:lnTo>
                <a:lnTo>
                  <a:pt x="751694" y="1634837"/>
                </a:lnTo>
                <a:lnTo>
                  <a:pt x="426112" y="2008909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circuit</a:t>
            </a:r>
            <a:br>
              <a:rPr lang="en-US" sz="2400" dirty="0" smtClean="0"/>
            </a:br>
            <a:r>
              <a:rPr lang="en-US" sz="2400" dirty="0" smtClean="0"/>
              <a:t>  computing</a:t>
            </a:r>
            <a:br>
              <a:rPr lang="en-US" sz="2400" dirty="0" smtClean="0"/>
            </a:br>
            <a:r>
              <a:rPr lang="en-US" sz="2400" b="1" dirty="0" err="1" smtClean="0">
                <a:solidFill>
                  <a:srgbClr val="FF0000"/>
                </a:solidFill>
              </a:rPr>
              <a:t>scrypt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75832" y="4043610"/>
            <a:ext cx="3244043" cy="184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87021" y="2200369"/>
            <a:ext cx="0" cy="15245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9875" y="3929310"/>
            <a:ext cx="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5832" y="3916583"/>
            <a:ext cx="0" cy="2770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45011" y="2220562"/>
            <a:ext cx="2840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70989" y="3724955"/>
            <a:ext cx="232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80072" y="2637164"/>
            <a:ext cx="41389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T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2914" y="3800446"/>
            <a:ext cx="3690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8527" y="1319842"/>
                <a:ext cx="39415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instead of looking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dirty="0" smtClean="0"/>
                  <a:t>. . . 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27" y="1319842"/>
                <a:ext cx="3941592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2318" t="-10667" r="-155" b="-30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840508" y="1327837"/>
            <a:ext cx="3648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look at the sum of memory cells used over time</a:t>
            </a:r>
          </a:p>
          <a:p>
            <a:endParaRPr lang="en-US" sz="2400" dirty="0"/>
          </a:p>
          <a:p>
            <a:r>
              <a:rPr lang="en-US" sz="2400" dirty="0" smtClean="0"/>
              <a:t>“the area on the picture”</a:t>
            </a:r>
            <a:endParaRPr lang="en-US" sz="2400" dirty="0"/>
          </a:p>
        </p:txBody>
      </p:sp>
      <p:sp>
        <p:nvSpPr>
          <p:cNvPr id="25" name="Curved Left Arrow 24"/>
          <p:cNvSpPr/>
          <p:nvPr/>
        </p:nvSpPr>
        <p:spPr>
          <a:xfrm rot="4964618">
            <a:off x="3499600" y="2322584"/>
            <a:ext cx="1119354" cy="3369314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414" y="4724580"/>
            <a:ext cx="811327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A recent </a:t>
            </a:r>
            <a:r>
              <a:rPr lang="en-US" sz="2400" b="1" u="sng" dirty="0" smtClean="0">
                <a:solidFill>
                  <a:srgbClr val="FF0000"/>
                </a:solidFill>
              </a:rPr>
              <a:t>result</a:t>
            </a:r>
          </a:p>
          <a:p>
            <a:r>
              <a:rPr lang="pl-PL" sz="2400" dirty="0" err="1" smtClean="0"/>
              <a:t>Alwen</a:t>
            </a:r>
            <a:r>
              <a:rPr lang="en-US" sz="2400" dirty="0"/>
              <a:t>,</a:t>
            </a:r>
            <a:r>
              <a:rPr lang="pl-PL" sz="2400" dirty="0"/>
              <a:t> Chen</a:t>
            </a:r>
            <a:r>
              <a:rPr lang="en-US" sz="2400" dirty="0"/>
              <a:t>, </a:t>
            </a:r>
            <a:r>
              <a:rPr lang="pl-PL" sz="2400" dirty="0"/>
              <a:t>Pietrzak</a:t>
            </a:r>
            <a:r>
              <a:rPr lang="en-US" sz="2400" dirty="0"/>
              <a:t>, </a:t>
            </a:r>
            <a:r>
              <a:rPr lang="pl-PL" sz="2400" dirty="0" err="1"/>
              <a:t>Reyzin</a:t>
            </a:r>
            <a:r>
              <a:rPr lang="en-US" sz="2400" dirty="0"/>
              <a:t>, and </a:t>
            </a:r>
            <a:r>
              <a:rPr lang="pl-PL" sz="2400" dirty="0" err="1" smtClean="0"/>
              <a:t>Tessaro</a:t>
            </a:r>
            <a:r>
              <a:rPr lang="en-US" sz="2400" b="1" dirty="0" smtClean="0">
                <a:solidFill>
                  <a:srgbClr val="00B050"/>
                </a:solidFill>
              </a:rPr>
              <a:t>: </a:t>
            </a:r>
            <a:r>
              <a:rPr lang="pl-PL" sz="2400" b="1" dirty="0" err="1" smtClean="0">
                <a:solidFill>
                  <a:srgbClr val="00B050"/>
                </a:solidFill>
              </a:rPr>
              <a:t>Scrypt</a:t>
            </a:r>
            <a:r>
              <a:rPr lang="pl-PL" sz="2400" b="1" dirty="0" smtClean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is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Maximally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smtClean="0">
                <a:solidFill>
                  <a:srgbClr val="00B050"/>
                </a:solidFill>
              </a:rPr>
              <a:t>Memory-Hard</a:t>
            </a:r>
            <a:r>
              <a:rPr lang="en-US" sz="2400" b="1" dirty="0" smtClean="0">
                <a:solidFill>
                  <a:srgbClr val="00B050"/>
                </a:solidFill>
              </a:rPr>
              <a:t>, Cryptology </a:t>
            </a:r>
            <a:r>
              <a:rPr lang="en-US" sz="2400" b="1" dirty="0" err="1">
                <a:solidFill>
                  <a:srgbClr val="00B050"/>
                </a:solidFill>
              </a:rPr>
              <a:t>ePrint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Archive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/>
              <a:t>Oct 2016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87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  <p:bldP spid="24" grpId="0" build="p"/>
      <p:bldP spid="25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Password Hashing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77" y="1477818"/>
            <a:ext cx="7886700" cy="17253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announced</a:t>
            </a:r>
            <a:r>
              <a:rPr lang="pl-PL" dirty="0" smtClean="0"/>
              <a:t> </a:t>
            </a:r>
            <a:r>
              <a:rPr lang="pl-PL" dirty="0"/>
              <a:t>in </a:t>
            </a:r>
            <a:r>
              <a:rPr lang="pl-PL" b="1" dirty="0" smtClean="0">
                <a:solidFill>
                  <a:srgbClr val="FF0000"/>
                </a:solidFill>
              </a:rPr>
              <a:t>2013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run by an </a:t>
            </a:r>
            <a:r>
              <a:rPr lang="en-US" b="1" dirty="0" smtClean="0"/>
              <a:t>independent panel </a:t>
            </a:r>
            <a:r>
              <a:rPr lang="en-US" dirty="0" smtClean="0"/>
              <a:t>of experts</a:t>
            </a:r>
          </a:p>
          <a:p>
            <a:r>
              <a:rPr lang="en-US" b="1" dirty="0" smtClean="0"/>
              <a:t>website</a:t>
            </a:r>
            <a:r>
              <a:rPr lang="en-US" dirty="0" smtClean="0"/>
              <a:t>: password-hashing.net</a:t>
            </a:r>
          </a:p>
          <a:p>
            <a:r>
              <a:rPr lang="en-US" dirty="0" smtClean="0"/>
              <a:t>winner (2015</a:t>
            </a:r>
            <a:r>
              <a:rPr lang="en-US" dirty="0"/>
              <a:t>): </a:t>
            </a:r>
            <a:r>
              <a:rPr lang="en-US" b="1" dirty="0">
                <a:solidFill>
                  <a:srgbClr val="7030A0"/>
                </a:solidFill>
              </a:rPr>
              <a:t>Argon2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(by </a:t>
            </a:r>
            <a:r>
              <a:rPr lang="en-US" dirty="0" err="1" smtClean="0"/>
              <a:t>Biryukov</a:t>
            </a:r>
            <a:r>
              <a:rPr lang="en-US" dirty="0"/>
              <a:t>, </a:t>
            </a:r>
            <a:r>
              <a:rPr lang="en-US" dirty="0" err="1" smtClean="0"/>
              <a:t>Dinu</a:t>
            </a:r>
            <a:r>
              <a:rPr lang="en-US" dirty="0"/>
              <a:t>, and </a:t>
            </a:r>
            <a:r>
              <a:rPr lang="en-US" dirty="0" err="1" smtClean="0"/>
              <a:t>Khovratovic</a:t>
            </a:r>
            <a:r>
              <a:rPr lang="en-US" dirty="0" smtClean="0"/>
              <a:t>)</a:t>
            </a:r>
            <a:r>
              <a:rPr lang="pl-PL" dirty="0" smtClean="0"/>
              <a:t> </a:t>
            </a:r>
            <a:endParaRPr lang="en-US" dirty="0" smtClean="0"/>
          </a:p>
        </p:txBody>
      </p:sp>
      <p:sp>
        <p:nvSpPr>
          <p:cNvPr id="4" name="Rectangular Callout 3"/>
          <p:cNvSpPr/>
          <p:nvPr/>
        </p:nvSpPr>
        <p:spPr>
          <a:xfrm>
            <a:off x="507987" y="3130842"/>
            <a:ext cx="7665515" cy="1777747"/>
          </a:xfrm>
          <a:prstGeom prst="wedgeRectCallout">
            <a:avLst>
              <a:gd name="adj1" fmla="val -36141"/>
              <a:gd name="adj2" fmla="val -6892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 smtClean="0"/>
              <a:t>broken (together with several other competition finalists) by </a:t>
            </a:r>
          </a:p>
          <a:p>
            <a:r>
              <a:rPr lang="pl-PL" sz="2200" dirty="0" err="1">
                <a:solidFill>
                  <a:srgbClr val="00B050"/>
                </a:solidFill>
              </a:rPr>
              <a:t>Alwen</a:t>
            </a:r>
            <a:r>
              <a:rPr lang="en-US" sz="2200" dirty="0">
                <a:solidFill>
                  <a:srgbClr val="00B050"/>
                </a:solidFill>
              </a:rPr>
              <a:t>, </a:t>
            </a:r>
            <a:r>
              <a:rPr lang="pl-PL" sz="2200" dirty="0" err="1">
                <a:solidFill>
                  <a:srgbClr val="00B050"/>
                </a:solidFill>
              </a:rPr>
              <a:t>Gaži</a:t>
            </a:r>
            <a:r>
              <a:rPr lang="en-US" sz="2200" dirty="0">
                <a:solidFill>
                  <a:srgbClr val="00B050"/>
                </a:solidFill>
              </a:rPr>
              <a:t>,</a:t>
            </a:r>
            <a:r>
              <a:rPr lang="pl-PL" sz="2200" dirty="0">
                <a:solidFill>
                  <a:srgbClr val="00B050"/>
                </a:solidFill>
              </a:rPr>
              <a:t> </a:t>
            </a:r>
            <a:r>
              <a:rPr lang="pl-PL" sz="2200" dirty="0" err="1">
                <a:solidFill>
                  <a:srgbClr val="00B050"/>
                </a:solidFill>
              </a:rPr>
              <a:t>Kamath</a:t>
            </a:r>
            <a:r>
              <a:rPr lang="en-US" sz="2200" dirty="0">
                <a:solidFill>
                  <a:srgbClr val="00B050"/>
                </a:solidFill>
              </a:rPr>
              <a:t>,</a:t>
            </a:r>
            <a:r>
              <a:rPr lang="pl-PL" sz="2200" dirty="0">
                <a:solidFill>
                  <a:srgbClr val="00B050"/>
                </a:solidFill>
              </a:rPr>
              <a:t> Klein</a:t>
            </a:r>
            <a:r>
              <a:rPr lang="en-US" sz="2200" dirty="0">
                <a:solidFill>
                  <a:srgbClr val="00B050"/>
                </a:solidFill>
              </a:rPr>
              <a:t>, </a:t>
            </a:r>
            <a:r>
              <a:rPr lang="pl-PL" sz="2200" dirty="0" err="1">
                <a:solidFill>
                  <a:srgbClr val="00B050"/>
                </a:solidFill>
              </a:rPr>
              <a:t>Osang</a:t>
            </a:r>
            <a:r>
              <a:rPr lang="en-US" sz="2200" dirty="0">
                <a:solidFill>
                  <a:srgbClr val="00B050"/>
                </a:solidFill>
              </a:rPr>
              <a:t>, </a:t>
            </a:r>
            <a:r>
              <a:rPr lang="pl-PL" sz="2200" dirty="0">
                <a:solidFill>
                  <a:srgbClr val="00B050"/>
                </a:solidFill>
              </a:rPr>
              <a:t>Pietrzak</a:t>
            </a:r>
            <a:r>
              <a:rPr lang="en-US" sz="2200" dirty="0">
                <a:solidFill>
                  <a:srgbClr val="00B050"/>
                </a:solidFill>
              </a:rPr>
              <a:t>,</a:t>
            </a:r>
            <a:r>
              <a:rPr lang="pl-PL" sz="2200" dirty="0">
                <a:solidFill>
                  <a:srgbClr val="00B050"/>
                </a:solidFill>
              </a:rPr>
              <a:t> </a:t>
            </a:r>
            <a:r>
              <a:rPr lang="pl-PL" sz="2200" dirty="0" err="1">
                <a:solidFill>
                  <a:srgbClr val="00B050"/>
                </a:solidFill>
              </a:rPr>
              <a:t>Reyzin</a:t>
            </a:r>
            <a:r>
              <a:rPr lang="en-US" sz="2200" dirty="0">
                <a:solidFill>
                  <a:srgbClr val="00B050"/>
                </a:solidFill>
              </a:rPr>
              <a:t>, </a:t>
            </a:r>
            <a:r>
              <a:rPr lang="pl-PL" sz="2200" dirty="0" err="1">
                <a:solidFill>
                  <a:srgbClr val="00B050"/>
                </a:solidFill>
              </a:rPr>
              <a:t>Rolínek</a:t>
            </a:r>
            <a:r>
              <a:rPr lang="en-US" sz="2200" dirty="0">
                <a:solidFill>
                  <a:srgbClr val="00B050"/>
                </a:solidFill>
              </a:rPr>
              <a:t>, </a:t>
            </a:r>
            <a:r>
              <a:rPr lang="pl-PL" sz="2200" dirty="0" err="1" smtClean="0">
                <a:solidFill>
                  <a:srgbClr val="00B050"/>
                </a:solidFill>
              </a:rPr>
              <a:t>Rybár</a:t>
            </a:r>
            <a:r>
              <a:rPr lang="en-US" sz="2200" dirty="0" smtClean="0">
                <a:solidFill>
                  <a:srgbClr val="00B050"/>
                </a:solidFill>
              </a:rPr>
              <a:t>: </a:t>
            </a:r>
            <a:r>
              <a:rPr lang="pl-PL" sz="2200" b="1" dirty="0" smtClean="0">
                <a:solidFill>
                  <a:srgbClr val="00B050"/>
                </a:solidFill>
              </a:rPr>
              <a:t>On </a:t>
            </a:r>
            <a:r>
              <a:rPr lang="pl-PL" sz="2200" b="1" dirty="0">
                <a:solidFill>
                  <a:srgbClr val="00B050"/>
                </a:solidFill>
              </a:rPr>
              <a:t>the </a:t>
            </a:r>
            <a:r>
              <a:rPr lang="en-US" sz="2200" b="1" dirty="0" smtClean="0">
                <a:solidFill>
                  <a:srgbClr val="00B050"/>
                </a:solidFill>
              </a:rPr>
              <a:t>Memory-Hardness of Data-Independent Password-Hashing Functions</a:t>
            </a:r>
            <a:r>
              <a:rPr lang="en-US" sz="2200" dirty="0" smtClean="0">
                <a:solidFill>
                  <a:srgbClr val="00B050"/>
                </a:solidFill>
              </a:rPr>
              <a:t>, </a:t>
            </a:r>
            <a:r>
              <a:rPr lang="en-US" sz="2200" dirty="0">
                <a:solidFill>
                  <a:srgbClr val="00B050"/>
                </a:solidFill>
              </a:rPr>
              <a:t>Aug 2016</a:t>
            </a:r>
            <a:endParaRPr lang="pl-PL" sz="2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591" y="5329324"/>
            <a:ext cx="7735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Several improvements to </a:t>
            </a:r>
            <a:r>
              <a:rPr lang="en-US" sz="2200" b="1" dirty="0" smtClean="0">
                <a:solidFill>
                  <a:srgbClr val="7030A0"/>
                </a:solidFill>
              </a:rPr>
              <a:t>Argon2 </a:t>
            </a:r>
            <a:r>
              <a:rPr lang="en-US" sz="2200" dirty="0"/>
              <a:t>(e.g.: </a:t>
            </a:r>
            <a:r>
              <a:rPr lang="en-US" sz="2200" dirty="0" smtClean="0"/>
              <a:t>“</a:t>
            </a:r>
            <a:r>
              <a:rPr lang="en-US" sz="2200" b="1" dirty="0" smtClean="0">
                <a:solidFill>
                  <a:srgbClr val="7030A0"/>
                </a:solidFill>
              </a:rPr>
              <a:t>Argon2i 1.3</a:t>
            </a:r>
            <a:r>
              <a:rPr lang="en-US" sz="2200" dirty="0" smtClean="0"/>
              <a:t>” were also broken)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95377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285860"/>
            <a:ext cx="692948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Other </a:t>
            </a:r>
            <a:r>
              <a:rPr lang="pl-PL" dirty="0" smtClean="0"/>
              <a:t>uses of hash functions</a:t>
            </a:r>
            <a:endParaRPr lang="it-IT" dirty="0" smtClean="0"/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Merkle trees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Practical randomness extraction and the random oracle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Password storage and Proofs of </a:t>
            </a:r>
            <a:r>
              <a:rPr lang="en-US" dirty="0" smtClean="0"/>
              <a:t>Work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Real-life constructions</a:t>
            </a:r>
            <a:endParaRPr lang="it-IT" dirty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500034" y="3191651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8" y="224463"/>
            <a:ext cx="8904427" cy="715066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Consider again file fingerprinting</a:t>
            </a:r>
            <a:endParaRPr lang="en-US" sz="3600" dirty="0"/>
          </a:p>
        </p:txBody>
      </p:sp>
      <p:pic>
        <p:nvPicPr>
          <p:cNvPr id="5" name="Picture 2" descr="http://images.clipartpanda.com/server-clipart-RTGK5rgT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07" y="2458654"/>
            <a:ext cx="1728192" cy="26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49491" y="4149678"/>
                <a:ext cx="2952328" cy="47240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large file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491" y="4149678"/>
                <a:ext cx="2952328" cy="472407"/>
              </a:xfrm>
              <a:prstGeom prst="rect">
                <a:avLst/>
              </a:prstGeom>
              <a:blipFill rotWithShape="0">
                <a:blip r:embed="rId4"/>
                <a:stretch>
                  <a:fillRect t="-7595" b="-2658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Manual Operation 6"/>
              <p:cNvSpPr/>
              <p:nvPr/>
            </p:nvSpPr>
            <p:spPr>
              <a:xfrm>
                <a:off x="2863683" y="3488176"/>
                <a:ext cx="2943515" cy="61264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5460 w 15460"/>
                  <a:gd name="connsiteY0" fmla="*/ 0 h 10000"/>
                  <a:gd name="connsiteX1" fmla="*/ 15460 w 15460"/>
                  <a:gd name="connsiteY1" fmla="*/ 0 h 10000"/>
                  <a:gd name="connsiteX2" fmla="*/ 13460 w 15460"/>
                  <a:gd name="connsiteY2" fmla="*/ 10000 h 10000"/>
                  <a:gd name="connsiteX3" fmla="*/ 0 w 15460"/>
                  <a:gd name="connsiteY3" fmla="*/ 10000 h 10000"/>
                  <a:gd name="connsiteX4" fmla="*/ 5460 w 15460"/>
                  <a:gd name="connsiteY4" fmla="*/ 0 h 10000"/>
                  <a:gd name="connsiteX0" fmla="*/ 5460 w 24492"/>
                  <a:gd name="connsiteY0" fmla="*/ 0 h 10000"/>
                  <a:gd name="connsiteX1" fmla="*/ 15460 w 24492"/>
                  <a:gd name="connsiteY1" fmla="*/ 0 h 10000"/>
                  <a:gd name="connsiteX2" fmla="*/ 24492 w 24492"/>
                  <a:gd name="connsiteY2" fmla="*/ 9645 h 10000"/>
                  <a:gd name="connsiteX3" fmla="*/ 0 w 24492"/>
                  <a:gd name="connsiteY3" fmla="*/ 10000 h 10000"/>
                  <a:gd name="connsiteX4" fmla="*/ 5460 w 24492"/>
                  <a:gd name="connsiteY4" fmla="*/ 0 h 10000"/>
                  <a:gd name="connsiteX0" fmla="*/ 5460 w 21794"/>
                  <a:gd name="connsiteY0" fmla="*/ 0 h 10000"/>
                  <a:gd name="connsiteX1" fmla="*/ 15460 w 21794"/>
                  <a:gd name="connsiteY1" fmla="*/ 0 h 10000"/>
                  <a:gd name="connsiteX2" fmla="*/ 21794 w 21794"/>
                  <a:gd name="connsiteY2" fmla="*/ 9645 h 10000"/>
                  <a:gd name="connsiteX3" fmla="*/ 0 w 21794"/>
                  <a:gd name="connsiteY3" fmla="*/ 10000 h 10000"/>
                  <a:gd name="connsiteX4" fmla="*/ 5460 w 21794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94" h="10000">
                    <a:moveTo>
                      <a:pt x="5460" y="0"/>
                    </a:moveTo>
                    <a:lnTo>
                      <a:pt x="15460" y="0"/>
                    </a:lnTo>
                    <a:lnTo>
                      <a:pt x="21794" y="9645"/>
                    </a:lnTo>
                    <a:lnTo>
                      <a:pt x="0" y="10000"/>
                    </a:lnTo>
                    <a:lnTo>
                      <a:pt x="5460" y="0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Flowchart: Manual Operatio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683" y="3488176"/>
                <a:ext cx="2943515" cy="61264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5460 w 15460"/>
                  <a:gd name="connsiteY0" fmla="*/ 0 h 10000"/>
                  <a:gd name="connsiteX1" fmla="*/ 15460 w 15460"/>
                  <a:gd name="connsiteY1" fmla="*/ 0 h 10000"/>
                  <a:gd name="connsiteX2" fmla="*/ 13460 w 15460"/>
                  <a:gd name="connsiteY2" fmla="*/ 10000 h 10000"/>
                  <a:gd name="connsiteX3" fmla="*/ 0 w 15460"/>
                  <a:gd name="connsiteY3" fmla="*/ 10000 h 10000"/>
                  <a:gd name="connsiteX4" fmla="*/ 5460 w 15460"/>
                  <a:gd name="connsiteY4" fmla="*/ 0 h 10000"/>
                  <a:gd name="connsiteX0" fmla="*/ 5460 w 24492"/>
                  <a:gd name="connsiteY0" fmla="*/ 0 h 10000"/>
                  <a:gd name="connsiteX1" fmla="*/ 15460 w 24492"/>
                  <a:gd name="connsiteY1" fmla="*/ 0 h 10000"/>
                  <a:gd name="connsiteX2" fmla="*/ 24492 w 24492"/>
                  <a:gd name="connsiteY2" fmla="*/ 9645 h 10000"/>
                  <a:gd name="connsiteX3" fmla="*/ 0 w 24492"/>
                  <a:gd name="connsiteY3" fmla="*/ 10000 h 10000"/>
                  <a:gd name="connsiteX4" fmla="*/ 5460 w 24492"/>
                  <a:gd name="connsiteY4" fmla="*/ 0 h 10000"/>
                  <a:gd name="connsiteX0" fmla="*/ 5460 w 21794"/>
                  <a:gd name="connsiteY0" fmla="*/ 0 h 10000"/>
                  <a:gd name="connsiteX1" fmla="*/ 15460 w 21794"/>
                  <a:gd name="connsiteY1" fmla="*/ 0 h 10000"/>
                  <a:gd name="connsiteX2" fmla="*/ 21794 w 21794"/>
                  <a:gd name="connsiteY2" fmla="*/ 9645 h 10000"/>
                  <a:gd name="connsiteX3" fmla="*/ 0 w 21794"/>
                  <a:gd name="connsiteY3" fmla="*/ 10000 h 10000"/>
                  <a:gd name="connsiteX4" fmla="*/ 5460 w 21794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94" h="10000">
                    <a:moveTo>
                      <a:pt x="5460" y="0"/>
                    </a:moveTo>
                    <a:lnTo>
                      <a:pt x="15460" y="0"/>
                    </a:lnTo>
                    <a:lnTo>
                      <a:pt x="21794" y="9645"/>
                    </a:lnTo>
                    <a:lnTo>
                      <a:pt x="0" y="10000"/>
                    </a:lnTo>
                    <a:lnTo>
                      <a:pt x="5460" y="0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574950" y="3032041"/>
                <a:ext cx="1452036" cy="36930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950" y="3032041"/>
                <a:ext cx="1452036" cy="369305"/>
              </a:xfrm>
              <a:prstGeom prst="rect">
                <a:avLst/>
              </a:prstGeom>
              <a:blipFill rotWithShape="0">
                <a:blip r:embed="rId6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4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79944"/>
                <a:ext cx="7886700" cy="459701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There exists a generic attack on any hash function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that finds a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collision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and works in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time and space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It’s called a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birthday attack </a:t>
                </a:r>
                <a:r>
                  <a:rPr lang="en-US" dirty="0" smtClean="0"/>
                  <a:t>and we will discuss it during the exercises.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Consequence</a:t>
                </a:r>
                <a:r>
                  <a:rPr lang="en-US" dirty="0" smtClean="0"/>
                  <a:t>: to achieve “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 smtClean="0"/>
                  <a:t> bits of security” one needs to set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79944"/>
                <a:ext cx="7886700" cy="4597019"/>
              </a:xfrm>
              <a:blipFill rotWithShape="0">
                <a:blip r:embed="rId2"/>
                <a:stretch>
                  <a:fillRect l="-1391" t="-2918" r="-77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77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r>
              <a:rPr lang="en-GB" sz="3200">
                <a:solidFill>
                  <a:schemeClr val="tx1"/>
                </a:solidFill>
              </a:rPr>
              <a:t>MD5 (</a:t>
            </a:r>
            <a:r>
              <a:rPr lang="en-US" sz="3200">
                <a:solidFill>
                  <a:schemeClr val="tx1"/>
                </a:solidFill>
              </a:rPr>
              <a:t>Message-Digest Algorithm 5)</a:t>
            </a:r>
            <a:br>
              <a:rPr lang="en-US" sz="3200">
                <a:solidFill>
                  <a:schemeClr val="tx1"/>
                </a:solidFill>
              </a:rPr>
            </a:b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0768"/>
            <a:ext cx="8640762" cy="511083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3600" dirty="0" smtClean="0"/>
              <a:t>based on the </a:t>
            </a:r>
            <a:r>
              <a:rPr lang="en-GB" sz="3600" b="1" dirty="0" err="1" smtClean="0">
                <a:solidFill>
                  <a:srgbClr val="00B050"/>
                </a:solidFill>
              </a:rPr>
              <a:t>Merkle-Damgard</a:t>
            </a:r>
            <a:r>
              <a:rPr lang="en-GB" sz="3600" b="1" dirty="0" smtClean="0">
                <a:solidFill>
                  <a:srgbClr val="00B050"/>
                </a:solidFill>
              </a:rPr>
              <a:t> paradigm</a:t>
            </a:r>
          </a:p>
          <a:p>
            <a:pPr>
              <a:lnSpc>
                <a:spcPct val="80000"/>
              </a:lnSpc>
            </a:pPr>
            <a:r>
              <a:rPr lang="en-GB" sz="3600" b="1" dirty="0" smtClean="0">
                <a:solidFill>
                  <a:srgbClr val="0070C0"/>
                </a:solidFill>
              </a:rPr>
              <a:t>output </a:t>
            </a:r>
            <a:r>
              <a:rPr lang="en-GB" sz="3600" b="1" dirty="0">
                <a:solidFill>
                  <a:srgbClr val="0070C0"/>
                </a:solidFill>
              </a:rPr>
              <a:t>length</a:t>
            </a:r>
            <a:r>
              <a:rPr lang="en-GB" sz="3600" dirty="0"/>
              <a:t>: </a:t>
            </a:r>
            <a:r>
              <a:rPr lang="en-GB" sz="3600" b="1" dirty="0">
                <a:solidFill>
                  <a:srgbClr val="00B050"/>
                </a:solidFill>
              </a:rPr>
              <a:t>128 bits</a:t>
            </a:r>
            <a:r>
              <a:rPr lang="en-GB" sz="3600" dirty="0"/>
              <a:t>,</a:t>
            </a:r>
            <a:endParaRPr lang="en-US" sz="3600" dirty="0"/>
          </a:p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7030A0"/>
                </a:solidFill>
              </a:rPr>
              <a:t>designed</a:t>
            </a:r>
            <a:r>
              <a:rPr lang="en-US" sz="3600" dirty="0"/>
              <a:t> by </a:t>
            </a:r>
            <a:r>
              <a:rPr lang="en-US" sz="3600" b="1" dirty="0" err="1">
                <a:solidFill>
                  <a:srgbClr val="FF0000"/>
                </a:solidFill>
              </a:rPr>
              <a:t>Rivest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in </a:t>
            </a:r>
            <a:r>
              <a:rPr lang="en-US" sz="3600" b="1" dirty="0">
                <a:solidFill>
                  <a:srgbClr val="00B050"/>
                </a:solidFill>
              </a:rPr>
              <a:t>1991</a:t>
            </a:r>
            <a:r>
              <a:rPr lang="en-US" sz="3600" dirty="0"/>
              <a:t>,</a:t>
            </a:r>
          </a:p>
          <a:p>
            <a:pPr>
              <a:lnSpc>
                <a:spcPct val="80000"/>
              </a:lnSpc>
            </a:pPr>
            <a:r>
              <a:rPr lang="en-US" sz="3600" dirty="0"/>
              <a:t>in </a:t>
            </a:r>
            <a:r>
              <a:rPr lang="en-US" sz="3600" b="1" dirty="0">
                <a:solidFill>
                  <a:srgbClr val="00B050"/>
                </a:solidFill>
              </a:rPr>
              <a:t>1996</a:t>
            </a:r>
            <a:r>
              <a:rPr lang="en-US" sz="3600" dirty="0">
                <a:solidFill>
                  <a:srgbClr val="00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Dobbertin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found collisions in the </a:t>
            </a:r>
            <a:r>
              <a:rPr lang="en-US" sz="3600" dirty="0" smtClean="0"/>
              <a:t>compressing </a:t>
            </a:r>
            <a:r>
              <a:rPr lang="en-US" sz="3600" dirty="0"/>
              <a:t>function of </a:t>
            </a:r>
            <a:r>
              <a:rPr lang="en-US" sz="3600" b="1" dirty="0"/>
              <a:t>MD5</a:t>
            </a:r>
            <a:r>
              <a:rPr lang="en-US" sz="3600" dirty="0"/>
              <a:t>,</a:t>
            </a:r>
          </a:p>
          <a:p>
            <a:pPr>
              <a:lnSpc>
                <a:spcPct val="80000"/>
              </a:lnSpc>
            </a:pPr>
            <a:r>
              <a:rPr lang="en-GB" sz="3600" dirty="0"/>
              <a:t>in </a:t>
            </a:r>
            <a:r>
              <a:rPr lang="en-GB" sz="3600" b="1" dirty="0">
                <a:solidFill>
                  <a:srgbClr val="00B050"/>
                </a:solidFill>
              </a:rPr>
              <a:t>2004</a:t>
            </a:r>
            <a:r>
              <a:rPr lang="en-GB" sz="3600" dirty="0">
                <a:solidFill>
                  <a:srgbClr val="00B050"/>
                </a:solidFill>
              </a:rPr>
              <a:t> </a:t>
            </a:r>
            <a:r>
              <a:rPr lang="en-GB" sz="3600" dirty="0"/>
              <a:t>a group of </a:t>
            </a:r>
            <a:r>
              <a:rPr lang="en-GB" sz="3600" b="1" dirty="0">
                <a:solidFill>
                  <a:srgbClr val="FF0000"/>
                </a:solidFill>
              </a:rPr>
              <a:t>Chinese mathematicians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/>
              <a:t>designed a method for finding collisions in </a:t>
            </a:r>
            <a:r>
              <a:rPr lang="en-GB" sz="3600" b="1" dirty="0"/>
              <a:t>MD5</a:t>
            </a:r>
            <a:r>
              <a:rPr lang="en-GB" sz="3600" dirty="0" smtClean="0"/>
              <a:t>,</a:t>
            </a:r>
            <a:endParaRPr lang="en-GB" sz="3600" b="1" dirty="0">
              <a:solidFill>
                <a:schemeClr val="accent2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7790"/>
            <a:ext cx="8640960" cy="1296144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solidFill>
                  <a:srgbClr val="00B050"/>
                </a:solidFill>
              </a:rPr>
              <a:t>June 2005</a:t>
            </a:r>
            <a:r>
              <a:rPr lang="en-US" sz="2700" dirty="0" smtClean="0"/>
              <a:t>: researchers at the Bochum University produce 2 postscript documents with the same </a:t>
            </a:r>
            <a:r>
              <a:rPr lang="en-US" sz="2700" b="1" dirty="0" smtClean="0">
                <a:solidFill>
                  <a:srgbClr val="FF0000"/>
                </a:solidFill>
              </a:rPr>
              <a:t>MD5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smtClean="0"/>
              <a:t>hash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1340768"/>
            <a:ext cx="3528392" cy="4500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080" y="1340768"/>
            <a:ext cx="3389479" cy="4500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1520" y="6165304"/>
            <a:ext cx="704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is done by exploiting the redundancy in postscript.</a:t>
            </a:r>
            <a:endParaRPr lang="en-US" sz="2400" dirty="0"/>
          </a:p>
        </p:txBody>
      </p:sp>
      <p:sp>
        <p:nvSpPr>
          <p:cNvPr id="7" name="32-Point Star 6"/>
          <p:cNvSpPr/>
          <p:nvPr/>
        </p:nvSpPr>
        <p:spPr>
          <a:xfrm>
            <a:off x="4139952" y="4797152"/>
            <a:ext cx="4104456" cy="1274440"/>
          </a:xfrm>
          <a:prstGeom prst="star32">
            <a:avLst>
              <a:gd name="adj" fmla="val 4203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both hash to </a:t>
            </a:r>
          </a:p>
          <a:p>
            <a:pPr algn="ctr"/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a25f7f0b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29ee0b39 68c86073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533a4b9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0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592"/>
            <a:ext cx="7886700" cy="1064348"/>
          </a:xfrm>
        </p:spPr>
        <p:txBody>
          <a:bodyPr>
            <a:noAutofit/>
          </a:bodyPr>
          <a:lstStyle/>
          <a:p>
            <a:r>
              <a:rPr lang="en-US" sz="4000" dirty="0" smtClean="0"/>
              <a:t>Colliding certificates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3211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2005 and 2006: A. </a:t>
            </a:r>
            <a:r>
              <a:rPr lang="en-GB" b="1" dirty="0" err="1">
                <a:solidFill>
                  <a:srgbClr val="00B050"/>
                </a:solidFill>
              </a:rPr>
              <a:t>Lenstra</a:t>
            </a:r>
            <a:r>
              <a:rPr lang="en-GB" b="1" dirty="0">
                <a:solidFill>
                  <a:srgbClr val="00B050"/>
                </a:solidFill>
              </a:rPr>
              <a:t>, X. Wang, and B. de </a:t>
            </a:r>
            <a:r>
              <a:rPr lang="en-GB" b="1" dirty="0" err="1">
                <a:solidFill>
                  <a:srgbClr val="00B050"/>
                </a:solidFill>
              </a:rPr>
              <a:t>Weger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dirty="0"/>
              <a:t>found </a:t>
            </a:r>
            <a:r>
              <a:rPr lang="en-US" b="1" dirty="0">
                <a:solidFill>
                  <a:srgbClr val="FF0000"/>
                </a:solidFill>
              </a:rPr>
              <a:t>X.509</a:t>
            </a:r>
            <a:r>
              <a:rPr lang="en-US" dirty="0"/>
              <a:t> certificates with different public keys and the same </a:t>
            </a:r>
            <a:r>
              <a:rPr lang="en-US" b="1" dirty="0">
                <a:solidFill>
                  <a:srgbClr val="FF0000"/>
                </a:solidFill>
              </a:rPr>
              <a:t>MD5</a:t>
            </a:r>
            <a:r>
              <a:rPr lang="en-US" dirty="0"/>
              <a:t> hash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(we will discuss the </a:t>
            </a:r>
            <a:r>
              <a:rPr lang="en-US" b="1" dirty="0" smtClean="0">
                <a:solidFill>
                  <a:srgbClr val="FF0000"/>
                </a:solidFill>
              </a:rPr>
              <a:t>X.509</a:t>
            </a:r>
            <a:r>
              <a:rPr lang="en-US" dirty="0" smtClean="0"/>
              <a:t> certificates later)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Two certificates for </a:t>
            </a:r>
            <a:r>
              <a:rPr lang="en-US" b="1" dirty="0" smtClean="0">
                <a:solidFill>
                  <a:srgbClr val="FF0000"/>
                </a:solidFill>
              </a:rPr>
              <a:t>different names </a:t>
            </a:r>
            <a:r>
              <a:rPr lang="en-US" dirty="0" smtClean="0"/>
              <a:t>(“Arjen </a:t>
            </a:r>
            <a:r>
              <a:rPr lang="en-US" dirty="0"/>
              <a:t>K. </a:t>
            </a:r>
            <a:r>
              <a:rPr lang="en-US" dirty="0" err="1" smtClean="0"/>
              <a:t>Lenstra</a:t>
            </a:r>
            <a:r>
              <a:rPr lang="en-US" dirty="0" smtClean="0"/>
              <a:t>” and “Marc Stevens”) </a:t>
            </a:r>
            <a:r>
              <a:rPr lang="en-US" b="1" dirty="0" smtClean="0">
                <a:solidFill>
                  <a:srgbClr val="0070C0"/>
                </a:solidFill>
              </a:rPr>
              <a:t>and different public keys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795" y="130622"/>
            <a:ext cx="7886700" cy="1325563"/>
          </a:xfrm>
        </p:spPr>
        <p:txBody>
          <a:bodyPr/>
          <a:lstStyle/>
          <a:p>
            <a:r>
              <a:rPr lang="en-US" dirty="0" smtClean="0"/>
              <a:t>Flame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95" y="1297868"/>
            <a:ext cx="8229600" cy="748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attack on the </a:t>
            </a:r>
            <a:r>
              <a:rPr lang="en-US" dirty="0"/>
              <a:t>Microsoft Windows Update </a:t>
            </a:r>
            <a:r>
              <a:rPr lang="en-US" dirty="0" smtClean="0"/>
              <a:t>Mechanism</a:t>
            </a:r>
            <a:r>
              <a:rPr lang="en-US" dirty="0"/>
              <a:t> </a:t>
            </a:r>
            <a:r>
              <a:rPr lang="en-US" dirty="0" smtClean="0"/>
              <a:t>exploiting </a:t>
            </a:r>
            <a:r>
              <a:rPr lang="en-US" b="1" dirty="0" smtClean="0">
                <a:solidFill>
                  <a:srgbClr val="FF0000"/>
                </a:solidFill>
              </a:rPr>
              <a:t>MD5 </a:t>
            </a:r>
            <a:r>
              <a:rPr lang="en-US" dirty="0" smtClean="0"/>
              <a:t>collision</a:t>
            </a:r>
            <a:endParaRPr lang="en-US" dirty="0"/>
          </a:p>
        </p:txBody>
      </p:sp>
      <p:pic>
        <p:nvPicPr>
          <p:cNvPr id="2050" name="Picture 2" descr="http://i.telegraph.co.uk/multimedia/archive/02233/Flame-Malware-grap_223322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9055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GB" sz="4000"/>
              <a:t>SHA-1 (</a:t>
            </a:r>
            <a:r>
              <a:rPr lang="en-US" sz="4000"/>
              <a:t>Secure Hash Algorithm)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8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4213" y="1700213"/>
                <a:ext cx="7918450" cy="461645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GB" dirty="0"/>
                  <a:t>based on the </a:t>
                </a:r>
                <a:r>
                  <a:rPr lang="en-GB" b="1" dirty="0" err="1">
                    <a:solidFill>
                      <a:srgbClr val="00B050"/>
                    </a:solidFill>
                  </a:rPr>
                  <a:t>Merkle-Damgard</a:t>
                </a:r>
                <a:r>
                  <a:rPr lang="en-GB" b="1" dirty="0">
                    <a:solidFill>
                      <a:srgbClr val="00B050"/>
                    </a:solidFill>
                  </a:rPr>
                  <a:t> </a:t>
                </a:r>
                <a:r>
                  <a:rPr lang="en-GB" b="1" dirty="0" smtClean="0">
                    <a:solidFill>
                      <a:srgbClr val="00B050"/>
                    </a:solidFill>
                  </a:rPr>
                  <a:t>paradigm</a:t>
                </a:r>
                <a:endParaRPr lang="en-GB" b="1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GB" b="1" dirty="0" smtClean="0">
                    <a:solidFill>
                      <a:srgbClr val="0070C0"/>
                    </a:solidFill>
                  </a:rPr>
                  <a:t>output </a:t>
                </a:r>
                <a:r>
                  <a:rPr lang="en-GB" b="1" dirty="0">
                    <a:solidFill>
                      <a:srgbClr val="0070C0"/>
                    </a:solidFill>
                  </a:rPr>
                  <a:t>length</a:t>
                </a:r>
                <a:r>
                  <a:rPr lang="en-GB" dirty="0"/>
                  <a:t>: </a:t>
                </a:r>
                <a:r>
                  <a:rPr lang="en-GB" b="1" dirty="0" smtClean="0">
                    <a:solidFill>
                      <a:srgbClr val="FF0000"/>
                    </a:solidFill>
                  </a:rPr>
                  <a:t>160 </a:t>
                </a:r>
                <a:r>
                  <a:rPr lang="en-GB" b="1" dirty="0">
                    <a:solidFill>
                      <a:srgbClr val="FF0000"/>
                    </a:solidFill>
                  </a:rPr>
                  <a:t>bits</a:t>
                </a:r>
                <a:r>
                  <a:rPr lang="en-GB" dirty="0"/>
                  <a:t>,</a:t>
                </a:r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GB" dirty="0"/>
                  <a:t>designed in </a:t>
                </a:r>
                <a:r>
                  <a:rPr lang="en-GB" b="1" dirty="0">
                    <a:solidFill>
                      <a:srgbClr val="008000"/>
                    </a:solidFill>
                  </a:rPr>
                  <a:t>1993</a:t>
                </a:r>
                <a:r>
                  <a:rPr lang="en-GB" dirty="0"/>
                  <a:t> by the </a:t>
                </a:r>
                <a:r>
                  <a:rPr lang="en-GB" b="1" dirty="0">
                    <a:solidFill>
                      <a:srgbClr val="FF0000"/>
                    </a:solidFill>
                  </a:rPr>
                  <a:t>NSA</a:t>
                </a:r>
                <a:r>
                  <a:rPr lang="en-GB" dirty="0"/>
                  <a:t>,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in </a:t>
                </a:r>
                <a:r>
                  <a:rPr lang="en-US" b="1" dirty="0">
                    <a:solidFill>
                      <a:srgbClr val="008000"/>
                    </a:solidFill>
                  </a:rPr>
                  <a:t>2005</a:t>
                </a:r>
                <a:r>
                  <a:rPr lang="en-US" dirty="0"/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Xiaoyun</a:t>
                </a:r>
                <a:r>
                  <a:rPr lang="en-US" b="1" dirty="0">
                    <a:solidFill>
                      <a:srgbClr val="FF0000"/>
                    </a:solidFill>
                  </a:rPr>
                  <a:t> Wang, Andrew Yao and Frances Yao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presented an attack that runs in time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𝟔𝟑</m:t>
                    </m:r>
                  </m:oMath>
                </a14:m>
                <a:r>
                  <a:rPr lang="en-US" dirty="0" smtClean="0"/>
                  <a:t>.</a:t>
                </a:r>
                <a:endParaRPr lang="en-GB" baseline="30000" dirty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Oct 2015: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[Stevens, </a:t>
                </a:r>
                <a:r>
                  <a:rPr lang="en-US" b="1" dirty="0" err="1" smtClean="0">
                    <a:solidFill>
                      <a:srgbClr val="00B050"/>
                    </a:solidFill>
                  </a:rPr>
                  <a:t>Karpman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, and </a:t>
                </a:r>
                <a:r>
                  <a:rPr lang="en-US" b="1" dirty="0" err="1" smtClean="0">
                    <a:solidFill>
                      <a:srgbClr val="00B050"/>
                    </a:solidFill>
                  </a:rPr>
                  <a:t>Peyrin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: </a:t>
                </a:r>
                <a:r>
                  <a:rPr lang="en-US" b="1" dirty="0" err="1" smtClean="0">
                    <a:solidFill>
                      <a:srgbClr val="00B050"/>
                    </a:solidFill>
                  </a:rPr>
                  <a:t>Freestart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b="1" dirty="0">
                    <a:solidFill>
                      <a:srgbClr val="00B050"/>
                    </a:solidFill>
                  </a:rPr>
                  <a:t>collision on full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SHA-1]</a:t>
                </a:r>
                <a:br>
                  <a:rPr lang="en-US" b="1" dirty="0" smtClean="0">
                    <a:solidFill>
                      <a:srgbClr val="00B050"/>
                    </a:solidFill>
                  </a:rPr>
                </a:br>
                <a:r>
                  <a:rPr lang="en-US" dirty="0" smtClean="0"/>
                  <a:t>a collision in the compression function in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b="1" baseline="30000" dirty="0" smtClean="0">
                    <a:solidFill>
                      <a:srgbClr val="FF0000"/>
                    </a:solidFill>
                  </a:rPr>
                  <a:t>57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SHA-1</a:t>
                </a:r>
                <a:r>
                  <a:rPr lang="en-US" dirty="0" smtClean="0"/>
                  <a:t> </a:t>
                </a:r>
                <a:r>
                  <a:rPr lang="en-US" dirty="0"/>
                  <a:t>evaluations</a:t>
                </a:r>
                <a:r>
                  <a:rPr lang="en-US" dirty="0" smtClean="0"/>
                  <a:t>.</a:t>
                </a:r>
                <a:endParaRPr lang="pl-PL" dirty="0" smtClean="0"/>
              </a:p>
              <a:p>
                <a:pPr>
                  <a:lnSpc>
                    <a:spcPct val="80000"/>
                  </a:lnSpc>
                </a:pPr>
                <a:r>
                  <a:rPr lang="pl-PL" dirty="0" err="1" smtClean="0"/>
                  <a:t>Feb</a:t>
                </a:r>
                <a:r>
                  <a:rPr lang="pl-PL" dirty="0" smtClean="0"/>
                  <a:t> 2017: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[</a:t>
                </a:r>
                <a:r>
                  <a:rPr lang="pl-PL" b="1" dirty="0" smtClean="0">
                    <a:solidFill>
                      <a:srgbClr val="00B050"/>
                    </a:solidFill>
                  </a:rPr>
                  <a:t>Stevens, </a:t>
                </a:r>
                <a:r>
                  <a:rPr lang="pl-PL" b="1" dirty="0" err="1" smtClean="0">
                    <a:solidFill>
                      <a:srgbClr val="00B050"/>
                    </a:solidFill>
                  </a:rPr>
                  <a:t>Bursztein</a:t>
                </a:r>
                <a:r>
                  <a:rPr lang="pl-PL" b="1" dirty="0" smtClean="0">
                    <a:solidFill>
                      <a:srgbClr val="00B050"/>
                    </a:solidFill>
                  </a:rPr>
                  <a:t>, </a:t>
                </a:r>
                <a:r>
                  <a:rPr lang="pl-PL" b="1" dirty="0" err="1" smtClean="0">
                    <a:solidFill>
                      <a:srgbClr val="00B050"/>
                    </a:solidFill>
                  </a:rPr>
                  <a:t>Karpman</a:t>
                </a:r>
                <a:r>
                  <a:rPr lang="pl-PL" b="1" dirty="0" smtClean="0">
                    <a:solidFill>
                      <a:srgbClr val="00B050"/>
                    </a:solidFill>
                  </a:rPr>
                  <a:t>, Albertin</a:t>
                </a:r>
                <a:r>
                  <a:rPr lang="en-US" b="1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pl-PL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pl-PL" b="1" dirty="0">
                    <a:solidFill>
                      <a:srgbClr val="00B050"/>
                    </a:solidFill>
                  </a:rPr>
                  <a:t>, </a:t>
                </a:r>
                <a:r>
                  <a:rPr lang="pl-PL" b="1" dirty="0" err="1" smtClean="0">
                    <a:solidFill>
                      <a:srgbClr val="00B050"/>
                    </a:solidFill>
                  </a:rPr>
                  <a:t>Markov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]</a:t>
                </a:r>
                <a:br>
                  <a:rPr lang="en-US" b="1" dirty="0" smtClean="0">
                    <a:solidFill>
                      <a:srgbClr val="00B050"/>
                    </a:solidFill>
                  </a:rPr>
                </a:br>
                <a:r>
                  <a:rPr lang="en-US" dirty="0" smtClean="0"/>
                  <a:t>a collision in full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SHA-1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165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4213" y="1700213"/>
                <a:ext cx="7918450" cy="4616450"/>
              </a:xfrm>
              <a:blipFill rotWithShape="0">
                <a:blip r:embed="rId3"/>
                <a:stretch>
                  <a:fillRect l="-1386" t="-4095" b="-369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94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87" y="307253"/>
            <a:ext cx="872483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collision that was found in 2015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283" y="1844824"/>
            <a:ext cx="900317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635" y="538746"/>
            <a:ext cx="8532712" cy="1379759"/>
          </a:xfrm>
        </p:spPr>
        <p:txBody>
          <a:bodyPr>
            <a:noAutofit/>
          </a:bodyPr>
          <a:lstStyle/>
          <a:p>
            <a:r>
              <a:rPr lang="en-US" sz="3600" dirty="0" smtClean="0"/>
              <a:t>Hardware</a:t>
            </a:r>
            <a:r>
              <a:rPr lang="pl-PL" sz="3600" dirty="0" smtClean="0"/>
              <a:t> </a:t>
            </a:r>
            <a:r>
              <a:rPr lang="en-US" sz="3600" dirty="0" smtClean="0"/>
              <a:t>used</a:t>
            </a:r>
            <a:r>
              <a:rPr lang="pl-PL" sz="3600" dirty="0" smtClean="0"/>
              <a:t> in</a:t>
            </a:r>
            <a:r>
              <a:rPr lang="en-US" sz="3600" dirty="0" smtClean="0"/>
              <a:t> </a:t>
            </a:r>
            <a:r>
              <a:rPr lang="en-US" sz="3600" b="1" dirty="0">
                <a:solidFill>
                  <a:srgbClr val="00B050"/>
                </a:solidFill>
              </a:rPr>
              <a:t>[Stevens, </a:t>
            </a:r>
            <a:r>
              <a:rPr lang="en-US" sz="3600" b="1" dirty="0" err="1">
                <a:solidFill>
                  <a:srgbClr val="00B050"/>
                </a:solidFill>
              </a:rPr>
              <a:t>Karpman</a:t>
            </a:r>
            <a:r>
              <a:rPr lang="en-US" sz="3600" b="1" dirty="0">
                <a:solidFill>
                  <a:srgbClr val="00B050"/>
                </a:solidFill>
              </a:rPr>
              <a:t>, and </a:t>
            </a:r>
            <a:r>
              <a:rPr lang="en-US" sz="3600" b="1" dirty="0" err="1">
                <a:solidFill>
                  <a:srgbClr val="00B050"/>
                </a:solidFill>
              </a:rPr>
              <a:t>Peyrin</a:t>
            </a:r>
            <a:r>
              <a:rPr lang="en-US" sz="3600" b="1" dirty="0">
                <a:solidFill>
                  <a:srgbClr val="00B050"/>
                </a:solidFill>
              </a:rPr>
              <a:t>: </a:t>
            </a:r>
            <a:r>
              <a:rPr lang="en-US" sz="3600" b="1" dirty="0" err="1">
                <a:solidFill>
                  <a:srgbClr val="00B050"/>
                </a:solidFill>
              </a:rPr>
              <a:t>Freestart</a:t>
            </a:r>
            <a:r>
              <a:rPr lang="en-US" sz="3600" b="1" dirty="0">
                <a:solidFill>
                  <a:srgbClr val="00B050"/>
                </a:solidFill>
              </a:rPr>
              <a:t> collision on full SHA-1</a:t>
            </a:r>
            <a:r>
              <a:rPr lang="en-US" sz="3600" b="1" dirty="0" smtClean="0">
                <a:solidFill>
                  <a:srgbClr val="00B050"/>
                </a:solidFill>
              </a:rPr>
              <a:t>]</a:t>
            </a:r>
            <a:r>
              <a:rPr lang="pl-PL" sz="3600" dirty="0"/>
              <a:t>:</a:t>
            </a:r>
            <a:r>
              <a:rPr lang="en-US" sz="3600" b="1" dirty="0">
                <a:solidFill>
                  <a:srgbClr val="00B050"/>
                </a:solidFill>
              </a:rPr>
              <a:t/>
            </a:r>
            <a:br>
              <a:rPr lang="en-US" sz="3600" b="1" dirty="0">
                <a:solidFill>
                  <a:srgbClr val="00B050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62" y="2115274"/>
            <a:ext cx="8229600" cy="17567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 smtClean="0"/>
              <a:t>“We </a:t>
            </a:r>
            <a:r>
              <a:rPr lang="en-US" i="1" dirty="0"/>
              <a:t>have computed the SHA-1 </a:t>
            </a:r>
            <a:r>
              <a:rPr lang="en-US" i="1" dirty="0" err="1"/>
              <a:t>freestart</a:t>
            </a:r>
            <a:r>
              <a:rPr lang="en-US" i="1" dirty="0"/>
              <a:t> collision on </a:t>
            </a:r>
            <a:r>
              <a:rPr lang="en-US" b="1" i="1" dirty="0"/>
              <a:t>Kraken</a:t>
            </a:r>
            <a:r>
              <a:rPr lang="en-US" i="1" dirty="0"/>
              <a:t>, our 64-GPU cluster. More precisely Kraken is composed of 16 nodes, each node being made of simple, cheap and widely available hardware: 4 GTX-970 GPUs, 1 Haswell i5-4460 processor and 16GB of RAM</a:t>
            </a:r>
            <a:r>
              <a:rPr lang="en-US" i="1" dirty="0" smtClean="0"/>
              <a:t>.”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2050" name="Picture 2" descr="https://sites.google.com/site/itstheshappening/_/rsrc/1444284540652/home/Untitled%202.jpg?height=309&amp;width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721" y="4172673"/>
            <a:ext cx="3329711" cy="23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9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[Stevens, </a:t>
            </a:r>
            <a:r>
              <a:rPr lang="en-US" b="1" dirty="0" err="1">
                <a:solidFill>
                  <a:srgbClr val="00B050"/>
                </a:solidFill>
              </a:rPr>
              <a:t>Karpman</a:t>
            </a:r>
            <a:r>
              <a:rPr lang="en-US" b="1" dirty="0">
                <a:solidFill>
                  <a:srgbClr val="00B050"/>
                </a:solidFill>
              </a:rPr>
              <a:t>, and </a:t>
            </a:r>
            <a:r>
              <a:rPr lang="en-US" b="1" dirty="0" err="1">
                <a:solidFill>
                  <a:srgbClr val="00B050"/>
                </a:solidFill>
              </a:rPr>
              <a:t>Peyrin</a:t>
            </a:r>
            <a:r>
              <a:rPr lang="en-US" b="1" dirty="0">
                <a:solidFill>
                  <a:srgbClr val="00B050"/>
                </a:solidFill>
              </a:rPr>
              <a:t>: </a:t>
            </a:r>
            <a:r>
              <a:rPr lang="en-US" b="1" dirty="0" err="1">
                <a:solidFill>
                  <a:srgbClr val="00B050"/>
                </a:solidFill>
              </a:rPr>
              <a:t>Freestart</a:t>
            </a:r>
            <a:r>
              <a:rPr lang="en-US" b="1" dirty="0">
                <a:solidFill>
                  <a:srgbClr val="00B050"/>
                </a:solidFill>
              </a:rPr>
              <a:t> collision on full SHA-1</a:t>
            </a:r>
            <a:r>
              <a:rPr lang="en-US" b="1" dirty="0" smtClean="0">
                <a:solidFill>
                  <a:srgbClr val="00B050"/>
                </a:solidFill>
              </a:rPr>
              <a:t>]</a:t>
            </a: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“Concretely</a:t>
            </a:r>
            <a:r>
              <a:rPr lang="en-US" i="1" dirty="0"/>
              <a:t>, we estimate the SHA-1 collision cost today (i.e., Fall 2015) between 75K$ and 120K$ renting Amazon EC2 cloud computing over a few </a:t>
            </a:r>
            <a:r>
              <a:rPr lang="en-US" i="1" dirty="0" smtClean="0"/>
              <a:t>months.”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78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of the industry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5977" y="1510133"/>
            <a:ext cx="6563072" cy="131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421" t="9680" r="36061" b="9680"/>
          <a:stretch/>
        </p:blipFill>
        <p:spPr>
          <a:xfrm>
            <a:off x="2627784" y="2996952"/>
            <a:ext cx="4159458" cy="33983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663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98" y="130603"/>
            <a:ext cx="7886700" cy="1044228"/>
          </a:xfrm>
        </p:spPr>
        <p:txBody>
          <a:bodyPr/>
          <a:lstStyle/>
          <a:p>
            <a:r>
              <a:rPr lang="en-US" dirty="0" smtClean="0"/>
              <a:t>A question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3556" y="1417638"/>
                <a:ext cx="8229600" cy="273144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Suppose a file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 smtClean="0"/>
                  <a:t> consists of many smaller blocks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/>
                  <a:t>, and the user may want to access only one of them. How to “fingerprint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 smtClean="0"/>
                  <a:t>”?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Naive solution</a:t>
                </a:r>
                <a:r>
                  <a:rPr lang="en-US" dirty="0" smtClean="0"/>
                  <a:t>: fingerprint each of them independently.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3556" y="1417638"/>
                <a:ext cx="8229600" cy="2731442"/>
              </a:xfrm>
              <a:blipFill rotWithShape="0">
                <a:blip r:embed="rId2"/>
                <a:stretch>
                  <a:fillRect l="-1333" t="-3795" b="-111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55576" y="5733256"/>
                <a:ext cx="822590" cy="43204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733256"/>
                <a:ext cx="822590" cy="4320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48973" y="5733256"/>
                <a:ext cx="822590" cy="43204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973" y="5733256"/>
                <a:ext cx="822590" cy="4320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42369" y="5733256"/>
                <a:ext cx="822590" cy="43204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369" y="5733256"/>
                <a:ext cx="822590" cy="4320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35766" y="5733256"/>
                <a:ext cx="822590" cy="43204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766" y="5733256"/>
                <a:ext cx="822590" cy="4320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29163" y="5733256"/>
                <a:ext cx="822590" cy="43204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163" y="5733256"/>
                <a:ext cx="822590" cy="43204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722560" y="5733256"/>
                <a:ext cx="822590" cy="43204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560" y="5733256"/>
                <a:ext cx="822590" cy="43204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715956" y="5733256"/>
                <a:ext cx="822590" cy="43204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956" y="5733256"/>
                <a:ext cx="822590" cy="43204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709353" y="5733256"/>
                <a:ext cx="822590" cy="43204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353" y="5733256"/>
                <a:ext cx="822590" cy="43204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Manual Operation 6"/>
          <p:cNvSpPr/>
          <p:nvPr/>
        </p:nvSpPr>
        <p:spPr>
          <a:xfrm>
            <a:off x="755576" y="5093002"/>
            <a:ext cx="822590" cy="53864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5460 w 15460"/>
              <a:gd name="connsiteY0" fmla="*/ 0 h 10000"/>
              <a:gd name="connsiteX1" fmla="*/ 15460 w 15460"/>
              <a:gd name="connsiteY1" fmla="*/ 0 h 10000"/>
              <a:gd name="connsiteX2" fmla="*/ 13460 w 15460"/>
              <a:gd name="connsiteY2" fmla="*/ 10000 h 10000"/>
              <a:gd name="connsiteX3" fmla="*/ 0 w 15460"/>
              <a:gd name="connsiteY3" fmla="*/ 10000 h 10000"/>
              <a:gd name="connsiteX4" fmla="*/ 5460 w 15460"/>
              <a:gd name="connsiteY4" fmla="*/ 0 h 10000"/>
              <a:gd name="connsiteX0" fmla="*/ 5460 w 24492"/>
              <a:gd name="connsiteY0" fmla="*/ 0 h 10000"/>
              <a:gd name="connsiteX1" fmla="*/ 15460 w 24492"/>
              <a:gd name="connsiteY1" fmla="*/ 0 h 10000"/>
              <a:gd name="connsiteX2" fmla="*/ 24492 w 24492"/>
              <a:gd name="connsiteY2" fmla="*/ 9645 h 10000"/>
              <a:gd name="connsiteX3" fmla="*/ 0 w 24492"/>
              <a:gd name="connsiteY3" fmla="*/ 10000 h 10000"/>
              <a:gd name="connsiteX4" fmla="*/ 5460 w 24492"/>
              <a:gd name="connsiteY4" fmla="*/ 0 h 10000"/>
              <a:gd name="connsiteX0" fmla="*/ 5460 w 21794"/>
              <a:gd name="connsiteY0" fmla="*/ 0 h 10000"/>
              <a:gd name="connsiteX1" fmla="*/ 15460 w 21794"/>
              <a:gd name="connsiteY1" fmla="*/ 0 h 10000"/>
              <a:gd name="connsiteX2" fmla="*/ 21794 w 21794"/>
              <a:gd name="connsiteY2" fmla="*/ 9645 h 10000"/>
              <a:gd name="connsiteX3" fmla="*/ 0 w 21794"/>
              <a:gd name="connsiteY3" fmla="*/ 10000 h 10000"/>
              <a:gd name="connsiteX4" fmla="*/ 5460 w 21794"/>
              <a:gd name="connsiteY4" fmla="*/ 0 h 10000"/>
              <a:gd name="connsiteX0" fmla="*/ 5460 w 21794"/>
              <a:gd name="connsiteY0" fmla="*/ 0 h 10474"/>
              <a:gd name="connsiteX1" fmla="*/ 15460 w 21794"/>
              <a:gd name="connsiteY1" fmla="*/ 0 h 10474"/>
              <a:gd name="connsiteX2" fmla="*/ 21794 w 21794"/>
              <a:gd name="connsiteY2" fmla="*/ 10474 h 10474"/>
              <a:gd name="connsiteX3" fmla="*/ 0 w 21794"/>
              <a:gd name="connsiteY3" fmla="*/ 10000 h 10474"/>
              <a:gd name="connsiteX4" fmla="*/ 5460 w 21794"/>
              <a:gd name="connsiteY4" fmla="*/ 0 h 10474"/>
              <a:gd name="connsiteX0" fmla="*/ 5460 w 21794"/>
              <a:gd name="connsiteY0" fmla="*/ 0 h 10000"/>
              <a:gd name="connsiteX1" fmla="*/ 15460 w 21794"/>
              <a:gd name="connsiteY1" fmla="*/ 0 h 10000"/>
              <a:gd name="connsiteX2" fmla="*/ 21794 w 21794"/>
              <a:gd name="connsiteY2" fmla="*/ 9645 h 10000"/>
              <a:gd name="connsiteX3" fmla="*/ 0 w 21794"/>
              <a:gd name="connsiteY3" fmla="*/ 10000 h 10000"/>
              <a:gd name="connsiteX4" fmla="*/ 5460 w 21794"/>
              <a:gd name="connsiteY4" fmla="*/ 0 h 10000"/>
              <a:gd name="connsiteX0" fmla="*/ 5460 w 24611"/>
              <a:gd name="connsiteY0" fmla="*/ 0 h 10119"/>
              <a:gd name="connsiteX1" fmla="*/ 15460 w 24611"/>
              <a:gd name="connsiteY1" fmla="*/ 0 h 10119"/>
              <a:gd name="connsiteX2" fmla="*/ 24611 w 24611"/>
              <a:gd name="connsiteY2" fmla="*/ 10119 h 10119"/>
              <a:gd name="connsiteX3" fmla="*/ 0 w 24611"/>
              <a:gd name="connsiteY3" fmla="*/ 10000 h 10119"/>
              <a:gd name="connsiteX4" fmla="*/ 5460 w 24611"/>
              <a:gd name="connsiteY4" fmla="*/ 0 h 10119"/>
              <a:gd name="connsiteX0" fmla="*/ 5460 w 22599"/>
              <a:gd name="connsiteY0" fmla="*/ 0 h 10474"/>
              <a:gd name="connsiteX1" fmla="*/ 15460 w 22599"/>
              <a:gd name="connsiteY1" fmla="*/ 0 h 10474"/>
              <a:gd name="connsiteX2" fmla="*/ 22599 w 22599"/>
              <a:gd name="connsiteY2" fmla="*/ 10474 h 10474"/>
              <a:gd name="connsiteX3" fmla="*/ 0 w 22599"/>
              <a:gd name="connsiteY3" fmla="*/ 10000 h 10474"/>
              <a:gd name="connsiteX4" fmla="*/ 5460 w 22599"/>
              <a:gd name="connsiteY4" fmla="*/ 0 h 10474"/>
              <a:gd name="connsiteX0" fmla="*/ 5460 w 22243"/>
              <a:gd name="connsiteY0" fmla="*/ 0 h 10000"/>
              <a:gd name="connsiteX1" fmla="*/ 15460 w 22243"/>
              <a:gd name="connsiteY1" fmla="*/ 0 h 10000"/>
              <a:gd name="connsiteX2" fmla="*/ 22243 w 22243"/>
              <a:gd name="connsiteY2" fmla="*/ 9874 h 10000"/>
              <a:gd name="connsiteX3" fmla="*/ 0 w 22243"/>
              <a:gd name="connsiteY3" fmla="*/ 10000 h 10000"/>
              <a:gd name="connsiteX4" fmla="*/ 5460 w 22243"/>
              <a:gd name="connsiteY4" fmla="*/ 0 h 10000"/>
              <a:gd name="connsiteX0" fmla="*/ 5460 w 22752"/>
              <a:gd name="connsiteY0" fmla="*/ 0 h 10049"/>
              <a:gd name="connsiteX1" fmla="*/ 15460 w 22752"/>
              <a:gd name="connsiteY1" fmla="*/ 0 h 10049"/>
              <a:gd name="connsiteX2" fmla="*/ 22752 w 22752"/>
              <a:gd name="connsiteY2" fmla="*/ 10049 h 10049"/>
              <a:gd name="connsiteX3" fmla="*/ 0 w 22752"/>
              <a:gd name="connsiteY3" fmla="*/ 10000 h 10049"/>
              <a:gd name="connsiteX4" fmla="*/ 5460 w 22752"/>
              <a:gd name="connsiteY4" fmla="*/ 0 h 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2" h="10049">
                <a:moveTo>
                  <a:pt x="5460" y="0"/>
                </a:moveTo>
                <a:lnTo>
                  <a:pt x="15460" y="0"/>
                </a:lnTo>
                <a:lnTo>
                  <a:pt x="22752" y="10049"/>
                </a:lnTo>
                <a:lnTo>
                  <a:pt x="0" y="10000"/>
                </a:lnTo>
                <a:lnTo>
                  <a:pt x="5460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71600" y="4651047"/>
                <a:ext cx="288032" cy="3693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651047"/>
                <a:ext cx="288032" cy="36930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owchart: Manual Operation 6"/>
          <p:cNvSpPr/>
          <p:nvPr/>
        </p:nvSpPr>
        <p:spPr>
          <a:xfrm>
            <a:off x="1774032" y="5093002"/>
            <a:ext cx="822590" cy="53864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5460 w 15460"/>
              <a:gd name="connsiteY0" fmla="*/ 0 h 10000"/>
              <a:gd name="connsiteX1" fmla="*/ 15460 w 15460"/>
              <a:gd name="connsiteY1" fmla="*/ 0 h 10000"/>
              <a:gd name="connsiteX2" fmla="*/ 13460 w 15460"/>
              <a:gd name="connsiteY2" fmla="*/ 10000 h 10000"/>
              <a:gd name="connsiteX3" fmla="*/ 0 w 15460"/>
              <a:gd name="connsiteY3" fmla="*/ 10000 h 10000"/>
              <a:gd name="connsiteX4" fmla="*/ 5460 w 15460"/>
              <a:gd name="connsiteY4" fmla="*/ 0 h 10000"/>
              <a:gd name="connsiteX0" fmla="*/ 5460 w 24492"/>
              <a:gd name="connsiteY0" fmla="*/ 0 h 10000"/>
              <a:gd name="connsiteX1" fmla="*/ 15460 w 24492"/>
              <a:gd name="connsiteY1" fmla="*/ 0 h 10000"/>
              <a:gd name="connsiteX2" fmla="*/ 24492 w 24492"/>
              <a:gd name="connsiteY2" fmla="*/ 9645 h 10000"/>
              <a:gd name="connsiteX3" fmla="*/ 0 w 24492"/>
              <a:gd name="connsiteY3" fmla="*/ 10000 h 10000"/>
              <a:gd name="connsiteX4" fmla="*/ 5460 w 24492"/>
              <a:gd name="connsiteY4" fmla="*/ 0 h 10000"/>
              <a:gd name="connsiteX0" fmla="*/ 5460 w 21794"/>
              <a:gd name="connsiteY0" fmla="*/ 0 h 10000"/>
              <a:gd name="connsiteX1" fmla="*/ 15460 w 21794"/>
              <a:gd name="connsiteY1" fmla="*/ 0 h 10000"/>
              <a:gd name="connsiteX2" fmla="*/ 21794 w 21794"/>
              <a:gd name="connsiteY2" fmla="*/ 9645 h 10000"/>
              <a:gd name="connsiteX3" fmla="*/ 0 w 21794"/>
              <a:gd name="connsiteY3" fmla="*/ 10000 h 10000"/>
              <a:gd name="connsiteX4" fmla="*/ 5460 w 21794"/>
              <a:gd name="connsiteY4" fmla="*/ 0 h 10000"/>
              <a:gd name="connsiteX0" fmla="*/ 5460 w 21794"/>
              <a:gd name="connsiteY0" fmla="*/ 0 h 10474"/>
              <a:gd name="connsiteX1" fmla="*/ 15460 w 21794"/>
              <a:gd name="connsiteY1" fmla="*/ 0 h 10474"/>
              <a:gd name="connsiteX2" fmla="*/ 21794 w 21794"/>
              <a:gd name="connsiteY2" fmla="*/ 10474 h 10474"/>
              <a:gd name="connsiteX3" fmla="*/ 0 w 21794"/>
              <a:gd name="connsiteY3" fmla="*/ 10000 h 10474"/>
              <a:gd name="connsiteX4" fmla="*/ 5460 w 21794"/>
              <a:gd name="connsiteY4" fmla="*/ 0 h 10474"/>
              <a:gd name="connsiteX0" fmla="*/ 5460 w 21794"/>
              <a:gd name="connsiteY0" fmla="*/ 0 h 10000"/>
              <a:gd name="connsiteX1" fmla="*/ 15460 w 21794"/>
              <a:gd name="connsiteY1" fmla="*/ 0 h 10000"/>
              <a:gd name="connsiteX2" fmla="*/ 21794 w 21794"/>
              <a:gd name="connsiteY2" fmla="*/ 9645 h 10000"/>
              <a:gd name="connsiteX3" fmla="*/ 0 w 21794"/>
              <a:gd name="connsiteY3" fmla="*/ 10000 h 10000"/>
              <a:gd name="connsiteX4" fmla="*/ 5460 w 21794"/>
              <a:gd name="connsiteY4" fmla="*/ 0 h 10000"/>
              <a:gd name="connsiteX0" fmla="*/ 5460 w 24611"/>
              <a:gd name="connsiteY0" fmla="*/ 0 h 10119"/>
              <a:gd name="connsiteX1" fmla="*/ 15460 w 24611"/>
              <a:gd name="connsiteY1" fmla="*/ 0 h 10119"/>
              <a:gd name="connsiteX2" fmla="*/ 24611 w 24611"/>
              <a:gd name="connsiteY2" fmla="*/ 10119 h 10119"/>
              <a:gd name="connsiteX3" fmla="*/ 0 w 24611"/>
              <a:gd name="connsiteY3" fmla="*/ 10000 h 10119"/>
              <a:gd name="connsiteX4" fmla="*/ 5460 w 24611"/>
              <a:gd name="connsiteY4" fmla="*/ 0 h 10119"/>
              <a:gd name="connsiteX0" fmla="*/ 5460 w 22599"/>
              <a:gd name="connsiteY0" fmla="*/ 0 h 10474"/>
              <a:gd name="connsiteX1" fmla="*/ 15460 w 22599"/>
              <a:gd name="connsiteY1" fmla="*/ 0 h 10474"/>
              <a:gd name="connsiteX2" fmla="*/ 22599 w 22599"/>
              <a:gd name="connsiteY2" fmla="*/ 10474 h 10474"/>
              <a:gd name="connsiteX3" fmla="*/ 0 w 22599"/>
              <a:gd name="connsiteY3" fmla="*/ 10000 h 10474"/>
              <a:gd name="connsiteX4" fmla="*/ 5460 w 22599"/>
              <a:gd name="connsiteY4" fmla="*/ 0 h 10474"/>
              <a:gd name="connsiteX0" fmla="*/ 5460 w 22243"/>
              <a:gd name="connsiteY0" fmla="*/ 0 h 10000"/>
              <a:gd name="connsiteX1" fmla="*/ 15460 w 22243"/>
              <a:gd name="connsiteY1" fmla="*/ 0 h 10000"/>
              <a:gd name="connsiteX2" fmla="*/ 22243 w 22243"/>
              <a:gd name="connsiteY2" fmla="*/ 9874 h 10000"/>
              <a:gd name="connsiteX3" fmla="*/ 0 w 22243"/>
              <a:gd name="connsiteY3" fmla="*/ 10000 h 10000"/>
              <a:gd name="connsiteX4" fmla="*/ 5460 w 22243"/>
              <a:gd name="connsiteY4" fmla="*/ 0 h 10000"/>
              <a:gd name="connsiteX0" fmla="*/ 5460 w 22752"/>
              <a:gd name="connsiteY0" fmla="*/ 0 h 10049"/>
              <a:gd name="connsiteX1" fmla="*/ 15460 w 22752"/>
              <a:gd name="connsiteY1" fmla="*/ 0 h 10049"/>
              <a:gd name="connsiteX2" fmla="*/ 22752 w 22752"/>
              <a:gd name="connsiteY2" fmla="*/ 10049 h 10049"/>
              <a:gd name="connsiteX3" fmla="*/ 0 w 22752"/>
              <a:gd name="connsiteY3" fmla="*/ 10000 h 10049"/>
              <a:gd name="connsiteX4" fmla="*/ 5460 w 22752"/>
              <a:gd name="connsiteY4" fmla="*/ 0 h 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2" h="10049">
                <a:moveTo>
                  <a:pt x="5460" y="0"/>
                </a:moveTo>
                <a:lnTo>
                  <a:pt x="15460" y="0"/>
                </a:lnTo>
                <a:lnTo>
                  <a:pt x="22752" y="10049"/>
                </a:lnTo>
                <a:lnTo>
                  <a:pt x="0" y="10000"/>
                </a:lnTo>
                <a:lnTo>
                  <a:pt x="5460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65116" y="4651047"/>
                <a:ext cx="302628" cy="3693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116" y="4651047"/>
                <a:ext cx="302628" cy="36930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owchart: Manual Operation 6"/>
          <p:cNvSpPr/>
          <p:nvPr/>
        </p:nvSpPr>
        <p:spPr>
          <a:xfrm>
            <a:off x="2718984" y="5093002"/>
            <a:ext cx="822590" cy="53864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5460 w 15460"/>
              <a:gd name="connsiteY0" fmla="*/ 0 h 10000"/>
              <a:gd name="connsiteX1" fmla="*/ 15460 w 15460"/>
              <a:gd name="connsiteY1" fmla="*/ 0 h 10000"/>
              <a:gd name="connsiteX2" fmla="*/ 13460 w 15460"/>
              <a:gd name="connsiteY2" fmla="*/ 10000 h 10000"/>
              <a:gd name="connsiteX3" fmla="*/ 0 w 15460"/>
              <a:gd name="connsiteY3" fmla="*/ 10000 h 10000"/>
              <a:gd name="connsiteX4" fmla="*/ 5460 w 15460"/>
              <a:gd name="connsiteY4" fmla="*/ 0 h 10000"/>
              <a:gd name="connsiteX0" fmla="*/ 5460 w 24492"/>
              <a:gd name="connsiteY0" fmla="*/ 0 h 10000"/>
              <a:gd name="connsiteX1" fmla="*/ 15460 w 24492"/>
              <a:gd name="connsiteY1" fmla="*/ 0 h 10000"/>
              <a:gd name="connsiteX2" fmla="*/ 24492 w 24492"/>
              <a:gd name="connsiteY2" fmla="*/ 9645 h 10000"/>
              <a:gd name="connsiteX3" fmla="*/ 0 w 24492"/>
              <a:gd name="connsiteY3" fmla="*/ 10000 h 10000"/>
              <a:gd name="connsiteX4" fmla="*/ 5460 w 24492"/>
              <a:gd name="connsiteY4" fmla="*/ 0 h 10000"/>
              <a:gd name="connsiteX0" fmla="*/ 5460 w 21794"/>
              <a:gd name="connsiteY0" fmla="*/ 0 h 10000"/>
              <a:gd name="connsiteX1" fmla="*/ 15460 w 21794"/>
              <a:gd name="connsiteY1" fmla="*/ 0 h 10000"/>
              <a:gd name="connsiteX2" fmla="*/ 21794 w 21794"/>
              <a:gd name="connsiteY2" fmla="*/ 9645 h 10000"/>
              <a:gd name="connsiteX3" fmla="*/ 0 w 21794"/>
              <a:gd name="connsiteY3" fmla="*/ 10000 h 10000"/>
              <a:gd name="connsiteX4" fmla="*/ 5460 w 21794"/>
              <a:gd name="connsiteY4" fmla="*/ 0 h 10000"/>
              <a:gd name="connsiteX0" fmla="*/ 5460 w 21794"/>
              <a:gd name="connsiteY0" fmla="*/ 0 h 10474"/>
              <a:gd name="connsiteX1" fmla="*/ 15460 w 21794"/>
              <a:gd name="connsiteY1" fmla="*/ 0 h 10474"/>
              <a:gd name="connsiteX2" fmla="*/ 21794 w 21794"/>
              <a:gd name="connsiteY2" fmla="*/ 10474 h 10474"/>
              <a:gd name="connsiteX3" fmla="*/ 0 w 21794"/>
              <a:gd name="connsiteY3" fmla="*/ 10000 h 10474"/>
              <a:gd name="connsiteX4" fmla="*/ 5460 w 21794"/>
              <a:gd name="connsiteY4" fmla="*/ 0 h 10474"/>
              <a:gd name="connsiteX0" fmla="*/ 5460 w 21794"/>
              <a:gd name="connsiteY0" fmla="*/ 0 h 10000"/>
              <a:gd name="connsiteX1" fmla="*/ 15460 w 21794"/>
              <a:gd name="connsiteY1" fmla="*/ 0 h 10000"/>
              <a:gd name="connsiteX2" fmla="*/ 21794 w 21794"/>
              <a:gd name="connsiteY2" fmla="*/ 9645 h 10000"/>
              <a:gd name="connsiteX3" fmla="*/ 0 w 21794"/>
              <a:gd name="connsiteY3" fmla="*/ 10000 h 10000"/>
              <a:gd name="connsiteX4" fmla="*/ 5460 w 21794"/>
              <a:gd name="connsiteY4" fmla="*/ 0 h 10000"/>
              <a:gd name="connsiteX0" fmla="*/ 5460 w 24611"/>
              <a:gd name="connsiteY0" fmla="*/ 0 h 10119"/>
              <a:gd name="connsiteX1" fmla="*/ 15460 w 24611"/>
              <a:gd name="connsiteY1" fmla="*/ 0 h 10119"/>
              <a:gd name="connsiteX2" fmla="*/ 24611 w 24611"/>
              <a:gd name="connsiteY2" fmla="*/ 10119 h 10119"/>
              <a:gd name="connsiteX3" fmla="*/ 0 w 24611"/>
              <a:gd name="connsiteY3" fmla="*/ 10000 h 10119"/>
              <a:gd name="connsiteX4" fmla="*/ 5460 w 24611"/>
              <a:gd name="connsiteY4" fmla="*/ 0 h 10119"/>
              <a:gd name="connsiteX0" fmla="*/ 5460 w 22599"/>
              <a:gd name="connsiteY0" fmla="*/ 0 h 10474"/>
              <a:gd name="connsiteX1" fmla="*/ 15460 w 22599"/>
              <a:gd name="connsiteY1" fmla="*/ 0 h 10474"/>
              <a:gd name="connsiteX2" fmla="*/ 22599 w 22599"/>
              <a:gd name="connsiteY2" fmla="*/ 10474 h 10474"/>
              <a:gd name="connsiteX3" fmla="*/ 0 w 22599"/>
              <a:gd name="connsiteY3" fmla="*/ 10000 h 10474"/>
              <a:gd name="connsiteX4" fmla="*/ 5460 w 22599"/>
              <a:gd name="connsiteY4" fmla="*/ 0 h 10474"/>
              <a:gd name="connsiteX0" fmla="*/ 5460 w 22243"/>
              <a:gd name="connsiteY0" fmla="*/ 0 h 10000"/>
              <a:gd name="connsiteX1" fmla="*/ 15460 w 22243"/>
              <a:gd name="connsiteY1" fmla="*/ 0 h 10000"/>
              <a:gd name="connsiteX2" fmla="*/ 22243 w 22243"/>
              <a:gd name="connsiteY2" fmla="*/ 9874 h 10000"/>
              <a:gd name="connsiteX3" fmla="*/ 0 w 22243"/>
              <a:gd name="connsiteY3" fmla="*/ 10000 h 10000"/>
              <a:gd name="connsiteX4" fmla="*/ 5460 w 22243"/>
              <a:gd name="connsiteY4" fmla="*/ 0 h 10000"/>
              <a:gd name="connsiteX0" fmla="*/ 5460 w 22752"/>
              <a:gd name="connsiteY0" fmla="*/ 0 h 10049"/>
              <a:gd name="connsiteX1" fmla="*/ 15460 w 22752"/>
              <a:gd name="connsiteY1" fmla="*/ 0 h 10049"/>
              <a:gd name="connsiteX2" fmla="*/ 22752 w 22752"/>
              <a:gd name="connsiteY2" fmla="*/ 10049 h 10049"/>
              <a:gd name="connsiteX3" fmla="*/ 0 w 22752"/>
              <a:gd name="connsiteY3" fmla="*/ 10000 h 10049"/>
              <a:gd name="connsiteX4" fmla="*/ 5460 w 22752"/>
              <a:gd name="connsiteY4" fmla="*/ 0 h 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2" h="10049">
                <a:moveTo>
                  <a:pt x="5460" y="0"/>
                </a:moveTo>
                <a:lnTo>
                  <a:pt x="15460" y="0"/>
                </a:lnTo>
                <a:lnTo>
                  <a:pt x="22752" y="10049"/>
                </a:lnTo>
                <a:lnTo>
                  <a:pt x="0" y="10000"/>
                </a:lnTo>
                <a:lnTo>
                  <a:pt x="5460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958632" y="4651047"/>
                <a:ext cx="288032" cy="3693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632" y="4651047"/>
                <a:ext cx="288032" cy="36930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lowchart: Manual Operation 6"/>
          <p:cNvSpPr/>
          <p:nvPr/>
        </p:nvSpPr>
        <p:spPr>
          <a:xfrm>
            <a:off x="3735766" y="5093002"/>
            <a:ext cx="822590" cy="53864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5460 w 15460"/>
              <a:gd name="connsiteY0" fmla="*/ 0 h 10000"/>
              <a:gd name="connsiteX1" fmla="*/ 15460 w 15460"/>
              <a:gd name="connsiteY1" fmla="*/ 0 h 10000"/>
              <a:gd name="connsiteX2" fmla="*/ 13460 w 15460"/>
              <a:gd name="connsiteY2" fmla="*/ 10000 h 10000"/>
              <a:gd name="connsiteX3" fmla="*/ 0 w 15460"/>
              <a:gd name="connsiteY3" fmla="*/ 10000 h 10000"/>
              <a:gd name="connsiteX4" fmla="*/ 5460 w 15460"/>
              <a:gd name="connsiteY4" fmla="*/ 0 h 10000"/>
              <a:gd name="connsiteX0" fmla="*/ 5460 w 24492"/>
              <a:gd name="connsiteY0" fmla="*/ 0 h 10000"/>
              <a:gd name="connsiteX1" fmla="*/ 15460 w 24492"/>
              <a:gd name="connsiteY1" fmla="*/ 0 h 10000"/>
              <a:gd name="connsiteX2" fmla="*/ 24492 w 24492"/>
              <a:gd name="connsiteY2" fmla="*/ 9645 h 10000"/>
              <a:gd name="connsiteX3" fmla="*/ 0 w 24492"/>
              <a:gd name="connsiteY3" fmla="*/ 10000 h 10000"/>
              <a:gd name="connsiteX4" fmla="*/ 5460 w 24492"/>
              <a:gd name="connsiteY4" fmla="*/ 0 h 10000"/>
              <a:gd name="connsiteX0" fmla="*/ 5460 w 21794"/>
              <a:gd name="connsiteY0" fmla="*/ 0 h 10000"/>
              <a:gd name="connsiteX1" fmla="*/ 15460 w 21794"/>
              <a:gd name="connsiteY1" fmla="*/ 0 h 10000"/>
              <a:gd name="connsiteX2" fmla="*/ 21794 w 21794"/>
              <a:gd name="connsiteY2" fmla="*/ 9645 h 10000"/>
              <a:gd name="connsiteX3" fmla="*/ 0 w 21794"/>
              <a:gd name="connsiteY3" fmla="*/ 10000 h 10000"/>
              <a:gd name="connsiteX4" fmla="*/ 5460 w 21794"/>
              <a:gd name="connsiteY4" fmla="*/ 0 h 10000"/>
              <a:gd name="connsiteX0" fmla="*/ 5460 w 21794"/>
              <a:gd name="connsiteY0" fmla="*/ 0 h 10474"/>
              <a:gd name="connsiteX1" fmla="*/ 15460 w 21794"/>
              <a:gd name="connsiteY1" fmla="*/ 0 h 10474"/>
              <a:gd name="connsiteX2" fmla="*/ 21794 w 21794"/>
              <a:gd name="connsiteY2" fmla="*/ 10474 h 10474"/>
              <a:gd name="connsiteX3" fmla="*/ 0 w 21794"/>
              <a:gd name="connsiteY3" fmla="*/ 10000 h 10474"/>
              <a:gd name="connsiteX4" fmla="*/ 5460 w 21794"/>
              <a:gd name="connsiteY4" fmla="*/ 0 h 10474"/>
              <a:gd name="connsiteX0" fmla="*/ 5460 w 21794"/>
              <a:gd name="connsiteY0" fmla="*/ 0 h 10000"/>
              <a:gd name="connsiteX1" fmla="*/ 15460 w 21794"/>
              <a:gd name="connsiteY1" fmla="*/ 0 h 10000"/>
              <a:gd name="connsiteX2" fmla="*/ 21794 w 21794"/>
              <a:gd name="connsiteY2" fmla="*/ 9645 h 10000"/>
              <a:gd name="connsiteX3" fmla="*/ 0 w 21794"/>
              <a:gd name="connsiteY3" fmla="*/ 10000 h 10000"/>
              <a:gd name="connsiteX4" fmla="*/ 5460 w 21794"/>
              <a:gd name="connsiteY4" fmla="*/ 0 h 10000"/>
              <a:gd name="connsiteX0" fmla="*/ 5460 w 24611"/>
              <a:gd name="connsiteY0" fmla="*/ 0 h 10119"/>
              <a:gd name="connsiteX1" fmla="*/ 15460 w 24611"/>
              <a:gd name="connsiteY1" fmla="*/ 0 h 10119"/>
              <a:gd name="connsiteX2" fmla="*/ 24611 w 24611"/>
              <a:gd name="connsiteY2" fmla="*/ 10119 h 10119"/>
              <a:gd name="connsiteX3" fmla="*/ 0 w 24611"/>
              <a:gd name="connsiteY3" fmla="*/ 10000 h 10119"/>
              <a:gd name="connsiteX4" fmla="*/ 5460 w 24611"/>
              <a:gd name="connsiteY4" fmla="*/ 0 h 10119"/>
              <a:gd name="connsiteX0" fmla="*/ 5460 w 22599"/>
              <a:gd name="connsiteY0" fmla="*/ 0 h 10474"/>
              <a:gd name="connsiteX1" fmla="*/ 15460 w 22599"/>
              <a:gd name="connsiteY1" fmla="*/ 0 h 10474"/>
              <a:gd name="connsiteX2" fmla="*/ 22599 w 22599"/>
              <a:gd name="connsiteY2" fmla="*/ 10474 h 10474"/>
              <a:gd name="connsiteX3" fmla="*/ 0 w 22599"/>
              <a:gd name="connsiteY3" fmla="*/ 10000 h 10474"/>
              <a:gd name="connsiteX4" fmla="*/ 5460 w 22599"/>
              <a:gd name="connsiteY4" fmla="*/ 0 h 10474"/>
              <a:gd name="connsiteX0" fmla="*/ 5460 w 22243"/>
              <a:gd name="connsiteY0" fmla="*/ 0 h 10000"/>
              <a:gd name="connsiteX1" fmla="*/ 15460 w 22243"/>
              <a:gd name="connsiteY1" fmla="*/ 0 h 10000"/>
              <a:gd name="connsiteX2" fmla="*/ 22243 w 22243"/>
              <a:gd name="connsiteY2" fmla="*/ 9874 h 10000"/>
              <a:gd name="connsiteX3" fmla="*/ 0 w 22243"/>
              <a:gd name="connsiteY3" fmla="*/ 10000 h 10000"/>
              <a:gd name="connsiteX4" fmla="*/ 5460 w 22243"/>
              <a:gd name="connsiteY4" fmla="*/ 0 h 10000"/>
              <a:gd name="connsiteX0" fmla="*/ 5460 w 22752"/>
              <a:gd name="connsiteY0" fmla="*/ 0 h 10049"/>
              <a:gd name="connsiteX1" fmla="*/ 15460 w 22752"/>
              <a:gd name="connsiteY1" fmla="*/ 0 h 10049"/>
              <a:gd name="connsiteX2" fmla="*/ 22752 w 22752"/>
              <a:gd name="connsiteY2" fmla="*/ 10049 h 10049"/>
              <a:gd name="connsiteX3" fmla="*/ 0 w 22752"/>
              <a:gd name="connsiteY3" fmla="*/ 10000 h 10049"/>
              <a:gd name="connsiteX4" fmla="*/ 5460 w 22752"/>
              <a:gd name="connsiteY4" fmla="*/ 0 h 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2" h="10049">
                <a:moveTo>
                  <a:pt x="5460" y="0"/>
                </a:moveTo>
                <a:lnTo>
                  <a:pt x="15460" y="0"/>
                </a:lnTo>
                <a:lnTo>
                  <a:pt x="22752" y="10049"/>
                </a:lnTo>
                <a:lnTo>
                  <a:pt x="0" y="10000"/>
                </a:lnTo>
                <a:lnTo>
                  <a:pt x="5460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952148" y="4651047"/>
                <a:ext cx="288032" cy="3693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148" y="4651047"/>
                <a:ext cx="288032" cy="36930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lowchart: Manual Operation 6"/>
          <p:cNvSpPr/>
          <p:nvPr/>
        </p:nvSpPr>
        <p:spPr>
          <a:xfrm>
            <a:off x="4729163" y="5093002"/>
            <a:ext cx="822590" cy="53864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5460 w 15460"/>
              <a:gd name="connsiteY0" fmla="*/ 0 h 10000"/>
              <a:gd name="connsiteX1" fmla="*/ 15460 w 15460"/>
              <a:gd name="connsiteY1" fmla="*/ 0 h 10000"/>
              <a:gd name="connsiteX2" fmla="*/ 13460 w 15460"/>
              <a:gd name="connsiteY2" fmla="*/ 10000 h 10000"/>
              <a:gd name="connsiteX3" fmla="*/ 0 w 15460"/>
              <a:gd name="connsiteY3" fmla="*/ 10000 h 10000"/>
              <a:gd name="connsiteX4" fmla="*/ 5460 w 15460"/>
              <a:gd name="connsiteY4" fmla="*/ 0 h 10000"/>
              <a:gd name="connsiteX0" fmla="*/ 5460 w 24492"/>
              <a:gd name="connsiteY0" fmla="*/ 0 h 10000"/>
              <a:gd name="connsiteX1" fmla="*/ 15460 w 24492"/>
              <a:gd name="connsiteY1" fmla="*/ 0 h 10000"/>
              <a:gd name="connsiteX2" fmla="*/ 24492 w 24492"/>
              <a:gd name="connsiteY2" fmla="*/ 9645 h 10000"/>
              <a:gd name="connsiteX3" fmla="*/ 0 w 24492"/>
              <a:gd name="connsiteY3" fmla="*/ 10000 h 10000"/>
              <a:gd name="connsiteX4" fmla="*/ 5460 w 24492"/>
              <a:gd name="connsiteY4" fmla="*/ 0 h 10000"/>
              <a:gd name="connsiteX0" fmla="*/ 5460 w 21794"/>
              <a:gd name="connsiteY0" fmla="*/ 0 h 10000"/>
              <a:gd name="connsiteX1" fmla="*/ 15460 w 21794"/>
              <a:gd name="connsiteY1" fmla="*/ 0 h 10000"/>
              <a:gd name="connsiteX2" fmla="*/ 21794 w 21794"/>
              <a:gd name="connsiteY2" fmla="*/ 9645 h 10000"/>
              <a:gd name="connsiteX3" fmla="*/ 0 w 21794"/>
              <a:gd name="connsiteY3" fmla="*/ 10000 h 10000"/>
              <a:gd name="connsiteX4" fmla="*/ 5460 w 21794"/>
              <a:gd name="connsiteY4" fmla="*/ 0 h 10000"/>
              <a:gd name="connsiteX0" fmla="*/ 5460 w 21794"/>
              <a:gd name="connsiteY0" fmla="*/ 0 h 10474"/>
              <a:gd name="connsiteX1" fmla="*/ 15460 w 21794"/>
              <a:gd name="connsiteY1" fmla="*/ 0 h 10474"/>
              <a:gd name="connsiteX2" fmla="*/ 21794 w 21794"/>
              <a:gd name="connsiteY2" fmla="*/ 10474 h 10474"/>
              <a:gd name="connsiteX3" fmla="*/ 0 w 21794"/>
              <a:gd name="connsiteY3" fmla="*/ 10000 h 10474"/>
              <a:gd name="connsiteX4" fmla="*/ 5460 w 21794"/>
              <a:gd name="connsiteY4" fmla="*/ 0 h 10474"/>
              <a:gd name="connsiteX0" fmla="*/ 5460 w 21794"/>
              <a:gd name="connsiteY0" fmla="*/ 0 h 10000"/>
              <a:gd name="connsiteX1" fmla="*/ 15460 w 21794"/>
              <a:gd name="connsiteY1" fmla="*/ 0 h 10000"/>
              <a:gd name="connsiteX2" fmla="*/ 21794 w 21794"/>
              <a:gd name="connsiteY2" fmla="*/ 9645 h 10000"/>
              <a:gd name="connsiteX3" fmla="*/ 0 w 21794"/>
              <a:gd name="connsiteY3" fmla="*/ 10000 h 10000"/>
              <a:gd name="connsiteX4" fmla="*/ 5460 w 21794"/>
              <a:gd name="connsiteY4" fmla="*/ 0 h 10000"/>
              <a:gd name="connsiteX0" fmla="*/ 5460 w 24611"/>
              <a:gd name="connsiteY0" fmla="*/ 0 h 10119"/>
              <a:gd name="connsiteX1" fmla="*/ 15460 w 24611"/>
              <a:gd name="connsiteY1" fmla="*/ 0 h 10119"/>
              <a:gd name="connsiteX2" fmla="*/ 24611 w 24611"/>
              <a:gd name="connsiteY2" fmla="*/ 10119 h 10119"/>
              <a:gd name="connsiteX3" fmla="*/ 0 w 24611"/>
              <a:gd name="connsiteY3" fmla="*/ 10000 h 10119"/>
              <a:gd name="connsiteX4" fmla="*/ 5460 w 24611"/>
              <a:gd name="connsiteY4" fmla="*/ 0 h 10119"/>
              <a:gd name="connsiteX0" fmla="*/ 5460 w 22599"/>
              <a:gd name="connsiteY0" fmla="*/ 0 h 10474"/>
              <a:gd name="connsiteX1" fmla="*/ 15460 w 22599"/>
              <a:gd name="connsiteY1" fmla="*/ 0 h 10474"/>
              <a:gd name="connsiteX2" fmla="*/ 22599 w 22599"/>
              <a:gd name="connsiteY2" fmla="*/ 10474 h 10474"/>
              <a:gd name="connsiteX3" fmla="*/ 0 w 22599"/>
              <a:gd name="connsiteY3" fmla="*/ 10000 h 10474"/>
              <a:gd name="connsiteX4" fmla="*/ 5460 w 22599"/>
              <a:gd name="connsiteY4" fmla="*/ 0 h 10474"/>
              <a:gd name="connsiteX0" fmla="*/ 5460 w 22243"/>
              <a:gd name="connsiteY0" fmla="*/ 0 h 10000"/>
              <a:gd name="connsiteX1" fmla="*/ 15460 w 22243"/>
              <a:gd name="connsiteY1" fmla="*/ 0 h 10000"/>
              <a:gd name="connsiteX2" fmla="*/ 22243 w 22243"/>
              <a:gd name="connsiteY2" fmla="*/ 9874 h 10000"/>
              <a:gd name="connsiteX3" fmla="*/ 0 w 22243"/>
              <a:gd name="connsiteY3" fmla="*/ 10000 h 10000"/>
              <a:gd name="connsiteX4" fmla="*/ 5460 w 22243"/>
              <a:gd name="connsiteY4" fmla="*/ 0 h 10000"/>
              <a:gd name="connsiteX0" fmla="*/ 5460 w 22752"/>
              <a:gd name="connsiteY0" fmla="*/ 0 h 10049"/>
              <a:gd name="connsiteX1" fmla="*/ 15460 w 22752"/>
              <a:gd name="connsiteY1" fmla="*/ 0 h 10049"/>
              <a:gd name="connsiteX2" fmla="*/ 22752 w 22752"/>
              <a:gd name="connsiteY2" fmla="*/ 10049 h 10049"/>
              <a:gd name="connsiteX3" fmla="*/ 0 w 22752"/>
              <a:gd name="connsiteY3" fmla="*/ 10000 h 10049"/>
              <a:gd name="connsiteX4" fmla="*/ 5460 w 22752"/>
              <a:gd name="connsiteY4" fmla="*/ 0 h 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2" h="10049">
                <a:moveTo>
                  <a:pt x="5460" y="0"/>
                </a:moveTo>
                <a:lnTo>
                  <a:pt x="15460" y="0"/>
                </a:lnTo>
                <a:lnTo>
                  <a:pt x="22752" y="10049"/>
                </a:lnTo>
                <a:lnTo>
                  <a:pt x="0" y="10000"/>
                </a:lnTo>
                <a:lnTo>
                  <a:pt x="5460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945664" y="4651047"/>
                <a:ext cx="288032" cy="3693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664" y="4651047"/>
                <a:ext cx="288032" cy="36930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lowchart: Manual Operation 6"/>
          <p:cNvSpPr/>
          <p:nvPr/>
        </p:nvSpPr>
        <p:spPr>
          <a:xfrm>
            <a:off x="5722560" y="5093002"/>
            <a:ext cx="822590" cy="53864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5460 w 15460"/>
              <a:gd name="connsiteY0" fmla="*/ 0 h 10000"/>
              <a:gd name="connsiteX1" fmla="*/ 15460 w 15460"/>
              <a:gd name="connsiteY1" fmla="*/ 0 h 10000"/>
              <a:gd name="connsiteX2" fmla="*/ 13460 w 15460"/>
              <a:gd name="connsiteY2" fmla="*/ 10000 h 10000"/>
              <a:gd name="connsiteX3" fmla="*/ 0 w 15460"/>
              <a:gd name="connsiteY3" fmla="*/ 10000 h 10000"/>
              <a:gd name="connsiteX4" fmla="*/ 5460 w 15460"/>
              <a:gd name="connsiteY4" fmla="*/ 0 h 10000"/>
              <a:gd name="connsiteX0" fmla="*/ 5460 w 24492"/>
              <a:gd name="connsiteY0" fmla="*/ 0 h 10000"/>
              <a:gd name="connsiteX1" fmla="*/ 15460 w 24492"/>
              <a:gd name="connsiteY1" fmla="*/ 0 h 10000"/>
              <a:gd name="connsiteX2" fmla="*/ 24492 w 24492"/>
              <a:gd name="connsiteY2" fmla="*/ 9645 h 10000"/>
              <a:gd name="connsiteX3" fmla="*/ 0 w 24492"/>
              <a:gd name="connsiteY3" fmla="*/ 10000 h 10000"/>
              <a:gd name="connsiteX4" fmla="*/ 5460 w 24492"/>
              <a:gd name="connsiteY4" fmla="*/ 0 h 10000"/>
              <a:gd name="connsiteX0" fmla="*/ 5460 w 21794"/>
              <a:gd name="connsiteY0" fmla="*/ 0 h 10000"/>
              <a:gd name="connsiteX1" fmla="*/ 15460 w 21794"/>
              <a:gd name="connsiteY1" fmla="*/ 0 h 10000"/>
              <a:gd name="connsiteX2" fmla="*/ 21794 w 21794"/>
              <a:gd name="connsiteY2" fmla="*/ 9645 h 10000"/>
              <a:gd name="connsiteX3" fmla="*/ 0 w 21794"/>
              <a:gd name="connsiteY3" fmla="*/ 10000 h 10000"/>
              <a:gd name="connsiteX4" fmla="*/ 5460 w 21794"/>
              <a:gd name="connsiteY4" fmla="*/ 0 h 10000"/>
              <a:gd name="connsiteX0" fmla="*/ 5460 w 21794"/>
              <a:gd name="connsiteY0" fmla="*/ 0 h 10474"/>
              <a:gd name="connsiteX1" fmla="*/ 15460 w 21794"/>
              <a:gd name="connsiteY1" fmla="*/ 0 h 10474"/>
              <a:gd name="connsiteX2" fmla="*/ 21794 w 21794"/>
              <a:gd name="connsiteY2" fmla="*/ 10474 h 10474"/>
              <a:gd name="connsiteX3" fmla="*/ 0 w 21794"/>
              <a:gd name="connsiteY3" fmla="*/ 10000 h 10474"/>
              <a:gd name="connsiteX4" fmla="*/ 5460 w 21794"/>
              <a:gd name="connsiteY4" fmla="*/ 0 h 10474"/>
              <a:gd name="connsiteX0" fmla="*/ 5460 w 21794"/>
              <a:gd name="connsiteY0" fmla="*/ 0 h 10000"/>
              <a:gd name="connsiteX1" fmla="*/ 15460 w 21794"/>
              <a:gd name="connsiteY1" fmla="*/ 0 h 10000"/>
              <a:gd name="connsiteX2" fmla="*/ 21794 w 21794"/>
              <a:gd name="connsiteY2" fmla="*/ 9645 h 10000"/>
              <a:gd name="connsiteX3" fmla="*/ 0 w 21794"/>
              <a:gd name="connsiteY3" fmla="*/ 10000 h 10000"/>
              <a:gd name="connsiteX4" fmla="*/ 5460 w 21794"/>
              <a:gd name="connsiteY4" fmla="*/ 0 h 10000"/>
              <a:gd name="connsiteX0" fmla="*/ 5460 w 24611"/>
              <a:gd name="connsiteY0" fmla="*/ 0 h 10119"/>
              <a:gd name="connsiteX1" fmla="*/ 15460 w 24611"/>
              <a:gd name="connsiteY1" fmla="*/ 0 h 10119"/>
              <a:gd name="connsiteX2" fmla="*/ 24611 w 24611"/>
              <a:gd name="connsiteY2" fmla="*/ 10119 h 10119"/>
              <a:gd name="connsiteX3" fmla="*/ 0 w 24611"/>
              <a:gd name="connsiteY3" fmla="*/ 10000 h 10119"/>
              <a:gd name="connsiteX4" fmla="*/ 5460 w 24611"/>
              <a:gd name="connsiteY4" fmla="*/ 0 h 10119"/>
              <a:gd name="connsiteX0" fmla="*/ 5460 w 22599"/>
              <a:gd name="connsiteY0" fmla="*/ 0 h 10474"/>
              <a:gd name="connsiteX1" fmla="*/ 15460 w 22599"/>
              <a:gd name="connsiteY1" fmla="*/ 0 h 10474"/>
              <a:gd name="connsiteX2" fmla="*/ 22599 w 22599"/>
              <a:gd name="connsiteY2" fmla="*/ 10474 h 10474"/>
              <a:gd name="connsiteX3" fmla="*/ 0 w 22599"/>
              <a:gd name="connsiteY3" fmla="*/ 10000 h 10474"/>
              <a:gd name="connsiteX4" fmla="*/ 5460 w 22599"/>
              <a:gd name="connsiteY4" fmla="*/ 0 h 10474"/>
              <a:gd name="connsiteX0" fmla="*/ 5460 w 22243"/>
              <a:gd name="connsiteY0" fmla="*/ 0 h 10000"/>
              <a:gd name="connsiteX1" fmla="*/ 15460 w 22243"/>
              <a:gd name="connsiteY1" fmla="*/ 0 h 10000"/>
              <a:gd name="connsiteX2" fmla="*/ 22243 w 22243"/>
              <a:gd name="connsiteY2" fmla="*/ 9874 h 10000"/>
              <a:gd name="connsiteX3" fmla="*/ 0 w 22243"/>
              <a:gd name="connsiteY3" fmla="*/ 10000 h 10000"/>
              <a:gd name="connsiteX4" fmla="*/ 5460 w 22243"/>
              <a:gd name="connsiteY4" fmla="*/ 0 h 10000"/>
              <a:gd name="connsiteX0" fmla="*/ 5460 w 22752"/>
              <a:gd name="connsiteY0" fmla="*/ 0 h 10049"/>
              <a:gd name="connsiteX1" fmla="*/ 15460 w 22752"/>
              <a:gd name="connsiteY1" fmla="*/ 0 h 10049"/>
              <a:gd name="connsiteX2" fmla="*/ 22752 w 22752"/>
              <a:gd name="connsiteY2" fmla="*/ 10049 h 10049"/>
              <a:gd name="connsiteX3" fmla="*/ 0 w 22752"/>
              <a:gd name="connsiteY3" fmla="*/ 10000 h 10049"/>
              <a:gd name="connsiteX4" fmla="*/ 5460 w 22752"/>
              <a:gd name="connsiteY4" fmla="*/ 0 h 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2" h="10049">
                <a:moveTo>
                  <a:pt x="5460" y="0"/>
                </a:moveTo>
                <a:lnTo>
                  <a:pt x="15460" y="0"/>
                </a:lnTo>
                <a:lnTo>
                  <a:pt x="22752" y="10049"/>
                </a:lnTo>
                <a:lnTo>
                  <a:pt x="0" y="10000"/>
                </a:lnTo>
                <a:lnTo>
                  <a:pt x="5460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939180" y="4651047"/>
                <a:ext cx="288032" cy="3693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80" y="4651047"/>
                <a:ext cx="288032" cy="36930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lowchart: Manual Operation 6"/>
          <p:cNvSpPr/>
          <p:nvPr/>
        </p:nvSpPr>
        <p:spPr>
          <a:xfrm>
            <a:off x="6715956" y="5117140"/>
            <a:ext cx="822590" cy="53864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5460 w 15460"/>
              <a:gd name="connsiteY0" fmla="*/ 0 h 10000"/>
              <a:gd name="connsiteX1" fmla="*/ 15460 w 15460"/>
              <a:gd name="connsiteY1" fmla="*/ 0 h 10000"/>
              <a:gd name="connsiteX2" fmla="*/ 13460 w 15460"/>
              <a:gd name="connsiteY2" fmla="*/ 10000 h 10000"/>
              <a:gd name="connsiteX3" fmla="*/ 0 w 15460"/>
              <a:gd name="connsiteY3" fmla="*/ 10000 h 10000"/>
              <a:gd name="connsiteX4" fmla="*/ 5460 w 15460"/>
              <a:gd name="connsiteY4" fmla="*/ 0 h 10000"/>
              <a:gd name="connsiteX0" fmla="*/ 5460 w 24492"/>
              <a:gd name="connsiteY0" fmla="*/ 0 h 10000"/>
              <a:gd name="connsiteX1" fmla="*/ 15460 w 24492"/>
              <a:gd name="connsiteY1" fmla="*/ 0 h 10000"/>
              <a:gd name="connsiteX2" fmla="*/ 24492 w 24492"/>
              <a:gd name="connsiteY2" fmla="*/ 9645 h 10000"/>
              <a:gd name="connsiteX3" fmla="*/ 0 w 24492"/>
              <a:gd name="connsiteY3" fmla="*/ 10000 h 10000"/>
              <a:gd name="connsiteX4" fmla="*/ 5460 w 24492"/>
              <a:gd name="connsiteY4" fmla="*/ 0 h 10000"/>
              <a:gd name="connsiteX0" fmla="*/ 5460 w 21794"/>
              <a:gd name="connsiteY0" fmla="*/ 0 h 10000"/>
              <a:gd name="connsiteX1" fmla="*/ 15460 w 21794"/>
              <a:gd name="connsiteY1" fmla="*/ 0 h 10000"/>
              <a:gd name="connsiteX2" fmla="*/ 21794 w 21794"/>
              <a:gd name="connsiteY2" fmla="*/ 9645 h 10000"/>
              <a:gd name="connsiteX3" fmla="*/ 0 w 21794"/>
              <a:gd name="connsiteY3" fmla="*/ 10000 h 10000"/>
              <a:gd name="connsiteX4" fmla="*/ 5460 w 21794"/>
              <a:gd name="connsiteY4" fmla="*/ 0 h 10000"/>
              <a:gd name="connsiteX0" fmla="*/ 5460 w 21794"/>
              <a:gd name="connsiteY0" fmla="*/ 0 h 10474"/>
              <a:gd name="connsiteX1" fmla="*/ 15460 w 21794"/>
              <a:gd name="connsiteY1" fmla="*/ 0 h 10474"/>
              <a:gd name="connsiteX2" fmla="*/ 21794 w 21794"/>
              <a:gd name="connsiteY2" fmla="*/ 10474 h 10474"/>
              <a:gd name="connsiteX3" fmla="*/ 0 w 21794"/>
              <a:gd name="connsiteY3" fmla="*/ 10000 h 10474"/>
              <a:gd name="connsiteX4" fmla="*/ 5460 w 21794"/>
              <a:gd name="connsiteY4" fmla="*/ 0 h 10474"/>
              <a:gd name="connsiteX0" fmla="*/ 5460 w 21794"/>
              <a:gd name="connsiteY0" fmla="*/ 0 h 10000"/>
              <a:gd name="connsiteX1" fmla="*/ 15460 w 21794"/>
              <a:gd name="connsiteY1" fmla="*/ 0 h 10000"/>
              <a:gd name="connsiteX2" fmla="*/ 21794 w 21794"/>
              <a:gd name="connsiteY2" fmla="*/ 9645 h 10000"/>
              <a:gd name="connsiteX3" fmla="*/ 0 w 21794"/>
              <a:gd name="connsiteY3" fmla="*/ 10000 h 10000"/>
              <a:gd name="connsiteX4" fmla="*/ 5460 w 21794"/>
              <a:gd name="connsiteY4" fmla="*/ 0 h 10000"/>
              <a:gd name="connsiteX0" fmla="*/ 5460 w 24611"/>
              <a:gd name="connsiteY0" fmla="*/ 0 h 10119"/>
              <a:gd name="connsiteX1" fmla="*/ 15460 w 24611"/>
              <a:gd name="connsiteY1" fmla="*/ 0 h 10119"/>
              <a:gd name="connsiteX2" fmla="*/ 24611 w 24611"/>
              <a:gd name="connsiteY2" fmla="*/ 10119 h 10119"/>
              <a:gd name="connsiteX3" fmla="*/ 0 w 24611"/>
              <a:gd name="connsiteY3" fmla="*/ 10000 h 10119"/>
              <a:gd name="connsiteX4" fmla="*/ 5460 w 24611"/>
              <a:gd name="connsiteY4" fmla="*/ 0 h 10119"/>
              <a:gd name="connsiteX0" fmla="*/ 5460 w 22599"/>
              <a:gd name="connsiteY0" fmla="*/ 0 h 10474"/>
              <a:gd name="connsiteX1" fmla="*/ 15460 w 22599"/>
              <a:gd name="connsiteY1" fmla="*/ 0 h 10474"/>
              <a:gd name="connsiteX2" fmla="*/ 22599 w 22599"/>
              <a:gd name="connsiteY2" fmla="*/ 10474 h 10474"/>
              <a:gd name="connsiteX3" fmla="*/ 0 w 22599"/>
              <a:gd name="connsiteY3" fmla="*/ 10000 h 10474"/>
              <a:gd name="connsiteX4" fmla="*/ 5460 w 22599"/>
              <a:gd name="connsiteY4" fmla="*/ 0 h 10474"/>
              <a:gd name="connsiteX0" fmla="*/ 5460 w 22243"/>
              <a:gd name="connsiteY0" fmla="*/ 0 h 10000"/>
              <a:gd name="connsiteX1" fmla="*/ 15460 w 22243"/>
              <a:gd name="connsiteY1" fmla="*/ 0 h 10000"/>
              <a:gd name="connsiteX2" fmla="*/ 22243 w 22243"/>
              <a:gd name="connsiteY2" fmla="*/ 9874 h 10000"/>
              <a:gd name="connsiteX3" fmla="*/ 0 w 22243"/>
              <a:gd name="connsiteY3" fmla="*/ 10000 h 10000"/>
              <a:gd name="connsiteX4" fmla="*/ 5460 w 22243"/>
              <a:gd name="connsiteY4" fmla="*/ 0 h 10000"/>
              <a:gd name="connsiteX0" fmla="*/ 5460 w 22752"/>
              <a:gd name="connsiteY0" fmla="*/ 0 h 10049"/>
              <a:gd name="connsiteX1" fmla="*/ 15460 w 22752"/>
              <a:gd name="connsiteY1" fmla="*/ 0 h 10049"/>
              <a:gd name="connsiteX2" fmla="*/ 22752 w 22752"/>
              <a:gd name="connsiteY2" fmla="*/ 10049 h 10049"/>
              <a:gd name="connsiteX3" fmla="*/ 0 w 22752"/>
              <a:gd name="connsiteY3" fmla="*/ 10000 h 10049"/>
              <a:gd name="connsiteX4" fmla="*/ 5460 w 22752"/>
              <a:gd name="connsiteY4" fmla="*/ 0 h 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2" h="10049">
                <a:moveTo>
                  <a:pt x="5460" y="0"/>
                </a:moveTo>
                <a:lnTo>
                  <a:pt x="15460" y="0"/>
                </a:lnTo>
                <a:lnTo>
                  <a:pt x="22752" y="10049"/>
                </a:lnTo>
                <a:lnTo>
                  <a:pt x="0" y="10000"/>
                </a:lnTo>
                <a:lnTo>
                  <a:pt x="5460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932696" y="4651047"/>
                <a:ext cx="288032" cy="3693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696" y="4651047"/>
                <a:ext cx="288032" cy="36930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lowchart: Manual Operation 6"/>
          <p:cNvSpPr/>
          <p:nvPr/>
        </p:nvSpPr>
        <p:spPr>
          <a:xfrm>
            <a:off x="7710190" y="5117140"/>
            <a:ext cx="822590" cy="53864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5460 w 15460"/>
              <a:gd name="connsiteY0" fmla="*/ 0 h 10000"/>
              <a:gd name="connsiteX1" fmla="*/ 15460 w 15460"/>
              <a:gd name="connsiteY1" fmla="*/ 0 h 10000"/>
              <a:gd name="connsiteX2" fmla="*/ 13460 w 15460"/>
              <a:gd name="connsiteY2" fmla="*/ 10000 h 10000"/>
              <a:gd name="connsiteX3" fmla="*/ 0 w 15460"/>
              <a:gd name="connsiteY3" fmla="*/ 10000 h 10000"/>
              <a:gd name="connsiteX4" fmla="*/ 5460 w 15460"/>
              <a:gd name="connsiteY4" fmla="*/ 0 h 10000"/>
              <a:gd name="connsiteX0" fmla="*/ 5460 w 24492"/>
              <a:gd name="connsiteY0" fmla="*/ 0 h 10000"/>
              <a:gd name="connsiteX1" fmla="*/ 15460 w 24492"/>
              <a:gd name="connsiteY1" fmla="*/ 0 h 10000"/>
              <a:gd name="connsiteX2" fmla="*/ 24492 w 24492"/>
              <a:gd name="connsiteY2" fmla="*/ 9645 h 10000"/>
              <a:gd name="connsiteX3" fmla="*/ 0 w 24492"/>
              <a:gd name="connsiteY3" fmla="*/ 10000 h 10000"/>
              <a:gd name="connsiteX4" fmla="*/ 5460 w 24492"/>
              <a:gd name="connsiteY4" fmla="*/ 0 h 10000"/>
              <a:gd name="connsiteX0" fmla="*/ 5460 w 21794"/>
              <a:gd name="connsiteY0" fmla="*/ 0 h 10000"/>
              <a:gd name="connsiteX1" fmla="*/ 15460 w 21794"/>
              <a:gd name="connsiteY1" fmla="*/ 0 h 10000"/>
              <a:gd name="connsiteX2" fmla="*/ 21794 w 21794"/>
              <a:gd name="connsiteY2" fmla="*/ 9645 h 10000"/>
              <a:gd name="connsiteX3" fmla="*/ 0 w 21794"/>
              <a:gd name="connsiteY3" fmla="*/ 10000 h 10000"/>
              <a:gd name="connsiteX4" fmla="*/ 5460 w 21794"/>
              <a:gd name="connsiteY4" fmla="*/ 0 h 10000"/>
              <a:gd name="connsiteX0" fmla="*/ 5460 w 21794"/>
              <a:gd name="connsiteY0" fmla="*/ 0 h 10474"/>
              <a:gd name="connsiteX1" fmla="*/ 15460 w 21794"/>
              <a:gd name="connsiteY1" fmla="*/ 0 h 10474"/>
              <a:gd name="connsiteX2" fmla="*/ 21794 w 21794"/>
              <a:gd name="connsiteY2" fmla="*/ 10474 h 10474"/>
              <a:gd name="connsiteX3" fmla="*/ 0 w 21794"/>
              <a:gd name="connsiteY3" fmla="*/ 10000 h 10474"/>
              <a:gd name="connsiteX4" fmla="*/ 5460 w 21794"/>
              <a:gd name="connsiteY4" fmla="*/ 0 h 10474"/>
              <a:gd name="connsiteX0" fmla="*/ 5460 w 21794"/>
              <a:gd name="connsiteY0" fmla="*/ 0 h 10000"/>
              <a:gd name="connsiteX1" fmla="*/ 15460 w 21794"/>
              <a:gd name="connsiteY1" fmla="*/ 0 h 10000"/>
              <a:gd name="connsiteX2" fmla="*/ 21794 w 21794"/>
              <a:gd name="connsiteY2" fmla="*/ 9645 h 10000"/>
              <a:gd name="connsiteX3" fmla="*/ 0 w 21794"/>
              <a:gd name="connsiteY3" fmla="*/ 10000 h 10000"/>
              <a:gd name="connsiteX4" fmla="*/ 5460 w 21794"/>
              <a:gd name="connsiteY4" fmla="*/ 0 h 10000"/>
              <a:gd name="connsiteX0" fmla="*/ 5460 w 24611"/>
              <a:gd name="connsiteY0" fmla="*/ 0 h 10119"/>
              <a:gd name="connsiteX1" fmla="*/ 15460 w 24611"/>
              <a:gd name="connsiteY1" fmla="*/ 0 h 10119"/>
              <a:gd name="connsiteX2" fmla="*/ 24611 w 24611"/>
              <a:gd name="connsiteY2" fmla="*/ 10119 h 10119"/>
              <a:gd name="connsiteX3" fmla="*/ 0 w 24611"/>
              <a:gd name="connsiteY3" fmla="*/ 10000 h 10119"/>
              <a:gd name="connsiteX4" fmla="*/ 5460 w 24611"/>
              <a:gd name="connsiteY4" fmla="*/ 0 h 10119"/>
              <a:gd name="connsiteX0" fmla="*/ 5460 w 22599"/>
              <a:gd name="connsiteY0" fmla="*/ 0 h 10474"/>
              <a:gd name="connsiteX1" fmla="*/ 15460 w 22599"/>
              <a:gd name="connsiteY1" fmla="*/ 0 h 10474"/>
              <a:gd name="connsiteX2" fmla="*/ 22599 w 22599"/>
              <a:gd name="connsiteY2" fmla="*/ 10474 h 10474"/>
              <a:gd name="connsiteX3" fmla="*/ 0 w 22599"/>
              <a:gd name="connsiteY3" fmla="*/ 10000 h 10474"/>
              <a:gd name="connsiteX4" fmla="*/ 5460 w 22599"/>
              <a:gd name="connsiteY4" fmla="*/ 0 h 10474"/>
              <a:gd name="connsiteX0" fmla="*/ 5460 w 22243"/>
              <a:gd name="connsiteY0" fmla="*/ 0 h 10000"/>
              <a:gd name="connsiteX1" fmla="*/ 15460 w 22243"/>
              <a:gd name="connsiteY1" fmla="*/ 0 h 10000"/>
              <a:gd name="connsiteX2" fmla="*/ 22243 w 22243"/>
              <a:gd name="connsiteY2" fmla="*/ 9874 h 10000"/>
              <a:gd name="connsiteX3" fmla="*/ 0 w 22243"/>
              <a:gd name="connsiteY3" fmla="*/ 10000 h 10000"/>
              <a:gd name="connsiteX4" fmla="*/ 5460 w 22243"/>
              <a:gd name="connsiteY4" fmla="*/ 0 h 10000"/>
              <a:gd name="connsiteX0" fmla="*/ 5460 w 22752"/>
              <a:gd name="connsiteY0" fmla="*/ 0 h 10049"/>
              <a:gd name="connsiteX1" fmla="*/ 15460 w 22752"/>
              <a:gd name="connsiteY1" fmla="*/ 0 h 10049"/>
              <a:gd name="connsiteX2" fmla="*/ 22752 w 22752"/>
              <a:gd name="connsiteY2" fmla="*/ 10049 h 10049"/>
              <a:gd name="connsiteX3" fmla="*/ 0 w 22752"/>
              <a:gd name="connsiteY3" fmla="*/ 10000 h 10049"/>
              <a:gd name="connsiteX4" fmla="*/ 5460 w 22752"/>
              <a:gd name="connsiteY4" fmla="*/ 0 h 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2" h="10049">
                <a:moveTo>
                  <a:pt x="5460" y="0"/>
                </a:moveTo>
                <a:lnTo>
                  <a:pt x="15460" y="0"/>
                </a:lnTo>
                <a:lnTo>
                  <a:pt x="22752" y="10049"/>
                </a:lnTo>
                <a:lnTo>
                  <a:pt x="0" y="10000"/>
                </a:lnTo>
                <a:lnTo>
                  <a:pt x="5460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926214" y="4651047"/>
                <a:ext cx="288032" cy="3693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214" y="4651047"/>
                <a:ext cx="288032" cy="36930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37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attack from 2017</a:t>
            </a:r>
            <a:endParaRPr lang="pl-P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798" t="5910" r="13190" b="37921"/>
          <a:stretch/>
        </p:blipFill>
        <p:spPr>
          <a:xfrm>
            <a:off x="437971" y="2083376"/>
            <a:ext cx="8268058" cy="343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colliding pdf files:</a:t>
            </a:r>
            <a:endParaRPr lang="pl-P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921" r="11103" b="1462"/>
          <a:stretch/>
        </p:blipFill>
        <p:spPr>
          <a:xfrm>
            <a:off x="847082" y="2832931"/>
            <a:ext cx="3472476" cy="2468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288" r="11657" b="798"/>
          <a:stretch/>
        </p:blipFill>
        <p:spPr>
          <a:xfrm>
            <a:off x="5065665" y="2856253"/>
            <a:ext cx="3399548" cy="246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79" y="365126"/>
            <a:ext cx="8705495" cy="1325563"/>
          </a:xfrm>
        </p:spPr>
        <p:txBody>
          <a:bodyPr/>
          <a:lstStyle/>
          <a:p>
            <a:r>
              <a:rPr lang="en-US" dirty="0" smtClean="0"/>
              <a:t>An unexpected victim of this attack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80" t="11364" r="5705" b="15235"/>
          <a:stretch/>
        </p:blipFill>
        <p:spPr>
          <a:xfrm>
            <a:off x="182843" y="1969045"/>
            <a:ext cx="8741434" cy="42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hash algorithm: SHA-3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dirty="0" smtClean="0"/>
              <a:t>Selected by the </a:t>
            </a:r>
            <a:r>
              <a:rPr lang="en-GB" b="1" dirty="0" smtClean="0">
                <a:solidFill>
                  <a:srgbClr val="0070C0"/>
                </a:solidFill>
              </a:rPr>
              <a:t>National </a:t>
            </a:r>
            <a:r>
              <a:rPr lang="en-GB" b="1" dirty="0">
                <a:solidFill>
                  <a:srgbClr val="0070C0"/>
                </a:solidFill>
              </a:rPr>
              <a:t>Institute of Standards and </a:t>
            </a:r>
            <a:r>
              <a:rPr lang="en-GB" b="1" dirty="0" smtClean="0">
                <a:solidFill>
                  <a:srgbClr val="0070C0"/>
                </a:solidFill>
              </a:rPr>
              <a:t>Technology (NIST) </a:t>
            </a:r>
            <a:r>
              <a:rPr lang="en-GB" dirty="0" smtClean="0"/>
              <a:t>in an open competition.</a:t>
            </a:r>
            <a:endParaRPr lang="en-GB" dirty="0"/>
          </a:p>
          <a:p>
            <a:pPr>
              <a:lnSpc>
                <a:spcPct val="80000"/>
              </a:lnSpc>
              <a:buFontTx/>
              <a:buNone/>
            </a:pPr>
            <a:endParaRPr lang="en-GB" dirty="0"/>
          </a:p>
          <a:p>
            <a:pPr>
              <a:lnSpc>
                <a:spcPct val="80000"/>
              </a:lnSpc>
              <a:buNone/>
            </a:pPr>
            <a:r>
              <a:rPr lang="en-GB" dirty="0"/>
              <a:t>5 finalists: </a:t>
            </a:r>
            <a:r>
              <a:rPr lang="en-GB" b="1" dirty="0">
                <a:solidFill>
                  <a:srgbClr val="FF0000"/>
                </a:solidFill>
              </a:rPr>
              <a:t>BLAKE, </a:t>
            </a:r>
            <a:r>
              <a:rPr lang="en-GB" b="1" dirty="0" err="1">
                <a:solidFill>
                  <a:srgbClr val="FF0000"/>
                </a:solidFill>
              </a:rPr>
              <a:t>Grøstl</a:t>
            </a:r>
            <a:r>
              <a:rPr lang="en-GB" b="1" dirty="0">
                <a:solidFill>
                  <a:srgbClr val="FF0000"/>
                </a:solidFill>
              </a:rPr>
              <a:t>, JH, Keccak, Skein</a:t>
            </a:r>
            <a:r>
              <a:rPr lang="en-GB" dirty="0"/>
              <a:t>.</a:t>
            </a:r>
          </a:p>
          <a:p>
            <a:pPr>
              <a:lnSpc>
                <a:spcPct val="80000"/>
              </a:lnSpc>
              <a:buNone/>
            </a:pPr>
            <a:endParaRPr lang="en-GB" dirty="0"/>
          </a:p>
          <a:p>
            <a:pPr>
              <a:lnSpc>
                <a:spcPct val="80000"/>
              </a:lnSpc>
              <a:buNone/>
            </a:pPr>
            <a:r>
              <a:rPr lang="en-GB" dirty="0"/>
              <a:t>Winner (2012): </a:t>
            </a:r>
            <a:r>
              <a:rPr lang="en-GB" b="1" dirty="0">
                <a:solidFill>
                  <a:srgbClr val="00B050"/>
                </a:solidFill>
              </a:rPr>
              <a:t>Keccak</a:t>
            </a:r>
            <a:r>
              <a:rPr lang="en-GB" dirty="0"/>
              <a:t>.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SHA-3: </a:t>
            </a:r>
            <a:r>
              <a:rPr lang="en-GB" dirty="0" err="1" smtClean="0"/>
              <a:t>Keccak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authors</a:t>
            </a:r>
            <a:r>
              <a:rPr lang="en-US" dirty="0" smtClean="0"/>
              <a:t>: Guido </a:t>
            </a:r>
            <a:r>
              <a:rPr lang="en-US" dirty="0" err="1" smtClean="0"/>
              <a:t>Bertoni</a:t>
            </a:r>
            <a:r>
              <a:rPr lang="en-US" dirty="0" smtClean="0"/>
              <a:t>, Joan </a:t>
            </a:r>
            <a:r>
              <a:rPr lang="en-US" dirty="0" err="1" smtClean="0"/>
              <a:t>Daemen</a:t>
            </a:r>
            <a:r>
              <a:rPr lang="en-US" dirty="0" smtClean="0"/>
              <a:t>, </a:t>
            </a:r>
            <a:r>
              <a:rPr lang="en-US" dirty="0" err="1" smtClean="0"/>
              <a:t>Michaël</a:t>
            </a:r>
            <a:r>
              <a:rPr lang="en-US" dirty="0" smtClean="0"/>
              <a:t> </a:t>
            </a:r>
            <a:r>
              <a:rPr lang="en-US" dirty="0" err="1" smtClean="0"/>
              <a:t>Peeters</a:t>
            </a:r>
            <a:r>
              <a:rPr lang="en-US" dirty="0" smtClean="0"/>
              <a:t>, and Gilles Van </a:t>
            </a:r>
            <a:r>
              <a:rPr lang="en-US" dirty="0" err="1" smtClean="0"/>
              <a:t>Assche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output lengths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224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256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384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512</a:t>
            </a:r>
            <a:r>
              <a:rPr lang="en-US" dirty="0" smtClean="0"/>
              <a:t>, or unbounded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speed</a:t>
            </a:r>
            <a:r>
              <a:rPr lang="en-US" dirty="0" smtClean="0"/>
              <a:t>: </a:t>
            </a:r>
            <a:r>
              <a:rPr lang="fi-FI" b="1" dirty="0" smtClean="0">
                <a:solidFill>
                  <a:srgbClr val="FF0000"/>
                </a:solidFill>
              </a:rPr>
              <a:t>12.5</a:t>
            </a:r>
            <a:r>
              <a:rPr lang="fi-FI" dirty="0" smtClean="0"/>
              <a:t> cycles per byte </a:t>
            </a:r>
            <a:r>
              <a:rPr lang="fi-FI" dirty="0"/>
              <a:t>on Core </a:t>
            </a:r>
            <a:r>
              <a:rPr lang="fi-FI" dirty="0" smtClean="0"/>
              <a:t>2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based on the </a:t>
            </a:r>
            <a:r>
              <a:rPr lang="en-US" b="1" dirty="0" err="1" smtClean="0">
                <a:solidFill>
                  <a:srgbClr val="00B050"/>
                </a:solidFill>
              </a:rPr>
              <a:t>Merkle-Damgard</a:t>
            </a:r>
            <a:r>
              <a:rPr lang="en-US" b="1" dirty="0" smtClean="0">
                <a:solidFill>
                  <a:srgbClr val="00B050"/>
                </a:solidFill>
              </a:rPr>
              <a:t> paradigm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Instead</a:t>
            </a:r>
            <a:r>
              <a:rPr lang="en-US" dirty="0" smtClean="0"/>
              <a:t>: it uses the </a:t>
            </a:r>
            <a:r>
              <a:rPr lang="en-US" b="1" dirty="0" smtClean="0">
                <a:solidFill>
                  <a:srgbClr val="7030A0"/>
                </a:solidFill>
              </a:rPr>
              <a:t>sponge construction</a:t>
            </a:r>
            <a:r>
              <a:rPr lang="en-US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997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Standardized Keccak’s parameters for fixed output length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30147" y="2147104"/>
              <a:ext cx="7257328" cy="36390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43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143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1433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14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4335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state width</a:t>
                          </a:r>
                          <a:r>
                            <a:rPr lang="en-US" sz="2400" dirty="0" smtClean="0"/>
                            <a:t/>
                          </a:r>
                          <a:br>
                            <a:rPr lang="en-US" sz="2400" dirty="0" smtClean="0"/>
                          </a:br>
                          <a:r>
                            <a:rPr lang="en-US" sz="24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endParaRPr lang="pl-P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rate</a:t>
                          </a:r>
                          <a:r>
                            <a:rPr lang="en-US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oMath>
                          </a14:m>
                          <a:endParaRPr lang="pl-P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capacity</a:t>
                          </a:r>
                          <a:r>
                            <a:rPr lang="en-US" sz="2400" b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oMath>
                          </a14:m>
                          <a:endParaRPr lang="pl-PL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output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length</a:t>
                          </a:r>
                          <a:endParaRPr lang="pl-P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13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/>
                            <a:t>1600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/>
                            <a:t>1344 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/>
                            <a:t>256 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/>
                            <a:t>224 </a:t>
                          </a:r>
                          <a:endParaRPr lang="pl-P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513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/>
                            <a:t>1600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/>
                            <a:t>1344 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/>
                            <a:t>256 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256</a:t>
                          </a:r>
                          <a:endParaRPr lang="pl-P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513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/>
                            <a:t>1600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/>
                            <a:t>1088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512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384</a:t>
                          </a:r>
                          <a:endParaRPr lang="pl-P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513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/>
                            <a:t>1600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/>
                            <a:t>1088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512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512</a:t>
                          </a:r>
                          <a:endParaRPr lang="pl-PL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1165742"/>
                  </p:ext>
                </p:extLst>
              </p:nvPr>
            </p:nvGraphicFramePr>
            <p:xfrm>
              <a:off x="1030147" y="2147104"/>
              <a:ext cx="7257328" cy="36390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4332"/>
                    <a:gridCol w="1814332"/>
                    <a:gridCol w="1814332"/>
                    <a:gridCol w="1814332"/>
                  </a:tblGrid>
                  <a:tr h="1433552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36" t="-424" r="-301342" b="-1563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336" t="-424" r="-201342" b="-1563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336" t="-424" r="-101342" b="-1563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output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length</a:t>
                          </a:r>
                          <a:endParaRPr lang="pl-PL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513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/>
                            <a:t>1600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/>
                            <a:t>1344 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/>
                            <a:t>256 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/>
                            <a:t>224 </a:t>
                          </a:r>
                          <a:endParaRPr lang="pl-PL" sz="2400" dirty="0"/>
                        </a:p>
                      </a:txBody>
                      <a:tcPr/>
                    </a:tc>
                  </a:tr>
                  <a:tr h="5513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/>
                            <a:t>1600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/>
                            <a:t>1344 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/>
                            <a:t>256 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256</a:t>
                          </a:r>
                          <a:endParaRPr lang="pl-PL" sz="2400" dirty="0"/>
                        </a:p>
                      </a:txBody>
                      <a:tcPr/>
                    </a:tc>
                  </a:tr>
                  <a:tr h="5513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/>
                            <a:t>1600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/>
                            <a:t>1088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512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384</a:t>
                          </a:r>
                          <a:endParaRPr lang="pl-PL" sz="2400" dirty="0"/>
                        </a:p>
                      </a:txBody>
                      <a:tcPr/>
                    </a:tc>
                  </a:tr>
                  <a:tr h="5513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/>
                            <a:t>1600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2400" dirty="0" smtClean="0"/>
                            <a:t>1088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512</a:t>
                          </a:r>
                          <a:endParaRPr lang="pl-PL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512</a:t>
                          </a:r>
                          <a:endParaRPr lang="pl-PL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7680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0" y="5429250"/>
            <a:ext cx="8429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©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2017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by Stefan Dziembowski. Permission to make digital or hard copies of part or all of this material is currently granted without fee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provided that copies are made only for personal or classroom use, are not distributed for profit or commercial advantage, and that new copies bear this notice and the full citation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3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4517989" y="1709337"/>
            <a:ext cx="871159" cy="4731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249684" y="2385206"/>
            <a:ext cx="876675" cy="4731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136676" y="3115454"/>
            <a:ext cx="1152364" cy="4731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897719" y="3888346"/>
            <a:ext cx="847767" cy="4601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749976" y="3881286"/>
            <a:ext cx="879424" cy="4671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6768" y="3121449"/>
            <a:ext cx="1108992" cy="4671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34992" y="2366805"/>
            <a:ext cx="797267" cy="4759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13" y="115663"/>
            <a:ext cx="8951847" cy="922526"/>
          </a:xfrm>
        </p:spPr>
        <p:txBody>
          <a:bodyPr>
            <a:noAutofit/>
          </a:bodyPr>
          <a:lstStyle/>
          <a:p>
            <a:r>
              <a:rPr lang="en-US" sz="3600" dirty="0" smtClean="0"/>
              <a:t>Better</a:t>
            </a:r>
            <a:r>
              <a:rPr lang="pl-PL" sz="3600" dirty="0" smtClean="0"/>
              <a:t> </a:t>
            </a:r>
            <a:r>
              <a:rPr lang="en-US" sz="3600" dirty="0" smtClean="0"/>
              <a:t>solution: construct a </a:t>
            </a:r>
            <a:r>
              <a:rPr lang="en-US" sz="3600" b="1" dirty="0" err="1" smtClean="0"/>
              <a:t>Merkle</a:t>
            </a:r>
            <a:r>
              <a:rPr lang="en-US" sz="3600" b="1" dirty="0" smtClean="0"/>
              <a:t> tree: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11897" y="3937683"/>
                <a:ext cx="715110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897" y="3937683"/>
                <a:ext cx="715110" cy="3446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75496" y="3937683"/>
                <a:ext cx="715110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496" y="3937683"/>
                <a:ext cx="715110" cy="3446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39095" y="3937683"/>
                <a:ext cx="715110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095" y="3937683"/>
                <a:ext cx="715110" cy="3446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02694" y="3937683"/>
                <a:ext cx="715110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694" y="3937683"/>
                <a:ext cx="715110" cy="34465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96370" y="3182717"/>
                <a:ext cx="1015619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370" y="3182717"/>
                <a:ext cx="1015619" cy="34465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472770" y="3196783"/>
                <a:ext cx="971847" cy="33059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770" y="3196783"/>
                <a:ext cx="971847" cy="33059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876071" y="2441818"/>
            <a:ext cx="715110" cy="344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4" idx="0"/>
            <a:endCxn id="8" idx="2"/>
          </p:cNvCxnSpPr>
          <p:nvPr/>
        </p:nvCxnSpPr>
        <p:spPr>
          <a:xfrm flipV="1">
            <a:off x="1869452" y="3527375"/>
            <a:ext cx="434728" cy="410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>
            <a:stCxn id="5" idx="0"/>
            <a:endCxn id="8" idx="2"/>
          </p:cNvCxnSpPr>
          <p:nvPr/>
        </p:nvCxnSpPr>
        <p:spPr>
          <a:xfrm flipH="1" flipV="1">
            <a:off x="2304180" y="3527375"/>
            <a:ext cx="428871" cy="410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3" name="Straight Arrow Connector 12"/>
          <p:cNvCxnSpPr>
            <a:stCxn id="6" idx="0"/>
            <a:endCxn id="9" idx="2"/>
          </p:cNvCxnSpPr>
          <p:nvPr/>
        </p:nvCxnSpPr>
        <p:spPr>
          <a:xfrm flipV="1">
            <a:off x="3596650" y="3527374"/>
            <a:ext cx="362044" cy="410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4" name="Straight Arrow Connector 13"/>
          <p:cNvCxnSpPr>
            <a:stCxn id="7" idx="0"/>
            <a:endCxn id="9" idx="2"/>
          </p:cNvCxnSpPr>
          <p:nvPr/>
        </p:nvCxnSpPr>
        <p:spPr>
          <a:xfrm flipH="1" flipV="1">
            <a:off x="3958694" y="3527374"/>
            <a:ext cx="501555" cy="410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5" name="Straight Arrow Connector 14"/>
          <p:cNvCxnSpPr>
            <a:stCxn id="8" idx="0"/>
            <a:endCxn id="10" idx="2"/>
          </p:cNvCxnSpPr>
          <p:nvPr/>
        </p:nvCxnSpPr>
        <p:spPr>
          <a:xfrm flipV="1">
            <a:off x="2304180" y="2786476"/>
            <a:ext cx="929446" cy="396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6" name="Straight Arrow Connector 15"/>
          <p:cNvCxnSpPr>
            <a:stCxn id="9" idx="0"/>
            <a:endCxn id="10" idx="2"/>
          </p:cNvCxnSpPr>
          <p:nvPr/>
        </p:nvCxnSpPr>
        <p:spPr>
          <a:xfrm flipH="1" flipV="1">
            <a:off x="3233626" y="2786476"/>
            <a:ext cx="725068" cy="410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966293" y="3937683"/>
                <a:ext cx="715110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293" y="3937683"/>
                <a:ext cx="715110" cy="34465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829892" y="3937683"/>
                <a:ext cx="715110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892" y="3937683"/>
                <a:ext cx="715110" cy="34465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693491" y="3937683"/>
                <a:ext cx="715110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491" y="3937683"/>
                <a:ext cx="715110" cy="34465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557090" y="3937683"/>
                <a:ext cx="715110" cy="3446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090" y="3937683"/>
                <a:ext cx="715110" cy="34465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212862" y="3196783"/>
                <a:ext cx="971847" cy="33059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862" y="3196783"/>
                <a:ext cx="971847" cy="33059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927166" y="3196783"/>
                <a:ext cx="971847" cy="33059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166" y="3196783"/>
                <a:ext cx="971847" cy="33059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330467" y="2441818"/>
            <a:ext cx="715110" cy="344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>
            <a:stCxn id="17" idx="0"/>
            <a:endCxn id="21" idx="2"/>
          </p:cNvCxnSpPr>
          <p:nvPr/>
        </p:nvCxnSpPr>
        <p:spPr>
          <a:xfrm flipV="1">
            <a:off x="5323848" y="3527374"/>
            <a:ext cx="374938" cy="410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5" name="Straight Arrow Connector 24"/>
          <p:cNvCxnSpPr>
            <a:stCxn id="18" idx="0"/>
            <a:endCxn id="21" idx="2"/>
          </p:cNvCxnSpPr>
          <p:nvPr/>
        </p:nvCxnSpPr>
        <p:spPr>
          <a:xfrm flipH="1" flipV="1">
            <a:off x="5698786" y="3527374"/>
            <a:ext cx="488661" cy="410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>
            <a:stCxn id="19" idx="0"/>
            <a:endCxn id="22" idx="2"/>
          </p:cNvCxnSpPr>
          <p:nvPr/>
        </p:nvCxnSpPr>
        <p:spPr>
          <a:xfrm flipV="1">
            <a:off x="7051046" y="3527374"/>
            <a:ext cx="362044" cy="410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7" name="Straight Arrow Connector 26"/>
          <p:cNvCxnSpPr>
            <a:stCxn id="20" idx="0"/>
            <a:endCxn id="22" idx="2"/>
          </p:cNvCxnSpPr>
          <p:nvPr/>
        </p:nvCxnSpPr>
        <p:spPr>
          <a:xfrm flipH="1" flipV="1">
            <a:off x="7413090" y="3527374"/>
            <a:ext cx="501555" cy="410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8" name="Straight Arrow Connector 27"/>
          <p:cNvCxnSpPr>
            <a:stCxn id="21" idx="0"/>
            <a:endCxn id="23" idx="2"/>
          </p:cNvCxnSpPr>
          <p:nvPr/>
        </p:nvCxnSpPr>
        <p:spPr>
          <a:xfrm flipV="1">
            <a:off x="5698786" y="2786476"/>
            <a:ext cx="989236" cy="410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9" name="Straight Arrow Connector 28"/>
          <p:cNvCxnSpPr>
            <a:stCxn id="22" idx="0"/>
            <a:endCxn id="23" idx="2"/>
          </p:cNvCxnSpPr>
          <p:nvPr/>
        </p:nvCxnSpPr>
        <p:spPr>
          <a:xfrm flipH="1" flipV="1">
            <a:off x="6688022" y="2786476"/>
            <a:ext cx="725068" cy="410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30" name="Rectangle 29"/>
          <p:cNvSpPr/>
          <p:nvPr/>
        </p:nvSpPr>
        <p:spPr>
          <a:xfrm>
            <a:off x="4587637" y="1773603"/>
            <a:ext cx="715110" cy="344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C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>
            <a:stCxn id="10" idx="0"/>
            <a:endCxn id="30" idx="1"/>
          </p:cNvCxnSpPr>
          <p:nvPr/>
        </p:nvCxnSpPr>
        <p:spPr>
          <a:xfrm flipV="1">
            <a:off x="3233626" y="1945932"/>
            <a:ext cx="1354011" cy="495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32" name="Straight Arrow Connector 31"/>
          <p:cNvCxnSpPr>
            <a:stCxn id="23" idx="0"/>
            <a:endCxn id="30" idx="3"/>
          </p:cNvCxnSpPr>
          <p:nvPr/>
        </p:nvCxnSpPr>
        <p:spPr>
          <a:xfrm flipH="1" flipV="1">
            <a:off x="5302747" y="1945932"/>
            <a:ext cx="1385275" cy="495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17928" y="5175605"/>
                <a:ext cx="826887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 smtClean="0">
                    <a:solidFill>
                      <a:srgbClr val="0070C0"/>
                    </a:solidFill>
                  </a:rPr>
                  <a:t>Recall</a:t>
                </a:r>
                <a:r>
                  <a:rPr lang="en-US" sz="2400" dirty="0" smtClean="0"/>
                  <a:t>: </a:t>
                </a:r>
                <a:r>
                  <a:rPr lang="en-US" sz="2400" dirty="0" err="1" smtClean="0"/>
                  <a:t>Merkle</a:t>
                </a:r>
                <a:r>
                  <a:rPr lang="en-US" sz="2400" dirty="0" smtClean="0"/>
                  <a:t> trees allow to efficiently prove that each block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was included into the hash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400" dirty="0" smtClean="0"/>
                  <a:t>. </a:t>
                </a:r>
              </a:p>
              <a:p>
                <a:r>
                  <a:rPr lang="en-US" sz="2400" dirty="0" smtClean="0"/>
                  <a:t>This is done by sending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𝐌𝐞𝐫𝐤𝐥𝐞𝐏𝐫𝐨𝐨𝐟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b="1" dirty="0">
                  <a:solidFill>
                    <a:schemeClr val="accent2"/>
                  </a:solidFill>
                </a:endParaRPr>
              </a:p>
              <a:p>
                <a:r>
                  <a:rPr lang="en-US" sz="2400" b="1" u="sng" dirty="0" smtClean="0">
                    <a:solidFill>
                      <a:srgbClr val="0070C0"/>
                    </a:solidFill>
                  </a:rPr>
                  <a:t>Easy to see</a:t>
                </a:r>
                <a:r>
                  <a:rPr lang="en-US" sz="2400" b="1" dirty="0" smtClean="0"/>
                  <a:t>: </a:t>
                </a:r>
                <a:r>
                  <a:rPr lang="en-US" sz="2400" dirty="0" smtClean="0"/>
                  <a:t>if </a:t>
                </a:r>
                <a:r>
                  <a:rPr lang="en-US" sz="2400" b="1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sz="2400" dirty="0" smtClean="0"/>
                  <a:t> is collision resistant then so is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𝐌𝐞𝐫𝐤𝐥𝐞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28" y="5175605"/>
                <a:ext cx="8268872" cy="1569660"/>
              </a:xfrm>
              <a:prstGeom prst="rect">
                <a:avLst/>
              </a:prstGeom>
              <a:blipFill rotWithShape="0">
                <a:blip r:embed="rId15"/>
                <a:stretch>
                  <a:fillRect l="-1180" t="-3101" r="-1032" b="-77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856902" y="1261429"/>
                <a:ext cx="233345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𝐌𝐞𝐫𝐤𝐥𝐞𝐏𝐫𝐨𝐨𝐟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902" y="1261429"/>
                <a:ext cx="2333459" cy="92333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ular Callout 39"/>
              <p:cNvSpPr/>
              <p:nvPr/>
            </p:nvSpPr>
            <p:spPr>
              <a:xfrm>
                <a:off x="2111542" y="1554979"/>
                <a:ext cx="2129370" cy="428936"/>
              </a:xfrm>
              <a:prstGeom prst="wedgeRectCallout">
                <a:avLst>
                  <a:gd name="adj1" fmla="val 65290"/>
                  <a:gd name="adj2" fmla="val 23746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𝐌𝐞𝐫𝐤𝐥𝐞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ular Callout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542" y="1554979"/>
                <a:ext cx="2129370" cy="428936"/>
              </a:xfrm>
              <a:prstGeom prst="wedgeRectCallout">
                <a:avLst>
                  <a:gd name="adj1" fmla="val 65290"/>
                  <a:gd name="adj2" fmla="val 23746"/>
                </a:avLst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7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39" grpId="0" animBg="1"/>
      <p:bldP spid="38" grpId="0" animBg="1"/>
      <p:bldP spid="34" grpId="0" animBg="1"/>
      <p:bldP spid="36" grpId="0" animBg="1"/>
      <p:bldP spid="37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  <p:bldP spid="35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BitTorrent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</a:rPr>
              <a:t>Gnutella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</a:rPr>
              <a:t>Gnutella2</a:t>
            </a:r>
            <a:r>
              <a:rPr lang="en-US" dirty="0"/>
              <a:t>, and </a:t>
            </a:r>
            <a:r>
              <a:rPr lang="en-US" b="1" dirty="0">
                <a:solidFill>
                  <a:srgbClr val="0070C0"/>
                </a:solidFill>
              </a:rPr>
              <a:t>Direct Connect </a:t>
            </a:r>
            <a:r>
              <a:rPr lang="en-US" b="1" dirty="0" smtClean="0">
                <a:solidFill>
                  <a:srgbClr val="0070C0"/>
                </a:solidFill>
              </a:rPr>
              <a:t>P2P</a:t>
            </a:r>
            <a:r>
              <a:rPr lang="en-US" dirty="0" smtClean="0"/>
              <a:t>... - a variant of the idea from the previous slide</a:t>
            </a:r>
            <a:r>
              <a:rPr lang="pl-PL" dirty="0" smtClean="0"/>
              <a:t>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files in the peer-to-peer networks are </a:t>
            </a:r>
            <a:r>
              <a:rPr lang="en-US" b="1" dirty="0" smtClean="0">
                <a:solidFill>
                  <a:srgbClr val="7030A0"/>
                </a:solidFill>
              </a:rPr>
              <a:t>identified by their hashes</a:t>
            </a:r>
          </a:p>
          <a:p>
            <a:r>
              <a:rPr lang="en-US" dirty="0" smtClean="0"/>
              <a:t>each file consists of “</a:t>
            </a:r>
            <a:r>
              <a:rPr lang="en-US" b="1" dirty="0" smtClean="0">
                <a:solidFill>
                  <a:srgbClr val="FF0000"/>
                </a:solidFill>
              </a:rPr>
              <a:t>pieces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the users download the pieces from each other.</a:t>
            </a:r>
            <a:endParaRPr lang="pl-PL" dirty="0" smtClean="0"/>
          </a:p>
          <a:p>
            <a:r>
              <a:rPr lang="en-US" dirty="0" smtClean="0"/>
              <a:t>some of them use </a:t>
            </a:r>
            <a:r>
              <a:rPr lang="en-US" b="1" dirty="0" err="1">
                <a:solidFill>
                  <a:srgbClr val="00B050"/>
                </a:solidFill>
              </a:rPr>
              <a:t>Merkle</a:t>
            </a:r>
            <a:r>
              <a:rPr lang="en-US" b="1" dirty="0" smtClean="0">
                <a:solidFill>
                  <a:srgbClr val="00B050"/>
                </a:solidFill>
              </a:rPr>
              <a:t> trees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03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285860"/>
            <a:ext cx="692948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Other </a:t>
            </a:r>
            <a:r>
              <a:rPr lang="pl-PL" dirty="0" smtClean="0"/>
              <a:t>uses of hash functions</a:t>
            </a:r>
            <a:endParaRPr lang="it-IT" dirty="0" smtClean="0"/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Merkle trees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Practical randomness extraction and the random oracle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Password storage and Proofs of </a:t>
            </a:r>
            <a:r>
              <a:rPr lang="en-US" dirty="0" smtClean="0"/>
              <a:t>Work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Real-life constructions</a:t>
            </a:r>
            <a:endParaRPr lang="it-IT" dirty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937356" y="1583720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66" y="148914"/>
            <a:ext cx="837012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</a:t>
            </a:r>
            <a:r>
              <a:rPr lang="en-US" sz="4000" dirty="0" smtClean="0"/>
              <a:t>the outputs of hash functions look </a:t>
            </a:r>
            <a:r>
              <a:rPr lang="en-US" sz="4000" dirty="0"/>
              <a:t>in real life?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34129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:\&gt; echo -n `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Wydział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Matematyki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Informatyki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Mechaniki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` |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openssl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sha1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30428440c00bd45d2e2fd93ed980fbd8aa063428</a:t>
            </a:r>
            <a:r>
              <a:rPr lang="pl-PL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pl-PL" b="1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:\&gt; echo -n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`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Wydział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Matematyki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Informtyki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Mechanik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` |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openssl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sha1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9937fe966d988e8163fe07f6a1dbd9caf624e1c8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l-PL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pl-PL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:\&gt; echo -n `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Wydział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Matematyki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Informatyki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Mechaniki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` |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openssl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sha1</a:t>
            </a:r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  <a:latin typeface="Consolas" panose="020B0609020204030204" pitchFamily="49" charset="0"/>
              </a:rPr>
              <a:t>456b370c5afe5f45c0af4a6290d02f6d2f557381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466" y="5138900"/>
            <a:ext cx="8522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</a:rPr>
              <a:t>Observation</a:t>
            </a:r>
            <a:r>
              <a:rPr lang="en-US" sz="2400" dirty="0" smtClean="0"/>
              <a:t>: the outputs on different inputs are “unrelated” and “completely random”.</a:t>
            </a:r>
            <a:endParaRPr lang="en-US" sz="2400" dirty="0"/>
          </a:p>
        </p:txBody>
      </p:sp>
      <p:sp>
        <p:nvSpPr>
          <p:cNvPr id="5" name="Rectangular Callout 4"/>
          <p:cNvSpPr/>
          <p:nvPr/>
        </p:nvSpPr>
        <p:spPr>
          <a:xfrm>
            <a:off x="2027817" y="6095621"/>
            <a:ext cx="6181364" cy="612648"/>
          </a:xfrm>
          <a:prstGeom prst="wedgeRectCallout">
            <a:avLst>
              <a:gd name="adj1" fmla="val 18030"/>
              <a:gd name="adj2" fmla="val -8148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 will formalize this property in a moment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6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53" y="417212"/>
            <a:ext cx="8793142" cy="1325563"/>
          </a:xfrm>
        </p:spPr>
        <p:txBody>
          <a:bodyPr>
            <a:noAutofit/>
          </a:bodyPr>
          <a:lstStyle/>
          <a:p>
            <a:r>
              <a:rPr lang="en-US" sz="3200" dirty="0"/>
              <a:t>Example </a:t>
            </a:r>
            <a:r>
              <a:rPr lang="en-US" sz="3200" dirty="0" smtClean="0"/>
              <a:t>of how this property is used: </a:t>
            </a:r>
            <a:r>
              <a:rPr lang="en-US" sz="3200" dirty="0"/>
              <a:t>d</a:t>
            </a:r>
            <a:r>
              <a:rPr lang="en-US" sz="3200" dirty="0" smtClean="0"/>
              <a:t>eriving “uniformly random keys” from “non-uniform randomness"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2571736" y="2571744"/>
                <a:ext cx="4071966" cy="46672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2000" dirty="0" smtClean="0"/>
                  <a:t>shorter “uniformly random”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36" y="2571744"/>
                <a:ext cx="4071966" cy="466724"/>
              </a:xfrm>
              <a:prstGeom prst="rect">
                <a:avLst/>
              </a:prstGeom>
              <a:blipFill rotWithShape="0">
                <a:blip r:embed="rId2"/>
                <a:stretch>
                  <a:fillRect b="-1538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857224" y="5281610"/>
                <a:ext cx="7598082" cy="98029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anchor="ctr"/>
              <a:lstStyle/>
              <a:p>
                <a:pPr algn="ctr"/>
                <a:r>
                  <a:rPr lang="en-US" sz="2400" dirty="0" smtClean="0"/>
                  <a:t>user generated randomness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(key strokes, mouse movements, passwords, etc.)</a:t>
                </a:r>
                <a:endParaRPr lang="en-US" sz="2400" b="1" dirty="0">
                  <a:solidFill>
                    <a:srgbClr val="993300"/>
                  </a:solidFill>
                </a:endParaRPr>
              </a:p>
            </p:txBody>
          </p:sp>
        </mc:Choice>
        <mc:Fallback xmlns="">
          <p:sp>
            <p:nvSpPr>
              <p:cNvPr id="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7224" y="5281610"/>
                <a:ext cx="7598082" cy="980294"/>
              </a:xfrm>
              <a:prstGeom prst="rect">
                <a:avLst/>
              </a:prstGeom>
              <a:blipFill rotWithShape="0">
                <a:blip r:embed="rId3"/>
                <a:stretch>
                  <a:fillRect b="-5521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>
              <a:xfrm>
                <a:off x="928662" y="3143248"/>
                <a:ext cx="7429552" cy="2000264"/>
              </a:xfrm>
              <a:prstGeom prst="trapezoid">
                <a:avLst>
                  <a:gd name="adj" fmla="val 7964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/>
                  <a:t>a hash function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it-IT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→ {</m:t>
                      </m:r>
                      <m:r>
                        <a:rPr lang="it-IT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𝟎</m:t>
                      </m:r>
                      <m:r>
                        <a:rPr lang="it-IT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it-IT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</m:t>
                      </m:r>
                      <m:r>
                        <a:rPr lang="it-IT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  <m:r>
                        <a:rPr lang="it-IT" sz="36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𝑳</m:t>
                      </m:r>
                    </m:oMath>
                  </m:oMathPara>
                </a14:m>
                <a:endParaRPr lang="it-IT" sz="36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62" y="3143248"/>
                <a:ext cx="7429552" cy="2000264"/>
              </a:xfrm>
              <a:prstGeom prst="trapezoid">
                <a:avLst>
                  <a:gd name="adj" fmla="val 79647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78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21620</TotalTime>
  <Words>1971</Words>
  <Application>Microsoft Office PowerPoint</Application>
  <PresentationFormat>On-screen Show (4:3)</PresentationFormat>
  <Paragraphs>416</Paragraphs>
  <Slides>46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</vt:lpstr>
      <vt:lpstr>Cambria Math</vt:lpstr>
      <vt:lpstr>cmsy10</vt:lpstr>
      <vt:lpstr>Consolas</vt:lpstr>
      <vt:lpstr>Office Theme</vt:lpstr>
      <vt:lpstr>Lecture 5a Hash Functions II</vt:lpstr>
      <vt:lpstr>Plan</vt:lpstr>
      <vt:lpstr>Consider again file fingerprinting</vt:lpstr>
      <vt:lpstr>A question</vt:lpstr>
      <vt:lpstr>Better solution: construct a Merkle tree:</vt:lpstr>
      <vt:lpstr>File sharing</vt:lpstr>
      <vt:lpstr>Plan</vt:lpstr>
      <vt:lpstr>How the outputs of hash functions look in real life?</vt:lpstr>
      <vt:lpstr>Example of how this property is used: deriving “uniformly random keys” from “non-uniform randomness"</vt:lpstr>
      <vt:lpstr>Example: password-based encryption</vt:lpstr>
      <vt:lpstr>Random oracle model</vt:lpstr>
      <vt:lpstr>Remember the pseudorandom functions?</vt:lpstr>
      <vt:lpstr>PowerPoint Presentation</vt:lpstr>
      <vt:lpstr>How would we use it in the proof?</vt:lpstr>
      <vt:lpstr>Criticism of the Random Oracle Model</vt:lpstr>
      <vt:lpstr>Terminology</vt:lpstr>
      <vt:lpstr>Plan</vt:lpstr>
      <vt:lpstr>Password storage</vt:lpstr>
      <vt:lpstr>Proofs of work</vt:lpstr>
      <vt:lpstr>A simple hash-based PoW</vt:lpstr>
      <vt:lpstr>Problem</vt:lpstr>
      <vt:lpstr>Idea for a solution</vt:lpstr>
      <vt:lpstr>How scrypt works?</vt:lpstr>
      <vt:lpstr>What is known about scrypt?</vt:lpstr>
      <vt:lpstr>An observation</vt:lpstr>
      <vt:lpstr>An observation</vt:lpstr>
      <vt:lpstr>The “right” definition [Alwen and Serbinenko]</vt:lpstr>
      <vt:lpstr>Password Hashing Competition</vt:lpstr>
      <vt:lpstr>Plan</vt:lpstr>
      <vt:lpstr>Fact</vt:lpstr>
      <vt:lpstr>MD5 (Message-Digest Algorithm 5) </vt:lpstr>
      <vt:lpstr>June 2005: researchers at the Bochum University produce 2 postscript documents with the same MD5 hash</vt:lpstr>
      <vt:lpstr>Colliding certificates</vt:lpstr>
      <vt:lpstr>Flame malware</vt:lpstr>
      <vt:lpstr>SHA-1 (Secure Hash Algorithm)</vt:lpstr>
      <vt:lpstr>The collision that was found in 2015</vt:lpstr>
      <vt:lpstr>Hardware used in [Stevens, Karpman, and Peyrin: Freestart collision on full SHA-1]: </vt:lpstr>
      <vt:lpstr>An estimation</vt:lpstr>
      <vt:lpstr>Reaction of the industry</vt:lpstr>
      <vt:lpstr>The attack from 2017</vt:lpstr>
      <vt:lpstr>Two colliding pdf files:</vt:lpstr>
      <vt:lpstr>An unexpected victim of this attack</vt:lpstr>
      <vt:lpstr>A new hash algorithm: SHA-3</vt:lpstr>
      <vt:lpstr>SHA-3: Keccak</vt:lpstr>
      <vt:lpstr>Standardized Keccak’s parameters for fixed output length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Dziembowski</dc:creator>
  <cp:lastModifiedBy>Stefan Dziembowski</cp:lastModifiedBy>
  <cp:revision>604</cp:revision>
  <dcterms:created xsi:type="dcterms:W3CDTF">2015-07-03T16:44:25Z</dcterms:created>
  <dcterms:modified xsi:type="dcterms:W3CDTF">2018-10-31T19:35:40Z</dcterms:modified>
</cp:coreProperties>
</file>