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3"/>
  </p:notesMasterIdLst>
  <p:handoutMasterIdLst>
    <p:handoutMasterId r:id="rId94"/>
  </p:handoutMasterIdLst>
  <p:sldIdLst>
    <p:sldId id="469" r:id="rId2"/>
    <p:sldId id="470" r:id="rId3"/>
    <p:sldId id="471" r:id="rId4"/>
    <p:sldId id="541" r:id="rId5"/>
    <p:sldId id="534" r:id="rId6"/>
    <p:sldId id="536" r:id="rId7"/>
    <p:sldId id="473" r:id="rId8"/>
    <p:sldId id="480" r:id="rId9"/>
    <p:sldId id="481" r:id="rId10"/>
    <p:sldId id="482" r:id="rId11"/>
    <p:sldId id="483" r:id="rId12"/>
    <p:sldId id="484" r:id="rId13"/>
    <p:sldId id="485" r:id="rId14"/>
    <p:sldId id="486" r:id="rId15"/>
    <p:sldId id="561" r:id="rId16"/>
    <p:sldId id="488" r:id="rId17"/>
    <p:sldId id="490" r:id="rId18"/>
    <p:sldId id="491" r:id="rId19"/>
    <p:sldId id="492" r:id="rId20"/>
    <p:sldId id="493" r:id="rId21"/>
    <p:sldId id="494" r:id="rId22"/>
    <p:sldId id="495" r:id="rId23"/>
    <p:sldId id="586" r:id="rId24"/>
    <p:sldId id="587" r:id="rId25"/>
    <p:sldId id="588" r:id="rId26"/>
    <p:sldId id="589" r:id="rId27"/>
    <p:sldId id="502" r:id="rId28"/>
    <p:sldId id="542" r:id="rId29"/>
    <p:sldId id="543" r:id="rId30"/>
    <p:sldId id="503" r:id="rId31"/>
    <p:sldId id="504" r:id="rId32"/>
    <p:sldId id="505" r:id="rId33"/>
    <p:sldId id="506" r:id="rId34"/>
    <p:sldId id="508" r:id="rId35"/>
    <p:sldId id="563" r:id="rId36"/>
    <p:sldId id="544" r:id="rId37"/>
    <p:sldId id="545" r:id="rId38"/>
    <p:sldId id="546" r:id="rId39"/>
    <p:sldId id="552" r:id="rId40"/>
    <p:sldId id="547" r:id="rId41"/>
    <p:sldId id="548" r:id="rId42"/>
    <p:sldId id="549" r:id="rId43"/>
    <p:sldId id="550" r:id="rId44"/>
    <p:sldId id="551" r:id="rId45"/>
    <p:sldId id="553" r:id="rId46"/>
    <p:sldId id="554" r:id="rId47"/>
    <p:sldId id="555" r:id="rId48"/>
    <p:sldId id="556" r:id="rId49"/>
    <p:sldId id="557" r:id="rId50"/>
    <p:sldId id="558" r:id="rId51"/>
    <p:sldId id="583" r:id="rId52"/>
    <p:sldId id="559" r:id="rId53"/>
    <p:sldId id="565" r:id="rId54"/>
    <p:sldId id="560" r:id="rId55"/>
    <p:sldId id="569" r:id="rId56"/>
    <p:sldId id="570" r:id="rId57"/>
    <p:sldId id="579" r:id="rId58"/>
    <p:sldId id="572" r:id="rId59"/>
    <p:sldId id="581" r:id="rId60"/>
    <p:sldId id="582" r:id="rId61"/>
    <p:sldId id="584" r:id="rId62"/>
    <p:sldId id="573" r:id="rId63"/>
    <p:sldId id="566" r:id="rId64"/>
    <p:sldId id="580" r:id="rId65"/>
    <p:sldId id="568" r:id="rId66"/>
    <p:sldId id="567" r:id="rId67"/>
    <p:sldId id="510" r:id="rId68"/>
    <p:sldId id="511" r:id="rId69"/>
    <p:sldId id="512" r:id="rId70"/>
    <p:sldId id="513" r:id="rId71"/>
    <p:sldId id="514" r:id="rId72"/>
    <p:sldId id="515" r:id="rId73"/>
    <p:sldId id="516" r:id="rId74"/>
    <p:sldId id="517" r:id="rId75"/>
    <p:sldId id="518" r:id="rId76"/>
    <p:sldId id="519" r:id="rId77"/>
    <p:sldId id="520" r:id="rId78"/>
    <p:sldId id="521" r:id="rId79"/>
    <p:sldId id="522" r:id="rId80"/>
    <p:sldId id="523" r:id="rId81"/>
    <p:sldId id="524" r:id="rId82"/>
    <p:sldId id="525" r:id="rId83"/>
    <p:sldId id="526" r:id="rId84"/>
    <p:sldId id="527" r:id="rId85"/>
    <p:sldId id="528" r:id="rId86"/>
    <p:sldId id="529" r:id="rId87"/>
    <p:sldId id="530" r:id="rId88"/>
    <p:sldId id="531" r:id="rId89"/>
    <p:sldId id="532" r:id="rId90"/>
    <p:sldId id="533" r:id="rId91"/>
    <p:sldId id="332" r:id="rId9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2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9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4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406" cy="497334"/>
          </a:xfrm>
          <a:prstGeom prst="rect">
            <a:avLst/>
          </a:prstGeom>
        </p:spPr>
        <p:txBody>
          <a:bodyPr vert="horz" lIns="88192" tIns="44096" rIns="88192" bIns="44096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751" y="0"/>
            <a:ext cx="2945405" cy="497334"/>
          </a:xfrm>
          <a:prstGeom prst="rect">
            <a:avLst/>
          </a:prstGeom>
        </p:spPr>
        <p:txBody>
          <a:bodyPr vert="horz" lIns="88192" tIns="44096" rIns="88192" bIns="44096" rtlCol="0"/>
          <a:lstStyle>
            <a:lvl1pPr algn="r">
              <a:defRPr sz="1200"/>
            </a:lvl1pPr>
          </a:lstStyle>
          <a:p>
            <a:fld id="{CB412FE4-3145-4EF6-B42A-FBC5BC8CBB71}" type="datetimeFigureOut">
              <a:rPr lang="pl-PL" smtClean="0"/>
              <a:t>04.12.2018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305"/>
            <a:ext cx="2945406" cy="497334"/>
          </a:xfrm>
          <a:prstGeom prst="rect">
            <a:avLst/>
          </a:prstGeom>
        </p:spPr>
        <p:txBody>
          <a:bodyPr vert="horz" lIns="88192" tIns="44096" rIns="88192" bIns="44096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751" y="9429305"/>
            <a:ext cx="2945405" cy="497334"/>
          </a:xfrm>
          <a:prstGeom prst="rect">
            <a:avLst/>
          </a:prstGeom>
        </p:spPr>
        <p:txBody>
          <a:bodyPr vert="horz" lIns="88192" tIns="44096" rIns="88192" bIns="44096" rtlCol="0" anchor="b"/>
          <a:lstStyle>
            <a:lvl1pPr algn="r">
              <a:defRPr sz="1200"/>
            </a:lvl1pPr>
          </a:lstStyle>
          <a:p>
            <a:fld id="{4F5195C7-A3A9-49A7-828D-175002B257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4911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5557" tIns="47779" rIns="95557" bIns="47779" rtlCol="0"/>
          <a:lstStyle>
            <a:lvl1pPr algn="l">
              <a:defRPr sz="1300"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5557" tIns="47779" rIns="95557" bIns="47779" rtlCol="0"/>
          <a:lstStyle>
            <a:lvl1pPr algn="r">
              <a:defRPr sz="1300">
                <a:latin typeface="Cambria" panose="02040503050406030204" pitchFamily="18" charset="0"/>
              </a:defRPr>
            </a:lvl1pPr>
          </a:lstStyle>
          <a:p>
            <a:fld id="{9A9543F3-0831-4635-AD48-8E4410E96487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7" tIns="47779" rIns="95557" bIns="477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5557" tIns="47779" rIns="95557" bIns="4777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5557" tIns="47779" rIns="95557" bIns="47779" rtlCol="0" anchor="b"/>
          <a:lstStyle>
            <a:lvl1pPr algn="l">
              <a:defRPr sz="1300"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5557" tIns="47779" rIns="95557" bIns="47779" rtlCol="0" anchor="b"/>
          <a:lstStyle>
            <a:lvl1pPr algn="r">
              <a:defRPr sz="1300">
                <a:latin typeface="Cambria" panose="02040503050406030204" pitchFamily="18" charset="0"/>
              </a:defRPr>
            </a:lvl1pPr>
          </a:lstStyle>
          <a:p>
            <a:fld id="{8BBDC37B-729A-4393-B484-407F8F0BFA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83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34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FD5E2-5C49-49DB-8FD6-FBF7B6BD02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22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FD5E2-5C49-49DB-8FD6-FBF7B6BD02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06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32CF6-142F-4865-B9D1-834084EDB38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00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FD5E2-5C49-49DB-8FD6-FBF7B6BD02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60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2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32CF6-142F-4865-B9D1-834084EDB38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557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FF8A8-8E85-4C0F-8D39-C63C1B46926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394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FD5E2-5C49-49DB-8FD6-FBF7B6BD02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24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FD5E2-5C49-49DB-8FD6-FBF7B6BD02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07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FD5E2-5C49-49DB-8FD6-FBF7B6BD023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01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FD5E2-5C49-49DB-8FD6-FBF7B6BD023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451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FD5E2-5C49-49DB-8FD6-FBF7B6BD023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333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FD5E2-5C49-49DB-8FD6-FBF7B6BD023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536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FD5E2-5C49-49DB-8FD6-FBF7B6BD023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800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FD5E2-5C49-49DB-8FD6-FBF7B6BD023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33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FD5E2-5C49-49DB-8FD6-FBF7B6BD023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972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FD5E2-5C49-49DB-8FD6-FBF7B6BD023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57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FF8A8-8E85-4C0F-8D39-C63C1B46926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475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840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763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52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91D6E-D8F5-4BCA-A25C-85AEA9F1651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639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169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FF8A8-8E85-4C0F-8D39-C63C1B46926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250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65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776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DC37B-729A-4393-B484-407F8F0BFACB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098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DC37B-729A-4393-B484-407F8F0BFACB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8198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548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231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53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28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37116-5B44-4F07-99AC-7D809BCE14D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9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652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908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049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3827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6981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762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8862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743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295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79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FD5E2-5C49-49DB-8FD6-FBF7B6BD02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6212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9756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5201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6120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4474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595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1130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B938E-39AD-4F55-8E50-5B5F2D776594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8370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3654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4447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10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FD5E2-5C49-49DB-8FD6-FBF7B6BD02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0261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10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3006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225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632A10-DCC6-4A20-9C12-577EF1D0366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177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FD5E2-5C49-49DB-8FD6-FBF7B6BD02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47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FD5E2-5C49-49DB-8FD6-FBF7B6BD02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22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FD5E2-5C49-49DB-8FD6-FBF7B6BD02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00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E30FABD3-5AFF-4669-BE74-12D79B49C211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696E6001-67F8-40DD-9924-BF04E315CF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415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E30FABD3-5AFF-4669-BE74-12D79B49C211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696E6001-67F8-40DD-9924-BF04E315CF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660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E30FABD3-5AFF-4669-BE74-12D79B49C211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696E6001-67F8-40DD-9924-BF04E315CF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22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F2CE963-E336-4791-BEE1-7AA5286EE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6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E30FABD3-5AFF-4669-BE74-12D79B49C211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696E6001-67F8-40DD-9924-BF04E315CF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68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E30FABD3-5AFF-4669-BE74-12D79B49C211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696E6001-67F8-40DD-9924-BF04E315CF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859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E30FABD3-5AFF-4669-BE74-12D79B49C211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696E6001-67F8-40DD-9924-BF04E315CF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4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E30FABD3-5AFF-4669-BE74-12D79B49C211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696E6001-67F8-40DD-9924-BF04E315CF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750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E30FABD3-5AFF-4669-BE74-12D79B49C211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696E6001-67F8-40DD-9924-BF04E315CF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237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E30FABD3-5AFF-4669-BE74-12D79B49C211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696E6001-67F8-40DD-9924-BF04E315CF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55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latin typeface="Cambria" panose="02040503050406030204" pitchFamily="18" charset="0"/>
              </a:defRPr>
            </a:lvl1pPr>
            <a:lvl2pPr>
              <a:defRPr sz="2800">
                <a:latin typeface="Cambria" panose="02040503050406030204" pitchFamily="18" charset="0"/>
              </a:defRPr>
            </a:lvl2pPr>
            <a:lvl3pPr>
              <a:defRPr sz="2400">
                <a:latin typeface="Cambria" panose="02040503050406030204" pitchFamily="18" charset="0"/>
              </a:defRPr>
            </a:lvl3pPr>
            <a:lvl4pPr>
              <a:defRPr sz="2000">
                <a:latin typeface="Cambria" panose="02040503050406030204" pitchFamily="18" charset="0"/>
              </a:defRPr>
            </a:lvl4pPr>
            <a:lvl5pPr>
              <a:defRPr sz="2000">
                <a:latin typeface="Cambria" panose="020405030504060302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Cambria" panose="020405030504060302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E30FABD3-5AFF-4669-BE74-12D79B49C211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696E6001-67F8-40DD-9924-BF04E315CF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95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Cambria" panose="020405030504060302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Cambria" panose="020405030504060302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E30FABD3-5AFF-4669-BE74-12D79B49C211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696E6001-67F8-40DD-9924-BF04E315CF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68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fld id="{E30FABD3-5AFF-4669-BE74-12D79B49C211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fld id="{696E6001-67F8-40DD-9924-BF04E315CF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64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rypto.edu.pl/Dziembowski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11.png"/><Relationship Id="rId3" Type="http://schemas.openxmlformats.org/officeDocument/2006/relationships/image" Target="../media/image4.wmf"/><Relationship Id="rId7" Type="http://schemas.openxmlformats.org/officeDocument/2006/relationships/image" Target="../media/image79.png"/><Relationship Id="rId12" Type="http://schemas.openxmlformats.org/officeDocument/2006/relationships/image" Target="../media/image8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82.png"/><Relationship Id="rId5" Type="http://schemas.openxmlformats.org/officeDocument/2006/relationships/image" Target="../media/image65.png"/><Relationship Id="rId10" Type="http://schemas.openxmlformats.org/officeDocument/2006/relationships/image" Target="../media/image81.png"/><Relationship Id="rId4" Type="http://schemas.openxmlformats.org/officeDocument/2006/relationships/image" Target="../media/image5.wmf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4.wmf"/><Relationship Id="rId3" Type="http://schemas.openxmlformats.org/officeDocument/2006/relationships/image" Target="../media/image5.wmf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38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../media/image44.png"/><Relationship Id="rId1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31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4.png"/><Relationship Id="rId7" Type="http://schemas.openxmlformats.org/officeDocument/2006/relationships/image" Target="../media/image76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31.jpeg"/><Relationship Id="rId4" Type="http://schemas.openxmlformats.org/officeDocument/2006/relationships/image" Target="../media/image7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3" Type="http://schemas.openxmlformats.org/officeDocument/2006/relationships/image" Target="../media/image2.wmf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2.png"/><Relationship Id="rId4" Type="http://schemas.openxmlformats.org/officeDocument/2006/relationships/image" Target="../media/image3.wmf"/><Relationship Id="rId9" Type="http://schemas.openxmlformats.org/officeDocument/2006/relationships/image" Target="../media/image2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3" Type="http://schemas.openxmlformats.org/officeDocument/2006/relationships/image" Target="../media/image31.jpe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11" Type="http://schemas.openxmlformats.org/officeDocument/2006/relationships/image" Target="../media/image131.png"/><Relationship Id="rId5" Type="http://schemas.openxmlformats.org/officeDocument/2006/relationships/image" Target="../media/image117.png"/><Relationship Id="rId10" Type="http://schemas.openxmlformats.org/officeDocument/2006/relationships/image" Target="../media/image130.png"/><Relationship Id="rId4" Type="http://schemas.openxmlformats.org/officeDocument/2006/relationships/image" Target="../media/image108.png"/><Relationship Id="rId9" Type="http://schemas.openxmlformats.org/officeDocument/2006/relationships/image" Target="../media/image12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72.png"/><Relationship Id="rId7" Type="http://schemas.openxmlformats.org/officeDocument/2006/relationships/image" Target="../media/image13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10" Type="http://schemas.openxmlformats.org/officeDocument/2006/relationships/image" Target="../media/image140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1351.png"/><Relationship Id="rId7" Type="http://schemas.openxmlformats.org/officeDocument/2006/relationships/image" Target="../media/image139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1.png"/><Relationship Id="rId5" Type="http://schemas.openxmlformats.org/officeDocument/2006/relationships/image" Target="../media/image1371.png"/><Relationship Id="rId4" Type="http://schemas.openxmlformats.org/officeDocument/2006/relationships/image" Target="../media/image136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3.wmf"/><Relationship Id="rId1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2.wmf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7" Type="http://schemas.openxmlformats.org/officeDocument/2006/relationships/image" Target="../media/image151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31.jpeg"/><Relationship Id="rId4" Type="http://schemas.openxmlformats.org/officeDocument/2006/relationships/image" Target="../media/image15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31.jpeg"/><Relationship Id="rId7" Type="http://schemas.openxmlformats.org/officeDocument/2006/relationships/image" Target="../media/image156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160.png"/><Relationship Id="rId5" Type="http://schemas.openxmlformats.org/officeDocument/2006/relationships/image" Target="../media/image36.png"/><Relationship Id="rId10" Type="http://schemas.openxmlformats.org/officeDocument/2006/relationships/image" Target="../media/image159.png"/><Relationship Id="rId4" Type="http://schemas.openxmlformats.org/officeDocument/2006/relationships/image" Target="../media/image300.png"/><Relationship Id="rId9" Type="http://schemas.openxmlformats.org/officeDocument/2006/relationships/image" Target="../media/image158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3" Type="http://schemas.openxmlformats.org/officeDocument/2006/relationships/image" Target="../media/image169.png"/><Relationship Id="rId3" Type="http://schemas.openxmlformats.org/officeDocument/2006/relationships/image" Target="../media/image161.png"/><Relationship Id="rId7" Type="http://schemas.openxmlformats.org/officeDocument/2006/relationships/image" Target="../media/image163.png"/><Relationship Id="rId12" Type="http://schemas.openxmlformats.org/officeDocument/2006/relationships/image" Target="../media/image16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11" Type="http://schemas.openxmlformats.org/officeDocument/2006/relationships/image" Target="../media/image167.png"/><Relationship Id="rId5" Type="http://schemas.openxmlformats.org/officeDocument/2006/relationships/image" Target="../media/image3.wmf"/><Relationship Id="rId10" Type="http://schemas.openxmlformats.org/officeDocument/2006/relationships/image" Target="../media/image166.png"/><Relationship Id="rId4" Type="http://schemas.openxmlformats.org/officeDocument/2006/relationships/image" Target="../media/image31.jpeg"/><Relationship Id="rId9" Type="http://schemas.openxmlformats.org/officeDocument/2006/relationships/image" Target="../media/image165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13" Type="http://schemas.openxmlformats.org/officeDocument/2006/relationships/image" Target="../media/image179.png"/><Relationship Id="rId3" Type="http://schemas.openxmlformats.org/officeDocument/2006/relationships/image" Target="../media/image3.wmf"/><Relationship Id="rId7" Type="http://schemas.openxmlformats.org/officeDocument/2006/relationships/image" Target="../media/image173.png"/><Relationship Id="rId12" Type="http://schemas.openxmlformats.org/officeDocument/2006/relationships/image" Target="../media/image17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11" Type="http://schemas.openxmlformats.org/officeDocument/2006/relationships/image" Target="../media/image177.png"/><Relationship Id="rId5" Type="http://schemas.openxmlformats.org/officeDocument/2006/relationships/image" Target="../media/image171.png"/><Relationship Id="rId10" Type="http://schemas.openxmlformats.org/officeDocument/2006/relationships/image" Target="../media/image176.png"/><Relationship Id="rId4" Type="http://schemas.openxmlformats.org/officeDocument/2006/relationships/image" Target="../media/image170.png"/><Relationship Id="rId9" Type="http://schemas.openxmlformats.org/officeDocument/2006/relationships/image" Target="../media/image17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5" Type="http://schemas.openxmlformats.org/officeDocument/2006/relationships/image" Target="../media/image190.png"/><Relationship Id="rId4" Type="http://schemas.openxmlformats.org/officeDocument/2006/relationships/image" Target="../media/image189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0.png"/><Relationship Id="rId3" Type="http://schemas.openxmlformats.org/officeDocument/2006/relationships/image" Target="../media/image1270.png"/><Relationship Id="rId7" Type="http://schemas.openxmlformats.org/officeDocument/2006/relationships/image" Target="../media/image13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0.png"/><Relationship Id="rId5" Type="http://schemas.openxmlformats.org/officeDocument/2006/relationships/image" Target="../media/image1290.png"/><Relationship Id="rId10" Type="http://schemas.openxmlformats.org/officeDocument/2006/relationships/image" Target="../media/image1531.png"/><Relationship Id="rId4" Type="http://schemas.openxmlformats.org/officeDocument/2006/relationships/image" Target="../media/image1280.png"/><Relationship Id="rId9" Type="http://schemas.openxmlformats.org/officeDocument/2006/relationships/image" Target="../media/image133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0.png"/><Relationship Id="rId7" Type="http://schemas.openxmlformats.org/officeDocument/2006/relationships/image" Target="../media/image139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0.png"/><Relationship Id="rId5" Type="http://schemas.openxmlformats.org/officeDocument/2006/relationships/image" Target="../media/image1370.png"/><Relationship Id="rId4" Type="http://schemas.openxmlformats.org/officeDocument/2006/relationships/image" Target="../media/image136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wm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3.png"/><Relationship Id="rId10" Type="http://schemas.openxmlformats.org/officeDocument/2006/relationships/image" Target="../media/image35.png"/><Relationship Id="rId4" Type="http://schemas.openxmlformats.org/officeDocument/2006/relationships/image" Target="../media/image3.wmf"/><Relationship Id="rId9" Type="http://schemas.openxmlformats.org/officeDocument/2006/relationships/image" Target="../media/image3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0.png"/><Relationship Id="rId3" Type="http://schemas.openxmlformats.org/officeDocument/2006/relationships/image" Target="../media/image197.png"/><Relationship Id="rId7" Type="http://schemas.openxmlformats.org/officeDocument/2006/relationships/image" Target="../media/image145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0.png"/><Relationship Id="rId5" Type="http://schemas.openxmlformats.org/officeDocument/2006/relationships/image" Target="../media/image199.png"/><Relationship Id="rId4" Type="http://schemas.openxmlformats.org/officeDocument/2006/relationships/image" Target="../media/image198.png"/><Relationship Id="rId9" Type="http://schemas.openxmlformats.org/officeDocument/2006/relationships/image" Target="../media/image147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0.png"/><Relationship Id="rId7" Type="http://schemas.openxmlformats.org/officeDocument/2006/relationships/image" Target="../media/image152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0.png"/><Relationship Id="rId5" Type="http://schemas.openxmlformats.org/officeDocument/2006/relationships/image" Target="../media/image1500.png"/><Relationship Id="rId4" Type="http://schemas.openxmlformats.org/officeDocument/2006/relationships/image" Target="../media/image1490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0.png"/><Relationship Id="rId3" Type="http://schemas.openxmlformats.org/officeDocument/2006/relationships/image" Target="../media/image5.wmf"/><Relationship Id="rId7" Type="http://schemas.openxmlformats.org/officeDocument/2006/relationships/image" Target="../media/image156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0.png"/><Relationship Id="rId5" Type="http://schemas.openxmlformats.org/officeDocument/2006/relationships/image" Target="../media/image1540.png"/><Relationship Id="rId4" Type="http://schemas.openxmlformats.org/officeDocument/2006/relationships/image" Target="../media/image1530.png"/><Relationship Id="rId9" Type="http://schemas.openxmlformats.org/officeDocument/2006/relationships/image" Target="../media/image1580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0.png"/><Relationship Id="rId5" Type="http://schemas.openxmlformats.org/officeDocument/2006/relationships/image" Target="../media/image1610.png"/><Relationship Id="rId4" Type="http://schemas.openxmlformats.org/officeDocument/2006/relationships/image" Target="../media/image1600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0.png"/><Relationship Id="rId13" Type="http://schemas.openxmlformats.org/officeDocument/2006/relationships/image" Target="../media/image1730.png"/><Relationship Id="rId3" Type="http://schemas.openxmlformats.org/officeDocument/2006/relationships/image" Target="../media/image1630.png"/><Relationship Id="rId7" Type="http://schemas.openxmlformats.org/officeDocument/2006/relationships/image" Target="../media/image1670.png"/><Relationship Id="rId12" Type="http://schemas.openxmlformats.org/officeDocument/2006/relationships/image" Target="../media/image172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0.png"/><Relationship Id="rId11" Type="http://schemas.openxmlformats.org/officeDocument/2006/relationships/image" Target="../media/image1710.png"/><Relationship Id="rId5" Type="http://schemas.openxmlformats.org/officeDocument/2006/relationships/image" Target="../media/image1650.png"/><Relationship Id="rId10" Type="http://schemas.openxmlformats.org/officeDocument/2006/relationships/image" Target="../media/image1700.png"/><Relationship Id="rId4" Type="http://schemas.openxmlformats.org/officeDocument/2006/relationships/image" Target="../media/image1640.png"/><Relationship Id="rId9" Type="http://schemas.openxmlformats.org/officeDocument/2006/relationships/image" Target="../media/image1690.png"/><Relationship Id="rId14" Type="http://schemas.openxmlformats.org/officeDocument/2006/relationships/image" Target="../media/image1740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0.png"/><Relationship Id="rId13" Type="http://schemas.openxmlformats.org/officeDocument/2006/relationships/image" Target="../media/image1850.png"/><Relationship Id="rId18" Type="http://schemas.openxmlformats.org/officeDocument/2006/relationships/image" Target="../media/image1900.png"/><Relationship Id="rId3" Type="http://schemas.openxmlformats.org/officeDocument/2006/relationships/image" Target="../media/image1750.png"/><Relationship Id="rId7" Type="http://schemas.openxmlformats.org/officeDocument/2006/relationships/image" Target="../media/image1790.png"/><Relationship Id="rId12" Type="http://schemas.openxmlformats.org/officeDocument/2006/relationships/image" Target="../media/image1840.png"/><Relationship Id="rId17" Type="http://schemas.openxmlformats.org/officeDocument/2006/relationships/image" Target="../media/image1890.png"/><Relationship Id="rId2" Type="http://schemas.openxmlformats.org/officeDocument/2006/relationships/notesSlide" Target="../notesSlides/notesSlide48.xml"/><Relationship Id="rId16" Type="http://schemas.openxmlformats.org/officeDocument/2006/relationships/image" Target="../media/image1880.png"/><Relationship Id="rId20" Type="http://schemas.openxmlformats.org/officeDocument/2006/relationships/image" Target="../media/image19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0.png"/><Relationship Id="rId11" Type="http://schemas.openxmlformats.org/officeDocument/2006/relationships/image" Target="../media/image1830.png"/><Relationship Id="rId5" Type="http://schemas.openxmlformats.org/officeDocument/2006/relationships/image" Target="../media/image1770.png"/><Relationship Id="rId15" Type="http://schemas.openxmlformats.org/officeDocument/2006/relationships/image" Target="../media/image1870.png"/><Relationship Id="rId10" Type="http://schemas.openxmlformats.org/officeDocument/2006/relationships/image" Target="../media/image1820.png"/><Relationship Id="rId19" Type="http://schemas.openxmlformats.org/officeDocument/2006/relationships/image" Target="../media/image200.png"/><Relationship Id="rId4" Type="http://schemas.openxmlformats.org/officeDocument/2006/relationships/image" Target="../media/image1760.png"/><Relationship Id="rId9" Type="http://schemas.openxmlformats.org/officeDocument/2006/relationships/image" Target="../media/image1810.png"/><Relationship Id="rId14" Type="http://schemas.openxmlformats.org/officeDocument/2006/relationships/image" Target="../media/image1860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50.png"/><Relationship Id="rId4" Type="http://schemas.openxmlformats.org/officeDocument/2006/relationships/image" Target="../media/image19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1960.png"/><Relationship Id="rId7" Type="http://schemas.openxmlformats.org/officeDocument/2006/relationships/image" Target="../media/image200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90.png"/><Relationship Id="rId11" Type="http://schemas.openxmlformats.org/officeDocument/2006/relationships/image" Target="../media/image204.png"/><Relationship Id="rId5" Type="http://schemas.openxmlformats.org/officeDocument/2006/relationships/image" Target="../media/image1980.png"/><Relationship Id="rId10" Type="http://schemas.openxmlformats.org/officeDocument/2006/relationships/image" Target="../media/image203.png"/><Relationship Id="rId4" Type="http://schemas.openxmlformats.org/officeDocument/2006/relationships/image" Target="../media/image1970.png"/><Relationship Id="rId9" Type="http://schemas.openxmlformats.org/officeDocument/2006/relationships/image" Target="../media/image202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205.png"/><Relationship Id="rId7" Type="http://schemas.openxmlformats.org/officeDocument/2006/relationships/image" Target="../media/image20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8.png"/><Relationship Id="rId5" Type="http://schemas.openxmlformats.org/officeDocument/2006/relationships/image" Target="../media/image207.png"/><Relationship Id="rId4" Type="http://schemas.openxmlformats.org/officeDocument/2006/relationships/image" Target="../media/image206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png"/><Relationship Id="rId13" Type="http://schemas.openxmlformats.org/officeDocument/2006/relationships/image" Target="../media/image221.png"/><Relationship Id="rId18" Type="http://schemas.openxmlformats.org/officeDocument/2006/relationships/image" Target="../media/image226.png"/><Relationship Id="rId26" Type="http://schemas.openxmlformats.org/officeDocument/2006/relationships/image" Target="../media/image233.png"/><Relationship Id="rId3" Type="http://schemas.openxmlformats.org/officeDocument/2006/relationships/image" Target="../media/image211.png"/><Relationship Id="rId21" Type="http://schemas.openxmlformats.org/officeDocument/2006/relationships/image" Target="../media/image229.png"/><Relationship Id="rId7" Type="http://schemas.openxmlformats.org/officeDocument/2006/relationships/image" Target="../media/image215.png"/><Relationship Id="rId12" Type="http://schemas.openxmlformats.org/officeDocument/2006/relationships/image" Target="../media/image220.png"/><Relationship Id="rId17" Type="http://schemas.openxmlformats.org/officeDocument/2006/relationships/image" Target="../media/image225.png"/><Relationship Id="rId25" Type="http://schemas.openxmlformats.org/officeDocument/2006/relationships/image" Target="../media/image2270.png"/><Relationship Id="rId2" Type="http://schemas.openxmlformats.org/officeDocument/2006/relationships/notesSlide" Target="../notesSlides/notesSlide53.xml"/><Relationship Id="rId16" Type="http://schemas.openxmlformats.org/officeDocument/2006/relationships/image" Target="../media/image224.png"/><Relationship Id="rId20" Type="http://schemas.openxmlformats.org/officeDocument/2006/relationships/image" Target="../media/image228.png"/><Relationship Id="rId29" Type="http://schemas.openxmlformats.org/officeDocument/2006/relationships/image" Target="../media/image2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4.png"/><Relationship Id="rId11" Type="http://schemas.openxmlformats.org/officeDocument/2006/relationships/image" Target="../media/image219.png"/><Relationship Id="rId24" Type="http://schemas.openxmlformats.org/officeDocument/2006/relationships/image" Target="../media/image232.png"/><Relationship Id="rId5" Type="http://schemas.openxmlformats.org/officeDocument/2006/relationships/image" Target="../media/image213.png"/><Relationship Id="rId15" Type="http://schemas.openxmlformats.org/officeDocument/2006/relationships/image" Target="../media/image223.png"/><Relationship Id="rId23" Type="http://schemas.openxmlformats.org/officeDocument/2006/relationships/image" Target="../media/image231.png"/><Relationship Id="rId28" Type="http://schemas.openxmlformats.org/officeDocument/2006/relationships/image" Target="../media/image235.png"/><Relationship Id="rId10" Type="http://schemas.openxmlformats.org/officeDocument/2006/relationships/image" Target="../media/image218.png"/><Relationship Id="rId19" Type="http://schemas.openxmlformats.org/officeDocument/2006/relationships/image" Target="../media/image227.png"/><Relationship Id="rId4" Type="http://schemas.openxmlformats.org/officeDocument/2006/relationships/image" Target="../media/image212.png"/><Relationship Id="rId9" Type="http://schemas.openxmlformats.org/officeDocument/2006/relationships/image" Target="../media/image217.png"/><Relationship Id="rId14" Type="http://schemas.openxmlformats.org/officeDocument/2006/relationships/image" Target="../media/image222.png"/><Relationship Id="rId22" Type="http://schemas.openxmlformats.org/officeDocument/2006/relationships/image" Target="../media/image230.png"/><Relationship Id="rId27" Type="http://schemas.openxmlformats.org/officeDocument/2006/relationships/image" Target="../media/image234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png"/><Relationship Id="rId13" Type="http://schemas.openxmlformats.org/officeDocument/2006/relationships/image" Target="../media/image244.png"/><Relationship Id="rId3" Type="http://schemas.openxmlformats.org/officeDocument/2006/relationships/image" Target="../media/image196.png"/><Relationship Id="rId7" Type="http://schemas.openxmlformats.org/officeDocument/2006/relationships/image" Target="../media/image241.png"/><Relationship Id="rId12" Type="http://schemas.openxmlformats.org/officeDocument/2006/relationships/image" Target="../media/image24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0.png"/><Relationship Id="rId11" Type="http://schemas.openxmlformats.org/officeDocument/2006/relationships/image" Target="../media/image245.png"/><Relationship Id="rId5" Type="http://schemas.openxmlformats.org/officeDocument/2006/relationships/image" Target="../media/image238.png"/><Relationship Id="rId10" Type="http://schemas.openxmlformats.org/officeDocument/2006/relationships/image" Target="../media/image243.png"/><Relationship Id="rId4" Type="http://schemas.openxmlformats.org/officeDocument/2006/relationships/image" Target="../media/image237.png"/><Relationship Id="rId9" Type="http://schemas.openxmlformats.org/officeDocument/2006/relationships/image" Target="../media/image242.png"/><Relationship Id="rId14" Type="http://schemas.openxmlformats.org/officeDocument/2006/relationships/image" Target="../media/image247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3.png"/><Relationship Id="rId3" Type="http://schemas.openxmlformats.org/officeDocument/2006/relationships/image" Target="../media/image156.wmf"/><Relationship Id="rId7" Type="http://schemas.openxmlformats.org/officeDocument/2006/relationships/image" Target="../media/image25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1.png"/><Relationship Id="rId5" Type="http://schemas.openxmlformats.org/officeDocument/2006/relationships/image" Target="../media/image3.wmf"/><Relationship Id="rId4" Type="http://schemas.openxmlformats.org/officeDocument/2006/relationships/image" Target="../media/image250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7.png"/><Relationship Id="rId5" Type="http://schemas.openxmlformats.org/officeDocument/2006/relationships/image" Target="../media/image256.png"/><Relationship Id="rId4" Type="http://schemas.openxmlformats.org/officeDocument/2006/relationships/image" Target="../media/image255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35685" y="451022"/>
            <a:ext cx="8216362" cy="2088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GB" sz="4600" b="1" dirty="0" smtClean="0"/>
              <a:t>Lecture </a:t>
            </a:r>
            <a:r>
              <a:rPr lang="en-US" sz="4600" b="1" dirty="0" smtClean="0"/>
              <a:t>10</a:t>
            </a:r>
            <a:br>
              <a:rPr lang="en-US" sz="4600" b="1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en-US" sz="4600" b="1" dirty="0" smtClean="0">
                <a:solidFill>
                  <a:srgbClr val="0070C0"/>
                </a:solidFill>
              </a:rPr>
              <a:t>Signature Schemes</a:t>
            </a:r>
            <a:endParaRPr lang="en-US" sz="46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19" y="6286520"/>
            <a:ext cx="868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Cambria" panose="02040503050406030204" pitchFamily="18" charset="0"/>
              </a:rPr>
              <a:t>5</a:t>
            </a:r>
            <a:r>
              <a:rPr lang="en-GB" b="1" dirty="0" smtClean="0">
                <a:latin typeface="Cambria" panose="02040503050406030204" pitchFamily="18" charset="0"/>
              </a:rPr>
              <a:t>.12.1</a:t>
            </a:r>
            <a:r>
              <a:rPr lang="pl-PL" b="1" dirty="0" smtClean="0">
                <a:latin typeface="Cambria" panose="02040503050406030204" pitchFamily="18" charset="0"/>
              </a:rPr>
              <a:t>8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0352" y="6286520"/>
            <a:ext cx="135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mbria" panose="02040503050406030204" pitchFamily="18" charset="0"/>
              </a:rPr>
              <a:t>version </a:t>
            </a:r>
            <a:r>
              <a:rPr lang="en-US" b="1" dirty="0" smtClean="0">
                <a:latin typeface="Cambria" panose="02040503050406030204" pitchFamily="18" charset="0"/>
              </a:rPr>
              <a:t>1.</a:t>
            </a:r>
            <a:r>
              <a:rPr lang="pl-PL" b="1" dirty="0" smtClean="0">
                <a:latin typeface="Cambria" panose="02040503050406030204" pitchFamily="18" charset="0"/>
              </a:rPr>
              <a:t>1</a:t>
            </a:r>
            <a:endParaRPr lang="it-IT" b="1" dirty="0">
              <a:latin typeface="Cambria" panose="020405030504060302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645881" y="3045847"/>
            <a:ext cx="3962400" cy="17708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Stefan</a:t>
            </a:r>
            <a:r>
              <a:rPr lang="en-US" sz="3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Dziembowski</a:t>
            </a:r>
            <a:br>
              <a:rPr lang="en-US" sz="3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sz="1800" dirty="0" smtClean="0">
                <a:solidFill>
                  <a:srgbClr val="FF0000"/>
                </a:solidFill>
                <a:latin typeface="Cambria" panose="02040503050406030204" pitchFamily="18" charset="0"/>
                <a:hlinkClick r:id="rId2"/>
              </a:rPr>
              <a:t>www.crypto.edu.pl/Dziembowski</a:t>
            </a:r>
            <a:r>
              <a:rPr lang="en-US" sz="1800" dirty="0" smtClean="0"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sz="2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University of Warsaw</a:t>
            </a:r>
          </a:p>
          <a:p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58267"/>
          <a:stretch/>
        </p:blipFill>
        <p:spPr>
          <a:xfrm>
            <a:off x="3822360" y="4864120"/>
            <a:ext cx="1418989" cy="152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5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34" name="Rectangle 2"/>
              <p:cNvSpPr>
                <a:spLocks noChangeArrowheads="1"/>
              </p:cNvSpPr>
              <p:nvPr/>
            </p:nvSpPr>
            <p:spPr bwMode="auto">
              <a:xfrm>
                <a:off x="0" y="4114800"/>
                <a:ext cx="9144000" cy="2743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lIns="365760" rIns="182880" anchor="ctr"/>
              <a:lstStyle/>
              <a:p>
                <a:pPr marL="609600" indent="-609600">
                  <a:lnSpc>
                    <a:spcPct val="80000"/>
                  </a:lnSpc>
                  <a:buFontTx/>
                  <a:buNone/>
                </a:pPr>
                <a:r>
                  <a:rPr lang="en-US" sz="2400" b="1" dirty="0" smtClean="0">
                    <a:solidFill>
                      <a:srgbClr val="0070C0"/>
                    </a:solidFill>
                  </a:rPr>
                  <a:t>Good tradition: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be as pessimistic as possible</a:t>
                </a:r>
                <a:r>
                  <a:rPr lang="en-US" sz="2400" dirty="0" smtClean="0"/>
                  <a:t>!</a:t>
                </a:r>
                <a:endParaRPr lang="pl-PL" sz="2400" dirty="0" smtClean="0"/>
              </a:p>
              <a:p>
                <a:pPr marL="609600" indent="-609600">
                  <a:lnSpc>
                    <a:spcPct val="80000"/>
                  </a:lnSpc>
                  <a:buFontTx/>
                  <a:buNone/>
                </a:pPr>
                <a:endParaRPr lang="en-US" sz="2400" dirty="0"/>
              </a:p>
              <a:p>
                <a:pPr marL="609600" indent="-609600" algn="ctr">
                  <a:lnSpc>
                    <a:spcPct val="80000"/>
                  </a:lnSpc>
                  <a:buFontTx/>
                  <a:buNone/>
                </a:pPr>
                <a:r>
                  <a:rPr lang="en-US" sz="2400" b="1" dirty="0"/>
                  <a:t> Therefore we assume </a:t>
                </a:r>
                <a:r>
                  <a:rPr lang="en-US" sz="2400" b="1" dirty="0" smtClean="0"/>
                  <a:t>that</a:t>
                </a:r>
                <a:r>
                  <a:rPr lang="pl-PL" sz="2400" b="1" dirty="0" smtClean="0"/>
                  <a:t>:</a:t>
                </a:r>
                <a:endParaRPr lang="en-US" sz="2400" b="1" dirty="0"/>
              </a:p>
              <a:p>
                <a:pPr marL="609600" indent="-609600" algn="ctr">
                  <a:lnSpc>
                    <a:spcPct val="80000"/>
                  </a:lnSpc>
                  <a:buFontTx/>
                  <a:buNone/>
                </a:pPr>
                <a:endParaRPr lang="en-US" sz="2400" b="1" dirty="0"/>
              </a:p>
              <a:p>
                <a:pPr marL="609600" indent="-609600">
                  <a:lnSpc>
                    <a:spcPct val="80000"/>
                  </a:lnSpc>
                  <a:buFontTx/>
                  <a:buAutoNum type="arabicPeriod"/>
                </a:pPr>
                <a:r>
                  <a:rPr lang="en-US" sz="2400" dirty="0"/>
                  <a:t>The adversary is allowed to chose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400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400" b="1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400" b="1" baseline="-25000" dirty="0" err="1">
                    <a:solidFill>
                      <a:srgbClr val="993300"/>
                    </a:solidFill>
                  </a:rPr>
                  <a:t>.</a:t>
                </a:r>
                <a:endParaRPr lang="en-US" sz="2400" b="1" baseline="-25000" dirty="0">
                  <a:solidFill>
                    <a:srgbClr val="993300"/>
                  </a:solidFill>
                </a:endParaRPr>
              </a:p>
              <a:p>
                <a:pPr marL="609600" indent="-609600">
                  <a:lnSpc>
                    <a:spcPct val="80000"/>
                  </a:lnSpc>
                  <a:buFontTx/>
                  <a:buAutoNum type="arabicPeriod"/>
                </a:pPr>
                <a:endParaRPr lang="en-US" sz="2400" b="1" baseline="-25000" dirty="0">
                  <a:solidFill>
                    <a:srgbClr val="993300"/>
                  </a:solidFill>
                </a:endParaRPr>
              </a:p>
              <a:p>
                <a:pPr marL="609600" indent="-609600">
                  <a:lnSpc>
                    <a:spcPct val="80000"/>
                  </a:lnSpc>
                  <a:buFontTx/>
                  <a:buAutoNum type="arabicPeriod"/>
                </a:pPr>
                <a:r>
                  <a:rPr lang="en-US" sz="2400" dirty="0"/>
                  <a:t>The </a:t>
                </a:r>
                <a:r>
                  <a:rPr lang="en-US" sz="2400" b="1" dirty="0"/>
                  <a:t>goal of the adversary </a:t>
                </a:r>
                <a:r>
                  <a:rPr lang="en-US" sz="2400" dirty="0"/>
                  <a:t>is to produce a valid </a:t>
                </a:r>
                <a:r>
                  <a:rPr lang="pl-PL" sz="2400" dirty="0" err="1"/>
                  <a:t>signature</a:t>
                </a:r>
                <a:r>
                  <a:rPr lang="en-US" sz="2400" dirty="0"/>
                  <a:t> on some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’∉</m:t>
                    </m:r>
                    <m:r>
                      <a:rPr lang="pl-PL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{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400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pl-PL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pl-PL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pl-PL" sz="2400" dirty="0" smtClean="0"/>
                  <a:t>.</a:t>
                </a:r>
                <a:endParaRPr lang="en-US" sz="2400" dirty="0"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434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114800"/>
                <a:ext cx="9144000" cy="27432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218783" y="0"/>
            <a:ext cx="8315617" cy="1143000"/>
          </a:xfrm>
        </p:spPr>
        <p:txBody>
          <a:bodyPr/>
          <a:lstStyle/>
          <a:p>
            <a:r>
              <a:rPr lang="en-US" dirty="0"/>
              <a:t>How to define security?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6" name="Rectangle 4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1"/>
                <a:ext cx="8305800" cy="2791818"/>
              </a:xfrm>
            </p:spPr>
            <p:txBody>
              <a:bodyPr>
                <a:normAutofit fontScale="92500" lnSpcReduction="20000"/>
              </a:bodyPr>
              <a:lstStyle/>
              <a:p>
                <a:pPr marL="609600" indent="-609600">
                  <a:lnSpc>
                    <a:spcPct val="80000"/>
                  </a:lnSpc>
                  <a:buFontTx/>
                  <a:buNone/>
                </a:pPr>
                <a:r>
                  <a:rPr lang="en-US" sz="2400" dirty="0" smtClean="0"/>
                  <a:t>We have to assume that the adversary can see some pairs</a:t>
                </a:r>
                <a:endParaRPr lang="pl-PL" sz="2400" dirty="0" smtClean="0"/>
              </a:p>
              <a:p>
                <a:pPr marL="609600" indent="-609600">
                  <a:lnSpc>
                    <a:spcPct val="80000"/>
                  </a:lnSpc>
                  <a:buFontTx/>
                  <a:buNone/>
                </a:pPr>
                <a:r>
                  <a:rPr lang="en-US" sz="2400" dirty="0" smtClean="0"/>
                  <a:t> </a:t>
                </a:r>
              </a:p>
              <a:p>
                <a:pPr marL="609600" indent="-609600" algn="ctr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it-IT" sz="24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it-IT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it-IT" sz="24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it-IT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),…, (</m:t>
                      </m:r>
                      <m:r>
                        <a:rPr lang="it-IT" sz="24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it-IT" sz="2400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it-IT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it-IT" sz="24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it-IT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400" b="1" dirty="0" smtClean="0">
                  <a:solidFill>
                    <a:srgbClr val="FF0000"/>
                  </a:solidFill>
                </a:endParaRPr>
              </a:p>
              <a:p>
                <a:pPr marL="609600" indent="-609600">
                  <a:lnSpc>
                    <a:spcPct val="80000"/>
                  </a:lnSpc>
                  <a:buFontTx/>
                  <a:buNone/>
                </a:pPr>
                <a:endParaRPr lang="it-IT" sz="2400" dirty="0" smtClean="0"/>
              </a:p>
              <a:p>
                <a:pPr marL="609600" indent="-609600">
                  <a:lnSpc>
                    <a:spcPct val="80000"/>
                  </a:lnSpc>
                  <a:buFontTx/>
                  <a:buNone/>
                </a:pPr>
                <a:r>
                  <a:rPr lang="pl-PL" sz="2400" b="1" dirty="0" smtClean="0"/>
                  <a:t>As </a:t>
                </a:r>
                <a:r>
                  <a:rPr lang="pl-PL" sz="2400" b="1" dirty="0"/>
                  <a:t>in the case of MACs, w</a:t>
                </a:r>
                <a:r>
                  <a:rPr lang="en-US" sz="2400" b="1" dirty="0"/>
                  <a:t>e need to specify:</a:t>
                </a:r>
                <a:br>
                  <a:rPr lang="en-US" sz="2400" b="1" dirty="0"/>
                </a:br>
                <a:endParaRPr lang="en-US" sz="2400" b="1" dirty="0"/>
              </a:p>
              <a:p>
                <a:pPr marL="609600" indent="-609600">
                  <a:lnSpc>
                    <a:spcPct val="80000"/>
                  </a:lnSpc>
                  <a:buFontTx/>
                  <a:buAutoNum type="arabicPeriod"/>
                </a:pPr>
                <a:r>
                  <a:rPr lang="en-US" sz="2400" dirty="0"/>
                  <a:t>how the messages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400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400" b="1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are chosen,</a:t>
                </a:r>
              </a:p>
              <a:p>
                <a:pPr marL="609600" indent="-609600">
                  <a:lnSpc>
                    <a:spcPct val="80000"/>
                  </a:lnSpc>
                  <a:buFontTx/>
                  <a:buAutoNum type="arabicPeriod"/>
                </a:pPr>
                <a:endParaRPr lang="en-US" sz="2400" dirty="0"/>
              </a:p>
              <a:p>
                <a:pPr marL="609600" indent="-609600">
                  <a:lnSpc>
                    <a:spcPct val="80000"/>
                  </a:lnSpc>
                  <a:buFontTx/>
                  <a:buAutoNum type="arabicPeriod"/>
                </a:pPr>
                <a:r>
                  <a:rPr lang="en-US" sz="2400" dirty="0"/>
                  <a:t>what is the goal of the adversary</a:t>
                </a:r>
                <a:r>
                  <a:rPr lang="en-US" sz="2400" dirty="0" smtClean="0"/>
                  <a:t>.</a:t>
                </a:r>
                <a:endParaRPr lang="en-US" sz="2400" dirty="0"/>
              </a:p>
              <a:p>
                <a:pPr marL="609600" indent="-609600">
                  <a:lnSpc>
                    <a:spcPct val="80000"/>
                  </a:lnSpc>
                  <a:buFontTx/>
                  <a:buAutoNum type="arabicPeriod"/>
                </a:pPr>
                <a:endParaRPr lang="en-US" sz="2400" dirty="0"/>
              </a:p>
              <a:p>
                <a:pPr marL="609600" indent="-609600">
                  <a:lnSpc>
                    <a:spcPct val="80000"/>
                  </a:lnSpc>
                  <a:buFontTx/>
                  <a:buAutoNum type="arabicPeriod"/>
                </a:pPr>
                <a:endParaRPr lang="en-US" sz="2400" dirty="0"/>
              </a:p>
            </p:txBody>
          </p:sp>
        </mc:Choice>
        <mc:Fallback xmlns="">
          <p:sp>
            <p:nvSpPr>
              <p:cNvPr id="18436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1"/>
                <a:ext cx="8305800" cy="2791818"/>
              </a:xfrm>
              <a:blipFill rotWithShape="0">
                <a:blip r:embed="rId4"/>
                <a:stretch>
                  <a:fillRect l="-954" t="-5895" b="-262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081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Stefan\AppData\Local\Microsoft\Windows\Temporary Internet Files\Content.IE5\QMMGVNV4\MCBD19647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714356"/>
            <a:ext cx="2002325" cy="1837853"/>
          </a:xfrm>
          <a:prstGeom prst="rect">
            <a:avLst/>
          </a:prstGeom>
          <a:noFill/>
        </p:spPr>
      </p:pic>
      <p:pic>
        <p:nvPicPr>
          <p:cNvPr id="19459" name="Picture 3" descr="MCj043594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09600"/>
            <a:ext cx="1676400" cy="115887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461" name="Text Box 5"/>
              <p:cNvSpPr txBox="1">
                <a:spLocks noChangeArrowheads="1"/>
              </p:cNvSpPr>
              <p:nvPr/>
            </p:nvSpPr>
            <p:spPr bwMode="auto">
              <a:xfrm>
                <a:off x="3276600" y="457200"/>
                <a:ext cx="2079625" cy="644525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ea typeface="ＭＳ Ｐゴシック" pitchFamily="34" charset="-128"/>
                  </a:rPr>
                  <a:t>security parameter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𝟏</m:t>
                      </m:r>
                      <m:r>
                        <a:rPr lang="en-US" b="1" i="1" baseline="30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𝒏</m:t>
                      </m:r>
                    </m:oMath>
                  </m:oMathPara>
                </a14:m>
                <a:endParaRPr lang="en-US" b="1" baseline="30000" dirty="0">
                  <a:solidFill>
                    <a:srgbClr val="FF0000"/>
                  </a:solidFill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19461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6600" y="457200"/>
                <a:ext cx="2079625" cy="644525"/>
              </a:xfrm>
              <a:prstGeom prst="rect">
                <a:avLst/>
              </a:prstGeom>
              <a:blipFill rotWithShape="0">
                <a:blip r:embed="rId5"/>
                <a:stretch>
                  <a:fillRect l="-2339" t="-5607" r="-1754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1752600" y="762000"/>
            <a:ext cx="1447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5334000" y="838200"/>
            <a:ext cx="1447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4" name="Text Box 8"/>
              <p:cNvSpPr txBox="1">
                <a:spLocks noChangeArrowheads="1"/>
              </p:cNvSpPr>
              <p:nvPr/>
            </p:nvSpPr>
            <p:spPr bwMode="auto">
              <a:xfrm>
                <a:off x="5877684" y="438491"/>
                <a:ext cx="3027431" cy="36933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342900" indent="-342900"/>
                <a:r>
                  <a:rPr lang="en-US" dirty="0" smtClean="0">
                    <a:ea typeface="ＭＳ Ｐゴシック" pitchFamily="34" charset="-128"/>
                  </a:rPr>
                  <a:t>selects</a:t>
                </a:r>
                <a:r>
                  <a:rPr lang="pl-PL" dirty="0" smtClean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l-PL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b="1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𝒑𝒌</m:t>
                        </m:r>
                        <m:r>
                          <a:rPr lang="pl-PL" b="1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b="1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𝒔𝒌</m:t>
                        </m:r>
                      </m:e>
                    </m:d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←</m:t>
                    </m:r>
                    <m:r>
                      <a:rPr lang="pl-PL" b="1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𝐆𝐞𝐧</m:t>
                    </m:r>
                    <m:r>
                      <a:rPr lang="pl-PL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r>
                      <a:rPr lang="pl-PL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𝟏</m:t>
                    </m:r>
                    <m:r>
                      <a:rPr lang="pl-PL" b="1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𝒏</m:t>
                    </m:r>
                    <m:r>
                      <a:rPr lang="pl-PL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endParaRPr lang="en-US" b="1" dirty="0">
                  <a:solidFill>
                    <a:srgbClr val="FF0000"/>
                  </a:solidFill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19464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77684" y="438491"/>
                <a:ext cx="3027431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606" t="-11290" b="-20968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7391400" y="2133600"/>
            <a:ext cx="8096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>
                <a:ea typeface="ＭＳ Ｐゴシック" pitchFamily="34" charset="-128"/>
              </a:rPr>
              <a:t>oracle</a:t>
            </a:r>
            <a:endParaRPr lang="en-US">
              <a:ea typeface="ＭＳ Ｐゴシック" pitchFamily="34" charset="-128"/>
            </a:endParaRP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4648200" y="1981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7" name="Text Box 11"/>
              <p:cNvSpPr txBox="1">
                <a:spLocks noChangeArrowheads="1"/>
              </p:cNvSpPr>
              <p:nvPr/>
            </p:nvSpPr>
            <p:spPr bwMode="auto">
              <a:xfrm>
                <a:off x="4191000" y="1752600"/>
                <a:ext cx="533400" cy="3698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𝒎</m:t>
                      </m:r>
                      <m:r>
                        <a:rPr lang="pl-PL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𝟏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19467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1000" y="1752600"/>
                <a:ext cx="533400" cy="36988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4648200" y="3668713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9" name="Text Box 13"/>
              <p:cNvSpPr txBox="1">
                <a:spLocks noChangeArrowheads="1"/>
              </p:cNvSpPr>
              <p:nvPr/>
            </p:nvSpPr>
            <p:spPr bwMode="auto">
              <a:xfrm>
                <a:off x="4191000" y="3516313"/>
                <a:ext cx="457200" cy="369887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𝒎</m:t>
                      </m:r>
                      <m:r>
                        <a:rPr lang="en-US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𝒕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19469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1000" y="3516313"/>
                <a:ext cx="457200" cy="369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70" name="Text Box 14"/>
              <p:cNvSpPr txBox="1">
                <a:spLocks noChangeArrowheads="1"/>
              </p:cNvSpPr>
              <p:nvPr/>
            </p:nvSpPr>
            <p:spPr bwMode="auto">
              <a:xfrm rot="5400000">
                <a:off x="4241549" y="2827599"/>
                <a:ext cx="54213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. . .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19470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4241549" y="2827599"/>
                <a:ext cx="542136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73" name="Line 17"/>
          <p:cNvSpPr>
            <a:spLocks noChangeShapeType="1"/>
          </p:cNvSpPr>
          <p:nvPr/>
        </p:nvSpPr>
        <p:spPr bwMode="auto">
          <a:xfrm flipH="1">
            <a:off x="2743200" y="23622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 flipH="1">
            <a:off x="2743200" y="41910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2743200" y="1981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>
            <a:off x="2743200" y="3668713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914400" y="4876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2400">
              <a:ea typeface="ＭＳ Ｐゴシック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79" name="Text Box 23"/>
              <p:cNvSpPr txBox="1">
                <a:spLocks noChangeArrowheads="1"/>
              </p:cNvSpPr>
              <p:nvPr/>
            </p:nvSpPr>
            <p:spPr bwMode="auto">
              <a:xfrm>
                <a:off x="0" y="4724400"/>
                <a:ext cx="9144000" cy="193899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lIns="216000">
                <a:spAutoFit/>
              </a:bodyPr>
              <a:lstStyle/>
              <a:p>
                <a:pPr eaLnBrk="0" hangingPunct="0"/>
                <a:r>
                  <a:rPr lang="en-US" sz="2400" dirty="0">
                    <a:ea typeface="ＭＳ Ｐゴシック" pitchFamily="34" charset="-128"/>
                  </a:rPr>
                  <a:t>We say that the adversary </a:t>
                </a:r>
                <a:r>
                  <a:rPr lang="en-US" sz="2400" b="1" dirty="0">
                    <a:solidFill>
                      <a:srgbClr val="0070C0"/>
                    </a:solidFill>
                    <a:ea typeface="ＭＳ Ｐゴシック" pitchFamily="34" charset="-128"/>
                  </a:rPr>
                  <a:t>breaks the </a:t>
                </a:r>
                <a:r>
                  <a:rPr lang="en-US" sz="2400" b="1" dirty="0" smtClean="0">
                    <a:solidFill>
                      <a:srgbClr val="0070C0"/>
                    </a:solidFill>
                    <a:ea typeface="ＭＳ Ｐゴシック" pitchFamily="34" charset="-128"/>
                  </a:rPr>
                  <a:t>signature scheme </a:t>
                </a:r>
                <a:r>
                  <a:rPr lang="en-US" sz="2400" dirty="0" smtClean="0">
                    <a:ea typeface="ＭＳ Ｐゴシック" pitchFamily="34" charset="-128"/>
                  </a:rPr>
                  <a:t>if at </a:t>
                </a:r>
                <a:r>
                  <a:rPr lang="en-US" sz="2400" dirty="0">
                    <a:ea typeface="ＭＳ Ｐゴシック" pitchFamily="34" charset="-128"/>
                  </a:rPr>
                  <a:t>the end she outputs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𝒎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’, </m:t>
                    </m:r>
                    <m:r>
                      <a:rPr lang="el-GR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’)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</m:oMath>
                </a14:m>
                <a:r>
                  <a:rPr lang="en-US" sz="2400" dirty="0">
                    <a:ea typeface="ＭＳ Ｐゴシック" pitchFamily="34" charset="-128"/>
                  </a:rPr>
                  <a:t>such that</a:t>
                </a:r>
                <a:br>
                  <a:rPr lang="en-US" sz="2400" dirty="0">
                    <a:ea typeface="ＭＳ Ｐゴシック" pitchFamily="34" charset="-128"/>
                  </a:rPr>
                </a:br>
                <a:endParaRPr lang="en-US" sz="2400" dirty="0">
                  <a:ea typeface="ＭＳ Ｐゴシック" pitchFamily="34" charset="-128"/>
                </a:endParaRPr>
              </a:p>
              <a:p>
                <a:pPr marL="457200" indent="-457200" eaLnBrk="0" hangingPunct="0">
                  <a:buFontTx/>
                  <a:buAutoNum type="arabicPeriod"/>
                </a:pPr>
                <a:r>
                  <a:rPr lang="en-US" sz="2400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𝐕𝐫𝐟𝐲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𝒎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’, </m:t>
                    </m:r>
                    <m:r>
                      <a:rPr lang="el-GR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’) = </m:t>
                    </m:r>
                    <m:r>
                      <a:rPr lang="en-US" sz="2400" b="1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𝐲𝐞𝐬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  <a:ea typeface="ＭＳ Ｐゴシック" pitchFamily="34" charset="-128"/>
                </a:endParaRPr>
              </a:p>
              <a:p>
                <a:pPr marL="457200" indent="-457200" eaLnBrk="0" hangingPunct="0">
                  <a:buFontTx/>
                  <a:buAutoNum type="arabicPeriod"/>
                </a:pPr>
                <a:r>
                  <a:rPr lang="en-US" sz="2400" dirty="0" smtClean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’∉</m:t>
                    </m:r>
                    <m:r>
                      <a:rPr lang="pl-PL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{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400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pl-PL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pl-PL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pl-PL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pl-PL" sz="2400" dirty="0"/>
                  <a:t>.</a:t>
                </a:r>
                <a:endParaRPr lang="en-US" sz="2400" dirty="0"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19479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724400"/>
                <a:ext cx="9144000" cy="193899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228600" y="1676400"/>
            <a:ext cx="11906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ea typeface="ＭＳ Ｐゴシック" pitchFamily="34" charset="-128"/>
              </a:rPr>
              <a:t>adversary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82" name="Text Box 26"/>
              <p:cNvSpPr txBox="1">
                <a:spLocks noChangeArrowheads="1"/>
              </p:cNvSpPr>
              <p:nvPr/>
            </p:nvSpPr>
            <p:spPr bwMode="auto">
              <a:xfrm>
                <a:off x="4191000" y="1219200"/>
                <a:ext cx="533400" cy="376238"/>
              </a:xfrm>
              <a:prstGeom prst="rect">
                <a:avLst/>
              </a:prstGeom>
              <a:solidFill>
                <a:srgbClr val="FFFFF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482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1000" y="1219200"/>
                <a:ext cx="533400" cy="376238"/>
              </a:xfrm>
              <a:prstGeom prst="rect">
                <a:avLst/>
              </a:prstGeom>
              <a:blipFill rotWithShape="0">
                <a:blip r:embed="rId11"/>
                <a:stretch>
                  <a:fillRect l="-1124" b="-1093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83" name="Line 27"/>
          <p:cNvSpPr>
            <a:spLocks noChangeShapeType="1"/>
          </p:cNvSpPr>
          <p:nvPr/>
        </p:nvSpPr>
        <p:spPr bwMode="auto">
          <a:xfrm flipH="1">
            <a:off x="2743200" y="13716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84" name="Line 28"/>
          <p:cNvSpPr>
            <a:spLocks noChangeShapeType="1"/>
          </p:cNvSpPr>
          <p:nvPr/>
        </p:nvSpPr>
        <p:spPr bwMode="auto">
          <a:xfrm flipH="1">
            <a:off x="4724400" y="13716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71" name="Text Box 15"/>
              <p:cNvSpPr txBox="1">
                <a:spLocks noChangeArrowheads="1"/>
              </p:cNvSpPr>
              <p:nvPr/>
            </p:nvSpPr>
            <p:spPr bwMode="auto">
              <a:xfrm>
                <a:off x="3810000" y="2209800"/>
                <a:ext cx="1370888" cy="369332"/>
              </a:xfrm>
              <a:prstGeom prst="rect">
                <a:avLst/>
              </a:prstGeom>
              <a:solidFill>
                <a:srgbClr val="FFFFF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𝐒𝐢</m:t>
                      </m:r>
                      <m:r>
                        <a:rPr lang="en-US" b="1" i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𝐠</m:t>
                      </m:r>
                      <m:r>
                        <a:rPr lang="pl-PL" b="1" i="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pl-PL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(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𝒎</m:t>
                      </m:r>
                      <m:r>
                        <a:rPr lang="pl-PL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𝟏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1947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2209800"/>
                <a:ext cx="1370888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2903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72" name="Text Box 16"/>
              <p:cNvSpPr txBox="1">
                <a:spLocks noChangeArrowheads="1"/>
              </p:cNvSpPr>
              <p:nvPr/>
            </p:nvSpPr>
            <p:spPr bwMode="auto">
              <a:xfrm>
                <a:off x="3886200" y="3962400"/>
                <a:ext cx="1396473" cy="369332"/>
              </a:xfrm>
              <a:prstGeom prst="rect">
                <a:avLst/>
              </a:prstGeom>
              <a:solidFill>
                <a:srgbClr val="FFFFF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𝐒𝐢𝐠</m:t>
                      </m:r>
                      <m:sSub>
                        <m:sSub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𝒔𝒌</m:t>
                          </m:r>
                        </m:sub>
                      </m:sSub>
                      <m:d>
                        <m:d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19472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6200" y="3962400"/>
                <a:ext cx="1396473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11111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944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 animBg="1"/>
      <p:bldP spid="19467" grpId="0" animBg="1"/>
      <p:bldP spid="19468" grpId="0" animBg="1"/>
      <p:bldP spid="19469" grpId="0" animBg="1"/>
      <p:bldP spid="19470" grpId="0"/>
      <p:bldP spid="19473" grpId="0" animBg="1"/>
      <p:bldP spid="19474" grpId="0" animBg="1"/>
      <p:bldP spid="19475" grpId="0" animBg="1"/>
      <p:bldP spid="19475" grpId="1" animBg="1"/>
      <p:bldP spid="19476" grpId="0" animBg="1"/>
      <p:bldP spid="19479" grpId="0" uiExpand="1" build="p" animBg="1"/>
      <p:bldP spid="19482" grpId="0" animBg="1"/>
      <p:bldP spid="19483" grpId="0" animBg="1"/>
      <p:bldP spid="19484" grpId="0" animBg="1"/>
      <p:bldP spid="19471" grpId="0" animBg="1"/>
      <p:bldP spid="194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1981200"/>
            <a:ext cx="9144000" cy="419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The security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4" name="Rectangle 4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2057400"/>
                <a:ext cx="8229600" cy="4525963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𝐆𝐞𝐧</m:t>
                    </m:r>
                    <m:r>
                      <a:rPr lang="en-US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𝐒𝐢𝐠𝐧</m:t>
                    </m:r>
                    <m:r>
                      <a:rPr lang="en-US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𝐕𝐫𝐟𝐲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</a:t>
                </a:r>
                <a:r>
                  <a:rPr lang="pl-PL" b="1" dirty="0"/>
                  <a:t>existentially unforgeable under an adaptive chosen-message attack </a:t>
                </a:r>
                <a:r>
                  <a:rPr lang="en-US" dirty="0"/>
                  <a:t>if</a:t>
                </a:r>
              </a:p>
            </p:txBody>
          </p:sp>
        </mc:Choice>
        <mc:Fallback xmlns="">
          <p:sp>
            <p:nvSpPr>
              <p:cNvPr id="20484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2057400"/>
                <a:ext cx="8229600" cy="4525963"/>
              </a:xfrm>
              <a:blipFill rotWithShape="0">
                <a:blip r:embed="rId3"/>
                <a:stretch>
                  <a:fillRect l="-1481" t="-2426" r="-170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85" name="Text Box 5"/>
              <p:cNvSpPr txBox="1">
                <a:spLocks noChangeArrowheads="1"/>
              </p:cNvSpPr>
              <p:nvPr/>
            </p:nvSpPr>
            <p:spPr bwMode="auto">
              <a:xfrm>
                <a:off x="1201615" y="3524081"/>
                <a:ext cx="1141658" cy="144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8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</m:oMath>
                  </m:oMathPara>
                </a14:m>
                <a:endParaRPr lang="en-US" sz="71400" b="1" dirty="0">
                  <a:solidFill>
                    <a:srgbClr val="FF0000"/>
                  </a:solidFill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20485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1615" y="3524081"/>
                <a:ext cx="1141658" cy="144655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86" name="Text Box 6"/>
              <p:cNvSpPr txBox="1">
                <a:spLocks noChangeArrowheads="1"/>
              </p:cNvSpPr>
              <p:nvPr/>
            </p:nvSpPr>
            <p:spPr bwMode="auto">
              <a:xfrm>
                <a:off x="591544" y="4876800"/>
                <a:ext cx="2361801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dirty="0">
                    <a:ea typeface="ＭＳ Ｐゴシック" pitchFamily="34" charset="-128"/>
                  </a:rPr>
                  <a:t>polynomial-time</a:t>
                </a:r>
                <a:br>
                  <a:rPr lang="en-US" sz="2400" dirty="0">
                    <a:ea typeface="ＭＳ Ｐゴシック" pitchFamily="34" charset="-128"/>
                  </a:rPr>
                </a:br>
                <a:r>
                  <a:rPr lang="en-US" sz="2400" dirty="0">
                    <a:ea typeface="ＭＳ Ｐゴシック" pitchFamily="34" charset="-128"/>
                  </a:rPr>
                  <a:t>adversary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𝑨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2048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1544" y="4876800"/>
                <a:ext cx="2361801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3876" t="-5882" r="-3876" b="-1617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87" name="Text Box 7"/>
              <p:cNvSpPr txBox="1">
                <a:spLocks noChangeArrowheads="1"/>
              </p:cNvSpPr>
              <p:nvPr/>
            </p:nvSpPr>
            <p:spPr bwMode="auto">
              <a:xfrm>
                <a:off x="2895600" y="3987800"/>
                <a:ext cx="549137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𝑷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𝑨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r>
                      <a:rPr lang="en-US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𝐛𝐫𝐞𝐚𝐤𝐬</m:t>
                    </m:r>
                    <m:r>
                      <a:rPr lang="en-US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r>
                      <a:rPr lang="en-US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𝐢𝐭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</m:oMath>
                </a14:m>
                <a:r>
                  <a:rPr lang="en-US" sz="2800" dirty="0">
                    <a:ea typeface="ＭＳ Ｐゴシック" pitchFamily="34" charset="-128"/>
                  </a:rPr>
                  <a:t>is negligible (in</a:t>
                </a:r>
                <a:r>
                  <a:rPr lang="en-US" sz="2800" b="1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𝒏</m:t>
                    </m:r>
                  </m:oMath>
                </a14:m>
                <a:r>
                  <a:rPr lang="en-US" sz="2800" dirty="0">
                    <a:ea typeface="ＭＳ Ｐゴシック" pitchFamily="34" charset="-128"/>
                  </a:rPr>
                  <a:t>)</a:t>
                </a:r>
              </a:p>
            </p:txBody>
          </p:sp>
        </mc:Choice>
        <mc:Fallback xmlns="">
          <p:sp>
            <p:nvSpPr>
              <p:cNvPr id="2048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5600" y="3987800"/>
                <a:ext cx="5491375" cy="523220"/>
              </a:xfrm>
              <a:prstGeom prst="rect">
                <a:avLst/>
              </a:prstGeom>
              <a:blipFill rotWithShape="0">
                <a:blip r:embed="rId6"/>
                <a:stretch>
                  <a:fillRect t="-11628" b="-313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230003" y="1143000"/>
            <a:ext cx="8685398" cy="533400"/>
          </a:xfrm>
          <a:prstGeom prst="wedgeRectCallout">
            <a:avLst>
              <a:gd name="adj1" fmla="val 16722"/>
              <a:gd name="adj2" fmla="val 147023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l-PL" sz="2400" dirty="0"/>
              <a:t>sometimes we just say</a:t>
            </a:r>
            <a:r>
              <a:rPr lang="pl-PL" sz="2400" dirty="0" smtClean="0"/>
              <a:t>:</a:t>
            </a:r>
            <a:r>
              <a:rPr lang="it-IT" sz="2400" dirty="0" smtClean="0"/>
              <a:t> </a:t>
            </a:r>
            <a:r>
              <a:rPr lang="en-US" sz="2400" b="1" dirty="0" smtClean="0"/>
              <a:t>unforgeable</a:t>
            </a:r>
            <a:r>
              <a:rPr lang="it-IT" sz="2400" b="1" dirty="0" smtClean="0"/>
              <a:t> </a:t>
            </a:r>
            <a:r>
              <a:rPr lang="it-IT" sz="2400" dirty="0" smtClean="0"/>
              <a:t>(if the context is clear)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7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6" grpId="0"/>
      <p:bldP spid="20487" grpId="0"/>
      <p:bldP spid="2048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397639" y="6113589"/>
            <a:ext cx="8501122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We said</a:t>
            </a:r>
            <a:r>
              <a:rPr lang="en-US" sz="2400" dirty="0" smtClean="0"/>
              <a:t>:  In </a:t>
            </a:r>
            <a:r>
              <a:rPr lang="en-US" sz="2400" dirty="0"/>
              <a:t>general it’s not that simple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25368" y="0"/>
            <a:ext cx="8695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to construct signature schemes?</a:t>
            </a:r>
            <a:endParaRPr kumimoji="0" lang="en-US" sz="40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53716" y="1451442"/>
                <a:ext cx="5172252" cy="932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pl-PL" sz="28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dirty="0" err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𝐄</m:t>
                            </m:r>
                            <m:r>
                              <a:rPr lang="en-US" sz="2400" b="1" i="1" baseline="-25000" dirty="0" err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𝒑𝒌</m:t>
                            </m:r>
                            <m:r>
                              <a:rPr lang="en-US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:</m:t>
                            </m:r>
                            <m:r>
                              <a:rPr lang="en-US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en-US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→ </m:t>
                            </m:r>
                            <m:r>
                              <a:rPr lang="en-US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𝑿</m:t>
                            </m:r>
                          </m:e>
                        </m:d>
                      </m:e>
                      <m:sub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𝒑𝒌</m:t>
                        </m:r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 ∈ </m:t>
                        </m:r>
                        <m:r>
                          <a:rPr lang="en-US" sz="28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𝐤𝐞𝐲𝐬</m:t>
                        </m:r>
                        <m:r>
                          <a:rPr lang="en-US" sz="28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dirty="0" smtClean="0"/>
                  <a:t> - a </a:t>
                </a:r>
                <a:r>
                  <a:rPr lang="en-US" sz="2400" dirty="0"/>
                  <a:t>family of </a:t>
                </a:r>
                <a:r>
                  <a:rPr lang="en-US" sz="2400" dirty="0" smtClean="0"/>
                  <a:t>trapdoor permutations </a:t>
                </a:r>
                <a:r>
                  <a:rPr lang="en-US" sz="2400" dirty="0"/>
                  <a:t>indexed by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𝒑𝒌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16" y="1451442"/>
                <a:ext cx="5172252" cy="932050"/>
              </a:xfrm>
              <a:prstGeom prst="rect">
                <a:avLst/>
              </a:prstGeom>
              <a:blipFill rotWithShape="0">
                <a:blip r:embed="rId3"/>
                <a:stretch>
                  <a:fillRect l="-1887" t="-1307" b="-1372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85720" y="1000108"/>
            <a:ext cx="2944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Remember this idea?</a:t>
            </a:r>
            <a:endParaRPr lang="en-US" sz="2400" dirty="0"/>
          </a:p>
        </p:txBody>
      </p:sp>
      <p:sp>
        <p:nvSpPr>
          <p:cNvPr id="15" name="Line 3"/>
          <p:cNvSpPr>
            <a:spLocks noChangeShapeType="1"/>
          </p:cNvSpPr>
          <p:nvPr/>
        </p:nvSpPr>
        <p:spPr bwMode="auto">
          <a:xfrm>
            <a:off x="2186791" y="4688605"/>
            <a:ext cx="502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57991" y="2936005"/>
            <a:ext cx="1690688" cy="2305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GB" sz="2400" b="1" dirty="0">
                <a:solidFill>
                  <a:srgbClr val="FF0000"/>
                </a:solidFill>
                <a:ea typeface="ＭＳ Ｐゴシック" pitchFamily="34" charset="-128"/>
              </a:rPr>
              <a:t>signatures</a:t>
            </a:r>
            <a:endParaRPr lang="en-US" sz="2400" b="1" baseline="30000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7292191" y="2936005"/>
            <a:ext cx="1600200" cy="2305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GB" sz="2400" b="1" dirty="0">
                <a:solidFill>
                  <a:srgbClr val="FF0000"/>
                </a:solidFill>
                <a:ea typeface="ＭＳ Ｐゴシック" pitchFamily="34" charset="-128"/>
              </a:rPr>
              <a:t>messages</a:t>
            </a:r>
            <a:endParaRPr lang="en-US" sz="2400" b="1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 flipH="1">
            <a:off x="2186791" y="3393205"/>
            <a:ext cx="495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7"/>
              <p:cNvSpPr>
                <a:spLocks noChangeArrowheads="1"/>
              </p:cNvSpPr>
              <p:nvPr/>
            </p:nvSpPr>
            <p:spPr bwMode="auto">
              <a:xfrm>
                <a:off x="2720191" y="3088405"/>
                <a:ext cx="3886200" cy="6096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𝐃</m:t>
                      </m:r>
                      <m:r>
                        <a:rPr lang="en-GB" sz="2400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𝒔𝒌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𝒎</m:t>
                      </m:r>
                      <m:r>
                        <a:rPr lang="en-GB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22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20191" y="3088405"/>
                <a:ext cx="3886200" cy="6096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8"/>
              <p:cNvSpPr>
                <a:spLocks noChangeArrowheads="1"/>
              </p:cNvSpPr>
              <p:nvPr/>
            </p:nvSpPr>
            <p:spPr bwMode="auto">
              <a:xfrm>
                <a:off x="3710791" y="4383805"/>
                <a:ext cx="2159000" cy="62706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𝐄</m:t>
                      </m:r>
                      <m:r>
                        <a:rPr lang="en-GB" sz="2400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𝒑𝒌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𝒎</m:t>
                      </m:r>
                      <m:r>
                        <a:rPr lang="en-GB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)</m:t>
                      </m:r>
                    </m:oMath>
                  </m:oMathPara>
                </a14:m>
                <a:endParaRPr lang="en-US" sz="2400" b="1" baseline="30000" dirty="0">
                  <a:solidFill>
                    <a:srgbClr val="FF0000"/>
                  </a:solidFill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23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0791" y="4383805"/>
                <a:ext cx="2159000" cy="62706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AutoShape 9"/>
              <p:cNvSpPr>
                <a:spLocks noChangeArrowheads="1"/>
              </p:cNvSpPr>
              <p:nvPr/>
            </p:nvSpPr>
            <p:spPr bwMode="auto">
              <a:xfrm>
                <a:off x="6268313" y="1861205"/>
                <a:ext cx="2590800" cy="838200"/>
              </a:xfrm>
              <a:prstGeom prst="wedgeRoundRectCallout">
                <a:avLst>
                  <a:gd name="adj1" fmla="val -91116"/>
                  <a:gd name="adj2" fmla="val 128407"/>
                  <a:gd name="adj3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 anchorCtr="1"/>
              <a:lstStyle/>
              <a:p>
                <a:pPr algn="ctr"/>
                <a:r>
                  <a:rPr lang="en-US" sz="2000" dirty="0"/>
                  <a:t>one can compute it only if one knows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𝒔𝒌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AutoShap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68313" y="1861205"/>
                <a:ext cx="2590800" cy="838200"/>
              </a:xfrm>
              <a:prstGeom prst="wedgeRoundRectCallout">
                <a:avLst>
                  <a:gd name="adj1" fmla="val -91116"/>
                  <a:gd name="adj2" fmla="val 128407"/>
                  <a:gd name="adj3" fmla="val 16667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2262991" y="2478805"/>
            <a:ext cx="10021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/>
              <a:t>signing: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2247116" y="4115518"/>
            <a:ext cx="11854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/>
              <a:t>verifying:</a:t>
            </a:r>
          </a:p>
        </p:txBody>
      </p:sp>
      <p:sp>
        <p:nvSpPr>
          <p:cNvPr id="28" name="Rectangular Callout 27"/>
          <p:cNvSpPr/>
          <p:nvPr/>
        </p:nvSpPr>
        <p:spPr>
          <a:xfrm>
            <a:off x="5680514" y="5287886"/>
            <a:ext cx="2918553" cy="515938"/>
          </a:xfrm>
          <a:prstGeom prst="wedgeRectCallout">
            <a:avLst>
              <a:gd name="adj1" fmla="val 20798"/>
              <a:gd name="adj2" fmla="val -16511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compare the result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11624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4980581"/>
            <a:ext cx="9144000" cy="1600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274320" rIns="274320" anchor="ctr"/>
          <a:lstStyle/>
          <a:p>
            <a:r>
              <a:rPr lang="en-US" sz="2800" dirty="0" smtClean="0"/>
              <a:t>One can even construct a signature scheme </a:t>
            </a:r>
            <a:r>
              <a:rPr lang="en-US" sz="2800" b="1" dirty="0" smtClean="0"/>
              <a:t>from any one-way function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r>
              <a:rPr lang="en-US" sz="2800" dirty="0" smtClean="0"/>
              <a:t>(this is a theoretical construction)</a:t>
            </a:r>
            <a:endParaRPr lang="en-US" sz="2800" dirty="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3466865"/>
            <a:ext cx="9144000" cy="85128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274320" rIns="274320" anchor="ctr"/>
          <a:lstStyle/>
          <a:p>
            <a:r>
              <a:rPr lang="en-US" sz="2800" dirty="0" smtClean="0"/>
              <a:t>There</a:t>
            </a:r>
            <a:r>
              <a:rPr lang="pl-PL" sz="2800" dirty="0" smtClean="0"/>
              <a:t> </a:t>
            </a:r>
            <a:r>
              <a:rPr lang="it-IT" sz="2800" dirty="0"/>
              <a:t>exist </a:t>
            </a:r>
            <a:r>
              <a:rPr lang="en-US" sz="2800" b="1" dirty="0" smtClean="0"/>
              <a:t>other ways </a:t>
            </a:r>
            <a:r>
              <a:rPr lang="en-US" sz="2800" dirty="0" smtClean="0"/>
              <a:t>to create signature schemes</a:t>
            </a:r>
            <a:r>
              <a:rPr lang="pl-PL" sz="2800" dirty="0" smtClean="0"/>
              <a:t>.</a:t>
            </a:r>
            <a:endParaRPr lang="pl-PL" sz="2800" dirty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621969"/>
            <a:ext cx="91440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74320" rIns="274320" anchor="ctr"/>
          <a:lstStyle/>
          <a:p>
            <a:r>
              <a:rPr lang="pl-PL" sz="2800" b="1" dirty="0">
                <a:solidFill>
                  <a:srgbClr val="FF0000"/>
                </a:solidFill>
              </a:rPr>
              <a:t>Not</a:t>
            </a:r>
            <a:r>
              <a:rPr lang="pl-PL" sz="2800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every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trapdoor permutation is OK</a:t>
            </a:r>
            <a:r>
              <a:rPr lang="pl-PL" sz="2800" dirty="0" smtClean="0"/>
              <a:t>.</a:t>
            </a:r>
            <a:endParaRPr lang="pl-PL" sz="2800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5720" y="67806"/>
            <a:ext cx="7886700" cy="1325563"/>
          </a:xfrm>
        </p:spPr>
        <p:txBody>
          <a:bodyPr/>
          <a:lstStyle/>
          <a:p>
            <a:r>
              <a:rPr lang="pl-PL" dirty="0"/>
              <a:t>In </a:t>
            </a:r>
            <a:r>
              <a:rPr lang="en-US" dirty="0" smtClean="0"/>
              <a:t>general</a:t>
            </a:r>
            <a:r>
              <a:rPr lang="pl-PL" dirty="0" smtClean="0"/>
              <a:t> </a:t>
            </a:r>
            <a:r>
              <a:rPr lang="en-US" dirty="0" smtClean="0"/>
              <a:t>it’s not that simple</a:t>
            </a:r>
            <a:endParaRPr lang="en-US" dirty="0"/>
          </a:p>
        </p:txBody>
      </p:sp>
      <p:sp>
        <p:nvSpPr>
          <p:cNvPr id="3" name="Rectangular Callout 2"/>
          <p:cNvSpPr/>
          <p:nvPr/>
        </p:nvSpPr>
        <p:spPr>
          <a:xfrm>
            <a:off x="3786624" y="2628665"/>
            <a:ext cx="4184923" cy="612648"/>
          </a:xfrm>
          <a:prstGeom prst="wedgeRectCallout">
            <a:avLst>
              <a:gd name="adj1" fmla="val -36115"/>
              <a:gd name="adj2" fmla="val -12429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example</a:t>
            </a:r>
            <a:r>
              <a:rPr lang="en-US" sz="2400" dirty="0" smtClean="0"/>
              <a:t>: the </a:t>
            </a:r>
            <a:r>
              <a:rPr lang="en-US" sz="2400" b="1" dirty="0" smtClean="0">
                <a:solidFill>
                  <a:srgbClr val="7030A0"/>
                </a:solidFill>
              </a:rPr>
              <a:t>RSA </a:t>
            </a:r>
            <a:r>
              <a:rPr lang="en-US" sz="2400" dirty="0" smtClean="0"/>
              <a:t>function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69818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  <p:bldP spid="21509" grpId="0" animBg="1"/>
      <p:bldP spid="21508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340768"/>
            <a:ext cx="6929486" cy="46805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definition of secure signature schemes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Signatures based on RSA, “hash-and-sign”, “full-domain-hash”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Constructions based on </a:t>
            </a:r>
            <a:r>
              <a:rPr lang="en-US" dirty="0"/>
              <a:t>d</a:t>
            </a:r>
            <a:r>
              <a:rPr lang="en-US" dirty="0" smtClean="0"/>
              <a:t>iscrete log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identification schemes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err="1" smtClean="0"/>
              <a:t>Schnorr</a:t>
            </a:r>
            <a:r>
              <a:rPr lang="en-US" dirty="0" smtClean="0"/>
              <a:t> signatures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DSA signatures</a:t>
            </a:r>
          </a:p>
          <a:p>
            <a:pPr marL="457200" indent="-514350">
              <a:buFont typeface="+mj-lt"/>
              <a:buAutoNum type="arabicPeriod"/>
            </a:pPr>
            <a:r>
              <a:rPr lang="en-US"/>
              <a:t>T</a:t>
            </a:r>
            <a:r>
              <a:rPr lang="en-US" smtClean="0"/>
              <a:t>heoretical constructions</a:t>
            </a:r>
            <a:endParaRPr lang="en-US" dirty="0" smtClean="0"/>
          </a:p>
          <a:p>
            <a:pPr marL="914400" lvl="1" indent="-514350">
              <a:buNone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Left Arrow 3"/>
          <p:cNvSpPr/>
          <p:nvPr/>
        </p:nvSpPr>
        <p:spPr>
          <a:xfrm flipH="1">
            <a:off x="500034" y="2198018"/>
            <a:ext cx="1214446" cy="500066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9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8572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dirty="0" smtClean="0"/>
              <a:t>The “handbook RSA signatures”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54393" y="1599666"/>
                <a:ext cx="8353017" cy="360342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8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sz="28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𝒑𝒒</m:t>
                    </m:r>
                  </m:oMath>
                </a14:m>
                <a:r>
                  <a:rPr lang="en-GB" sz="2800" b="1" dirty="0">
                    <a:solidFill>
                      <a:srgbClr val="993300"/>
                    </a:solidFill>
                  </a:rPr>
                  <a:t>,</a:t>
                </a:r>
                <a:r>
                  <a:rPr lang="pl-PL" sz="2800" b="1" dirty="0">
                    <a:solidFill>
                      <a:srgbClr val="993300"/>
                    </a:solidFill>
                  </a:rPr>
                  <a:t> </a:t>
                </a:r>
                <a:r>
                  <a:rPr lang="pl-PL" sz="2800" dirty="0"/>
                  <a:t>such that </a:t>
                </a:r>
                <a14:m>
                  <m:oMath xmlns:m="http://schemas.openxmlformats.org/officeDocument/2006/math">
                    <m:r>
                      <a:rPr lang="pl-PL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pl-PL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sz="2800" dirty="0"/>
                  <a:t>and </a:t>
                </a:r>
                <a14:m>
                  <m:oMath xmlns:m="http://schemas.openxmlformats.org/officeDocument/2006/math">
                    <m:r>
                      <a:rPr lang="pl-PL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pl-PL" sz="2800" dirty="0"/>
                  <a:t> </a:t>
                </a:r>
                <a:r>
                  <a:rPr lang="en-US" sz="2800" dirty="0" smtClean="0"/>
                  <a:t>are</a:t>
                </a:r>
                <a:r>
                  <a:rPr lang="pl-PL" sz="2800" dirty="0" smtClean="0"/>
                  <a:t> </a:t>
                </a:r>
                <a:r>
                  <a:rPr lang="en-US" sz="2800" dirty="0"/>
                  <a:t>random</a:t>
                </a:r>
                <a:r>
                  <a:rPr lang="it-IT" sz="2800" dirty="0"/>
                  <a:t> </a:t>
                </a:r>
                <a:r>
                  <a:rPr lang="pl-PL" sz="2800" dirty="0"/>
                  <a:t>primes</a:t>
                </a:r>
                <a:r>
                  <a:rPr lang="it-IT" sz="2800" dirty="0"/>
                  <a:t>,</a:t>
                </a:r>
              </a:p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it-IT" sz="2800" dirty="0"/>
                  <a:t>and </a:t>
                </a:r>
                <a14:m>
                  <m:oMath xmlns:m="http://schemas.openxmlformats.org/officeDocument/2006/math">
                    <m:r>
                      <a:rPr lang="it-IT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it-IT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it-IT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|=|</m:t>
                    </m:r>
                    <m:r>
                      <a:rPr lang="it-IT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it-IT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 </m:t>
                    </m:r>
                  </m:oMath>
                </a14:m>
                <a:endParaRPr lang="it-IT" sz="2800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en-GB" sz="2800" b="1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8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GB" sz="2800" dirty="0">
                    <a:solidFill>
                      <a:srgbClr val="993300"/>
                    </a:solidFill>
                  </a:rPr>
                  <a:t> </a:t>
                </a:r>
                <a:r>
                  <a:rPr lang="en-GB" sz="2800" dirty="0"/>
                  <a:t>– random such that</a:t>
                </a:r>
                <a:r>
                  <a:rPr lang="en-GB" sz="2800" dirty="0">
                    <a:solidFill>
                      <a:srgbClr val="9933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⊥</m:t>
                    </m:r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)(</m:t>
                    </m:r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800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8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GB" sz="2800" b="1" dirty="0">
                    <a:solidFill>
                      <a:srgbClr val="993300"/>
                    </a:solidFill>
                  </a:rPr>
                  <a:t> </a:t>
                </a:r>
                <a:r>
                  <a:rPr lang="en-GB" sz="2800" dirty="0" smtClean="0"/>
                  <a:t>–</a:t>
                </a:r>
                <a:r>
                  <a:rPr lang="pl-PL" sz="2800" dirty="0" smtClean="0"/>
                  <a:t> </a:t>
                </a:r>
                <a:r>
                  <a:rPr lang="en-GB" sz="2800" dirty="0" smtClean="0"/>
                  <a:t>such </a:t>
                </a:r>
                <a:r>
                  <a:rPr lang="en-GB" sz="2800" dirty="0"/>
                  <a:t>that</a:t>
                </a:r>
                <a:r>
                  <a:rPr lang="en-GB" sz="2800" b="1" dirty="0">
                    <a:solidFill>
                      <a:srgbClr val="9933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𝒆𝒅</m:t>
                    </m:r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GB" sz="28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)(</m:t>
                    </m:r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GB" sz="2800" b="1" dirty="0">
                  <a:solidFill>
                    <a:srgbClr val="FF0000"/>
                  </a:solidFill>
                </a:endParaRPr>
              </a:p>
              <a:p>
                <a:endParaRPr lang="en-US" sz="2800" dirty="0" smtClean="0"/>
              </a:p>
              <a:p>
                <a:r>
                  <a:rPr lang="en-US" sz="2800" b="1" dirty="0" smtClean="0">
                    <a:solidFill>
                      <a:srgbClr val="0070C0"/>
                    </a:solidFill>
                  </a:rPr>
                  <a:t>messages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/>
                  <a:t>and </a:t>
                </a:r>
                <a:r>
                  <a:rPr lang="en-US" sz="2800" b="1" dirty="0">
                    <a:solidFill>
                      <a:srgbClr val="0070C0"/>
                    </a:solidFill>
                  </a:rPr>
                  <a:t>signatures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</m:oMath>
                </a14:m>
                <a:endParaRPr lang="en-US" sz="2800" b="1" dirty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𝐒𝐢𝐠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d>
                      <m:d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p>
                    </m:sSup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𝐕𝐫𝐟</m:t>
                    </m:r>
                    <m:sSub>
                      <m:sSub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d>
                      <m:d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</m:d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b="1" dirty="0"/>
                  <a:t>output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 yes </a:t>
                </a:r>
                <a:r>
                  <a:rPr lang="en-US" sz="2800" b="1" dirty="0" err="1"/>
                  <a:t>iff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p>
                    </m:sSup>
                    <m:r>
                      <a:rPr lang="en-US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pl-PL" sz="28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93" y="1599666"/>
                <a:ext cx="8353017" cy="36034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040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806" y="174611"/>
            <a:ext cx="9026194" cy="1325563"/>
          </a:xfrm>
        </p:spPr>
        <p:txBody>
          <a:bodyPr>
            <a:normAutofit/>
          </a:bodyPr>
          <a:lstStyle/>
          <a:p>
            <a:r>
              <a:rPr lang="pl-PL" sz="3600" dirty="0"/>
              <a:t>Problems with the </a:t>
            </a:r>
            <a:r>
              <a:rPr lang="en-US" sz="3600" dirty="0"/>
              <a:t>“handbook RSA” </a:t>
            </a:r>
            <a:r>
              <a:rPr lang="en-US" sz="3600" dirty="0" smtClean="0"/>
              <a:t>[1/2]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2134876"/>
                <a:ext cx="9144000" cy="3929335"/>
              </a:xfr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>
                <a:noAutofit/>
              </a:bodyPr>
              <a:lstStyle/>
              <a:p>
                <a:pPr marL="0" indent="0">
                  <a:lnSpc>
                    <a:spcPct val="90000"/>
                  </a:lnSpc>
                  <a:buFontTx/>
                  <a:buNone/>
                </a:pPr>
                <a:r>
                  <a:rPr lang="en-US" dirty="0" smtClean="0"/>
                  <a:t>The </a:t>
                </a:r>
                <a:r>
                  <a:rPr lang="en-US" dirty="0"/>
                  <a:t>adversary can forge a signature on a “random” message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609600" indent="-609600">
                  <a:lnSpc>
                    <a:spcPct val="90000"/>
                  </a:lnSpc>
                  <a:buFontTx/>
                  <a:buNone/>
                </a:pPr>
                <a:endParaRPr lang="en-US" dirty="0"/>
              </a:p>
              <a:p>
                <a:pPr marL="609600" indent="-609600">
                  <a:lnSpc>
                    <a:spcPct val="90000"/>
                  </a:lnSpc>
                  <a:buFontTx/>
                  <a:buNone/>
                </a:pPr>
                <a:r>
                  <a:rPr lang="en-US" dirty="0"/>
                  <a:t>Given the public key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  <a:p>
                <a:pPr marL="990600" lvl="1" indent="-533400">
                  <a:lnSpc>
                    <a:spcPct val="90000"/>
                  </a:lnSpc>
                  <a:buFontTx/>
                  <a:buNone/>
                </a:pPr>
                <a:r>
                  <a:rPr lang="en-US" dirty="0" smtClean="0"/>
                  <a:t>he </a:t>
                </a:r>
                <a:r>
                  <a:rPr lang="en-US" dirty="0"/>
                  <a:t>just selects a random </a:t>
                </a:r>
                <a14:m>
                  <m:oMath xmlns:m="http://schemas.openxmlformats.org/officeDocument/2006/math">
                    <m:r>
                      <a:rPr lang="el-GR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𝝈</m:t>
                    </m:r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←</m:t>
                    </m:r>
                    <m:sSub>
                      <m:sSubPr>
                        <m:ctrlPr>
                          <a:rPr lang="pl-PL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l-PL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𝒁</m:t>
                        </m:r>
                      </m:e>
                      <m:sub>
                        <m:r>
                          <a:rPr lang="pl-PL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𝑵</m:t>
                        </m:r>
                      </m:sub>
                    </m:sSub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computes </a:t>
                </a:r>
              </a:p>
              <a:p>
                <a:pPr marL="990600" lvl="1" indent="-533400" algn="ctr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l-GR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𝝈</m:t>
                    </m:r>
                    <m:r>
                      <a:rPr lang="en-US" b="1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𝒆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𝒎𝒐𝒅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𝑵</m:t>
                    </m:r>
                  </m:oMath>
                </a14:m>
                <a:r>
                  <a:rPr lang="pl-PL" b="1" dirty="0" smtClean="0">
                    <a:solidFill>
                      <a:schemeClr val="tx1"/>
                    </a:solidFill>
                    <a:cs typeface="Arial" pitchFamily="34" charset="0"/>
                  </a:rPr>
                  <a:t>.</a:t>
                </a:r>
                <a:endParaRPr lang="en-US" b="1" dirty="0" smtClean="0">
                  <a:solidFill>
                    <a:schemeClr val="tx1"/>
                  </a:solidFill>
                  <a:cs typeface="Arial" pitchFamily="34" charset="0"/>
                </a:endParaRPr>
              </a:p>
              <a:p>
                <a:pPr marL="990600" lvl="1" indent="-533400" algn="ctr">
                  <a:lnSpc>
                    <a:spcPct val="90000"/>
                  </a:lnSpc>
                  <a:buFontTx/>
                  <a:buNone/>
                </a:pPr>
                <a:endParaRPr lang="en-US" b="1" dirty="0" smtClean="0">
                  <a:solidFill>
                    <a:srgbClr val="993300"/>
                  </a:solidFill>
                  <a:cs typeface="Arial" pitchFamily="34" charset="0"/>
                </a:endParaRPr>
              </a:p>
              <a:p>
                <a:pPr marL="609600" indent="-609600">
                  <a:lnSpc>
                    <a:spcPct val="90000"/>
                  </a:lnSpc>
                  <a:buFontTx/>
                  <a:buNone/>
                </a:pPr>
                <a:r>
                  <a:rPr lang="en-US" dirty="0" smtClean="0">
                    <a:cs typeface="Arial" pitchFamily="34" charset="0"/>
                  </a:rPr>
                  <a:t>Trivially</a:t>
                </a:r>
                <a:r>
                  <a:rPr lang="en-US" dirty="0"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l-GR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𝝈</m:t>
                    </m:r>
                  </m:oMath>
                </a14:m>
                <a:r>
                  <a:rPr lang="en-US" b="1" dirty="0">
                    <a:solidFill>
                      <a:srgbClr val="993300"/>
                    </a:solidFill>
                    <a:cs typeface="Arial" pitchFamily="34" charset="0"/>
                  </a:rPr>
                  <a:t> </a:t>
                </a:r>
                <a:r>
                  <a:rPr lang="en-US" dirty="0">
                    <a:cs typeface="Arial" pitchFamily="34" charset="0"/>
                  </a:rPr>
                  <a:t>is a valid signature on</a:t>
                </a:r>
                <a:r>
                  <a:rPr lang="en-US" b="1" dirty="0">
                    <a:solidFill>
                      <a:srgbClr val="993300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𝒎</m:t>
                    </m:r>
                  </m:oMath>
                </a14:m>
                <a:r>
                  <a:rPr lang="en-US" b="1" dirty="0">
                    <a:solidFill>
                      <a:srgbClr val="993300"/>
                    </a:solidFill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2134876"/>
                <a:ext cx="9144000" cy="3929335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786050" y="1500174"/>
            <a:ext cx="3384260" cy="480131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dirty="0" smtClean="0"/>
              <a:t>“no-message attack”: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184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5" name="Picture 25" descr="MCj043594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898" y="2286000"/>
            <a:ext cx="1676400" cy="1158875"/>
          </a:xfrm>
          <a:prstGeom prst="rect">
            <a:avLst/>
          </a:prstGeom>
          <a:noFill/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"/>
            <a:ext cx="8382000" cy="1143000"/>
          </a:xfrm>
        </p:spPr>
        <p:txBody>
          <a:bodyPr/>
          <a:lstStyle/>
          <a:p>
            <a:r>
              <a:rPr lang="en-US" sz="3200" dirty="0" smtClean="0"/>
              <a:t>Problems</a:t>
            </a:r>
            <a:r>
              <a:rPr lang="pl-PL" sz="3200" dirty="0" smtClean="0"/>
              <a:t> </a:t>
            </a:r>
            <a:r>
              <a:rPr lang="pl-PL" sz="3200" dirty="0"/>
              <a:t>with the </a:t>
            </a:r>
            <a:r>
              <a:rPr lang="en-US" sz="3200" dirty="0"/>
              <a:t>“handbook RSA” </a:t>
            </a:r>
            <a:r>
              <a:rPr lang="pl-PL" sz="3200" dirty="0" smtClean="0"/>
              <a:t>[2/2]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990600"/>
                <a:ext cx="8305800" cy="990600"/>
              </a:xfrm>
            </p:spPr>
            <p:txBody>
              <a:bodyPr>
                <a:normAutofit/>
              </a:bodyPr>
              <a:lstStyle/>
              <a:p>
                <a:pPr marL="609600" indent="-609600">
                  <a:lnSpc>
                    <a:spcPct val="90000"/>
                  </a:lnSpc>
                  <a:buFontTx/>
                  <a:buNone/>
                </a:pPr>
                <a:r>
                  <a:rPr lang="en-US" dirty="0">
                    <a:cs typeface="Arial" pitchFamily="34" charset="0"/>
                  </a:rPr>
                  <a:t>How to forge a signature on an arbitrary message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𝒎</m:t>
                    </m:r>
                  </m:oMath>
                </a14:m>
                <a:r>
                  <a:rPr lang="en-US" dirty="0" smtClean="0">
                    <a:cs typeface="Arial" pitchFamily="34" charset="0"/>
                  </a:rPr>
                  <a:t>? </a:t>
                </a:r>
              </a:p>
              <a:p>
                <a:pPr marL="609600" indent="-609600">
                  <a:lnSpc>
                    <a:spcPct val="90000"/>
                  </a:lnSpc>
                  <a:buFontTx/>
                  <a:buNone/>
                </a:pPr>
                <a:r>
                  <a:rPr lang="en-US" dirty="0" smtClean="0">
                    <a:cs typeface="Arial" pitchFamily="34" charset="0"/>
                  </a:rPr>
                  <a:t>Use the </a:t>
                </a:r>
                <a:r>
                  <a:rPr lang="en-US" dirty="0" err="1" smtClean="0">
                    <a:cs typeface="Arial" pitchFamily="34" charset="0"/>
                  </a:rPr>
                  <a:t>homomorphic</a:t>
                </a:r>
                <a:r>
                  <a:rPr lang="en-US" dirty="0" smtClean="0">
                    <a:cs typeface="Arial" pitchFamily="34" charset="0"/>
                  </a:rPr>
                  <a:t> properties of RSA.</a:t>
                </a:r>
                <a:endParaRPr lang="en-US" dirty="0">
                  <a:cs typeface="Arial" pitchFamily="34" charset="0"/>
                </a:endParaRPr>
              </a:p>
              <a:p>
                <a:pPr marL="609600" indent="-609600">
                  <a:lnSpc>
                    <a:spcPct val="90000"/>
                  </a:lnSpc>
                  <a:buFontTx/>
                  <a:buNone/>
                </a:pPr>
                <a:endParaRPr lang="en-US" dirty="0">
                  <a:cs typeface="Arial" pitchFamily="34" charset="0"/>
                </a:endParaRPr>
              </a:p>
              <a:p>
                <a:pPr marL="609600" indent="-609600">
                  <a:lnSpc>
                    <a:spcPct val="90000"/>
                  </a:lnSpc>
                  <a:buFontTx/>
                  <a:buNone/>
                </a:pPr>
                <a:endParaRPr lang="en-US" dirty="0"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0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990600"/>
                <a:ext cx="8305800" cy="990600"/>
              </a:xfrm>
              <a:blipFill rotWithShape="0">
                <a:blip r:embed="rId4"/>
                <a:stretch>
                  <a:fillRect l="-1542" t="-11111" r="-1101" b="-16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7598891" y="3581400"/>
            <a:ext cx="8096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>
                <a:ea typeface="ＭＳ Ｐゴシック" pitchFamily="34" charset="-128"/>
              </a:rPr>
              <a:t>oracle</a:t>
            </a:r>
            <a:endParaRPr lang="en-US">
              <a:ea typeface="ＭＳ Ｐゴシック" pitchFamily="34" charset="-128"/>
            </a:endParaRPr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5084291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31" name="Text Box 11"/>
              <p:cNvSpPr txBox="1">
                <a:spLocks noChangeArrowheads="1"/>
              </p:cNvSpPr>
              <p:nvPr/>
            </p:nvSpPr>
            <p:spPr bwMode="auto">
              <a:xfrm>
                <a:off x="4627091" y="3200400"/>
                <a:ext cx="533400" cy="3698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𝒎</m:t>
                      </m:r>
                      <m:r>
                        <a:rPr lang="pl-PL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𝟏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30731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27091" y="3200400"/>
                <a:ext cx="533400" cy="3698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32" name="Line 12"/>
          <p:cNvSpPr>
            <a:spLocks noChangeShapeType="1"/>
          </p:cNvSpPr>
          <p:nvPr/>
        </p:nvSpPr>
        <p:spPr bwMode="auto">
          <a:xfrm>
            <a:off x="5160491" y="4359275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 flipH="1">
            <a:off x="3179291" y="38100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 flipH="1">
            <a:off x="3255491" y="4881563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3179291" y="3429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>
            <a:off x="3255491" y="4359275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900098" y="3200400"/>
            <a:ext cx="11906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ea typeface="ＭＳ Ｐゴシック" pitchFamily="34" charset="-128"/>
              </a:rPr>
              <a:t>adversary</a:t>
            </a:r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 flipH="1">
            <a:off x="3179291" y="28194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43" name="Text Box 23"/>
              <p:cNvSpPr txBox="1">
                <a:spLocks noChangeArrowheads="1"/>
              </p:cNvSpPr>
              <p:nvPr/>
            </p:nvSpPr>
            <p:spPr bwMode="auto">
              <a:xfrm>
                <a:off x="3484091" y="3657600"/>
                <a:ext cx="2869632" cy="392672"/>
              </a:xfrm>
              <a:prstGeom prst="rect">
                <a:avLst/>
              </a:prstGeom>
              <a:solidFill>
                <a:srgbClr val="FFFFF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𝐒𝐢</m:t>
                      </m:r>
                      <m:r>
                        <a:rPr lang="en-US" b="1" i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𝐠</m:t>
                      </m:r>
                      <m:r>
                        <a:rPr lang="pl-PL" b="1" i="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pl-PL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(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𝒎</m:t>
                      </m:r>
                      <m:r>
                        <a:rPr lang="pl-PL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𝟏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) = </m:t>
                      </m:r>
                      <m:sSubSup>
                        <m:sSubSupPr>
                          <m:ctrlP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</m:ctrlPr>
                        </m:sSubSupPr>
                        <m:e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𝒎</m:t>
                          </m:r>
                        </m:e>
                        <m:sub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𝟏</m:t>
                          </m:r>
                        </m:sub>
                        <m:sup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𝒅</m:t>
                          </m:r>
                        </m:sup>
                      </m:sSubSup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 </m:t>
                      </m:r>
                      <m:r>
                        <a:rPr lang="en-US" b="1" i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𝐦𝐨𝐝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 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𝑵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30743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84091" y="3657600"/>
                <a:ext cx="2869632" cy="392672"/>
              </a:xfrm>
              <a:prstGeom prst="rect">
                <a:avLst/>
              </a:prstGeom>
              <a:blipFill rotWithShape="0">
                <a:blip r:embed="rId6"/>
                <a:stretch>
                  <a:fillRect b="-12121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44" name="Text Box 24"/>
              <p:cNvSpPr txBox="1">
                <a:spLocks noChangeArrowheads="1"/>
              </p:cNvSpPr>
              <p:nvPr/>
            </p:nvSpPr>
            <p:spPr bwMode="auto">
              <a:xfrm>
                <a:off x="3560291" y="4648200"/>
                <a:ext cx="2925736" cy="392672"/>
              </a:xfrm>
              <a:prstGeom prst="rect">
                <a:avLst/>
              </a:prstGeom>
              <a:solidFill>
                <a:srgbClr val="FFFFF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𝐒𝐢𝐠𝐧</m:t>
                      </m:r>
                      <m:r>
                        <a:rPr lang="pl-PL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(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𝒎</m:t>
                      </m:r>
                      <m:r>
                        <a:rPr lang="en-US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) = </m:t>
                      </m:r>
                      <m:sSubSup>
                        <m:sSubSupPr>
                          <m:ctrlP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</m:ctrlPr>
                        </m:sSubSupPr>
                        <m:e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𝒎</m:t>
                          </m:r>
                        </m:e>
                        <m:sub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𝟐</m:t>
                          </m:r>
                        </m:sub>
                        <m:sup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𝒅</m:t>
                          </m:r>
                        </m:sup>
                      </m:sSubSup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 </m:t>
                      </m:r>
                      <m:r>
                        <a:rPr lang="en-US" b="1" i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𝐦𝐨𝐝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 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𝑵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30744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0291" y="4648200"/>
                <a:ext cx="2925736" cy="392672"/>
              </a:xfrm>
              <a:prstGeom prst="rect">
                <a:avLst/>
              </a:prstGeom>
              <a:blipFill rotWithShape="0">
                <a:blip r:embed="rId7"/>
                <a:stretch>
                  <a:fillRect b="-12121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40" name="Text Box 20"/>
              <p:cNvSpPr txBox="1">
                <a:spLocks noChangeArrowheads="1"/>
              </p:cNvSpPr>
              <p:nvPr/>
            </p:nvSpPr>
            <p:spPr bwMode="auto">
              <a:xfrm>
                <a:off x="4398491" y="2667000"/>
                <a:ext cx="914400" cy="376238"/>
              </a:xfrm>
              <a:prstGeom prst="rect">
                <a:avLst/>
              </a:prstGeom>
              <a:solidFill>
                <a:srgbClr val="FFFFF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740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8491" y="2667000"/>
                <a:ext cx="914400" cy="376238"/>
              </a:xfrm>
              <a:prstGeom prst="rect">
                <a:avLst/>
              </a:prstGeom>
              <a:blipFill rotWithShape="0">
                <a:blip r:embed="rId8"/>
                <a:stretch>
                  <a:fillRect b="-11111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46" name="Text Box 26"/>
              <p:cNvSpPr txBox="1">
                <a:spLocks noChangeArrowheads="1"/>
              </p:cNvSpPr>
              <p:nvPr/>
            </p:nvSpPr>
            <p:spPr bwMode="auto">
              <a:xfrm>
                <a:off x="152400" y="3657600"/>
                <a:ext cx="2899961" cy="1323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342900" indent="-342900"/>
                <a:r>
                  <a:rPr lang="en-US" sz="2000" dirty="0" smtClean="0"/>
                  <a:t>chooses:</a:t>
                </a:r>
              </a:p>
              <a:p>
                <a:pPr marL="342900" indent="-342900">
                  <a:buFontTx/>
                  <a:buAutoNum type="arabicPeriod"/>
                </a:pPr>
                <a:r>
                  <a:rPr lang="en-US" sz="2000" dirty="0" smtClean="0"/>
                  <a:t> any</a:t>
                </a:r>
                <a:r>
                  <a:rPr lang="pl-PL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000" b="1" baseline="-25000" dirty="0">
                  <a:solidFill>
                    <a:srgbClr val="FF0000"/>
                  </a:solidFill>
                </a:endParaRPr>
              </a:p>
              <a:p>
                <a:pPr marL="342900" indent="-342900">
                  <a:buFontTx/>
                  <a:buAutoNum type="arabicPeriod"/>
                </a:pP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0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:=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000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en-US" sz="2000" b="1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  <a:p>
                <a:pPr marL="342900" indent="-342900">
                  <a:buFontTx/>
                  <a:buAutoNum type="arabicPeriod"/>
                </a:pPr>
                <a:endParaRPr lang="en-US" sz="2000" dirty="0"/>
              </a:p>
            </p:txBody>
          </p:sp>
        </mc:Choice>
        <mc:Fallback xmlns="">
          <p:sp>
            <p:nvSpPr>
              <p:cNvPr id="3074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3657600"/>
                <a:ext cx="2899961" cy="1323439"/>
              </a:xfrm>
              <a:prstGeom prst="rect">
                <a:avLst/>
              </a:prstGeom>
              <a:blipFill rotWithShape="0">
                <a:blip r:embed="rId9"/>
                <a:stretch>
                  <a:fillRect l="-2101" t="-230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33" name="Text Box 13"/>
              <p:cNvSpPr txBox="1">
                <a:spLocks noChangeArrowheads="1"/>
              </p:cNvSpPr>
              <p:nvPr/>
            </p:nvSpPr>
            <p:spPr bwMode="auto">
              <a:xfrm>
                <a:off x="4627091" y="4191000"/>
                <a:ext cx="609600" cy="3698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𝒎</m:t>
                      </m:r>
                      <m:r>
                        <a:rPr lang="en-US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𝟐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30733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27091" y="4191000"/>
                <a:ext cx="609600" cy="36988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48" name="Text Box 28"/>
              <p:cNvSpPr txBox="1">
                <a:spLocks noChangeArrowheads="1"/>
              </p:cNvSpPr>
              <p:nvPr/>
            </p:nvSpPr>
            <p:spPr bwMode="auto">
              <a:xfrm>
                <a:off x="212725" y="5065713"/>
                <a:ext cx="2606675" cy="1735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100" dirty="0" smtClean="0"/>
                  <a:t>computes (</a:t>
                </a:r>
                <a14:m>
                  <m:oMath xmlns:m="http://schemas.openxmlformats.org/officeDocument/2006/math">
                    <m:r>
                      <a:rPr lang="en-US" sz="21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2100" dirty="0"/>
                  <a:t>):</a:t>
                </a:r>
                <a:br>
                  <a:rPr lang="en-US" sz="2100" dirty="0"/>
                </a:br>
                <a:endParaRPr lang="en-US" sz="2100" dirty="0"/>
              </a:p>
              <a:p>
                <a:pPr marL="3984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bSup>
                      <m:r>
                        <a:rPr lang="en-US" sz="2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bSup>
                    </m:oMath>
                  </m:oMathPara>
                </a14:m>
                <a:endParaRPr lang="en-US" sz="2100" b="1" baseline="30000" dirty="0">
                  <a:solidFill>
                    <a:srgbClr val="993300"/>
                  </a:solidFill>
                  <a:ea typeface="ＭＳ Ｐゴシック" pitchFamily="34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=  (</m:t>
                      </m:r>
                      <m:r>
                        <a:rPr lang="en-US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𝒎</m:t>
                      </m:r>
                      <m:r>
                        <a:rPr lang="en-US" sz="21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𝟏</m:t>
                      </m:r>
                      <m:r>
                        <a:rPr lang="en-US" sz="21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 · </m:t>
                      </m:r>
                      <m:r>
                        <a:rPr lang="en-US" sz="21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𝒎</m:t>
                      </m:r>
                      <m:r>
                        <a:rPr lang="en-US" sz="21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𝟐</m:t>
                      </m:r>
                      <m:r>
                        <a:rPr lang="en-US" sz="21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)</m:t>
                      </m:r>
                      <m:r>
                        <a:rPr lang="en-US" sz="2100" b="1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𝒅</m:t>
                      </m:r>
                    </m:oMath>
                  </m:oMathPara>
                </a14:m>
                <a:endParaRPr lang="en-US" sz="2100" b="1" baseline="30000" dirty="0">
                  <a:solidFill>
                    <a:srgbClr val="FF0000"/>
                  </a:solidFill>
                  <a:ea typeface="ＭＳ Ｐゴシック" pitchFamily="34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=  </m:t>
                      </m:r>
                      <m:r>
                        <a:rPr lang="en-US" sz="2100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𝒎</m:t>
                      </m:r>
                      <m:r>
                        <a:rPr lang="en-US" sz="2100" b="1" i="1" baseline="30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𝒅</m:t>
                      </m:r>
                    </m:oMath>
                  </m:oMathPara>
                </a14:m>
                <a:endParaRPr lang="en-US" sz="2100" b="1" dirty="0">
                  <a:solidFill>
                    <a:srgbClr val="FF0000"/>
                  </a:solidFill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30748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725" y="5065713"/>
                <a:ext cx="2606675" cy="1735411"/>
              </a:xfrm>
              <a:prstGeom prst="rect">
                <a:avLst/>
              </a:prstGeom>
              <a:blipFill rotWithShape="0">
                <a:blip r:embed="rId11"/>
                <a:stretch>
                  <a:fillRect l="-2804" t="-210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49" name="AutoShape 29"/>
              <p:cNvSpPr>
                <a:spLocks noChangeArrowheads="1"/>
              </p:cNvSpPr>
              <p:nvPr/>
            </p:nvSpPr>
            <p:spPr bwMode="auto">
              <a:xfrm>
                <a:off x="4193693" y="5491163"/>
                <a:ext cx="4371996" cy="457200"/>
              </a:xfrm>
              <a:prstGeom prst="wedgeRectCallout">
                <a:avLst>
                  <a:gd name="adj1" fmla="val -99871"/>
                  <a:gd name="adj2" fmla="val 8283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 anchorCtr="1"/>
              <a:lstStyle/>
              <a:p>
                <a:pPr algn="ctr"/>
                <a:r>
                  <a:rPr lang="en-US" sz="2400" dirty="0"/>
                  <a:t>this is a valid signature on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749" name="AutoShap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3693" y="5491163"/>
                <a:ext cx="4371996" cy="457200"/>
              </a:xfrm>
              <a:prstGeom prst="wedgeRectCallout">
                <a:avLst>
                  <a:gd name="adj1" fmla="val -99871"/>
                  <a:gd name="adj2" fmla="val 82837"/>
                </a:avLst>
              </a:prstGeom>
              <a:blipFill rotWithShape="0">
                <a:blip r:embed="rId12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" descr="C:\Users\Stefan\AppData\Local\Microsoft\Windows\Temporary Internet Files\Content.IE5\QMMGVNV4\MCBD19647_0000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55955" y="1785926"/>
            <a:ext cx="2002325" cy="18378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418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 animBg="1"/>
      <p:bldP spid="30731" grpId="0" animBg="1"/>
      <p:bldP spid="30732" grpId="0" animBg="1"/>
      <p:bldP spid="30735" grpId="0" animBg="1"/>
      <p:bldP spid="30736" grpId="0" animBg="1"/>
      <p:bldP spid="30737" grpId="0" animBg="1"/>
      <p:bldP spid="30738" grpId="0" animBg="1"/>
      <p:bldP spid="30743" grpId="0" animBg="1"/>
      <p:bldP spid="30744" grpId="0" animBg="1"/>
      <p:bldP spid="30746" grpId="0"/>
      <p:bldP spid="30733" grpId="0" animBg="1"/>
      <p:bldP spid="307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2286000"/>
            <a:ext cx="9144000" cy="1066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398463">
              <a:buFontTx/>
              <a:buNone/>
            </a:pPr>
            <a:r>
              <a:rPr lang="en-US" sz="2800" dirty="0"/>
              <a:t>In many applications – probably not.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it a problem?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174" y="3461256"/>
            <a:ext cx="8229600" cy="2664907"/>
          </a:xfrm>
        </p:spPr>
        <p:txBody>
          <a:bodyPr/>
          <a:lstStyle/>
          <a:p>
            <a:pPr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But we would like to have schemes that are </a:t>
            </a:r>
            <a:r>
              <a:rPr lang="en-US" b="1" dirty="0">
                <a:solidFill>
                  <a:srgbClr val="FF0000"/>
                </a:solidFill>
              </a:rPr>
              <a:t>not</a:t>
            </a:r>
            <a:r>
              <a:rPr lang="en-US" b="1" dirty="0">
                <a:solidFill>
                  <a:srgbClr val="0070C0"/>
                </a:solidFill>
              </a:rPr>
              <a:t> application-dependent</a:t>
            </a:r>
            <a:r>
              <a:rPr lang="en-US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17842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340768"/>
            <a:ext cx="6929486" cy="46805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definition of secure signature schemes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Signatures based on RSA, “hash-and-sign”, “full-domain-hash”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Constructions based on </a:t>
            </a:r>
            <a:r>
              <a:rPr lang="en-US" dirty="0"/>
              <a:t>d</a:t>
            </a:r>
            <a:r>
              <a:rPr lang="en-US" dirty="0" smtClean="0"/>
              <a:t>iscrete log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identification schemes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err="1" smtClean="0"/>
              <a:t>Schnorr</a:t>
            </a:r>
            <a:r>
              <a:rPr lang="en-US" dirty="0" smtClean="0"/>
              <a:t> signatures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DSA signatures</a:t>
            </a:r>
          </a:p>
          <a:p>
            <a:pPr marL="457200" indent="-514350">
              <a:buFont typeface="+mj-lt"/>
              <a:buAutoNum type="arabicPeriod"/>
            </a:pPr>
            <a:r>
              <a:rPr lang="en-US" dirty="0"/>
              <a:t>T</a:t>
            </a:r>
            <a:r>
              <a:rPr lang="en-US" dirty="0" smtClean="0"/>
              <a:t>heoretical constructions</a:t>
            </a:r>
          </a:p>
          <a:p>
            <a:pPr marL="914400" lvl="1" indent="-514350">
              <a:buNone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Left Arrow 3"/>
          <p:cNvSpPr/>
          <p:nvPr/>
        </p:nvSpPr>
        <p:spPr>
          <a:xfrm flipH="1">
            <a:off x="523780" y="1340768"/>
            <a:ext cx="1214446" cy="500066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85720" y="1428736"/>
                <a:ext cx="8458200" cy="57150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en-US" sz="2400" dirty="0"/>
                  <a:t>Before </a:t>
                </a:r>
                <a:r>
                  <a:rPr lang="pl-PL" sz="2400" dirty="0"/>
                  <a:t>computing</a:t>
                </a:r>
                <a:r>
                  <a:rPr lang="en-US" sz="2400" dirty="0"/>
                  <a:t> the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RSA function </a:t>
                </a:r>
                <a:r>
                  <a:rPr lang="en-US" sz="2400" dirty="0"/>
                  <a:t>– apply some function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en-US" sz="2400" dirty="0"/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pl-PL" sz="2400" b="1" dirty="0">
                  <a:solidFill>
                    <a:srgbClr val="993300"/>
                  </a:solidFill>
                </a:endParaRPr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28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85720" y="1428736"/>
                <a:ext cx="8458200" cy="571504"/>
              </a:xfrm>
              <a:blipFill rotWithShape="0">
                <a:blip r:embed="rId3"/>
                <a:stretch>
                  <a:fillRect l="-1154" t="-2127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57200" y="2229486"/>
                <a:ext cx="8353017" cy="371640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8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GB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GB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sz="28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𝒑𝒒</m:t>
                    </m:r>
                  </m:oMath>
                </a14:m>
                <a:r>
                  <a:rPr lang="en-GB" sz="2800" b="1" dirty="0">
                    <a:solidFill>
                      <a:srgbClr val="993300"/>
                    </a:solidFill>
                  </a:rPr>
                  <a:t>,</a:t>
                </a:r>
                <a:r>
                  <a:rPr lang="pl-PL" sz="2800" b="1" dirty="0">
                    <a:solidFill>
                      <a:srgbClr val="993300"/>
                    </a:solidFill>
                  </a:rPr>
                  <a:t> </a:t>
                </a:r>
                <a:r>
                  <a:rPr lang="pl-PL" sz="2800" dirty="0"/>
                  <a:t>such that </a:t>
                </a:r>
                <a14:m>
                  <m:oMath xmlns:m="http://schemas.openxmlformats.org/officeDocument/2006/math">
                    <m:r>
                      <a:rPr lang="pl-PL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pl-PL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sz="2800" dirty="0"/>
                  <a:t>and </a:t>
                </a:r>
                <a14:m>
                  <m:oMath xmlns:m="http://schemas.openxmlformats.org/officeDocument/2006/math">
                    <m:r>
                      <a:rPr lang="pl-PL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pl-PL" sz="2800" dirty="0"/>
                  <a:t> </a:t>
                </a:r>
                <a:r>
                  <a:rPr lang="en-US" sz="2800" dirty="0" smtClean="0"/>
                  <a:t>are</a:t>
                </a:r>
                <a:r>
                  <a:rPr lang="pl-PL" sz="2800" dirty="0" smtClean="0"/>
                  <a:t> </a:t>
                </a:r>
                <a:r>
                  <a:rPr lang="en-US" sz="2800" dirty="0"/>
                  <a:t>random</a:t>
                </a:r>
                <a:r>
                  <a:rPr lang="it-IT" sz="2800" dirty="0"/>
                  <a:t> </a:t>
                </a:r>
                <a:r>
                  <a:rPr lang="pl-PL" sz="2800" dirty="0"/>
                  <a:t>primes</a:t>
                </a:r>
                <a:r>
                  <a:rPr lang="it-IT" sz="2800" dirty="0"/>
                  <a:t>,</a:t>
                </a:r>
              </a:p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it-IT" sz="2800" dirty="0"/>
                  <a:t>and </a:t>
                </a:r>
                <a14:m>
                  <m:oMath xmlns:m="http://schemas.openxmlformats.org/officeDocument/2006/math">
                    <m:r>
                      <a:rPr lang="it-IT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it-IT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it-IT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|=|</m:t>
                    </m:r>
                    <m:r>
                      <a:rPr lang="it-IT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it-IT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 </m:t>
                    </m:r>
                  </m:oMath>
                </a14:m>
                <a:endParaRPr lang="it-IT" sz="2800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en-GB" sz="2800" b="1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8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GB" sz="2800" dirty="0">
                    <a:solidFill>
                      <a:srgbClr val="993300"/>
                    </a:solidFill>
                  </a:rPr>
                  <a:t> </a:t>
                </a:r>
                <a:r>
                  <a:rPr lang="en-GB" sz="2800" dirty="0"/>
                  <a:t>– random such that</a:t>
                </a:r>
                <a:r>
                  <a:rPr lang="en-GB" sz="2800" dirty="0">
                    <a:solidFill>
                      <a:srgbClr val="9933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⊥</m:t>
                    </m:r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)(</m:t>
                    </m:r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800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8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GB" sz="2800" b="1" dirty="0">
                    <a:solidFill>
                      <a:srgbClr val="993300"/>
                    </a:solidFill>
                  </a:rPr>
                  <a:t> </a:t>
                </a:r>
                <a:r>
                  <a:rPr lang="en-GB" sz="2800" dirty="0" smtClean="0"/>
                  <a:t>–</a:t>
                </a:r>
                <a:r>
                  <a:rPr lang="pl-PL" sz="2800" dirty="0" smtClean="0"/>
                  <a:t> </a:t>
                </a:r>
                <a:r>
                  <a:rPr lang="en-GB" sz="2800" dirty="0" smtClean="0"/>
                  <a:t>such </a:t>
                </a:r>
                <a:r>
                  <a:rPr lang="en-GB" sz="2800" dirty="0"/>
                  <a:t>that</a:t>
                </a:r>
                <a:r>
                  <a:rPr lang="en-GB" sz="2800" b="1" dirty="0">
                    <a:solidFill>
                      <a:srgbClr val="9933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𝒆𝒅</m:t>
                    </m:r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GB" sz="28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)(</m:t>
                    </m:r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GB" sz="2800" b="1" dirty="0">
                  <a:solidFill>
                    <a:srgbClr val="FF0000"/>
                  </a:solidFill>
                </a:endParaRPr>
              </a:p>
              <a:p>
                <a:endParaRPr lang="en-US" sz="2800" dirty="0" smtClean="0"/>
              </a:p>
              <a:p>
                <a:r>
                  <a:rPr lang="en-US" sz="2800" b="1" dirty="0" smtClean="0">
                    <a:solidFill>
                      <a:srgbClr val="0070C0"/>
                    </a:solidFill>
                  </a:rPr>
                  <a:t>messages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/>
                  <a:t>and </a:t>
                </a:r>
                <a:r>
                  <a:rPr lang="en-US" sz="2800" b="1" dirty="0">
                    <a:solidFill>
                      <a:srgbClr val="0070C0"/>
                    </a:solidFill>
                  </a:rPr>
                  <a:t>signatures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</m:oMath>
                </a14:m>
                <a:endParaRPr lang="en-US" sz="2800" b="1" dirty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𝐒𝐢𝐠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d>
                      <m:d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𝑯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p>
                    </m:sSup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𝐕𝐫𝐟</m:t>
                    </m:r>
                    <m:sSub>
                      <m:sSub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d>
                      <m:d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</m:d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b="1" dirty="0"/>
                  <a:t>output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 yes </a:t>
                </a:r>
                <a:r>
                  <a:rPr lang="en-US" sz="2800" b="1" dirty="0" err="1"/>
                  <a:t>iff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p>
                    </m:sSup>
                    <m:r>
                      <a:rPr lang="en-US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l-PL" sz="28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29486"/>
                <a:ext cx="8353017" cy="37164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409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748" name="Rectangle 4"/>
              <p:cNvSpPr>
                <a:spLocks noChangeArrowheads="1"/>
              </p:cNvSpPr>
              <p:nvPr/>
            </p:nvSpPr>
            <p:spPr bwMode="auto">
              <a:xfrm>
                <a:off x="0" y="3096619"/>
                <a:ext cx="9144000" cy="294982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lIns="274320" rIns="274320" anchor="ctr"/>
              <a:lstStyle/>
              <a:p>
                <a:pPr algn="ctr">
                  <a:buFontTx/>
                  <a:buNone/>
                </a:pPr>
                <a:r>
                  <a:rPr lang="en-US" sz="2800" dirty="0"/>
                  <a:t>(because if the adversary can find two messages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800" dirty="0"/>
                  <a:t> such that</a:t>
                </a:r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’)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  <a:p>
                <a:pPr algn="ctr">
                  <a:buFontTx/>
                  <a:buNone/>
                </a:pPr>
                <a:r>
                  <a:rPr lang="en-US" sz="2800" dirty="0"/>
                  <a:t>then he can forge a signature on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800" dirty="0"/>
                  <a:t> by asking the oracle for a signature on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3174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096619"/>
                <a:ext cx="9144000" cy="294982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46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to choose such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174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4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825625"/>
            <a:ext cx="7886700" cy="990503"/>
          </a:xfrm>
          <a:ln/>
        </p:spPr>
        <p:txBody>
          <a:bodyPr/>
          <a:lstStyle/>
          <a:p>
            <a:pPr>
              <a:buFontTx/>
              <a:buNone/>
            </a:pPr>
            <a:r>
              <a:rPr lang="en-US" dirty="0"/>
              <a:t>A minimal requirement:</a:t>
            </a:r>
          </a:p>
          <a:p>
            <a:pPr algn="ctr">
              <a:buFontTx/>
              <a:buNone/>
            </a:pPr>
            <a:r>
              <a:rPr lang="en-US" b="1" dirty="0">
                <a:solidFill>
                  <a:srgbClr val="0070C0"/>
                </a:solidFill>
              </a:rPr>
              <a:t>it should be collision-resistant.</a:t>
            </a:r>
          </a:p>
          <a:p>
            <a:pPr algn="ctr">
              <a:buFontTx/>
              <a:buNone/>
            </a:pP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85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772" name="Rectangle 4"/>
              <p:cNvSpPr>
                <a:spLocks noChangeArrowheads="1"/>
              </p:cNvSpPr>
              <p:nvPr/>
            </p:nvSpPr>
            <p:spPr bwMode="auto">
              <a:xfrm>
                <a:off x="0" y="2438400"/>
                <a:ext cx="9144000" cy="356236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lIns="274320" rIns="274320" anchor="ctr"/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2800" dirty="0"/>
                  <a:t>Additional advantage: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2800" dirty="0"/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2800" dirty="0"/>
                  <a:t>We can sign </a:t>
                </a:r>
                <a:r>
                  <a:rPr lang="en-US" sz="2800" b="1" dirty="0"/>
                  <a:t>very long messages </a:t>
                </a:r>
                <a:r>
                  <a:rPr lang="en-US" sz="2800" dirty="0"/>
                  <a:t>keeping the modulus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small (it’s much more efficient</a:t>
                </a:r>
                <a:r>
                  <a:rPr lang="en-US" sz="2800" dirty="0" smtClean="0"/>
                  <a:t>!) – we will come back to it later.</a:t>
                </a:r>
                <a:endParaRPr lang="en-US" sz="2800" dirty="0"/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2800" dirty="0"/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2800" dirty="0"/>
                  <a:t>It is called a</a:t>
                </a: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sz="3600" b="1" dirty="0">
                    <a:solidFill>
                      <a:srgbClr val="0070C0"/>
                    </a:solidFill>
                  </a:rPr>
                  <a:t>hash-and-sign paradigm</a:t>
                </a:r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2772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438400"/>
                <a:ext cx="9144000" cy="356236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770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30002" y="365126"/>
                <a:ext cx="8038516" cy="1325563"/>
              </a:xfrm>
            </p:spPr>
            <p:txBody>
              <a:bodyPr/>
              <a:lstStyle/>
              <a:p>
                <a:r>
                  <a:rPr lang="en-US" dirty="0"/>
                  <a:t>A typical choice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77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30002" y="365126"/>
                <a:ext cx="8038516" cy="1325563"/>
              </a:xfrm>
              <a:blipFill rotWithShape="0">
                <a:blip r:embed="rId4"/>
                <a:stretch>
                  <a:fillRect l="-311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4256" y="1690689"/>
                <a:ext cx="7886700" cy="50805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2800" dirty="0"/>
                  <a:t>Usually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2800" dirty="0"/>
                  <a:t> is one of the popular </a:t>
                </a:r>
                <a:r>
                  <a:rPr lang="en-US" sz="2800" b="1" dirty="0"/>
                  <a:t>hash functions</a:t>
                </a:r>
                <a:r>
                  <a:rPr lang="en-US" sz="2800" dirty="0"/>
                  <a:t>.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27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4256" y="1690689"/>
                <a:ext cx="7886700" cy="508058"/>
              </a:xfrm>
              <a:blipFill rotWithShape="0">
                <a:blip r:embed="rId5"/>
                <a:stretch>
                  <a:fillRect l="-1624" t="-20238" b="-261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654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5724"/>
            <a:ext cx="8229600" cy="895350"/>
          </a:xfrm>
        </p:spPr>
        <p:txBody>
          <a:bodyPr/>
          <a:lstStyle/>
          <a:p>
            <a:r>
              <a:rPr lang="en-US" dirty="0"/>
              <a:t>Hash-and-Sign </a:t>
            </a:r>
            <a:r>
              <a:rPr lang="en-US" dirty="0" smtClean="0"/>
              <a:t>[1/4]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069974"/>
                <a:ext cx="8610600" cy="7620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2400" dirty="0"/>
                  <a:t>1.</a:t>
                </a:r>
                <a:r>
                  <a:rPr lang="en-US" sz="2400" b="1" dirty="0">
                    <a:solidFill>
                      <a:srgbClr val="A5002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𝐆𝐞𝐧</m:t>
                    </m:r>
                    <m:r>
                      <a:rPr lang="en-US" sz="24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𝐒𝐢𝐠𝐧</m:t>
                    </m:r>
                    <m:r>
                      <a:rPr lang="en-US" sz="24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𝐕𝐫𝐟𝐲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–</a:t>
                </a:r>
                <a:r>
                  <a:rPr lang="en-US" sz="2400" b="1" dirty="0">
                    <a:solidFill>
                      <a:srgbClr val="A50021"/>
                    </a:solidFill>
                  </a:rPr>
                  <a:t> </a:t>
                </a:r>
                <a:r>
                  <a:rPr lang="en-US" sz="2400" dirty="0"/>
                  <a:t>a signature scheme</a:t>
                </a:r>
                <a:r>
                  <a:rPr lang="en-US" sz="2400" b="1" dirty="0">
                    <a:solidFill>
                      <a:srgbClr val="A50021"/>
                    </a:solidFill>
                  </a:rPr>
                  <a:t> </a:t>
                </a:r>
                <a:r>
                  <a:rPr lang="en-US" sz="2400" dirty="0"/>
                  <a:t>“for short messages”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2400" b="1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358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069974"/>
                <a:ext cx="8610600" cy="762000"/>
              </a:xfrm>
              <a:blipFill rotWithShape="0">
                <a:blip r:embed="rId3"/>
                <a:stretch>
                  <a:fillRect l="-1133" t="-112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844" name="Rectangle 4"/>
              <p:cNvSpPr>
                <a:spLocks noChangeArrowheads="1"/>
              </p:cNvSpPr>
              <p:nvPr/>
            </p:nvSpPr>
            <p:spPr bwMode="auto">
              <a:xfrm>
                <a:off x="1143000" y="3568700"/>
                <a:ext cx="15240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en-US" sz="2400" dirty="0"/>
                  <a:t> short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84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000" y="3568700"/>
                <a:ext cx="1524000" cy="4572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846" name="Rectangle 6"/>
              <p:cNvSpPr>
                <a:spLocks noChangeArrowheads="1"/>
              </p:cNvSpPr>
              <p:nvPr/>
            </p:nvSpPr>
            <p:spPr bwMode="auto">
              <a:xfrm>
                <a:off x="889000" y="1752600"/>
                <a:ext cx="1847850" cy="38735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en-US" sz="2400" dirty="0"/>
                  <a:t> signature </a:t>
                </a:r>
                <a14:m>
                  <m:oMath xmlns:m="http://schemas.openxmlformats.org/officeDocument/2006/math">
                    <m:r>
                      <a:rPr lang="el-G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𝝈</m:t>
                    </m:r>
                  </m:oMath>
                </a14:m>
                <a:endParaRPr lang="el-GR" sz="2400" b="1" dirty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584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9000" y="1752600"/>
                <a:ext cx="1847850" cy="38735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847" name="AutoShape 7"/>
              <p:cNvSpPr>
                <a:spLocks noChangeArrowheads="1"/>
              </p:cNvSpPr>
              <p:nvPr/>
            </p:nvSpPr>
            <p:spPr bwMode="auto">
              <a:xfrm>
                <a:off x="457200" y="2197100"/>
                <a:ext cx="2895600" cy="1295400"/>
              </a:xfrm>
              <a:prstGeom prst="upArrow">
                <a:avLst>
                  <a:gd name="adj1" fmla="val 52574"/>
                  <a:gd name="adj2" fmla="val 53472"/>
                </a:avLst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𝐒𝐢𝐠𝐧</m:t>
                      </m:r>
                      <m:r>
                        <a:rPr lang="en-US" sz="2400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847" name="AutoShap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197100"/>
                <a:ext cx="2895600" cy="1295400"/>
              </a:xfrm>
              <a:prstGeom prst="upArrow">
                <a:avLst>
                  <a:gd name="adj1" fmla="val 52574"/>
                  <a:gd name="adj2" fmla="val 53472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848" name="Rectangle 8"/>
              <p:cNvSpPr>
                <a:spLocks noChangeArrowheads="1"/>
              </p:cNvSpPr>
              <p:nvPr/>
            </p:nvSpPr>
            <p:spPr bwMode="auto">
              <a:xfrm>
                <a:off x="5245100" y="3584575"/>
                <a:ext cx="1524000" cy="4445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l-G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848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45100" y="3584575"/>
                <a:ext cx="1524000" cy="4445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849" name="Rectangle 9"/>
              <p:cNvSpPr>
                <a:spLocks noChangeArrowheads="1"/>
              </p:cNvSpPr>
              <p:nvPr/>
            </p:nvSpPr>
            <p:spPr bwMode="auto">
              <a:xfrm>
                <a:off x="6007100" y="1787525"/>
                <a:ext cx="1524000" cy="3683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𝐲𝐞𝐬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/ 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𝐧𝐨</m:t>
                      </m:r>
                    </m:oMath>
                  </m:oMathPara>
                </a14:m>
                <a:endParaRPr lang="el-GR" sz="2400" b="1" dirty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5849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07100" y="1787525"/>
                <a:ext cx="1524000" cy="3683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850" name="AutoShape 10"/>
              <p:cNvSpPr>
                <a:spLocks noChangeArrowheads="1"/>
              </p:cNvSpPr>
              <p:nvPr/>
            </p:nvSpPr>
            <p:spPr bwMode="auto">
              <a:xfrm>
                <a:off x="4559300" y="2232025"/>
                <a:ext cx="4343400" cy="1295400"/>
              </a:xfrm>
              <a:prstGeom prst="upArrow">
                <a:avLst>
                  <a:gd name="adj1" fmla="val 71194"/>
                  <a:gd name="adj2" fmla="val 54773"/>
                </a:avLst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𝐕𝐫𝐟𝐲</m:t>
                      </m:r>
                      <m:r>
                        <a:rPr lang="en-US" sz="2400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850" name="AutoShap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59300" y="2232025"/>
                <a:ext cx="4343400" cy="1295400"/>
              </a:xfrm>
              <a:prstGeom prst="upArrow">
                <a:avLst>
                  <a:gd name="adj1" fmla="val 71194"/>
                  <a:gd name="adj2" fmla="val 54773"/>
                </a:avLst>
              </a:prstGeom>
              <a:blipFill rotWithShape="0">
                <a:blip r:embed="rId9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851" name="Rectangle 11"/>
              <p:cNvSpPr>
                <a:spLocks noChangeArrowheads="1"/>
              </p:cNvSpPr>
              <p:nvPr/>
            </p:nvSpPr>
            <p:spPr bwMode="auto">
              <a:xfrm>
                <a:off x="6807200" y="3571875"/>
                <a:ext cx="14478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851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07200" y="3571875"/>
                <a:ext cx="1447800" cy="45720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853" name="Rectangle 13"/>
              <p:cNvSpPr>
                <a:spLocks noChangeArrowheads="1"/>
              </p:cNvSpPr>
              <p:nvPr/>
            </p:nvSpPr>
            <p:spPr bwMode="auto">
              <a:xfrm>
                <a:off x="1676400" y="6019800"/>
                <a:ext cx="69342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853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6019800"/>
                <a:ext cx="6934200" cy="45720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854" name="Rectangle 14"/>
              <p:cNvSpPr>
                <a:spLocks noChangeArrowheads="1"/>
              </p:cNvSpPr>
              <p:nvPr/>
            </p:nvSpPr>
            <p:spPr bwMode="auto">
              <a:xfrm>
                <a:off x="228600" y="4267200"/>
                <a:ext cx="86106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sz="2400" dirty="0"/>
                  <a:t>2.</a:t>
                </a:r>
                <a:r>
                  <a:rPr lang="en-US" sz="2400" b="1" dirty="0">
                    <a:solidFill>
                      <a:srgbClr val="A50021"/>
                    </a:solidFill>
                  </a:rPr>
                  <a:t> </a:t>
                </a:r>
                <a:r>
                  <a:rPr lang="en-US" sz="2400" dirty="0"/>
                  <a:t>a hash function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854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4267200"/>
                <a:ext cx="8610600" cy="762000"/>
              </a:xfrm>
              <a:prstGeom prst="rect">
                <a:avLst/>
              </a:prstGeom>
              <a:blipFill rotWithShape="0">
                <a:blip r:embed="rId12"/>
                <a:stretch>
                  <a:fillRect l="-1133" t="-112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855" name="AutoShape 15"/>
              <p:cNvSpPr>
                <a:spLocks noChangeArrowheads="1"/>
              </p:cNvSpPr>
              <p:nvPr/>
            </p:nvSpPr>
            <p:spPr bwMode="auto">
              <a:xfrm rot="10800000">
                <a:off x="1676400" y="5029200"/>
                <a:ext cx="6934200" cy="914400"/>
              </a:xfrm>
              <a:custGeom>
                <a:avLst/>
                <a:gdLst>
                  <a:gd name="G0" fmla="+- 7961 0 0"/>
                  <a:gd name="G1" fmla="+- 21600 0 7961"/>
                  <a:gd name="G2" fmla="*/ 7961 1 2"/>
                  <a:gd name="G3" fmla="+- 21600 0 G2"/>
                  <a:gd name="G4" fmla="+/ 7961 21600 2"/>
                  <a:gd name="G5" fmla="+/ G1 0 2"/>
                  <a:gd name="G6" fmla="*/ 21600 21600 7961"/>
                  <a:gd name="G7" fmla="*/ G6 1 2"/>
                  <a:gd name="G8" fmla="+- 21600 0 G7"/>
                  <a:gd name="G9" fmla="*/ 21600 1 2"/>
                  <a:gd name="G10" fmla="+- 7961 0 G9"/>
                  <a:gd name="G11" fmla="?: G10 G8 0"/>
                  <a:gd name="G12" fmla="?: G10 G7 21600"/>
                  <a:gd name="T0" fmla="*/ 17619 w 21600"/>
                  <a:gd name="T1" fmla="*/ 10800 h 21600"/>
                  <a:gd name="T2" fmla="*/ 10800 w 21600"/>
                  <a:gd name="T3" fmla="*/ 21600 h 21600"/>
                  <a:gd name="T4" fmla="*/ 3981 w 21600"/>
                  <a:gd name="T5" fmla="*/ 10800 h 21600"/>
                  <a:gd name="T6" fmla="*/ 10800 w 21600"/>
                  <a:gd name="T7" fmla="*/ 0 h 21600"/>
                  <a:gd name="T8" fmla="*/ 5781 w 21600"/>
                  <a:gd name="T9" fmla="*/ 5781 h 21600"/>
                  <a:gd name="T10" fmla="*/ 15819 w 21600"/>
                  <a:gd name="T11" fmla="*/ 1581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7961" y="21600"/>
                    </a:lnTo>
                    <a:lnTo>
                      <a:pt x="1363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10800000"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855" name="AutoShap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0800000">
                <a:off x="1676400" y="5029200"/>
                <a:ext cx="6934200" cy="914400"/>
              </a:xfrm>
              <a:custGeom>
                <a:avLst/>
                <a:gdLst>
                  <a:gd name="G0" fmla="+- 7961 0 0"/>
                  <a:gd name="G1" fmla="+- 21600 0 7961"/>
                  <a:gd name="G2" fmla="*/ 7961 1 2"/>
                  <a:gd name="G3" fmla="+- 21600 0 G2"/>
                  <a:gd name="G4" fmla="+/ 7961 21600 2"/>
                  <a:gd name="G5" fmla="+/ G1 0 2"/>
                  <a:gd name="G6" fmla="*/ 21600 21600 7961"/>
                  <a:gd name="G7" fmla="*/ G6 1 2"/>
                  <a:gd name="G8" fmla="+- 21600 0 G7"/>
                  <a:gd name="G9" fmla="*/ 21600 1 2"/>
                  <a:gd name="G10" fmla="+- 7961 0 G9"/>
                  <a:gd name="G11" fmla="?: G10 G8 0"/>
                  <a:gd name="G12" fmla="?: G10 G7 21600"/>
                  <a:gd name="T0" fmla="*/ 17619 w 21600"/>
                  <a:gd name="T1" fmla="*/ 10800 h 21600"/>
                  <a:gd name="T2" fmla="*/ 10800 w 21600"/>
                  <a:gd name="T3" fmla="*/ 21600 h 21600"/>
                  <a:gd name="T4" fmla="*/ 3981 w 21600"/>
                  <a:gd name="T5" fmla="*/ 10800 h 21600"/>
                  <a:gd name="T6" fmla="*/ 10800 w 21600"/>
                  <a:gd name="T7" fmla="*/ 0 h 21600"/>
                  <a:gd name="T8" fmla="*/ 5781 w 21600"/>
                  <a:gd name="T9" fmla="*/ 5781 h 21600"/>
                  <a:gd name="T10" fmla="*/ 15819 w 21600"/>
                  <a:gd name="T11" fmla="*/ 1581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7961" y="21600"/>
                    </a:lnTo>
                    <a:lnTo>
                      <a:pt x="1363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blipFill rotWithShape="0">
                <a:blip r:embed="rId1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856" name="Rectangle 16"/>
              <p:cNvSpPr>
                <a:spLocks noChangeArrowheads="1"/>
              </p:cNvSpPr>
              <p:nvPr/>
            </p:nvSpPr>
            <p:spPr bwMode="auto">
              <a:xfrm>
                <a:off x="4267200" y="4495800"/>
                <a:ext cx="17526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856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67200" y="4495800"/>
                <a:ext cx="1752600" cy="45720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557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  <p:bldP spid="35844" grpId="0" animBg="1"/>
      <p:bldP spid="35846" grpId="0" animBg="1"/>
      <p:bldP spid="35847" grpId="0" animBg="1"/>
      <p:bldP spid="35848" grpId="0" animBg="1"/>
      <p:bldP spid="35849" grpId="0" animBg="1"/>
      <p:bldP spid="35850" grpId="0" animBg="1"/>
      <p:bldP spid="35851" grpId="0" animBg="1"/>
      <p:bldP spid="35853" grpId="0" animBg="1"/>
      <p:bldP spid="35854" grpId="0"/>
      <p:bldP spid="35855" grpId="0" animBg="1"/>
      <p:bldP spid="3585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  <a:noFill/>
          <a:ln/>
        </p:spPr>
        <p:txBody>
          <a:bodyPr/>
          <a:lstStyle/>
          <a:p>
            <a:r>
              <a:rPr lang="en-US" dirty="0"/>
              <a:t>Hash-and-Sign </a:t>
            </a:r>
            <a:r>
              <a:rPr lang="en-US" dirty="0" smtClean="0"/>
              <a:t>[2/4]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72" name="Rectangle 8"/>
              <p:cNvSpPr>
                <a:spLocks noChangeArrowheads="1"/>
              </p:cNvSpPr>
              <p:nvPr/>
            </p:nvSpPr>
            <p:spPr bwMode="auto">
              <a:xfrm>
                <a:off x="3162299" y="1752600"/>
                <a:ext cx="3200400" cy="5334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en-US" sz="2000" dirty="0"/>
                  <a:t> </a:t>
                </a:r>
                <a:r>
                  <a:rPr lang="en-US" sz="2200" dirty="0"/>
                  <a:t>signature </a:t>
                </a:r>
                <a14:m>
                  <m:oMath xmlns:m="http://schemas.openxmlformats.org/officeDocument/2006/math">
                    <m:r>
                      <a:rPr lang="en-US" sz="22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𝐒𝐢𝐠𝐧</m:t>
                    </m:r>
                    <m:r>
                      <a:rPr lang="en-US" sz="2200" b="1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𝒔𝒌</m:t>
                    </m:r>
                    <m:r>
                      <a:rPr lang="en-US" sz="2200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2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l-GR" sz="2200" b="1" dirty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6872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62299" y="1752600"/>
                <a:ext cx="3200400" cy="5334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73" name="AutoShape 9"/>
              <p:cNvSpPr>
                <a:spLocks noChangeArrowheads="1"/>
              </p:cNvSpPr>
              <p:nvPr/>
            </p:nvSpPr>
            <p:spPr bwMode="auto">
              <a:xfrm>
                <a:off x="3314699" y="2362200"/>
                <a:ext cx="2895600" cy="1295400"/>
              </a:xfrm>
              <a:prstGeom prst="upArrow">
                <a:avLst>
                  <a:gd name="adj1" fmla="val 62935"/>
                  <a:gd name="adj2" fmla="val 53431"/>
                </a:avLst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𝐒𝐢𝐠𝐧</m:t>
                      </m:r>
                      <m:r>
                        <a:rPr lang="en-US" sz="2400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873" name="AutoShap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14699" y="2362200"/>
                <a:ext cx="2895600" cy="1295400"/>
              </a:xfrm>
              <a:prstGeom prst="upArrow">
                <a:avLst>
                  <a:gd name="adj1" fmla="val 62935"/>
                  <a:gd name="adj2" fmla="val 53431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74" name="Rectangle 10"/>
              <p:cNvSpPr>
                <a:spLocks noChangeArrowheads="1"/>
              </p:cNvSpPr>
              <p:nvPr/>
            </p:nvSpPr>
            <p:spPr bwMode="auto">
              <a:xfrm>
                <a:off x="1295400" y="5334000"/>
                <a:ext cx="6934200" cy="6096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874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400" y="5334000"/>
                <a:ext cx="6934200" cy="6096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75" name="AutoShape 11"/>
              <p:cNvSpPr>
                <a:spLocks noChangeArrowheads="1"/>
              </p:cNvSpPr>
              <p:nvPr/>
            </p:nvSpPr>
            <p:spPr bwMode="auto">
              <a:xfrm rot="10800000">
                <a:off x="1295400" y="4343400"/>
                <a:ext cx="6934200" cy="914400"/>
              </a:xfrm>
              <a:custGeom>
                <a:avLst/>
                <a:gdLst>
                  <a:gd name="G0" fmla="+- 7961 0 0"/>
                  <a:gd name="G1" fmla="+- 21600 0 7961"/>
                  <a:gd name="G2" fmla="*/ 7961 1 2"/>
                  <a:gd name="G3" fmla="+- 21600 0 G2"/>
                  <a:gd name="G4" fmla="+/ 7961 21600 2"/>
                  <a:gd name="G5" fmla="+/ G1 0 2"/>
                  <a:gd name="G6" fmla="*/ 21600 21600 7961"/>
                  <a:gd name="G7" fmla="*/ G6 1 2"/>
                  <a:gd name="G8" fmla="+- 21600 0 G7"/>
                  <a:gd name="G9" fmla="*/ 21600 1 2"/>
                  <a:gd name="G10" fmla="+- 7961 0 G9"/>
                  <a:gd name="G11" fmla="?: G10 G8 0"/>
                  <a:gd name="G12" fmla="?: G10 G7 21600"/>
                  <a:gd name="T0" fmla="*/ 17619 w 21600"/>
                  <a:gd name="T1" fmla="*/ 10800 h 21600"/>
                  <a:gd name="T2" fmla="*/ 10800 w 21600"/>
                  <a:gd name="T3" fmla="*/ 21600 h 21600"/>
                  <a:gd name="T4" fmla="*/ 3981 w 21600"/>
                  <a:gd name="T5" fmla="*/ 10800 h 21600"/>
                  <a:gd name="T6" fmla="*/ 10800 w 21600"/>
                  <a:gd name="T7" fmla="*/ 0 h 21600"/>
                  <a:gd name="T8" fmla="*/ 5781 w 21600"/>
                  <a:gd name="T9" fmla="*/ 5781 h 21600"/>
                  <a:gd name="T10" fmla="*/ 15819 w 21600"/>
                  <a:gd name="T11" fmla="*/ 1581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7961" y="21600"/>
                    </a:lnTo>
                    <a:lnTo>
                      <a:pt x="1363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10800000"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875" name="AutoShap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0800000">
                <a:off x="1295400" y="4343400"/>
                <a:ext cx="6934200" cy="914400"/>
              </a:xfrm>
              <a:custGeom>
                <a:avLst/>
                <a:gdLst>
                  <a:gd name="G0" fmla="+- 7961 0 0"/>
                  <a:gd name="G1" fmla="+- 21600 0 7961"/>
                  <a:gd name="G2" fmla="*/ 7961 1 2"/>
                  <a:gd name="G3" fmla="+- 21600 0 G2"/>
                  <a:gd name="G4" fmla="+/ 7961 21600 2"/>
                  <a:gd name="G5" fmla="+/ G1 0 2"/>
                  <a:gd name="G6" fmla="*/ 21600 21600 7961"/>
                  <a:gd name="G7" fmla="*/ G6 1 2"/>
                  <a:gd name="G8" fmla="+- 21600 0 G7"/>
                  <a:gd name="G9" fmla="*/ 21600 1 2"/>
                  <a:gd name="G10" fmla="+- 7961 0 G9"/>
                  <a:gd name="G11" fmla="?: G10 G8 0"/>
                  <a:gd name="G12" fmla="?: G10 G7 21600"/>
                  <a:gd name="T0" fmla="*/ 17619 w 21600"/>
                  <a:gd name="T1" fmla="*/ 10800 h 21600"/>
                  <a:gd name="T2" fmla="*/ 10800 w 21600"/>
                  <a:gd name="T3" fmla="*/ 21600 h 21600"/>
                  <a:gd name="T4" fmla="*/ 3981 w 21600"/>
                  <a:gd name="T5" fmla="*/ 10800 h 21600"/>
                  <a:gd name="T6" fmla="*/ 10800 w 21600"/>
                  <a:gd name="T7" fmla="*/ 0 h 21600"/>
                  <a:gd name="T8" fmla="*/ 5781 w 21600"/>
                  <a:gd name="T9" fmla="*/ 5781 h 21600"/>
                  <a:gd name="T10" fmla="*/ 15819 w 21600"/>
                  <a:gd name="T11" fmla="*/ 1581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7961" y="21600"/>
                    </a:lnTo>
                    <a:lnTo>
                      <a:pt x="1363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blipFill rotWithShape="0">
                <a:blip r:embed="rId6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76" name="Rectangle 12"/>
              <p:cNvSpPr>
                <a:spLocks noChangeArrowheads="1"/>
              </p:cNvSpPr>
              <p:nvPr/>
            </p:nvSpPr>
            <p:spPr bwMode="auto">
              <a:xfrm>
                <a:off x="3886200" y="3733800"/>
                <a:ext cx="1752600" cy="5334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876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6200" y="3733800"/>
                <a:ext cx="1752600" cy="5334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77" name="Text Box 13"/>
              <p:cNvSpPr txBox="1">
                <a:spLocks noChangeArrowheads="1"/>
              </p:cNvSpPr>
              <p:nvPr/>
            </p:nvSpPr>
            <p:spPr bwMode="auto">
              <a:xfrm>
                <a:off x="533400" y="1143000"/>
                <a:ext cx="3044103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How to sign</a:t>
                </a:r>
                <a:r>
                  <a:rPr lang="pl-PL" sz="2000" dirty="0"/>
                  <a:t> a </a:t>
                </a:r>
                <a:r>
                  <a:rPr lang="en-US" sz="2000" dirty="0" smtClean="0"/>
                  <a:t>message</a:t>
                </a:r>
                <a:r>
                  <a:rPr lang="pl-PL" sz="2000" dirty="0" smtClean="0"/>
                  <a:t> </a:t>
                </a:r>
                <a14:m>
                  <m:oMath xmlns:m="http://schemas.openxmlformats.org/officeDocument/2006/math">
                    <m:r>
                      <a:rPr lang="pl-PL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2000" dirty="0"/>
                  <a:t>?</a:t>
                </a:r>
              </a:p>
            </p:txBody>
          </p:sp>
        </mc:Choice>
        <mc:Fallback xmlns="">
          <p:sp>
            <p:nvSpPr>
              <p:cNvPr id="36877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43000"/>
                <a:ext cx="3044103" cy="400110"/>
              </a:xfrm>
              <a:prstGeom prst="rect">
                <a:avLst/>
              </a:prstGeom>
              <a:blipFill rotWithShape="0">
                <a:blip r:embed="rId8"/>
                <a:stretch>
                  <a:fillRect l="-2204" t="-9231" r="-1603" b="-2615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723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 animBg="1"/>
      <p:bldP spid="3687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/>
          <a:lstStyle/>
          <a:p>
            <a:r>
              <a:rPr lang="en-US" dirty="0"/>
              <a:t>Hash-and-Sign </a:t>
            </a:r>
            <a:r>
              <a:rPr lang="en-US" dirty="0" smtClean="0"/>
              <a:t>[3/4]</a:t>
            </a:r>
            <a:endParaRPr lang="en-US" dirty="0"/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04800" y="914400"/>
            <a:ext cx="1792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How to verify?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802" name="Rectangle 10"/>
              <p:cNvSpPr>
                <a:spLocks noChangeArrowheads="1"/>
              </p:cNvSpPr>
              <p:nvPr/>
            </p:nvSpPr>
            <p:spPr bwMode="auto">
              <a:xfrm>
                <a:off x="2667000" y="3657600"/>
                <a:ext cx="1524000" cy="5334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802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7000" y="3657600"/>
                <a:ext cx="1524000" cy="5334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3657600" y="1676400"/>
            <a:ext cx="15240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yes / no</a:t>
            </a:r>
            <a:endParaRPr lang="el-GR" sz="2400" b="1" dirty="0">
              <a:solidFill>
                <a:srgbClr val="FF0000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804" name="AutoShape 12"/>
              <p:cNvSpPr>
                <a:spLocks noChangeArrowheads="1"/>
              </p:cNvSpPr>
              <p:nvPr/>
            </p:nvSpPr>
            <p:spPr bwMode="auto">
              <a:xfrm>
                <a:off x="1981200" y="2286000"/>
                <a:ext cx="4724400" cy="1295400"/>
              </a:xfrm>
              <a:prstGeom prst="upArrow">
                <a:avLst>
                  <a:gd name="adj1" fmla="val 71194"/>
                  <a:gd name="adj2" fmla="val 54773"/>
                </a:avLst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𝐕𝐫𝐟𝐲</m:t>
                      </m:r>
                      <m:r>
                        <a:rPr lang="en-US" sz="2400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804" name="AutoShap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2286000"/>
                <a:ext cx="4724400" cy="1295400"/>
              </a:xfrm>
              <a:prstGeom prst="upArrow">
                <a:avLst>
                  <a:gd name="adj1" fmla="val 71194"/>
                  <a:gd name="adj2" fmla="val 54773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806" name="Rectangle 14"/>
              <p:cNvSpPr>
                <a:spLocks noChangeArrowheads="1"/>
              </p:cNvSpPr>
              <p:nvPr/>
            </p:nvSpPr>
            <p:spPr bwMode="auto">
              <a:xfrm>
                <a:off x="1676400" y="5257800"/>
                <a:ext cx="6934200" cy="6096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806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5257800"/>
                <a:ext cx="6934200" cy="6096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807" name="AutoShape 15"/>
              <p:cNvSpPr>
                <a:spLocks noChangeArrowheads="1"/>
              </p:cNvSpPr>
              <p:nvPr/>
            </p:nvSpPr>
            <p:spPr bwMode="auto">
              <a:xfrm rot="10800000">
                <a:off x="1676400" y="4267200"/>
                <a:ext cx="6934200" cy="914400"/>
              </a:xfrm>
              <a:custGeom>
                <a:avLst/>
                <a:gdLst>
                  <a:gd name="G0" fmla="+- 7961 0 0"/>
                  <a:gd name="G1" fmla="+- 21600 0 7961"/>
                  <a:gd name="G2" fmla="*/ 7961 1 2"/>
                  <a:gd name="G3" fmla="+- 21600 0 G2"/>
                  <a:gd name="G4" fmla="+/ 7961 21600 2"/>
                  <a:gd name="G5" fmla="+/ G1 0 2"/>
                  <a:gd name="G6" fmla="*/ 21600 21600 7961"/>
                  <a:gd name="G7" fmla="*/ G6 1 2"/>
                  <a:gd name="G8" fmla="+- 21600 0 G7"/>
                  <a:gd name="G9" fmla="*/ 21600 1 2"/>
                  <a:gd name="G10" fmla="+- 7961 0 G9"/>
                  <a:gd name="G11" fmla="?: G10 G8 0"/>
                  <a:gd name="G12" fmla="?: G10 G7 21600"/>
                  <a:gd name="T0" fmla="*/ 17619 w 21600"/>
                  <a:gd name="T1" fmla="*/ 10800 h 21600"/>
                  <a:gd name="T2" fmla="*/ 10800 w 21600"/>
                  <a:gd name="T3" fmla="*/ 21600 h 21600"/>
                  <a:gd name="T4" fmla="*/ 3981 w 21600"/>
                  <a:gd name="T5" fmla="*/ 10800 h 21600"/>
                  <a:gd name="T6" fmla="*/ 10800 w 21600"/>
                  <a:gd name="T7" fmla="*/ 0 h 21600"/>
                  <a:gd name="T8" fmla="*/ 5781 w 21600"/>
                  <a:gd name="T9" fmla="*/ 5781 h 21600"/>
                  <a:gd name="T10" fmla="*/ 15819 w 21600"/>
                  <a:gd name="T11" fmla="*/ 1581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7961" y="21600"/>
                    </a:lnTo>
                    <a:lnTo>
                      <a:pt x="1363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10800000"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807" name="AutoShap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0800000">
                <a:off x="1676400" y="4267200"/>
                <a:ext cx="6934200" cy="914400"/>
              </a:xfrm>
              <a:custGeom>
                <a:avLst/>
                <a:gdLst>
                  <a:gd name="G0" fmla="+- 7961 0 0"/>
                  <a:gd name="G1" fmla="+- 21600 0 7961"/>
                  <a:gd name="G2" fmla="*/ 7961 1 2"/>
                  <a:gd name="G3" fmla="+- 21600 0 G2"/>
                  <a:gd name="G4" fmla="+/ 7961 21600 2"/>
                  <a:gd name="G5" fmla="+/ G1 0 2"/>
                  <a:gd name="G6" fmla="*/ 21600 21600 7961"/>
                  <a:gd name="G7" fmla="*/ G6 1 2"/>
                  <a:gd name="G8" fmla="+- 21600 0 G7"/>
                  <a:gd name="G9" fmla="*/ 21600 1 2"/>
                  <a:gd name="G10" fmla="+- 7961 0 G9"/>
                  <a:gd name="G11" fmla="?: G10 G8 0"/>
                  <a:gd name="G12" fmla="?: G10 G7 21600"/>
                  <a:gd name="T0" fmla="*/ 17619 w 21600"/>
                  <a:gd name="T1" fmla="*/ 10800 h 21600"/>
                  <a:gd name="T2" fmla="*/ 10800 w 21600"/>
                  <a:gd name="T3" fmla="*/ 21600 h 21600"/>
                  <a:gd name="T4" fmla="*/ 3981 w 21600"/>
                  <a:gd name="T5" fmla="*/ 10800 h 21600"/>
                  <a:gd name="T6" fmla="*/ 10800 w 21600"/>
                  <a:gd name="T7" fmla="*/ 0 h 21600"/>
                  <a:gd name="T8" fmla="*/ 5781 w 21600"/>
                  <a:gd name="T9" fmla="*/ 5781 h 21600"/>
                  <a:gd name="T10" fmla="*/ 15819 w 21600"/>
                  <a:gd name="T11" fmla="*/ 1581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7961" y="21600"/>
                    </a:lnTo>
                    <a:lnTo>
                      <a:pt x="1363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blipFill rotWithShape="0">
                <a:blip r:embed="rId6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808" name="Rectangle 16"/>
              <p:cNvSpPr>
                <a:spLocks noChangeArrowheads="1"/>
              </p:cNvSpPr>
              <p:nvPr/>
            </p:nvSpPr>
            <p:spPr bwMode="auto">
              <a:xfrm>
                <a:off x="4267200" y="3657600"/>
                <a:ext cx="1752600" cy="5334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808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67200" y="3657600"/>
                <a:ext cx="1752600" cy="5334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428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2" grpId="0" animBg="1"/>
      <p:bldP spid="33803" grpId="0" animBg="1"/>
      <p:bldP spid="3380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892" name="Rectangle 4"/>
              <p:cNvSpPr>
                <a:spLocks noChangeArrowheads="1"/>
              </p:cNvSpPr>
              <p:nvPr/>
            </p:nvSpPr>
            <p:spPr bwMode="auto">
              <a:xfrm>
                <a:off x="32" y="4714884"/>
                <a:ext cx="9144000" cy="115251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lIns="457200" anchor="ctr"/>
              <a:lstStyle/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en-US" sz="2600" dirty="0"/>
                  <a:t>Then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becomes a part of the public key and the </a:t>
                </a:r>
                <a:r>
                  <a:rPr lang="en-US" sz="2600" dirty="0" err="1"/>
                  <a:t>pri</a:t>
                </a:r>
                <a:r>
                  <a:rPr lang="pl-PL" sz="2600" dirty="0"/>
                  <a:t>v</a:t>
                </a:r>
                <a:r>
                  <a:rPr lang="en-US" sz="2600" dirty="0"/>
                  <a:t>ate key.</a:t>
                </a:r>
              </a:p>
            </p:txBody>
          </p:sp>
        </mc:Choice>
        <mc:Fallback xmlns="">
          <p:sp>
            <p:nvSpPr>
              <p:cNvPr id="37892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" y="4714884"/>
                <a:ext cx="9144000" cy="115251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6526"/>
            <a:ext cx="7886700" cy="1325563"/>
          </a:xfrm>
        </p:spPr>
        <p:txBody>
          <a:bodyPr/>
          <a:lstStyle/>
          <a:p>
            <a:r>
              <a:rPr lang="en-US" dirty="0" smtClean="0"/>
              <a:t>Hash-and-Sign [4/4]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287655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en-US" sz="2800" dirty="0" smtClean="0"/>
                  <a:t>It can be proven that this construction is secure.</a:t>
                </a:r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en-US" sz="2800" dirty="0"/>
              </a:p>
              <a:p>
                <a:pPr marL="0" indent="0">
                  <a:lnSpc>
                    <a:spcPct val="80000"/>
                  </a:lnSpc>
                  <a:buFontTx/>
                  <a:buNone/>
                </a:pPr>
                <a:r>
                  <a:rPr lang="en-US" sz="2800" dirty="0"/>
                  <a:t>For this we need to assume that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2800" dirty="0"/>
                  <a:t> is taken from a family of collision-resilient hash functions.</a:t>
                </a:r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en-US" sz="2800" dirty="0"/>
              </a:p>
              <a:p>
                <a:pPr algn="ctr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40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  <m:r>
                                <a:rPr lang="en-US" sz="4000" b="1" i="1" baseline="300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</m:d>
                        </m:e>
                        <m:sub>
                          <m:r>
                            <a:rPr lang="en-US" sz="4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sz="4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0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𝐤𝐞𝐲𝐬</m:t>
                          </m:r>
                        </m:sub>
                      </m:sSub>
                    </m:oMath>
                  </m:oMathPara>
                </a14:m>
                <a:endParaRPr lang="en-US" sz="2800" b="1" baseline="-25000" dirty="0" smtClean="0">
                  <a:solidFill>
                    <a:srgbClr val="FF0000"/>
                  </a:solidFill>
                  <a:cs typeface="Arial" pitchFamily="34" charset="0"/>
                </a:endParaRPr>
              </a:p>
              <a:p>
                <a:pPr algn="ctr">
                  <a:lnSpc>
                    <a:spcPct val="80000"/>
                  </a:lnSpc>
                  <a:buFontTx/>
                  <a:buNone/>
                </a:pPr>
                <a:endParaRPr lang="en-US" sz="2800" b="1" baseline="-25000" dirty="0" smtClean="0">
                  <a:solidFill>
                    <a:srgbClr val="993300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7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2876550"/>
              </a:xfrm>
              <a:blipFill rotWithShape="0">
                <a:blip r:embed="rId4"/>
                <a:stretch>
                  <a:fillRect l="-1481" t="-530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26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2285992"/>
            <a:ext cx="91440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365760" anchor="ctr"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dirty="0"/>
              <a:t>But at least the attacks described before “look infeasible”.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5720" y="152400"/>
            <a:ext cx="836108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Can anything be proven about the “hashed RSA” scheme?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720" y="1550745"/>
            <a:ext cx="7886700" cy="575376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dirty="0" smtClean="0"/>
              <a:t>In the plain model - not really.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67442" y="3501991"/>
                <a:ext cx="8540946" cy="24191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9600" indent="-609600">
                  <a:lnSpc>
                    <a:spcPct val="90000"/>
                  </a:lnSpc>
                  <a:buFontTx/>
                  <a:buAutoNum type="arabicPeriod"/>
                </a:pPr>
                <a:r>
                  <a:rPr lang="en-US" sz="2400" b="1" dirty="0" smtClean="0"/>
                  <a:t>For the “no message attack”</a:t>
                </a:r>
                <a:r>
                  <a:rPr lang="en-US" sz="2400" dirty="0" smtClean="0"/>
                  <a:t>: one would need to invert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2400" dirty="0"/>
                  <a:t>.</a:t>
                </a:r>
                <a:r>
                  <a:rPr lang="pl-PL" sz="2400" dirty="0"/>
                  <a:t/>
                </a:r>
                <a:br>
                  <a:rPr lang="pl-PL" sz="2400" dirty="0"/>
                </a:br>
                <a:endParaRPr lang="en-US" sz="2400" dirty="0"/>
              </a:p>
              <a:p>
                <a:pPr marL="609600" indent="-609600">
                  <a:lnSpc>
                    <a:spcPct val="90000"/>
                  </a:lnSpc>
                  <a:buFontTx/>
                  <a:buAutoNum type="arabicPeriod"/>
                </a:pPr>
                <a:r>
                  <a:rPr lang="en-US" sz="2400" b="1" dirty="0"/>
                  <a:t>The </a:t>
                </a:r>
                <a:r>
                  <a:rPr lang="en-US" sz="2400" b="1" dirty="0" smtClean="0"/>
                  <a:t>second </a:t>
                </a:r>
                <a:r>
                  <a:rPr lang="en-US" sz="2400" b="1" dirty="0"/>
                  <a:t>(“homomorphic”) attack</a:t>
                </a:r>
                <a:r>
                  <a:rPr lang="pl-PL" sz="2400" dirty="0"/>
                  <a:t>:</a:t>
                </a:r>
                <a:br>
                  <a:rPr lang="pl-PL" sz="2400" dirty="0"/>
                </a:br>
                <a:r>
                  <a:rPr lang="en-US" sz="2400" dirty="0" smtClean="0"/>
                  <a:t>Looks impossible </a:t>
                </a:r>
                <a:r>
                  <a:rPr lang="en-US" sz="2400" dirty="0"/>
                  <a:t>because the adversary would need to find messages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400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400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dirty="0"/>
                  <a:t> such </a:t>
                </a:r>
                <a:r>
                  <a:rPr lang="en-US" sz="2400" dirty="0" smtClean="0"/>
                  <a:t>that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 marL="609600" indent="-609600" algn="ctr">
                  <a:lnSpc>
                    <a:spcPct val="9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·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𝑯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(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𝒎</m:t>
                      </m:r>
                      <m:r>
                        <a:rPr lang="en-US" sz="24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𝟐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42" y="3501991"/>
                <a:ext cx="8540946" cy="2419124"/>
              </a:xfrm>
              <a:prstGeom prst="rect">
                <a:avLst/>
              </a:prstGeom>
              <a:blipFill rotWithShape="0">
                <a:blip r:embed="rId3"/>
                <a:stretch>
                  <a:fillRect l="-1071" t="-3526" r="-1642" b="-302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91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1"/>
      <p:bldP spid="2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849583" y="3603814"/>
            <a:ext cx="1806362" cy="21266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493550" y="3948821"/>
                <a:ext cx="6286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550" y="3948821"/>
                <a:ext cx="628634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1942" b="-526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7096414" y="4755492"/>
                <a:ext cx="1312699" cy="451245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l-P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414" y="4755492"/>
                <a:ext cx="1312699" cy="451245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rapezoid 7"/>
          <p:cNvSpPr/>
          <p:nvPr/>
        </p:nvSpPr>
        <p:spPr>
          <a:xfrm rot="5400000">
            <a:off x="2901431" y="2407766"/>
            <a:ext cx="3341135" cy="5161031"/>
          </a:xfrm>
          <a:prstGeom prst="trapezoid">
            <a:avLst>
              <a:gd name="adj" fmla="val 4384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077" y="214210"/>
            <a:ext cx="7886700" cy="1325563"/>
          </a:xfrm>
        </p:spPr>
        <p:txBody>
          <a:bodyPr/>
          <a:lstStyle/>
          <a:p>
            <a:r>
              <a:rPr lang="en-US" dirty="0" smtClean="0"/>
              <a:t>Why the security proof from the RSA assumption is impossible?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387077" y="3281742"/>
                <a:ext cx="3231254" cy="33939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/>
                  <a:t>messages</a:t>
                </a:r>
              </a:p>
              <a:p>
                <a:pPr algn="ctr"/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3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pl-PL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77" y="3281742"/>
                <a:ext cx="3231254" cy="339394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18799" y="4739463"/>
                <a:ext cx="22754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799" y="4739463"/>
                <a:ext cx="2275431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7077" y="1649557"/>
                <a:ext cx="814545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70C0"/>
                    </a:solidFill>
                  </a:rPr>
                  <a:t>RSA assumption </a:t>
                </a:r>
                <a:r>
                  <a:rPr lang="en-US" sz="2400" dirty="0" smtClean="0"/>
                  <a:t>holds for inputs chosen </a:t>
                </a:r>
                <a:r>
                  <a:rPr lang="en-US" sz="2400" b="1" dirty="0" smtClean="0"/>
                  <a:t>uniformly at random</a:t>
                </a:r>
                <a:r>
                  <a:rPr lang="en-US" sz="2400" dirty="0" smtClean="0"/>
                  <a:t>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.</a:t>
                </a:r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r>
                  <a:rPr lang="en-US" sz="2400" dirty="0"/>
                  <a:t>B</a:t>
                </a:r>
                <a:r>
                  <a:rPr lang="en-US" sz="2400" dirty="0" smtClean="0"/>
                  <a:t>ut the output 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is </a:t>
                </a:r>
                <a:r>
                  <a:rPr lang="en-US" sz="2400" b="1" dirty="0" smtClean="0">
                    <a:solidFill>
                      <a:srgbClr val="7030A0"/>
                    </a:solidFill>
                  </a:rPr>
                  <a:t>not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 smtClean="0"/>
                  <a:t>“uniformly random”</a:t>
                </a:r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77" y="1649557"/>
                <a:ext cx="8145453" cy="1200329"/>
              </a:xfrm>
              <a:prstGeom prst="rect">
                <a:avLst/>
              </a:prstGeom>
              <a:blipFill rotWithShape="0">
                <a:blip r:embed="rId6"/>
                <a:stretch>
                  <a:fillRect l="-1122" t="-4061" b="-1066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42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6" grpId="0" animBg="1"/>
      <p:bldP spid="8" grpId="0" animBg="1"/>
      <p:bldP spid="4" grpId="0" animBg="1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50" y="245185"/>
            <a:ext cx="85344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Solution: </a:t>
            </a:r>
            <a:r>
              <a:rPr lang="en-US" sz="4000" b="1" dirty="0"/>
              <a:t>“Full Domain Hash” (FDH</a:t>
            </a:r>
            <a:r>
              <a:rPr lang="en-US" sz="4000" b="1" dirty="0" smtClean="0"/>
              <a:t>)</a:t>
            </a:r>
            <a:endParaRPr lang="pl-PL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70748"/>
                <a:ext cx="8159750" cy="4908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provably secure</a:t>
                </a:r>
                <a:r>
                  <a:rPr lang="en-US" dirty="0" smtClean="0"/>
                  <a:t>:</a:t>
                </a:r>
              </a:p>
              <a:p>
                <a:r>
                  <a:rPr lang="en-US" dirty="0" smtClean="0"/>
                  <a:t>under the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RSA assumption</a:t>
                </a:r>
              </a:p>
              <a:p>
                <a:r>
                  <a:rPr lang="en-US" dirty="0" smtClean="0"/>
                  <a:t>and modelling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as random oracle. </a:t>
                </a:r>
              </a:p>
              <a:p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Introduced in </a:t>
                </a:r>
              </a:p>
              <a:p>
                <a:pPr marL="457200" lvl="1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</a:rPr>
                  <a:t>Bellare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b="1" dirty="0">
                    <a:solidFill>
                      <a:srgbClr val="00B050"/>
                    </a:solidFill>
                  </a:rPr>
                  <a:t>and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Rogaway</a:t>
                </a:r>
                <a:r>
                  <a:rPr lang="en-US" b="1" dirty="0">
                    <a:solidFill>
                      <a:srgbClr val="00B050"/>
                    </a:solidFill>
                  </a:rPr>
                  <a:t>. </a:t>
                </a:r>
                <a:r>
                  <a:rPr lang="en-US" b="1" i="1" dirty="0">
                    <a:solidFill>
                      <a:srgbClr val="00B050"/>
                    </a:solidFill>
                  </a:rPr>
                  <a:t>The exact security of digital signatures: How to sign with RSA and Rabin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.  EUROCRYPT’96</a:t>
                </a:r>
              </a:p>
              <a:p>
                <a:pPr marL="457200" lvl="1" indent="0">
                  <a:buNone/>
                </a:pPr>
                <a:endParaRPr lang="en-US" b="1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Widely used in practice (for example in the </a:t>
                </a:r>
                <a:r>
                  <a:rPr lang="pl-PL" b="1" dirty="0">
                    <a:solidFill>
                      <a:srgbClr val="0070C0"/>
                    </a:solidFill>
                  </a:rPr>
                  <a:t>PKCS #</a:t>
                </a:r>
                <a:r>
                  <a:rPr lang="pl-PL" b="1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standard</a:t>
                </a:r>
                <a:r>
                  <a:rPr lang="en-US" dirty="0" smtClean="0"/>
                  <a:t>)</a:t>
                </a:r>
                <a:endParaRPr lang="pl-P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70748"/>
                <a:ext cx="8159750" cy="4908589"/>
              </a:xfrm>
              <a:blipFill rotWithShape="0">
                <a:blip r:embed="rId2"/>
                <a:stretch>
                  <a:fillRect l="-1494" t="-2236" r="-523" b="-248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542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Signature schemes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838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/>
              <a:t>digital signature schemes</a:t>
            </a:r>
            <a:endParaRPr 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 rot="5400000">
            <a:off x="4323556" y="2686844"/>
            <a:ext cx="7413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0">
                <a:cs typeface="Arial" pitchFamily="34" charset="0"/>
              </a:rPr>
              <a:t>≈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33400" y="4038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GB" sz="3200" b="1" dirty="0">
                <a:solidFill>
                  <a:srgbClr val="0070C0"/>
                </a:solidFill>
              </a:rPr>
              <a:t>MAC</a:t>
            </a:r>
            <a:r>
              <a:rPr lang="en-GB" sz="3200" dirty="0"/>
              <a:t>s in the public-key setting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1180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29110"/>
            <a:ext cx="851535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Fact (security of the </a:t>
            </a:r>
            <a:r>
              <a:rPr lang="en-US" sz="3600" b="1" dirty="0" smtClean="0"/>
              <a:t>Full Domain Hash</a:t>
            </a:r>
            <a:r>
              <a:rPr lang="en-US" sz="3600" dirty="0" smtClean="0"/>
              <a:t>)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8596" y="1933619"/>
                <a:ext cx="8289058" cy="3945468"/>
              </a:xfr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 anchorCtr="0">
                <a:normAutofit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be a hash function modeled as a </a:t>
                </a:r>
                <a:r>
                  <a:rPr lang="en-US" b="1" dirty="0" smtClean="0"/>
                  <a:t>random oracle.</a:t>
                </a:r>
              </a:p>
              <a:p>
                <a:r>
                  <a:rPr lang="en-US" dirty="0" smtClean="0"/>
                  <a:t>Suppose the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RSA assumption </a:t>
                </a:r>
                <a:r>
                  <a:rPr lang="en-US" dirty="0" smtClean="0"/>
                  <a:t>holds</a:t>
                </a:r>
                <a:br>
                  <a:rPr lang="en-US" dirty="0" smtClean="0"/>
                </a:b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Then the “</a:t>
                </a:r>
                <a:r>
                  <a:rPr lang="en-US" b="1" dirty="0" smtClean="0"/>
                  <a:t>hashed RSA</a:t>
                </a:r>
                <a:r>
                  <a:rPr lang="en-US" dirty="0" smtClean="0"/>
                  <a:t>” is </a:t>
                </a:r>
                <a:r>
                  <a:rPr lang="pl-PL" b="1" dirty="0" smtClean="0">
                    <a:solidFill>
                      <a:srgbClr val="7030A0"/>
                    </a:solidFill>
                  </a:rPr>
                  <a:t>existentially unforgeable </a:t>
                </a:r>
                <a:r>
                  <a:rPr lang="pl-PL" b="1" dirty="0" err="1" smtClean="0">
                    <a:solidFill>
                      <a:srgbClr val="7030A0"/>
                    </a:solidFill>
                  </a:rPr>
                  <a:t>under</a:t>
                </a:r>
                <a:r>
                  <a:rPr lang="pl-PL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an adaptive chosen-message attack</a:t>
                </a:r>
                <a:r>
                  <a:rPr lang="en-US" dirty="0" smtClean="0"/>
                  <a:t>.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596" y="1933619"/>
                <a:ext cx="8289058" cy="3945468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792008" y="1663700"/>
            <a:ext cx="3562233" cy="60341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Lemma</a:t>
            </a:r>
            <a:r>
              <a:rPr lang="en-US" sz="2800" dirty="0" smtClean="0"/>
              <a:t> (informal)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70883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3921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Remember the Random Oracle Model?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411404"/>
            <a:ext cx="2143140" cy="237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895462" y="4348198"/>
                <a:ext cx="2301399" cy="369332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: </m:t>
                      </m:r>
                      <m:sSup>
                        <m:sSup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it-IT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it-IT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→ {</m:t>
                      </m:r>
                      <m:r>
                        <a:rPr lang="it-IT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𝟎</m:t>
                      </m:r>
                      <m:r>
                        <a:rPr lang="it-IT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,</m:t>
                      </m:r>
                      <m:r>
                        <a:rPr lang="it-IT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𝟏</m:t>
                      </m:r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}</m:t>
                      </m:r>
                      <m:r>
                        <a:rPr lang="it-IT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𝑳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462" y="4348198"/>
                <a:ext cx="2301399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ular Callout 5"/>
          <p:cNvSpPr/>
          <p:nvPr/>
        </p:nvSpPr>
        <p:spPr>
          <a:xfrm>
            <a:off x="5786446" y="4054478"/>
            <a:ext cx="2786082" cy="714380"/>
          </a:xfrm>
          <a:prstGeom prst="wedgeRectCallout">
            <a:avLst>
              <a:gd name="adj1" fmla="val -80222"/>
              <a:gd name="adj2" fmla="val 2304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 completely random function</a:t>
            </a:r>
            <a:endParaRPr lang="en-US" sz="2000" dirty="0"/>
          </a:p>
        </p:txBody>
      </p:sp>
      <p:grpSp>
        <p:nvGrpSpPr>
          <p:cNvPr id="7" name="Group 10"/>
          <p:cNvGrpSpPr/>
          <p:nvPr/>
        </p:nvGrpSpPr>
        <p:grpSpPr>
          <a:xfrm>
            <a:off x="1285852" y="3054346"/>
            <a:ext cx="1500198" cy="369332"/>
            <a:chOff x="714348" y="4572008"/>
            <a:chExt cx="1500198" cy="369332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714348" y="4714884"/>
              <a:ext cx="1500198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357290" y="4572008"/>
                  <a:ext cx="369012" cy="369332"/>
                </a:xfrm>
                <a:prstGeom prst="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7290" y="4572008"/>
                  <a:ext cx="369012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11"/>
          <p:cNvGrpSpPr/>
          <p:nvPr/>
        </p:nvGrpSpPr>
        <p:grpSpPr>
          <a:xfrm>
            <a:off x="1285852" y="3625850"/>
            <a:ext cx="1428760" cy="369332"/>
            <a:chOff x="714348" y="5143512"/>
            <a:chExt cx="1428760" cy="369332"/>
          </a:xfrm>
        </p:grpSpPr>
        <p:cxnSp>
          <p:nvCxnSpPr>
            <p:cNvPr id="11" name="Straight Arrow Connector 10"/>
            <p:cNvCxnSpPr/>
            <p:nvPr/>
          </p:nvCxnSpPr>
          <p:spPr>
            <a:xfrm rot="10800000">
              <a:off x="714348" y="5286388"/>
              <a:ext cx="142876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062024" y="5143512"/>
                  <a:ext cx="742511" cy="369332"/>
                </a:xfrm>
                <a:prstGeom prst="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2024" y="5143512"/>
                  <a:ext cx="742511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5797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4298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it help?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98444" y="6130491"/>
                <a:ext cx="44805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here we require that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dirty="0" smtClean="0"/>
                  <a:t> is random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444" y="6130491"/>
                <a:ext cx="4480522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177" t="-10667" r="-1497" b="-30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3567" y="1558828"/>
                <a:ext cx="8358246" cy="3647089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u="sng" dirty="0" smtClean="0">
                    <a:latin typeface="Cambria" panose="02040503050406030204" pitchFamily="18" charset="0"/>
                  </a:rPr>
                  <a:t>RSA assumption</a:t>
                </a:r>
              </a:p>
              <a:p>
                <a:r>
                  <a:rPr lang="en-US" sz="2400" dirty="0" smtClean="0">
                    <a:latin typeface="Cambria" panose="02040503050406030204" pitchFamily="18" charset="0"/>
                  </a:rPr>
                  <a:t>For any randomized polynomial time algorithm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</a:rPr>
                  <a:t> we have:</a:t>
                </a:r>
              </a:p>
              <a:p>
                <a:endParaRPr lang="en-US" sz="2400" dirty="0" smtClean="0">
                  <a:latin typeface="Cambria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8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p>
                          </m:sSup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𝐦𝐨𝐝</m:t>
                          </m:r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:  </m:t>
                          </m:r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:= </m:t>
                          </m:r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d>
                            <m:dPr>
                              <m:ctrlPr>
                                <a:rPr lang="en-US" sz="28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dirty="0" err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b="1" i="1" dirty="0" err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1" i="1" dirty="0" err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en-US" sz="2800" b="1" i="1" dirty="0" err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1" i="1" dirty="0" err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</m:d>
                        </m:e>
                      </m:d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Cambria" panose="02040503050406030204" pitchFamily="18" charset="0"/>
                  </a:rPr>
                  <a:t/>
                </a:r>
                <a:br>
                  <a:rPr lang="en-US" sz="2800" b="1" dirty="0" smtClean="0">
                    <a:solidFill>
                      <a:srgbClr val="7030A0"/>
                    </a:solidFill>
                    <a:latin typeface="Cambria" panose="02040503050406030204" pitchFamily="18" charset="0"/>
                  </a:rPr>
                </a:br>
                <a:r>
                  <a:rPr lang="en-US" sz="2800" b="1" dirty="0" smtClean="0">
                    <a:solidFill>
                      <a:srgbClr val="7030A0"/>
                    </a:solidFill>
                    <a:latin typeface="Cambria" panose="02040503050406030204" pitchFamily="18" charset="0"/>
                  </a:rPr>
                  <a:t>is negligible in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800" b="1" dirty="0" smtClean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  <a:p>
                <a:endParaRPr lang="en-US" sz="2400" dirty="0" smtClean="0">
                  <a:latin typeface="Cambria" panose="02040503050406030204" pitchFamily="18" charset="0"/>
                </a:endParaRPr>
              </a:p>
              <a:p>
                <a:r>
                  <a:rPr lang="en-US" sz="2400" dirty="0" smtClean="0">
                    <a:latin typeface="Cambria" panose="02040503050406030204" pitchFamily="18" charset="0"/>
                  </a:rPr>
                  <a:t>where 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𝒑𝒒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</a:rPr>
                  <a:t> are random primes such that </a:t>
                </a:r>
                <a:br>
                  <a:rPr lang="en-US" sz="2400" dirty="0" smtClean="0">
                    <a:latin typeface="Cambria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|=|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is a random element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it-IT" sz="2400" dirty="0" smtClean="0">
                    <a:latin typeface="Cambria" panose="02040503050406030204" pitchFamily="18" charset="0"/>
                    <a:cs typeface="Arial"/>
                  </a:rPr>
                  <a:t>,</a:t>
                </a:r>
              </a:p>
              <a:p>
                <a:r>
                  <a:rPr lang="it-IT" sz="2400" dirty="0" smtClean="0">
                    <a:latin typeface="Cambria" panose="02040503050406030204" pitchFamily="18" charset="0"/>
                    <a:cs typeface="Arial"/>
                  </a:rPr>
                  <a:t>and</a:t>
                </a:r>
                <a:r>
                  <a:rPr lang="it-IT" sz="2400" dirty="0" smtClean="0">
                    <a:solidFill>
                      <a:srgbClr val="C00000"/>
                    </a:solidFill>
                    <a:latin typeface="Cambria" panose="02040503050406030204" pitchFamily="18" charset="0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/>
                      </a:rPr>
                      <m:t>𝒆</m:t>
                    </m:r>
                  </m:oMath>
                </a14:m>
                <a:r>
                  <a:rPr lang="it-IT" sz="2400" dirty="0" smtClean="0">
                    <a:solidFill>
                      <a:srgbClr val="C00000"/>
                    </a:solidFill>
                    <a:latin typeface="Cambria" panose="02040503050406030204" pitchFamily="18" charset="0"/>
                    <a:cs typeface="Arial"/>
                  </a:rPr>
                  <a:t> </a:t>
                </a:r>
                <a:r>
                  <a:rPr lang="en-US" sz="2400" dirty="0" smtClean="0">
                    <a:latin typeface="Cambria" panose="02040503050406030204" pitchFamily="18" charset="0"/>
                    <a:cs typeface="Arial"/>
                  </a:rPr>
                  <a:t>is a random element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𝝋</m:t>
                        </m:r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d>
                      </m:sub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 smtClean="0">
                    <a:latin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67" y="1558828"/>
                <a:ext cx="8358246" cy="3647089"/>
              </a:xfrm>
              <a:prstGeom prst="rect">
                <a:avLst/>
              </a:prstGeom>
              <a:blipFill rotWithShape="0">
                <a:blip r:embed="rId4"/>
                <a:stretch>
                  <a:fillRect l="-870" t="-659" b="-49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own Arrow 4"/>
          <p:cNvSpPr/>
          <p:nvPr/>
        </p:nvSpPr>
        <p:spPr>
          <a:xfrm rot="8981916">
            <a:off x="3866092" y="4606032"/>
            <a:ext cx="642942" cy="158000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uiExpand="1" build="p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455" y="348297"/>
            <a:ext cx="7989430" cy="1325563"/>
          </a:xfrm>
        </p:spPr>
        <p:txBody>
          <a:bodyPr/>
          <a:lstStyle/>
          <a:p>
            <a:r>
              <a:rPr lang="en-US" dirty="0" smtClean="0"/>
              <a:t>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2485" y="5889427"/>
            <a:ext cx="4257849" cy="682148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2400" dirty="0" smtClean="0"/>
              <a:t>This helps a lot in the proof!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74455" y="1869559"/>
                <a:ext cx="8326370" cy="135421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400" dirty="0"/>
                  <a:t>If we just use a “normal hash function” then the distribution of </a:t>
                </a:r>
                <a:endParaRPr lang="en-US" sz="2400" dirty="0" smtClean="0"/>
              </a:p>
              <a:p>
                <a:pPr algn="ctr"/>
                <a:endParaRPr lang="en-US" sz="500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),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),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),…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 smtClean="0"/>
              </a:p>
              <a:p>
                <a:endParaRPr lang="en-US" sz="500" dirty="0" smtClean="0"/>
              </a:p>
              <a:p>
                <a:r>
                  <a:rPr lang="en-US" sz="2400" dirty="0" smtClean="0"/>
                  <a:t>(</a:t>
                </a:r>
                <a:r>
                  <a:rPr lang="en-US" sz="2400" dirty="0"/>
                  <a:t>for any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400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400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400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sz="2400" dirty="0"/>
                  <a:t>)</a:t>
                </a:r>
                <a:r>
                  <a:rPr lang="en-US" sz="2400" dirty="0" smtClean="0"/>
                  <a:t> can </a:t>
                </a:r>
                <a:r>
                  <a:rPr lang="en-US" sz="2400" dirty="0"/>
                  <a:t>be </a:t>
                </a:r>
                <a:r>
                  <a:rPr lang="en-US" sz="2400" dirty="0" smtClean="0"/>
                  <a:t>“arbitrary”.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55" y="1869559"/>
                <a:ext cx="8326370" cy="135421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74455" y="4050030"/>
                <a:ext cx="8326370" cy="135421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2400" dirty="0"/>
                  <a:t> is a random oracle then </a:t>
                </a:r>
                <a:endParaRPr lang="en-US" sz="2400" dirty="0" smtClean="0"/>
              </a:p>
              <a:p>
                <a:endParaRPr lang="en-US" sz="5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),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),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),… </m:t>
                      </m:r>
                    </m:oMath>
                  </m:oMathPara>
                </a14:m>
                <a:endParaRPr lang="en-US" sz="2400" dirty="0" smtClean="0"/>
              </a:p>
              <a:p>
                <a:endParaRPr lang="en-US" sz="500" dirty="0" smtClean="0"/>
              </a:p>
              <a:p>
                <a:r>
                  <a:rPr lang="en-US" sz="2400" dirty="0" smtClean="0"/>
                  <a:t>are</a:t>
                </a:r>
                <a:r>
                  <a:rPr lang="en-US" sz="2400" b="1" dirty="0" smtClean="0"/>
                  <a:t> </a:t>
                </a:r>
                <a:r>
                  <a:rPr lang="en-US" sz="2400" dirty="0"/>
                  <a:t>uniform and independent (for pairwise different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400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400" dirty="0"/>
                  <a:t>’s).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55" y="4050030"/>
                <a:ext cx="8326370" cy="135421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063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0" y="206376"/>
            <a:ext cx="7886700" cy="1325563"/>
          </a:xfrm>
        </p:spPr>
        <p:txBody>
          <a:bodyPr/>
          <a:lstStyle/>
          <a:p>
            <a:r>
              <a:rPr lang="en-US" sz="4000" dirty="0"/>
              <a:t>Other popular signature schemes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63550" y="1470025"/>
                <a:ext cx="7886700" cy="435133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b="1" dirty="0" smtClean="0">
                    <a:solidFill>
                      <a:srgbClr val="0070C0"/>
                    </a:solidFill>
                  </a:rPr>
                  <a:t>Rabin</a:t>
                </a:r>
                <a:r>
                  <a:rPr lang="en-US" sz="2400" dirty="0" smtClean="0"/>
                  <a:t> signatures (based on squaring mod</a:t>
                </a:r>
                <a:r>
                  <a:rPr lang="pl-PL" sz="2400" dirty="0" smtClean="0"/>
                  <a:t>ulo</a:t>
                </a:r>
                <a:r>
                  <a:rPr lang="en-US" sz="2400" dirty="0" smtClean="0"/>
                  <a:t> </a:t>
                </a:r>
                <a:r>
                  <a:rPr lang="en-US" sz="2400" b="1" i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pl-PL" sz="2400" b="1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=</a:t>
                </a:r>
                <a:r>
                  <a:rPr lang="pl-PL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i="1" dirty="0" err="1" smtClean="0">
                    <a:solidFill>
                      <a:srgbClr val="FF0000"/>
                    </a:solidFill>
                  </a:rPr>
                  <a:t>pq</a:t>
                </a:r>
                <a:r>
                  <a:rPr lang="en-US" sz="2400" dirty="0" smtClean="0"/>
                  <a:t>)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2400" dirty="0" smtClean="0"/>
              </a:p>
              <a:p>
                <a:pPr marL="0" indent="0">
                  <a:lnSpc>
                    <a:spcPct val="90000"/>
                  </a:lnSpc>
                  <a:buFontTx/>
                  <a:buNone/>
                </a:pPr>
                <a:r>
                  <a:rPr lang="en-US" sz="2400" dirty="0" smtClean="0"/>
                  <a:t>Based </a:t>
                </a:r>
                <a:r>
                  <a:rPr lang="en-US" sz="2400" dirty="0"/>
                  <a:t>on discrete </a:t>
                </a:r>
                <a:r>
                  <a:rPr lang="en-US" sz="2400" dirty="0" smtClean="0"/>
                  <a:t>log</a:t>
                </a:r>
                <a:r>
                  <a:rPr lang="pl-PL" sz="2400" dirty="0" smtClean="0"/>
                  <a:t> (</a:t>
                </a:r>
                <a:r>
                  <a:rPr lang="en-US" sz="2400" dirty="0" smtClean="0"/>
                  <a:t>usually: in subgroups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 smtClean="0"/>
                  <a:t> or in elliptic curves groups):</a:t>
                </a:r>
                <a:br>
                  <a:rPr lang="en-US" sz="2400" dirty="0" smtClean="0"/>
                </a:br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pl-PL" sz="2400" b="1" dirty="0" smtClean="0"/>
                  <a:t> </a:t>
                </a:r>
                <a:r>
                  <a:rPr lang="en-US" sz="2400" b="1" dirty="0" err="1" smtClean="0">
                    <a:solidFill>
                      <a:srgbClr val="7030A0"/>
                    </a:solidFill>
                  </a:rPr>
                  <a:t>ElGamal</a:t>
                </a:r>
                <a:r>
                  <a:rPr lang="en-US" sz="2400" dirty="0" smtClean="0"/>
                  <a:t> signatures</a:t>
                </a:r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pl-PL" sz="2400" dirty="0" smtClean="0"/>
                  <a:t> </a:t>
                </a:r>
                <a:r>
                  <a:rPr lang="en-US" sz="2400" dirty="0" smtClean="0"/>
                  <a:t>Digital </a:t>
                </a:r>
                <a:r>
                  <a:rPr lang="en-US" sz="2400" dirty="0"/>
                  <a:t>Signature </a:t>
                </a:r>
                <a:r>
                  <a:rPr lang="en-US" sz="2400" dirty="0" smtClean="0"/>
                  <a:t>Standard</a:t>
                </a:r>
                <a:br>
                  <a:rPr lang="en-US" sz="2400" dirty="0" smtClean="0"/>
                </a:br>
                <a:r>
                  <a:rPr lang="en-US" sz="2400" dirty="0" smtClean="0"/>
                  <a:t> </a:t>
                </a:r>
                <a:r>
                  <a:rPr lang="en-US" sz="2400" dirty="0"/>
                  <a:t>(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DSS</a:t>
                </a:r>
                <a:r>
                  <a:rPr lang="en-US" sz="2400" dirty="0" smtClean="0"/>
                  <a:t>)</a:t>
                </a:r>
              </a:p>
              <a:p>
                <a:pPr>
                  <a:lnSpc>
                    <a:spcPct val="90000"/>
                  </a:lnSpc>
                </a:pPr>
                <a:r>
                  <a:rPr lang="pl-PL" sz="2400" b="1" dirty="0" smtClean="0"/>
                  <a:t> </a:t>
                </a:r>
                <a:r>
                  <a:rPr lang="en-US" sz="2400" b="1" dirty="0" err="1" smtClean="0">
                    <a:solidFill>
                      <a:srgbClr val="00B050"/>
                    </a:solidFill>
                  </a:rPr>
                  <a:t>Schnorr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400" dirty="0" smtClean="0"/>
                  <a:t>signatures</a:t>
                </a:r>
              </a:p>
              <a:p>
                <a:pPr>
                  <a:lnSpc>
                    <a:spcPct val="90000"/>
                  </a:lnSpc>
                  <a:buNone/>
                </a:pPr>
                <a:endParaRPr lang="en-US" sz="2400" dirty="0"/>
              </a:p>
              <a:p>
                <a:pPr>
                  <a:lnSpc>
                    <a:spcPct val="90000"/>
                  </a:lnSpc>
                  <a:buNone/>
                </a:pPr>
                <a:endParaRPr lang="pl-PL" sz="2400" dirty="0" smtClean="0"/>
              </a:p>
            </p:txBody>
          </p:sp>
        </mc:Choice>
        <mc:Fallback xmlns="">
          <p:sp>
            <p:nvSpPr>
              <p:cNvPr id="409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3550" y="1470025"/>
                <a:ext cx="7886700" cy="4351338"/>
              </a:xfrm>
              <a:blipFill>
                <a:blip r:embed="rId3"/>
                <a:stretch>
                  <a:fillRect l="-1159" t="-196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e 1"/>
          <p:cNvSpPr/>
          <p:nvPr/>
        </p:nvSpPr>
        <p:spPr>
          <a:xfrm>
            <a:off x="4298950" y="3359150"/>
            <a:ext cx="482600" cy="2025650"/>
          </a:xfrm>
          <a:prstGeom prst="rightBrace">
            <a:avLst>
              <a:gd name="adj1" fmla="val 40248"/>
              <a:gd name="adj2" fmla="val 50000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Rectangle 2"/>
          <p:cNvSpPr/>
          <p:nvPr/>
        </p:nvSpPr>
        <p:spPr>
          <a:xfrm>
            <a:off x="4946650" y="3105150"/>
            <a:ext cx="3600450" cy="322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can be viewed as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identification schemes </a:t>
            </a:r>
            <a:r>
              <a:rPr lang="en-US" sz="2800" dirty="0" smtClean="0"/>
              <a:t>transformed using </a:t>
            </a:r>
            <a:r>
              <a:rPr lang="en-US" sz="2800" b="1" dirty="0" smtClean="0">
                <a:solidFill>
                  <a:srgbClr val="7030A0"/>
                </a:solidFill>
              </a:rPr>
              <a:t>Fiat-Shamir transform</a:t>
            </a:r>
            <a:r>
              <a:rPr lang="en-US" sz="2800" dirty="0" smtClean="0"/>
              <a:t>.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1746250" y="5769833"/>
            <a:ext cx="2794000" cy="612648"/>
          </a:xfrm>
          <a:prstGeom prst="wedgeRectCallout">
            <a:avLst>
              <a:gd name="adj1" fmla="val 62576"/>
              <a:gd name="adj2" fmla="val -12717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we </a:t>
            </a:r>
            <a:r>
              <a:rPr lang="pl-PL" sz="2400" dirty="0" err="1" smtClean="0"/>
              <a:t>will</a:t>
            </a:r>
            <a:r>
              <a:rPr lang="pl-PL" sz="2400" dirty="0" smtClean="0"/>
              <a:t> </a:t>
            </a:r>
            <a:r>
              <a:rPr lang="en-US" sz="2400" dirty="0" smtClean="0"/>
              <a:t>explain it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81405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uiExpand="1" build="p"/>
      <p:bldP spid="2" grpId="0" animBg="1"/>
      <p:bldP spid="3" grpId="0" animBg="1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340768"/>
            <a:ext cx="6929486" cy="46805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definition of secure signature schemes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Signatures based on RSA, “hash-and-sign”, “full-domain-hash”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Constructions based on </a:t>
            </a:r>
            <a:r>
              <a:rPr lang="en-US" dirty="0"/>
              <a:t>d</a:t>
            </a:r>
            <a:r>
              <a:rPr lang="en-US" dirty="0" smtClean="0"/>
              <a:t>iscrete log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identification schemes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err="1" smtClean="0"/>
              <a:t>Schnorr</a:t>
            </a:r>
            <a:r>
              <a:rPr lang="en-US" dirty="0" smtClean="0"/>
              <a:t> signatures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DSA signatures</a:t>
            </a:r>
          </a:p>
          <a:p>
            <a:pPr marL="457200" indent="-514350">
              <a:buFont typeface="+mj-lt"/>
              <a:buAutoNum type="arabicPeriod"/>
            </a:pPr>
            <a:r>
              <a:rPr lang="en-US"/>
              <a:t>T</a:t>
            </a:r>
            <a:r>
              <a:rPr lang="en-US" smtClean="0"/>
              <a:t>heoretical constructions</a:t>
            </a:r>
            <a:endParaRPr lang="en-US" dirty="0" smtClean="0"/>
          </a:p>
          <a:p>
            <a:pPr marL="914400" lvl="1" indent="-514350">
              <a:buNone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Left Arrow 3"/>
          <p:cNvSpPr/>
          <p:nvPr/>
        </p:nvSpPr>
        <p:spPr>
          <a:xfrm flipH="1">
            <a:off x="765266" y="3550568"/>
            <a:ext cx="1214446" cy="500066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6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ular Callout 45"/>
          <p:cNvSpPr/>
          <p:nvPr/>
        </p:nvSpPr>
        <p:spPr>
          <a:xfrm>
            <a:off x="819807" y="5365547"/>
            <a:ext cx="7571953" cy="1219200"/>
          </a:xfrm>
          <a:prstGeom prst="wedgeRectCallout">
            <a:avLst>
              <a:gd name="adj1" fmla="val 32851"/>
              <a:gd name="adj2" fmla="val -7762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08" y="139587"/>
            <a:ext cx="8107392" cy="1046214"/>
          </a:xfrm>
        </p:spPr>
        <p:txBody>
          <a:bodyPr/>
          <a:lstStyle/>
          <a:p>
            <a:r>
              <a:rPr lang="en-US" dirty="0" smtClean="0"/>
              <a:t>Identification schemes</a:t>
            </a:r>
            <a:endParaRPr lang="pl-PL" dirty="0"/>
          </a:p>
        </p:txBody>
      </p:sp>
      <p:pic>
        <p:nvPicPr>
          <p:cNvPr id="4" name="Picture 6" descr="MCj04158080000[1]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8156" y="2863846"/>
            <a:ext cx="2000264" cy="204787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34736" y="2973685"/>
                <a:ext cx="719136" cy="46166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736" y="2973685"/>
                <a:ext cx="719136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93974" y="4221168"/>
                <a:ext cx="593432" cy="46166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974" y="4221168"/>
                <a:ext cx="593432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15756" y="2093177"/>
                <a:ext cx="366473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 smtClean="0"/>
                  <a:t>Everybody who knows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𝒑𝒌</m:t>
                    </m:r>
                  </m:oMath>
                </a14:m>
                <a:r>
                  <a:rPr lang="en-US" sz="2000" dirty="0" smtClean="0"/>
                  <a:t> can verify the identity of the </a:t>
                </a:r>
                <a:r>
                  <a:rPr lang="en-US" sz="2000" b="1" dirty="0" smtClean="0"/>
                  <a:t>prover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756" y="2093177"/>
                <a:ext cx="3664730" cy="707886"/>
              </a:xfrm>
              <a:prstGeom prst="rect">
                <a:avLst/>
              </a:prstGeom>
              <a:blipFill rotWithShape="0">
                <a:blip r:embed="rId5"/>
                <a:stretch>
                  <a:fillRect l="-1165" t="-4310" r="-1165" b="-1465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9708" y="1394768"/>
                <a:ext cx="8475692" cy="43088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𝒑𝒌</m:t>
                        </m:r>
                        <m:r>
                          <a:rPr lang="en-US" sz="2200" b="1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1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𝒔𝒌</m:t>
                        </m:r>
                      </m:e>
                    </m:d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2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𝐆𝐞𝐧</m:t>
                    </m:r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sz="2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200" dirty="0" smtClean="0"/>
                  <a:t>–</a:t>
                </a:r>
                <a:r>
                  <a:rPr lang="en-US" sz="22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200" dirty="0" smtClean="0"/>
                  <a:t>a </a:t>
                </a:r>
                <a:r>
                  <a:rPr lang="en-US" sz="2200" b="1" dirty="0" smtClean="0">
                    <a:solidFill>
                      <a:srgbClr val="0070C0"/>
                    </a:solidFill>
                  </a:rPr>
                  <a:t>(public key, private key) </a:t>
                </a:r>
                <a:r>
                  <a:rPr lang="en-US" sz="2200" dirty="0" smtClean="0"/>
                  <a:t>pair of </a:t>
                </a:r>
                <a:r>
                  <a:rPr lang="en-US" sz="2200" b="1" dirty="0">
                    <a:solidFill>
                      <a:srgbClr val="0070C0"/>
                    </a:solidFill>
                  </a:rPr>
                  <a:t>p</a:t>
                </a:r>
                <a:r>
                  <a:rPr lang="en-US" sz="2200" b="1" dirty="0" smtClean="0">
                    <a:solidFill>
                      <a:srgbClr val="0070C0"/>
                    </a:solidFill>
                  </a:rPr>
                  <a:t>rover</a:t>
                </a:r>
                <a:endParaRPr lang="en-US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08" y="1394768"/>
                <a:ext cx="8475692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urved Connector 8"/>
          <p:cNvCxnSpPr>
            <a:stCxn id="8" idx="1"/>
            <a:endCxn id="6" idx="1"/>
          </p:cNvCxnSpPr>
          <p:nvPr/>
        </p:nvCxnSpPr>
        <p:spPr>
          <a:xfrm rot="10800000" flipH="1" flipV="1">
            <a:off x="439708" y="1610211"/>
            <a:ext cx="2254266" cy="2841789"/>
          </a:xfrm>
          <a:prstGeom prst="curvedConnector3">
            <a:avLst>
              <a:gd name="adj1" fmla="val -10141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hape 16"/>
          <p:cNvCxnSpPr>
            <a:endCxn id="5" idx="1"/>
          </p:cNvCxnSpPr>
          <p:nvPr/>
        </p:nvCxnSpPr>
        <p:spPr>
          <a:xfrm rot="16200000" flipH="1">
            <a:off x="3520211" y="1889992"/>
            <a:ext cx="1331265" cy="1297786"/>
          </a:xfrm>
          <a:prstGeom prst="curved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 descr="PL412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65956" y="3149617"/>
            <a:ext cx="1857356" cy="1766863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200043" y="4711666"/>
            <a:ext cx="98918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verifier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2493594" y="4799848"/>
            <a:ext cx="917495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prover</a:t>
            </a:r>
            <a:endParaRPr lang="en-US" sz="20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4359679" y="3690000"/>
            <a:ext cx="2034378" cy="762000"/>
            <a:chOff x="4525172" y="4095750"/>
            <a:chExt cx="1219200" cy="762000"/>
          </a:xfrm>
        </p:grpSpPr>
        <p:sp>
          <p:nvSpPr>
            <p:cNvPr id="33" name="Line 26"/>
            <p:cNvSpPr>
              <a:spLocks noChangeShapeType="1"/>
            </p:cNvSpPr>
            <p:nvPr/>
          </p:nvSpPr>
          <p:spPr bwMode="auto">
            <a:xfrm>
              <a:off x="4525172" y="409575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7"/>
            <p:cNvSpPr>
              <a:spLocks noChangeShapeType="1"/>
            </p:cNvSpPr>
            <p:nvPr/>
          </p:nvSpPr>
          <p:spPr bwMode="auto">
            <a:xfrm flipH="1">
              <a:off x="4525172" y="424815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>
              <a:off x="4525172" y="440055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9"/>
            <p:cNvSpPr>
              <a:spLocks noChangeShapeType="1"/>
            </p:cNvSpPr>
            <p:nvPr/>
          </p:nvSpPr>
          <p:spPr bwMode="auto">
            <a:xfrm flipH="1">
              <a:off x="4525172" y="455295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0"/>
            <p:cNvSpPr>
              <a:spLocks noChangeShapeType="1"/>
            </p:cNvSpPr>
            <p:nvPr/>
          </p:nvSpPr>
          <p:spPr bwMode="auto">
            <a:xfrm>
              <a:off x="4525172" y="470535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1"/>
            <p:cNvSpPr>
              <a:spLocks noChangeShapeType="1"/>
            </p:cNvSpPr>
            <p:nvPr/>
          </p:nvSpPr>
          <p:spPr bwMode="auto">
            <a:xfrm flipH="1">
              <a:off x="4525172" y="485775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45838" y="5759005"/>
            <a:ext cx="2471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verifier’s output:</a:t>
            </a:r>
            <a:endParaRPr lang="pl-PL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3417835" y="5553565"/>
            <a:ext cx="4882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yes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if he believes he is talking to </a:t>
            </a:r>
            <a:r>
              <a:rPr lang="pl-PL" sz="2000" dirty="0" smtClean="0"/>
              <a:t>the prover</a:t>
            </a:r>
            <a:endParaRPr lang="pl-PL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3417835" y="5996620"/>
            <a:ext cx="1826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no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– otherwise</a:t>
            </a:r>
            <a:endParaRPr lang="pl-PL" sz="2000" dirty="0"/>
          </a:p>
        </p:txBody>
      </p:sp>
      <p:sp>
        <p:nvSpPr>
          <p:cNvPr id="45" name="Left Brace 44"/>
          <p:cNvSpPr/>
          <p:nvPr/>
        </p:nvSpPr>
        <p:spPr>
          <a:xfrm>
            <a:off x="2998210" y="5553565"/>
            <a:ext cx="546100" cy="843165"/>
          </a:xfrm>
          <a:prstGeom prst="leftBrace">
            <a:avLst>
              <a:gd name="adj1" fmla="val 26938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sz="2000"/>
          </a:p>
        </p:txBody>
      </p:sp>
    </p:spTree>
    <p:extLst>
      <p:ext uri="{BB962C8B-B14F-4D97-AF65-F5344CB8AC3E}">
        <p14:creationId xmlns:p14="http://schemas.microsoft.com/office/powerpoint/2010/main" val="205242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 animBg="1"/>
      <p:bldP spid="6" grpId="0" animBg="1"/>
      <p:bldP spid="7" grpId="0"/>
      <p:bldP spid="8" grpId="0" animBg="1"/>
      <p:bldP spid="16" grpId="0" animBg="1"/>
      <p:bldP spid="23" grpId="0" animBg="1"/>
      <p:bldP spid="40" grpId="0"/>
      <p:bldP spid="42" grpId="0"/>
      <p:bldP spid="43" grpId="0"/>
      <p:bldP spid="4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do not define identification schemes formally.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 smtClean="0">
                <a:solidFill>
                  <a:srgbClr val="7030A0"/>
                </a:solidFill>
              </a:rPr>
              <a:t>Informally</a:t>
            </a:r>
            <a:r>
              <a:rPr lang="en-US" dirty="0" smtClean="0"/>
              <a:t> they have to satisfy the following: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[correctness] </a:t>
            </a:r>
            <a:r>
              <a:rPr lang="en-US" dirty="0" smtClean="0"/>
              <a:t>an honest prover should always convince the </a:t>
            </a:r>
            <a:r>
              <a:rPr lang="pl-PL" dirty="0" err="1" smtClean="0"/>
              <a:t>verifier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[security] </a:t>
            </a:r>
            <a:r>
              <a:rPr lang="en-US" dirty="0" smtClean="0"/>
              <a:t>no poly-time adversary should be able to </a:t>
            </a:r>
            <a:r>
              <a:rPr lang="en-US" b="1" dirty="0" smtClean="0">
                <a:solidFill>
                  <a:srgbClr val="0070C0"/>
                </a:solidFill>
              </a:rPr>
              <a:t>impersonate the prover </a:t>
            </a:r>
            <a:r>
              <a:rPr lang="en-US" dirty="0" smtClean="0"/>
              <a:t>with non-negligible probability.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946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ular Callout 21"/>
          <p:cNvSpPr/>
          <p:nvPr/>
        </p:nvSpPr>
        <p:spPr>
          <a:xfrm>
            <a:off x="3746500" y="2476930"/>
            <a:ext cx="2413000" cy="1303747"/>
          </a:xfrm>
          <a:prstGeom prst="wedgeRoundRectCallout">
            <a:avLst>
              <a:gd name="adj1" fmla="val 28114"/>
              <a:gd name="adj2" fmla="val 12338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62" y="-66923"/>
            <a:ext cx="7886700" cy="1106489"/>
          </a:xfrm>
        </p:spPr>
        <p:txBody>
          <a:bodyPr/>
          <a:lstStyle/>
          <a:p>
            <a:r>
              <a:rPr lang="en-US" dirty="0" smtClean="0"/>
              <a:t>What is the attack model?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975390"/>
            <a:ext cx="7886700" cy="626260"/>
          </a:xfrm>
        </p:spPr>
        <p:txBody>
          <a:bodyPr/>
          <a:lstStyle/>
          <a:p>
            <a:pPr marL="0" indent="0">
              <a:buNone/>
            </a:pPr>
            <a:r>
              <a:rPr lang="pl-PL" dirty="0" err="1" smtClean="0"/>
              <a:t>Let’s</a:t>
            </a:r>
            <a:r>
              <a:rPr lang="pl-PL" dirty="0" smtClean="0"/>
              <a:t> </a:t>
            </a:r>
            <a:r>
              <a:rPr lang="en-US" dirty="0" smtClean="0"/>
              <a:t>assume it’s rather weak:</a:t>
            </a:r>
            <a:endParaRPr lang="pl-PL" dirty="0"/>
          </a:p>
        </p:txBody>
      </p:sp>
      <p:pic>
        <p:nvPicPr>
          <p:cNvPr id="4" name="Picture 6" descr="MCj0415808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0506" y="2273523"/>
            <a:ext cx="1654194" cy="1693568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91641" y="5633472"/>
                <a:ext cx="719136" cy="46166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641" y="5633472"/>
                <a:ext cx="719136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17724" y="3290179"/>
                <a:ext cx="593432" cy="46166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724" y="3290179"/>
                <a:ext cx="593432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PL412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9706" y="2218628"/>
            <a:ext cx="1857356" cy="176686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723793" y="3780677"/>
            <a:ext cx="98918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verifier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017344" y="3868859"/>
            <a:ext cx="917495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prover</a:t>
            </a:r>
            <a:endParaRPr lang="en-US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883429" y="2759011"/>
            <a:ext cx="2034378" cy="762000"/>
            <a:chOff x="4525172" y="4095750"/>
            <a:chExt cx="1219200" cy="762000"/>
          </a:xfrm>
        </p:grpSpPr>
        <p:sp>
          <p:nvSpPr>
            <p:cNvPr id="11" name="Line 26"/>
            <p:cNvSpPr>
              <a:spLocks noChangeShapeType="1"/>
            </p:cNvSpPr>
            <p:nvPr/>
          </p:nvSpPr>
          <p:spPr bwMode="auto">
            <a:xfrm>
              <a:off x="4525172" y="409575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7"/>
            <p:cNvSpPr>
              <a:spLocks noChangeShapeType="1"/>
            </p:cNvSpPr>
            <p:nvPr/>
          </p:nvSpPr>
          <p:spPr bwMode="auto">
            <a:xfrm flipH="1">
              <a:off x="4525172" y="424815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28"/>
            <p:cNvSpPr>
              <a:spLocks noChangeShapeType="1"/>
            </p:cNvSpPr>
            <p:nvPr/>
          </p:nvSpPr>
          <p:spPr bwMode="auto">
            <a:xfrm>
              <a:off x="4525172" y="440055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9"/>
            <p:cNvSpPr>
              <a:spLocks noChangeShapeType="1"/>
            </p:cNvSpPr>
            <p:nvPr/>
          </p:nvSpPr>
          <p:spPr bwMode="auto">
            <a:xfrm flipH="1">
              <a:off x="4525172" y="455295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30"/>
            <p:cNvSpPr>
              <a:spLocks noChangeShapeType="1"/>
            </p:cNvSpPr>
            <p:nvPr/>
          </p:nvSpPr>
          <p:spPr bwMode="auto">
            <a:xfrm>
              <a:off x="4525172" y="470535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31"/>
            <p:cNvSpPr>
              <a:spLocks noChangeShapeType="1"/>
            </p:cNvSpPr>
            <p:nvPr/>
          </p:nvSpPr>
          <p:spPr bwMode="auto">
            <a:xfrm flipH="1">
              <a:off x="4525172" y="485775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7" name="Picture 19" descr="MCj0435941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17559" y="5161667"/>
            <a:ext cx="1841500" cy="1273175"/>
          </a:xfrm>
          <a:prstGeom prst="rect">
            <a:avLst/>
          </a:prstGeom>
          <a:noFill/>
        </p:spPr>
      </p:pic>
      <p:sp>
        <p:nvSpPr>
          <p:cNvPr id="18" name="Right Arrow 17"/>
          <p:cNvSpPr/>
          <p:nvPr/>
        </p:nvSpPr>
        <p:spPr>
          <a:xfrm>
            <a:off x="2268780" y="5698562"/>
            <a:ext cx="2430476" cy="435963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337050" y="2841893"/>
                <a:ext cx="1327150" cy="59317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transcript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pl-P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050" y="2841893"/>
                <a:ext cx="1327150" cy="5931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2818" y="4629886"/>
                <a:ext cx="47166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the adversary learns as many transcripts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sz="2400" dirty="0" smtClean="0"/>
                  <a:t> as he wants</a:t>
                </a:r>
                <a:endParaRPr lang="pl-PL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18" y="4629886"/>
                <a:ext cx="4716676" cy="830997"/>
              </a:xfrm>
              <a:prstGeom prst="rect">
                <a:avLst/>
              </a:prstGeom>
              <a:blipFill rotWithShape="0">
                <a:blip r:embed="rId8"/>
                <a:stretch>
                  <a:fillRect t="-5839" b="-1532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317500" y="1594557"/>
            <a:ext cx="2614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“learning phase”:</a:t>
            </a:r>
            <a:endParaRPr lang="pl-P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56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" grpId="0" animBg="1"/>
      <p:bldP spid="6" grpId="0" animBg="1"/>
      <p:bldP spid="8" grpId="0" animBg="1"/>
      <p:bldP spid="9" grpId="0" animBg="1"/>
      <p:bldP spid="18" grpId="0" animBg="1"/>
      <p:bldP spid="20" grpId="0" animBg="1"/>
      <p:bldP spid="21" grpId="0"/>
      <p:bldP spid="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506" y="343675"/>
            <a:ext cx="8496693" cy="9644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Then he has to win in the following game</a:t>
            </a:r>
            <a:endParaRPr lang="pl-PL" sz="3600" dirty="0"/>
          </a:p>
        </p:txBody>
      </p:sp>
      <p:pic>
        <p:nvPicPr>
          <p:cNvPr id="7" name="Picture 6" descr="PL412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2556" y="3250438"/>
            <a:ext cx="1857356" cy="176686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666643" y="4812487"/>
            <a:ext cx="98918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verifier</a:t>
            </a:r>
            <a:endParaRPr lang="en-US" sz="2000" dirty="0"/>
          </a:p>
        </p:txBody>
      </p:sp>
      <p:sp>
        <p:nvSpPr>
          <p:cNvPr id="11" name="Line 26"/>
          <p:cNvSpPr>
            <a:spLocks noChangeShapeType="1"/>
          </p:cNvSpPr>
          <p:nvPr/>
        </p:nvSpPr>
        <p:spPr bwMode="auto">
          <a:xfrm>
            <a:off x="3826279" y="3797171"/>
            <a:ext cx="2034378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Line 27"/>
          <p:cNvSpPr>
            <a:spLocks noChangeShapeType="1"/>
          </p:cNvSpPr>
          <p:nvPr/>
        </p:nvSpPr>
        <p:spPr bwMode="auto">
          <a:xfrm flipH="1">
            <a:off x="3826279" y="3943221"/>
            <a:ext cx="2034378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Line 28"/>
          <p:cNvSpPr>
            <a:spLocks noChangeShapeType="1"/>
          </p:cNvSpPr>
          <p:nvPr/>
        </p:nvSpPr>
        <p:spPr bwMode="auto">
          <a:xfrm>
            <a:off x="3826279" y="4095621"/>
            <a:ext cx="2034378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Line 29"/>
          <p:cNvSpPr>
            <a:spLocks noChangeShapeType="1"/>
          </p:cNvSpPr>
          <p:nvPr/>
        </p:nvSpPr>
        <p:spPr bwMode="auto">
          <a:xfrm flipH="1">
            <a:off x="3826279" y="4248021"/>
            <a:ext cx="2034378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Line 30"/>
          <p:cNvSpPr>
            <a:spLocks noChangeShapeType="1"/>
          </p:cNvSpPr>
          <p:nvPr/>
        </p:nvSpPr>
        <p:spPr bwMode="auto">
          <a:xfrm>
            <a:off x="3826279" y="4400421"/>
            <a:ext cx="2034378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Line 31"/>
          <p:cNvSpPr>
            <a:spLocks noChangeShapeType="1"/>
          </p:cNvSpPr>
          <p:nvPr/>
        </p:nvSpPr>
        <p:spPr bwMode="auto">
          <a:xfrm flipH="1">
            <a:off x="3826279" y="4552821"/>
            <a:ext cx="2034378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pic>
        <p:nvPicPr>
          <p:cNvPr id="18" name="Picture 19" descr="MCj043594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506" y="3301504"/>
            <a:ext cx="2481701" cy="1715797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984356" y="5505271"/>
            <a:ext cx="3556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adversary wins if the verifier outputs </a:t>
            </a:r>
            <a:r>
              <a:rPr lang="en-US" sz="2400" b="1" dirty="0" smtClean="0">
                <a:solidFill>
                  <a:srgbClr val="FF0000"/>
                </a:solidFill>
              </a:rPr>
              <a:t>yes</a:t>
            </a:r>
            <a:endParaRPr lang="pl-PL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ular Callout 19"/>
              <p:cNvSpPr/>
              <p:nvPr/>
            </p:nvSpPr>
            <p:spPr>
              <a:xfrm>
                <a:off x="1278556" y="2177009"/>
                <a:ext cx="5744556" cy="967764"/>
              </a:xfrm>
              <a:prstGeom prst="wedgeRoundRectCallout">
                <a:avLst>
                  <a:gd name="adj1" fmla="val -23928"/>
                  <a:gd name="adj2" fmla="val 72527"/>
                  <a:gd name="adj3" fmla="val 16667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the adversary  does not know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𝒔𝒌</m:t>
                    </m:r>
                  </m:oMath>
                </a14:m>
                <a:r>
                  <a:rPr lang="en-US" sz="2400" dirty="0" smtClean="0"/>
                  <a:t> but can produce any messages that he wants </a:t>
                </a:r>
                <a:endParaRPr lang="pl-PL" sz="2400" dirty="0"/>
              </a:p>
            </p:txBody>
          </p:sp>
        </mc:Choice>
        <mc:Fallback xmlns="">
          <p:sp>
            <p:nvSpPr>
              <p:cNvPr id="20" name="Rounded Rectangular Callout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556" y="2177009"/>
                <a:ext cx="5744556" cy="967764"/>
              </a:xfrm>
              <a:prstGeom prst="wedgeRoundRectCallout">
                <a:avLst>
                  <a:gd name="adj1" fmla="val -23928"/>
                  <a:gd name="adj2" fmla="val 72527"/>
                  <a:gd name="adj3" fmla="val 16667"/>
                </a:avLst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42506" y="1449072"/>
            <a:ext cx="2776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“challenge phase”:</a:t>
            </a:r>
            <a:endParaRPr lang="pl-P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77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2613" y="-31095"/>
            <a:ext cx="7772400" cy="1143000"/>
          </a:xfrm>
        </p:spPr>
        <p:txBody>
          <a:bodyPr/>
          <a:lstStyle/>
          <a:p>
            <a:r>
              <a:rPr lang="en-US" dirty="0"/>
              <a:t>Message A</a:t>
            </a:r>
            <a:r>
              <a:rPr lang="en-US" dirty="0" smtClean="0"/>
              <a:t>uthentication Codes</a:t>
            </a:r>
            <a:endParaRPr lang="en-US" dirty="0"/>
          </a:p>
        </p:txBody>
      </p:sp>
      <p:pic>
        <p:nvPicPr>
          <p:cNvPr id="81923" name="Picture 3" descr="MCj041146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9904" y="3083765"/>
            <a:ext cx="1401763" cy="1457325"/>
          </a:xfrm>
          <a:prstGeom prst="rect">
            <a:avLst/>
          </a:prstGeom>
          <a:noFill/>
        </p:spPr>
      </p:pic>
      <p:pic>
        <p:nvPicPr>
          <p:cNvPr id="81924" name="Picture 4" descr="MCj041580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6256" y="3029175"/>
            <a:ext cx="1368425" cy="1438275"/>
          </a:xfrm>
          <a:prstGeom prst="rect">
            <a:avLst/>
          </a:prstGeom>
          <a:noFill/>
        </p:spPr>
      </p:pic>
      <p:sp>
        <p:nvSpPr>
          <p:cNvPr id="81925" name="Line 5"/>
          <p:cNvSpPr>
            <a:spLocks noChangeShapeType="1"/>
          </p:cNvSpPr>
          <p:nvPr/>
        </p:nvSpPr>
        <p:spPr bwMode="auto">
          <a:xfrm>
            <a:off x="2344681" y="3665668"/>
            <a:ext cx="2775223" cy="46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26" name="Text Box 6"/>
              <p:cNvSpPr txBox="1">
                <a:spLocks noChangeArrowheads="1"/>
              </p:cNvSpPr>
              <p:nvPr/>
            </p:nvSpPr>
            <p:spPr bwMode="auto">
              <a:xfrm>
                <a:off x="1204856" y="4019775"/>
                <a:ext cx="801823" cy="36933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𝐀𝐥𝐢𝐜𝐞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192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4856" y="4019775"/>
                <a:ext cx="801823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5759913" y="4072222"/>
            <a:ext cx="6318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Bob</a:t>
            </a:r>
            <a:endParaRPr lang="en-US" sz="1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28" name="Text Box 8"/>
              <p:cNvSpPr txBox="1">
                <a:spLocks noChangeArrowheads="1"/>
              </p:cNvSpPr>
              <p:nvPr/>
            </p:nvSpPr>
            <p:spPr bwMode="auto">
              <a:xfrm>
                <a:off x="2655917" y="3434363"/>
                <a:ext cx="2152751" cy="40011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𝐓𝐚𝐠</m:t>
                      </m:r>
                      <m:r>
                        <a:rPr lang="en-US" sz="2000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1928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55917" y="3434363"/>
                <a:ext cx="2152751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2535" b="-16176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31" name="Text Box 11"/>
              <p:cNvSpPr txBox="1">
                <a:spLocks noChangeArrowheads="1"/>
              </p:cNvSpPr>
              <p:nvPr/>
            </p:nvSpPr>
            <p:spPr bwMode="auto">
              <a:xfrm>
                <a:off x="1433456" y="4934175"/>
                <a:ext cx="377026" cy="36933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1931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3456" y="4934175"/>
                <a:ext cx="377026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32" name="Text Box 12"/>
              <p:cNvSpPr txBox="1">
                <a:spLocks noChangeArrowheads="1"/>
              </p:cNvSpPr>
              <p:nvPr/>
            </p:nvSpPr>
            <p:spPr bwMode="auto">
              <a:xfrm>
                <a:off x="5687687" y="4910422"/>
                <a:ext cx="377026" cy="36933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1932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87687" y="4910422"/>
                <a:ext cx="377026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33" name="Text Box 13"/>
              <p:cNvSpPr txBox="1">
                <a:spLocks noChangeArrowheads="1"/>
              </p:cNvSpPr>
              <p:nvPr/>
            </p:nvSpPr>
            <p:spPr bwMode="auto">
              <a:xfrm>
                <a:off x="214256" y="3562575"/>
                <a:ext cx="450764" cy="36933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1933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256" y="3562575"/>
                <a:ext cx="450764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34" name="Line 14"/>
          <p:cNvSpPr>
            <a:spLocks noChangeShapeType="1"/>
          </p:cNvSpPr>
          <p:nvPr/>
        </p:nvSpPr>
        <p:spPr bwMode="auto">
          <a:xfrm flipV="1">
            <a:off x="665020" y="3781312"/>
            <a:ext cx="31123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35" name="Line 15"/>
          <p:cNvSpPr>
            <a:spLocks noChangeShapeType="1"/>
          </p:cNvSpPr>
          <p:nvPr/>
        </p:nvSpPr>
        <p:spPr bwMode="auto">
          <a:xfrm flipV="1">
            <a:off x="1585856" y="44769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36" name="Line 16"/>
          <p:cNvSpPr>
            <a:spLocks noChangeShapeType="1"/>
          </p:cNvSpPr>
          <p:nvPr/>
        </p:nvSpPr>
        <p:spPr bwMode="auto">
          <a:xfrm flipV="1">
            <a:off x="5889737" y="4529422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37" name="Text Box 17"/>
              <p:cNvSpPr txBox="1">
                <a:spLocks noChangeArrowheads="1"/>
              </p:cNvSpPr>
              <p:nvPr/>
            </p:nvSpPr>
            <p:spPr bwMode="auto">
              <a:xfrm>
                <a:off x="5970494" y="3310222"/>
                <a:ext cx="2969110" cy="70788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</a:rPr>
                  <a:t>checks</a:t>
                </a:r>
                <a:r>
                  <a:rPr lang="pl-PL" sz="20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if</a:t>
                </a:r>
                <a:r>
                  <a:rPr lang="pl-PL" sz="2000" b="1" dirty="0" smtClean="0">
                    <a:solidFill>
                      <a:srgbClr val="FF0000"/>
                    </a:solidFill>
                  </a:rPr>
                  <a:t/>
                </a:r>
                <a:br>
                  <a:rPr lang="pl-PL" sz="2000" b="1" dirty="0" smtClean="0">
                    <a:solidFill>
                      <a:srgbClr val="FF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𝐕𝐫𝐟𝐲</m:t>
                      </m:r>
                      <m:r>
                        <a:rPr lang="en-US" sz="20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d>
                        <m:dPr>
                          <m:ctrlP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 err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2000" b="1" i="1" dirty="0" err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dirty="0" err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pl-PL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pl-PL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{</m:t>
                      </m:r>
                      <m:r>
                        <a:rPr lang="pl-PL" sz="2000" b="1" i="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𝐲𝐞𝐬</m:t>
                      </m:r>
                      <m:r>
                        <a:rPr lang="pl-PL" sz="2000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,</m:t>
                      </m:r>
                      <m:r>
                        <a:rPr lang="pl-PL" sz="2000" b="1" i="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𝐧𝐨</m:t>
                      </m:r>
                      <m:r>
                        <a:rPr lang="pl-PL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}</m:t>
                      </m:r>
                    </m:oMath>
                  </m:oMathPara>
                </a14:m>
                <a:endParaRPr lang="ru-RU" sz="2000" b="1" dirty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1937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70494" y="3310222"/>
                <a:ext cx="2969110" cy="707886"/>
              </a:xfrm>
              <a:prstGeom prst="rect">
                <a:avLst/>
              </a:prstGeom>
              <a:blipFill rotWithShape="0">
                <a:blip r:embed="rId12"/>
                <a:stretch>
                  <a:fillRect t="-3390" b="-9322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26"/>
              <p:cNvSpPr txBox="1">
                <a:spLocks noChangeArrowheads="1"/>
              </p:cNvSpPr>
              <p:nvPr/>
            </p:nvSpPr>
            <p:spPr bwMode="auto">
              <a:xfrm>
                <a:off x="2658948" y="5375220"/>
                <a:ext cx="2328907" cy="64633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it-IT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it-IT" b="1" dirty="0" smtClean="0">
                    <a:solidFill>
                      <a:srgbClr val="993300"/>
                    </a:solidFill>
                  </a:rPr>
                  <a:t> </a:t>
                </a:r>
                <a:r>
                  <a:rPr lang="en-US" dirty="0" smtClean="0"/>
                  <a:t>is chosen randomly </a:t>
                </a:r>
                <a:br>
                  <a:rPr lang="en-US" dirty="0" smtClean="0"/>
                </a:br>
                <a:r>
                  <a:rPr lang="en-US" dirty="0" smtClean="0"/>
                  <a:t>from some set </a:t>
                </a:r>
                <a:r>
                  <a:rPr lang="it-IT" b="1" dirty="0" smtClean="0">
                    <a:solidFill>
                      <a:srgbClr val="FF0000"/>
                    </a:solidFill>
                    <a:latin typeface="Lucida Calligraphy"/>
                  </a:rPr>
                  <a:t>K</a:t>
                </a:r>
                <a:r>
                  <a:rPr lang="pl-PL" b="1" i="1" dirty="0" smtClean="0"/>
                  <a:t> </a:t>
                </a:r>
                <a:endParaRPr lang="en-US" b="1" baseline="30000" dirty="0">
                  <a:solidFill>
                    <a:srgbClr val="993300"/>
                  </a:solidFill>
                </a:endParaRPr>
              </a:p>
            </p:txBody>
          </p:sp>
        </mc:Choice>
        <mc:Fallback xmlns="">
          <p:sp>
            <p:nvSpPr>
              <p:cNvPr id="21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58948" y="5375220"/>
                <a:ext cx="2328907" cy="646331"/>
              </a:xfrm>
              <a:prstGeom prst="rect">
                <a:avLst/>
              </a:prstGeom>
              <a:blipFill rotWithShape="0">
                <a:blip r:embed="rId13"/>
                <a:stretch>
                  <a:fillRect t="-5556" r="-1563" b="-13889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AutoShape 28"/>
          <p:cNvCxnSpPr>
            <a:cxnSpLocks noChangeShapeType="1"/>
            <a:stCxn id="21" idx="1"/>
            <a:endCxn id="81931" idx="2"/>
          </p:cNvCxnSpPr>
          <p:nvPr/>
        </p:nvCxnSpPr>
        <p:spPr bwMode="auto">
          <a:xfrm rot="10800000">
            <a:off x="1621970" y="5303508"/>
            <a:ext cx="1036979" cy="394879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" name="AutoShape 29"/>
          <p:cNvCxnSpPr>
            <a:cxnSpLocks noChangeShapeType="1"/>
            <a:stCxn id="21" idx="3"/>
            <a:endCxn id="81932" idx="2"/>
          </p:cNvCxnSpPr>
          <p:nvPr/>
        </p:nvCxnSpPr>
        <p:spPr bwMode="auto">
          <a:xfrm flipV="1">
            <a:off x="4987855" y="5279754"/>
            <a:ext cx="888345" cy="418632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9371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 animBg="1"/>
      <p:bldP spid="81926" grpId="0" animBg="1"/>
      <p:bldP spid="81927" grpId="0" animBg="1"/>
      <p:bldP spid="81928" grpId="0" animBg="1"/>
      <p:bldP spid="81931" grpId="0" animBg="1"/>
      <p:bldP spid="81932" grpId="0" animBg="1"/>
      <p:bldP spid="81933" grpId="0" animBg="1"/>
      <p:bldP spid="81934" grpId="0" animBg="1"/>
      <p:bldP spid="81935" grpId="0" animBg="1"/>
      <p:bldP spid="81936" grpId="0" animBg="1"/>
      <p:bldP spid="81937" grpId="0" animBg="1"/>
      <p:bldP spid="2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50826"/>
            <a:ext cx="7886700" cy="1325563"/>
          </a:xfrm>
        </p:spPr>
        <p:txBody>
          <a:bodyPr/>
          <a:lstStyle/>
          <a:p>
            <a:r>
              <a:rPr lang="en-US" dirty="0" smtClean="0"/>
              <a:t>Note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755775"/>
            <a:ext cx="8356600" cy="4351338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adversary </a:t>
            </a:r>
            <a:r>
              <a:rPr lang="en-US" b="1" dirty="0" smtClean="0">
                <a:solidFill>
                  <a:srgbClr val="FF0000"/>
                </a:solidFill>
              </a:rPr>
              <a:t>cannot talk to the prover during the learning phase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adversary </a:t>
            </a:r>
            <a:r>
              <a:rPr lang="en-US" b="1" dirty="0" smtClean="0">
                <a:solidFill>
                  <a:srgbClr val="7030A0"/>
                </a:solidFill>
              </a:rPr>
              <a:t>cannot act as a man-in-the middle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(these problems can be </a:t>
            </a:r>
            <a:r>
              <a:rPr lang="en-US" dirty="0" smtClean="0"/>
              <a:t>solved</a:t>
            </a:r>
            <a:r>
              <a:rPr lang="pl-PL" dirty="0" smtClean="0"/>
              <a:t>, </a:t>
            </a:r>
            <a:r>
              <a:rPr lang="en-US" dirty="0" smtClean="0"/>
              <a:t>but </a:t>
            </a:r>
            <a:r>
              <a:rPr lang="en-US" dirty="0" smtClean="0"/>
              <a:t>are not relevant today)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will come back again to these protocols when we talk about </a:t>
            </a:r>
            <a:r>
              <a:rPr lang="en-US" b="1" dirty="0" smtClean="0">
                <a:solidFill>
                  <a:srgbClr val="00B050"/>
                </a:solidFill>
              </a:rPr>
              <a:t>zero-knowledge</a:t>
            </a:r>
            <a:r>
              <a:rPr lang="en-US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461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Schnorr</a:t>
            </a:r>
            <a:r>
              <a:rPr lang="en-US" dirty="0" smtClean="0"/>
              <a:t> identification scheme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1828316"/>
            <a:ext cx="8693150" cy="879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Key generation similar to the one in </a:t>
            </a:r>
            <a:r>
              <a:rPr lang="en-US" dirty="0" err="1" smtClean="0"/>
              <a:t>ElGamal</a:t>
            </a:r>
            <a:r>
              <a:rPr lang="en-US" dirty="0" smtClean="0"/>
              <a:t> encryption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44996" y="3741564"/>
                <a:ext cx="8358246" cy="8309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𝐆𝐞𝐧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 smtClean="0"/>
                  <a:t>first runs </a:t>
                </a:r>
                <a:r>
                  <a:rPr lang="en-US" sz="2400" b="1" dirty="0" err="1" smtClean="0">
                    <a:solidFill>
                      <a:srgbClr val="FF0000"/>
                    </a:solidFill>
                  </a:rPr>
                  <a:t>GenG</a:t>
                </a:r>
                <a:r>
                  <a:rPr lang="en-US" sz="2400" dirty="0" smtClean="0"/>
                  <a:t> to obtain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sz="2400" dirty="0" smtClean="0"/>
                  <a:t> (assume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is prime).   Then, it chooses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𝒙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  <a:cs typeface="Arial" pitchFamily="34" charset="0"/>
                      </a:rPr>
                      <m:t>←</m:t>
                    </m:r>
                    <m:r>
                      <a:rPr lang="en-GB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  <a:cs typeface="Arial" pitchFamily="34" charset="0"/>
                      </a:rPr>
                      <m:t>𝒁</m:t>
                    </m:r>
                    <m:r>
                      <a:rPr lang="en-GB" sz="2400" b="1" i="1" baseline="-25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  <a:cs typeface="Arial" pitchFamily="34" charset="0"/>
                      </a:rPr>
                      <m:t>𝒒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and computes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:=</m:t>
                    </m:r>
                    <m:r>
                      <a:rPr lang="en-US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400" b="1" i="1" baseline="30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dirty="0" smtClean="0"/>
                  <a:t>.    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96" y="3741564"/>
                <a:ext cx="8358246" cy="83099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4996" y="2955745"/>
                <a:ext cx="8470404" cy="461665"/>
              </a:xfrm>
              <a:prstGeom prst="rect">
                <a:avLst/>
              </a:prstGeom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r>
                      <a:rPr lang="pl-PL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𝐆𝐞𝐧𝐆</m:t>
                    </m:r>
                  </m:oMath>
                </a14:m>
                <a:r>
                  <a:rPr lang="en-US" sz="2400" dirty="0" smtClean="0"/>
                  <a:t> be such that </a:t>
                </a:r>
                <a:r>
                  <a:rPr lang="en-US" sz="2400" b="1" dirty="0" smtClean="0"/>
                  <a:t>discrete log </a:t>
                </a:r>
                <a:r>
                  <a:rPr lang="en-US" sz="2400" dirty="0" smtClean="0"/>
                  <a:t>is hard w. r. t. </a:t>
                </a:r>
                <a14:m>
                  <m:oMath xmlns:m="http://schemas.openxmlformats.org/officeDocument/2006/math">
                    <m:r>
                      <a:rPr lang="pl-PL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𝐆𝐞𝐧𝐆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96" y="2955745"/>
                <a:ext cx="8470404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44996" y="4956009"/>
                <a:ext cx="8358246" cy="830997"/>
              </a:xfrm>
              <a:prstGeom prst="rect">
                <a:avLst/>
              </a:prstGeom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The public key is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r>
                      <a:rPr lang="en-GB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𝑮</m:t>
                    </m:r>
                    <m:r>
                      <a:rPr lang="en-GB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,</m:t>
                    </m:r>
                    <m:r>
                      <a:rPr lang="en-GB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𝒈</m:t>
                    </m:r>
                    <m:r>
                      <a:rPr lang="en-GB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,</m:t>
                    </m:r>
                    <m:r>
                      <a:rPr lang="en-GB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𝒒</m:t>
                    </m:r>
                    <m:r>
                      <a:rPr lang="en-GB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,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𝒚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GB" sz="2400" dirty="0" smtClean="0">
                    <a:ea typeface="ＭＳ Ｐゴシック" pitchFamily="34" charset="-128"/>
                  </a:rPr>
                  <a:t>.</a:t>
                </a:r>
                <a:endParaRPr lang="en-US" sz="2400" dirty="0" smtClean="0"/>
              </a:p>
              <a:p>
                <a:r>
                  <a:rPr lang="en-US" sz="2400" dirty="0" smtClean="0">
                    <a:ea typeface="ＭＳ Ｐゴシック" pitchFamily="34" charset="-128"/>
                  </a:rPr>
                  <a:t>The private key is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r>
                      <a:rPr lang="en-GB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𝑮</m:t>
                    </m:r>
                    <m:r>
                      <a:rPr lang="en-GB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,</m:t>
                    </m:r>
                    <m:r>
                      <a:rPr lang="en-GB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𝒈</m:t>
                    </m:r>
                    <m:r>
                      <a:rPr lang="en-GB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,</m:t>
                    </m:r>
                    <m:r>
                      <a:rPr lang="en-GB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𝒒</m:t>
                    </m:r>
                    <m:r>
                      <a:rPr lang="en-GB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,</m:t>
                    </m:r>
                    <m:r>
                      <a:rPr lang="en-GB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𝒙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sz="2400" dirty="0" smtClean="0"/>
                  <a:t>.</a:t>
                </a:r>
                <a:endParaRPr lang="en-GB" sz="2400" dirty="0" smtClean="0"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96" y="4956009"/>
                <a:ext cx="8358246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031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protocol</a:t>
            </a:r>
            <a:endParaRPr lang="pl-PL" dirty="0"/>
          </a:p>
        </p:txBody>
      </p:sp>
      <p:pic>
        <p:nvPicPr>
          <p:cNvPr id="4" name="Picture 6" descr="MCj0415808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706" y="1567680"/>
            <a:ext cx="1400194" cy="1433522"/>
          </a:xfrm>
          <a:prstGeom prst="rect">
            <a:avLst/>
          </a:prstGeom>
          <a:noFill/>
        </p:spPr>
      </p:pic>
      <p:pic>
        <p:nvPicPr>
          <p:cNvPr id="5" name="Picture 4" descr="PL41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3361" y="1567680"/>
            <a:ext cx="1501744" cy="142857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539643" y="2491328"/>
            <a:ext cx="98918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verifier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197005" y="2491328"/>
            <a:ext cx="91749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prover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724976" y="1912636"/>
                <a:ext cx="125810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 smtClean="0">
                    <a:latin typeface="Cambria Math" panose="02040503050406030204" pitchFamily="18" charset="0"/>
                  </a:rPr>
                  <a:t>knows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:=</m:t>
                      </m:r>
                      <m:r>
                        <a:rPr lang="en-US" sz="2400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2400" b="1" i="1" baseline="30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976" y="1912636"/>
                <a:ext cx="1258101" cy="830997"/>
              </a:xfrm>
              <a:prstGeom prst="rect">
                <a:avLst/>
              </a:prstGeom>
              <a:blipFill rotWithShape="0">
                <a:blip r:embed="rId4"/>
                <a:stretch>
                  <a:fillRect t="-5882" b="-735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46350" y="2044700"/>
                <a:ext cx="12947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knows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24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350" y="2044700"/>
                <a:ext cx="1294713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7547" t="-10526" b="-2894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34800" y="3311731"/>
                <a:ext cx="1211550" cy="87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sub>
                      </m:sSub>
                    </m:oMath>
                  </m:oMathPara>
                </a14:m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</m:oMath>
                  </m:oMathPara>
                </a14:m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800" y="3311731"/>
                <a:ext cx="1211550" cy="878126"/>
              </a:xfrm>
              <a:prstGeom prst="rect">
                <a:avLst/>
              </a:prstGeom>
              <a:blipFill rotWithShape="0">
                <a:blip r:embed="rId6"/>
                <a:stretch>
                  <a:fillRect l="-150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174703" y="257167"/>
                <a:ext cx="2277147" cy="70788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𝑮</m:t>
                    </m:r>
                  </m:oMath>
                </a14:m>
                <a:r>
                  <a:rPr lang="en-US" sz="20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ＭＳ Ｐゴシック" pitchFamily="34" charset="-128"/>
                  </a:rPr>
                  <a:t> </a:t>
                </a:r>
                <a:r>
                  <a:rPr lang="en-US" sz="2000" b="1" dirty="0" smtClean="0">
                    <a:latin typeface="Cambria Math" panose="02040503050406030204" pitchFamily="18" charset="0"/>
                    <a:ea typeface="ＭＳ Ｐゴシック" pitchFamily="34" charset="-128"/>
                  </a:rPr>
                  <a:t>– group,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𝒒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=|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𝑮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|</m:t>
                    </m:r>
                  </m:oMath>
                </a14:m>
                <a:endParaRPr lang="pl-PL" sz="2000" dirty="0"/>
              </a:p>
              <a:p>
                <a14:m>
                  <m:oMath xmlns:m="http://schemas.openxmlformats.org/officeDocument/2006/math">
                    <m:r>
                      <a:rPr lang="en-GB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𝒈</m:t>
                    </m:r>
                  </m:oMath>
                </a14:m>
                <a:r>
                  <a:rPr lang="en-US" sz="20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ＭＳ Ｐゴシック" pitchFamily="34" charset="-128"/>
                  </a:rPr>
                  <a:t> </a:t>
                </a:r>
                <a:r>
                  <a:rPr lang="en-US" sz="2000" b="1" dirty="0" smtClean="0">
                    <a:latin typeface="Cambria Math" panose="02040503050406030204" pitchFamily="18" charset="0"/>
                    <a:ea typeface="ＭＳ Ｐゴシック" pitchFamily="34" charset="-128"/>
                  </a:rPr>
                  <a:t>– generator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703" y="257167"/>
                <a:ext cx="2277147" cy="70788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2724150" y="3638633"/>
            <a:ext cx="33274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94528" y="3407800"/>
                <a:ext cx="420307" cy="52322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pl-P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528" y="3407800"/>
                <a:ext cx="420307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642145" y="3796896"/>
                <a:ext cx="1189108" cy="494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sub>
                      </m:sSub>
                    </m:oMath>
                  </m:oMathPara>
                </a14:m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145" y="3796896"/>
                <a:ext cx="1189108" cy="494879"/>
              </a:xfrm>
              <a:prstGeom prst="rect">
                <a:avLst/>
              </a:prstGeom>
              <a:blipFill rotWithShape="0">
                <a:blip r:embed="rId9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 flipH="1" flipV="1">
            <a:off x="2724150" y="4587215"/>
            <a:ext cx="3327400" cy="73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19019" y="4332989"/>
                <a:ext cx="455573" cy="52322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pl-P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019" y="4332989"/>
                <a:ext cx="455573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41329" y="5014892"/>
                <a:ext cx="27286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𝒓𝒙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𝐦𝐨𝐝</m:t>
                      </m:r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29" y="5014892"/>
                <a:ext cx="2728632" cy="461665"/>
              </a:xfrm>
              <a:prstGeom prst="rect">
                <a:avLst/>
              </a:prstGeom>
              <a:blipFill rotWithShape="0">
                <a:blip r:embed="rId11"/>
                <a:stretch>
                  <a:fillRect b="-14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>
            <a:off x="2748641" y="5597355"/>
            <a:ext cx="33274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219019" y="5366522"/>
                <a:ext cx="442750" cy="52322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pl-PL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019" y="5366522"/>
                <a:ext cx="442750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283361" y="5302250"/>
                <a:ext cx="193283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output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yes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iff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361" y="5302250"/>
                <a:ext cx="1932837" cy="830997"/>
              </a:xfrm>
              <a:prstGeom prst="rect">
                <a:avLst/>
              </a:prstGeom>
              <a:blipFill rotWithShape="0">
                <a:blip r:embed="rId13"/>
                <a:stretch>
                  <a:fillRect l="-5047" t="-5882" r="-3785" b="-735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197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7" grpId="0" animBg="1"/>
      <p:bldP spid="18" grpId="0"/>
      <p:bldP spid="24" grpId="0" animBg="1"/>
      <p:bldP spid="25" grpId="0"/>
      <p:bldP spid="27" grpId="0" animBg="1"/>
      <p:bldP spid="2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72" y="2807642"/>
            <a:ext cx="7886700" cy="1325563"/>
          </a:xfrm>
        </p:spPr>
        <p:txBody>
          <a:bodyPr/>
          <a:lstStyle/>
          <a:p>
            <a:r>
              <a:rPr lang="en-US" dirty="0" smtClean="0"/>
              <a:t>Why is this protocol correct?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2369" y="4273549"/>
                <a:ext cx="7886700" cy="258445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p>
                      </m:sSup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𝒓𝒙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 smtClean="0"/>
              </a:p>
              <a:p>
                <a:pPr marL="30861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𝒓𝒙</m:t>
                          </m:r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𝒓𝒙</m:t>
                          </m:r>
                        </m:sup>
                      </m:sSup>
                    </m:oMath>
                  </m:oMathPara>
                </a14:m>
                <a:endParaRPr lang="en-US" sz="3200" dirty="0" smtClean="0"/>
              </a:p>
              <a:p>
                <a:pPr marL="30861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</m:oMath>
                  </m:oMathPara>
                </a14:m>
                <a:endParaRPr lang="en-US" sz="3200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3086100" indent="0">
                  <a:buNone/>
                </a:pP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3200" dirty="0" smtClean="0"/>
                  <a:t> </a:t>
                </a:r>
                <a:endParaRPr lang="pl-PL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2369" y="4273549"/>
                <a:ext cx="7886700" cy="258445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3377997" y="894115"/>
            <a:ext cx="5415033" cy="1743800"/>
            <a:chOff x="354262" y="3311731"/>
            <a:chExt cx="8198671" cy="31627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215909" y="3311731"/>
                  <a:ext cx="1449331" cy="12365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←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sub>
                        </m:sSub>
                      </m:oMath>
                    </m:oMathPara>
                  </a14:m>
                  <a:endParaRPr lang="en-US" b="1" dirty="0" smtClean="0">
                    <a:solidFill>
                      <a:srgbClr val="FF0000"/>
                    </a:solidFill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≔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oMath>
                    </m:oMathPara>
                  </a14:m>
                  <a:endParaRPr lang="pl-PL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5909" y="3311731"/>
                  <a:ext cx="1449331" cy="123658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3571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/>
            <p:cNvCxnSpPr/>
            <p:nvPr/>
          </p:nvCxnSpPr>
          <p:spPr>
            <a:xfrm>
              <a:off x="2724150" y="3638633"/>
              <a:ext cx="332740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94528" y="3407799"/>
                  <a:ext cx="534434" cy="72569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oMath>
                    </m:oMathPara>
                  </a14:m>
                  <a:endParaRPr lang="pl-PL" sz="16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4528" y="3407799"/>
                  <a:ext cx="534434" cy="72569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408619" y="3796897"/>
                  <a:ext cx="1422633" cy="7152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←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sub>
                        </m:sSub>
                      </m:oMath>
                    </m:oMathPara>
                  </a14:m>
                  <a:endParaRPr lang="pl-PL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8619" y="3796897"/>
                  <a:ext cx="1422633" cy="71522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6250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/>
            <p:nvPr/>
          </p:nvCxnSpPr>
          <p:spPr>
            <a:xfrm flipH="1" flipV="1">
              <a:off x="2724150" y="4587215"/>
              <a:ext cx="3327400" cy="738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219019" y="4332988"/>
                  <a:ext cx="573268" cy="72569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oMath>
                    </m:oMathPara>
                  </a14:m>
                  <a:endParaRPr lang="pl-PL" sz="16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9019" y="4332988"/>
                  <a:ext cx="573268" cy="72569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54262" y="4875801"/>
                  <a:ext cx="3172624" cy="6698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𝒓𝒙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𝐦𝐨𝐝</m:t>
                        </m:r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oMath>
                    </m:oMathPara>
                  </a14:m>
                  <a:endParaRPr lang="pl-PL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262" y="4875801"/>
                  <a:ext cx="3172624" cy="66987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/>
            <p:nvPr/>
          </p:nvCxnSpPr>
          <p:spPr>
            <a:xfrm>
              <a:off x="2748641" y="5597355"/>
              <a:ext cx="332740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219019" y="5366523"/>
                  <a:ext cx="558704" cy="72569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pl-PL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9019" y="5366523"/>
                  <a:ext cx="558704" cy="72569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283361" y="5302251"/>
                  <a:ext cx="2269572" cy="11722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output </a:t>
                  </a:r>
                  <a:r>
                    <a:rPr lang="en-US" b="1" dirty="0" smtClean="0">
                      <a:solidFill>
                        <a:srgbClr val="FF0000"/>
                      </a:solidFill>
                    </a:rPr>
                    <a:t>yes</a:t>
                  </a:r>
                  <a:r>
                    <a:rPr lang="en-US" dirty="0" smtClean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dirty="0" smtClean="0"/>
                    <a:t>iff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oMath>
                    </m:oMathPara>
                  </a14:m>
                  <a:endParaRPr lang="pl-PL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3361" y="5302251"/>
                  <a:ext cx="2269572" cy="117227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3673" t="-6604" r="-3265" b="-3774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3160794" y="354157"/>
            <a:ext cx="5794940" cy="2404802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821689" y="471497"/>
                <a:ext cx="9893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:=</m:t>
                      </m:r>
                      <m:r>
                        <a:rPr lang="en-US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b="1" i="1" baseline="30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1689" y="471497"/>
                <a:ext cx="989373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097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5726"/>
            <a:ext cx="7886700" cy="1325563"/>
          </a:xfrm>
        </p:spPr>
        <p:txBody>
          <a:bodyPr/>
          <a:lstStyle/>
          <a:p>
            <a:r>
              <a:rPr lang="en-US" dirty="0" smtClean="0"/>
              <a:t>Security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44" y="1138917"/>
            <a:ext cx="7886700" cy="10128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First, suppose the adversary didn’t see any transcript. He has to win the following game.</a:t>
            </a:r>
          </a:p>
        </p:txBody>
      </p:sp>
      <p:pic>
        <p:nvPicPr>
          <p:cNvPr id="5" name="Picture 4" descr="PL412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9532" y="2196330"/>
            <a:ext cx="1501744" cy="142857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515814" y="3119978"/>
            <a:ext cx="98918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verifier</a:t>
            </a:r>
            <a:endParaRPr lang="en-US" sz="20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712152" y="3968874"/>
            <a:ext cx="33274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82530" y="3738041"/>
                <a:ext cx="420307" cy="52322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pl-P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530" y="3738041"/>
                <a:ext cx="420307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30147" y="4127137"/>
                <a:ext cx="1189108" cy="494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sub>
                      </m:sSub>
                    </m:oMath>
                  </m:oMathPara>
                </a14:m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147" y="4127137"/>
                <a:ext cx="1189108" cy="494879"/>
              </a:xfrm>
              <a:prstGeom prst="rect">
                <a:avLst/>
              </a:prstGeom>
              <a:blipFill rotWithShape="0">
                <a:blip r:embed="rId4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 flipV="1">
            <a:off x="2712152" y="4917456"/>
            <a:ext cx="3327400" cy="73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172556" y="4710021"/>
                <a:ext cx="455573" cy="52322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pl-P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556" y="4710021"/>
                <a:ext cx="455573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2736643" y="5927596"/>
            <a:ext cx="33274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07021" y="5696763"/>
                <a:ext cx="442750" cy="52322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pl-PL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021" y="5696763"/>
                <a:ext cx="442750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271363" y="5632491"/>
                <a:ext cx="193283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output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yes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iff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363" y="5632491"/>
                <a:ext cx="1932837" cy="830997"/>
              </a:xfrm>
              <a:prstGeom prst="rect">
                <a:avLst/>
              </a:prstGeom>
              <a:blipFill rotWithShape="0">
                <a:blip r:embed="rId7"/>
                <a:stretch>
                  <a:fillRect l="-5047" t="-5882" r="-3785" b="-735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 descr="MCj0435941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6226" y="2196330"/>
            <a:ext cx="2229906" cy="15417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58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/>
      <p:bldP spid="15" grpId="0" animBg="1"/>
      <p:bldP spid="18" grpId="0" animBg="1"/>
      <p:bldP spid="1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244476"/>
            <a:ext cx="8089900" cy="1325563"/>
          </a:xfrm>
        </p:spPr>
        <p:txBody>
          <a:bodyPr/>
          <a:lstStyle/>
          <a:p>
            <a:r>
              <a:rPr lang="en-US" dirty="0" smtClean="0"/>
              <a:t>Lemma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5450" y="3416300"/>
                <a:ext cx="8089900" cy="31813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How to prove it?</a:t>
                </a:r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:r>
                  <a:rPr lang="en-US" dirty="0" smtClean="0"/>
                  <a:t>We show that for every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there exists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at most one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</m:oMath>
                </a14:m>
                <a:r>
                  <a:rPr lang="en-US" dirty="0" smtClean="0"/>
                  <a:t> such that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the adversary can answer it correctly</a:t>
                </a:r>
                <a:r>
                  <a:rPr lang="en-US" dirty="0" smtClean="0"/>
                  <a:t> (if he cannot compute the discrete log).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r">
                  <a:buNone/>
                </a:pPr>
                <a:r>
                  <a:rPr lang="en-US" dirty="0" smtClean="0"/>
                  <a:t>(so: his probability of winning is at most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pl-P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5450" y="3416300"/>
                <a:ext cx="8089900" cy="3181349"/>
              </a:xfrm>
              <a:blipFill rotWithShape="0">
                <a:blip r:embed="rId2"/>
                <a:stretch>
                  <a:fillRect l="-1583" t="-3257" r="-150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25450" y="1614785"/>
                <a:ext cx="8204200" cy="138499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/>
                  <a:t>If discrete logarithm is hard with respect to </a:t>
                </a:r>
                <a14:m>
                  <m:oMath xmlns:m="http://schemas.openxmlformats.org/officeDocument/2006/math">
                    <m:r>
                      <a:rPr lang="pl-PL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𝐆𝐞𝐧𝐆</m:t>
                    </m:r>
                  </m:oMath>
                </a14:m>
                <a:r>
                  <a:rPr lang="en-US" sz="2800" dirty="0"/>
                  <a:t> then the 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probability that any </a:t>
                </a:r>
                <a:r>
                  <a:rPr lang="en-US" sz="2800" b="1" dirty="0" smtClean="0">
                    <a:solidFill>
                      <a:srgbClr val="7030A0"/>
                    </a:solidFill>
                  </a:rPr>
                  <a:t>poly-time adversary 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wins this game is negligible</a:t>
                </a:r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50" y="1614785"/>
                <a:ext cx="8204200" cy="138499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051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50" y="-79374"/>
            <a:ext cx="7886700" cy="1325563"/>
          </a:xfrm>
        </p:spPr>
        <p:txBody>
          <a:bodyPr/>
          <a:lstStyle/>
          <a:p>
            <a:r>
              <a:rPr lang="en-US" dirty="0" smtClean="0"/>
              <a:t>Proof by contradiction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4650" y="1381125"/>
                <a:ext cx="78867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Assume there exist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 smtClean="0"/>
                  <a:t> and that the adversary knows answers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where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sup>
                    </m:sSup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sup>
                    </m:sSup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p>
                    </m:sSup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.</a:t>
                </a:r>
                <a:endParaRPr lang="pl-PL" dirty="0"/>
              </a:p>
              <a:p>
                <a:pPr marL="0" indent="0">
                  <a:buNone/>
                </a:pPr>
                <a:r>
                  <a:rPr lang="en-US" dirty="0"/>
                  <a:t>B</a:t>
                </a:r>
                <a:r>
                  <a:rPr lang="en-US" dirty="0" smtClean="0"/>
                  <a:t>ut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sup>
                      </m:sSup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so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en-US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4650" y="1381125"/>
                <a:ext cx="7886700" cy="4351338"/>
              </a:xfrm>
              <a:blipFill rotWithShape="0">
                <a:blip r:embed="rId2"/>
                <a:stretch>
                  <a:fillRect l="-1391" t="-322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3"/>
              <p:cNvSpPr/>
              <p:nvPr/>
            </p:nvSpPr>
            <p:spPr>
              <a:xfrm>
                <a:off x="5715000" y="4756150"/>
                <a:ext cx="2381250" cy="612648"/>
              </a:xfrm>
              <a:prstGeom prst="wedgeRectCallout">
                <a:avLst>
                  <a:gd name="adj1" fmla="val -66966"/>
                  <a:gd name="adj2" fmla="val 22077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𝐥𝐨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𝐠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4756150"/>
                <a:ext cx="2381250" cy="612648"/>
              </a:xfrm>
              <a:prstGeom prst="wedgeRectCallout">
                <a:avLst>
                  <a:gd name="adj1" fmla="val -66966"/>
                  <a:gd name="adj2" fmla="val 22077"/>
                </a:avLst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934046" y="6062773"/>
            <a:ext cx="4960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 finishes the proof of the lemma.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74550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finish the full</a:t>
            </a:r>
            <a:r>
              <a:rPr lang="pl-PL" dirty="0" smtClean="0"/>
              <a:t> </a:t>
            </a:r>
            <a:r>
              <a:rPr lang="pl-PL" dirty="0" err="1" smtClean="0"/>
              <a:t>security</a:t>
            </a:r>
            <a:r>
              <a:rPr lang="pl-PL" dirty="0" smtClean="0"/>
              <a:t> </a:t>
            </a:r>
            <a:r>
              <a:rPr lang="en-US" dirty="0" smtClean="0"/>
              <a:t>proof we need to show the following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Learning the transcripts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doesn’t help the adversary.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</a:rPr>
                  <a:t>Q: Why is it true?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A:</a:t>
                </a:r>
                <a:r>
                  <a:rPr lang="en-US" dirty="0" smtClean="0"/>
                  <a:t> It turns out that the adversary can “simulate” such transcripts himself (just from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𝒑𝒌</m:t>
                    </m:r>
                  </m:oMath>
                </a14:m>
                <a:r>
                  <a:rPr lang="en-US" dirty="0" smtClean="0"/>
                  <a:t>).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r">
                  <a:buNone/>
                </a:pPr>
                <a:r>
                  <a:rPr lang="en-US" dirty="0" smtClean="0"/>
                  <a:t>We now explain it.</a:t>
                </a:r>
                <a:endParaRPr lang="pl-P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3081" r="-1391" b="-182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240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40700" cy="1325563"/>
          </a:xfrm>
        </p:spPr>
        <p:txBody>
          <a:bodyPr/>
          <a:lstStyle/>
          <a:p>
            <a:r>
              <a:rPr lang="en-US" dirty="0" smtClean="0"/>
              <a:t>How do the transcripts look like?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where</a:t>
                </a:r>
                <a:endParaRPr lang="en-US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where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𝒓𝒙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en-US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endParaRPr lang="pl-PL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</a:rPr>
                  <a:t>We now show that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 transcripts with exactly the same distribution can be sampled by the adversary himself!</a:t>
                </a:r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 b="-42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574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77286"/>
            <a:ext cx="7886700" cy="1325563"/>
          </a:xfrm>
        </p:spPr>
        <p:txBody>
          <a:bodyPr/>
          <a:lstStyle/>
          <a:p>
            <a:r>
              <a:rPr lang="en-US" dirty="0" smtClean="0"/>
              <a:t>How can the adversary do it?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1950" y="1187948"/>
                <a:ext cx="7886700" cy="2257425"/>
              </a:xfrm>
            </p:spPr>
            <p:txBody>
              <a:bodyPr/>
              <a:lstStyle/>
              <a:p>
                <a:r>
                  <a:rPr lang="en-US" b="1" dirty="0" smtClean="0"/>
                  <a:t>first </a:t>
                </a:r>
                <a:r>
                  <a:rPr lang="en-US" dirty="0" smtClean="0"/>
                  <a:t>sample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</a:p>
              <a:p>
                <a:r>
                  <a:rPr lang="en-US" b="1" dirty="0" smtClean="0"/>
                  <a:t>then </a:t>
                </a:r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p>
                      </m:sSup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sup>
                      </m:sSup>
                    </m:oMath>
                  </m:oMathPara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Why is the distribution the same? 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1950" y="1187948"/>
                <a:ext cx="7886700" cy="2257425"/>
              </a:xfrm>
              <a:blipFill rotWithShape="0">
                <a:blip r:embed="rId2"/>
                <a:stretch>
                  <a:fillRect l="-1546" t="-486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0043989"/>
                  </p:ext>
                </p:extLst>
              </p:nvPr>
            </p:nvGraphicFramePr>
            <p:xfrm>
              <a:off x="4025900" y="3334823"/>
              <a:ext cx="1308100" cy="1570546"/>
            </p:xfrm>
            <a:graphic>
              <a:graphicData uri="http://schemas.openxmlformats.org/drawingml/2006/table">
                <a:tbl>
                  <a:tblPr bandRow="1">
                    <a:tableStyleId>{00A15C55-8517-42AA-B614-E9B94910E393}</a:tableStyleId>
                  </a:tblPr>
                  <a:tblGrid>
                    <a:gridCol w="13081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≔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𝒈</m:t>
                                    </m:r>
                                  </m:e>
                                  <m:sup>
                                    <m:r>
                                      <a:rPr lang="en-US" sz="2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l-PL" sz="2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pl-PL" sz="2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oMath>
                            </m:oMathPara>
                          </a14:m>
                          <a:endParaRPr lang="pl-PL" sz="2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0043989"/>
                  </p:ext>
                </p:extLst>
              </p:nvPr>
            </p:nvGraphicFramePr>
            <p:xfrm>
              <a:off x="4025900" y="3334823"/>
              <a:ext cx="1308100" cy="1570546"/>
            </p:xfrm>
            <a:graphic>
              <a:graphicData uri="http://schemas.openxmlformats.org/drawingml/2006/table">
                <a:tbl>
                  <a:tblPr bandRow="1">
                    <a:tableStyleId>{00A15C55-8517-42AA-B614-E9B94910E393}</a:tableStyleId>
                  </a:tblPr>
                  <a:tblGrid>
                    <a:gridCol w="1308100"/>
                  </a:tblGrid>
                  <a:tr h="534226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65" t="-1136" r="-1395" b="-195455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65" t="-104706" r="-1395" b="-102353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65" t="-204706" r="-1395" b="-235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315634" y="5176749"/>
                <a:ext cx="272863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 smtClean="0"/>
                  <a:t>such that</a:t>
                </a:r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𝒓𝒙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𝐦𝐨𝐝</m:t>
                      </m:r>
                      <m:r>
                        <a:rPr lang="en-US" sz="24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634" y="5176749"/>
                <a:ext cx="2728632" cy="830997"/>
              </a:xfrm>
              <a:prstGeom prst="rect">
                <a:avLst/>
              </a:prstGeom>
              <a:blipFill rotWithShape="0">
                <a:blip r:embed="rId4"/>
                <a:stretch>
                  <a:fillRect t="-5839" b="-656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2762250" y="3353370"/>
            <a:ext cx="978408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Right Arrow 6"/>
          <p:cNvSpPr/>
          <p:nvPr/>
        </p:nvSpPr>
        <p:spPr>
          <a:xfrm>
            <a:off x="2762250" y="3940743"/>
            <a:ext cx="978408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Right Arrow 7"/>
          <p:cNvSpPr/>
          <p:nvPr/>
        </p:nvSpPr>
        <p:spPr>
          <a:xfrm rot="10800000">
            <a:off x="5619242" y="3883589"/>
            <a:ext cx="978408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Right Arrow 8"/>
          <p:cNvSpPr/>
          <p:nvPr/>
        </p:nvSpPr>
        <p:spPr>
          <a:xfrm rot="10800000">
            <a:off x="5619242" y="4470962"/>
            <a:ext cx="978408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extBox 9"/>
          <p:cNvSpPr txBox="1"/>
          <p:nvPr/>
        </p:nvSpPr>
        <p:spPr>
          <a:xfrm>
            <a:off x="1278366" y="3445373"/>
            <a:ext cx="1424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this is sampled</a:t>
            </a:r>
            <a:endParaRPr lang="pl-PL" sz="2400" dirty="0"/>
          </a:p>
        </p:txBody>
      </p:sp>
      <p:sp>
        <p:nvSpPr>
          <p:cNvPr id="11" name="Right Arrow 10"/>
          <p:cNvSpPr/>
          <p:nvPr/>
        </p:nvSpPr>
        <p:spPr>
          <a:xfrm>
            <a:off x="2762250" y="4528116"/>
            <a:ext cx="978408" cy="4846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Right Arrow 11"/>
          <p:cNvSpPr/>
          <p:nvPr/>
        </p:nvSpPr>
        <p:spPr>
          <a:xfrm rot="10800000">
            <a:off x="5619242" y="3305798"/>
            <a:ext cx="978408" cy="4846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TextBox 12"/>
          <p:cNvSpPr txBox="1"/>
          <p:nvPr/>
        </p:nvSpPr>
        <p:spPr>
          <a:xfrm>
            <a:off x="6769100" y="4009876"/>
            <a:ext cx="1424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is sampled</a:t>
            </a:r>
            <a:endParaRPr lang="pl-PL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769100" y="2937871"/>
            <a:ext cx="2305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is computed</a:t>
            </a:r>
            <a:endParaRPr lang="pl-PL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38429" y="4528116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this is computed</a:t>
            </a:r>
            <a:endParaRPr lang="pl-PL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05561" y="5918636"/>
            <a:ext cx="2214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It’s the same!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75197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pl-PL" dirty="0" err="1" smtClean="0"/>
              <a:t>Signatures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14282" y="1571612"/>
                <a:ext cx="4357718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𝒔𝒌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is used for </a:t>
                </a:r>
                <a:r>
                  <a:rPr lang="en-US" sz="2400" b="1" dirty="0" smtClean="0">
                    <a:solidFill>
                      <a:srgbClr val="7030A0"/>
                    </a:solidFill>
                  </a:rPr>
                  <a:t>computing a tag</a:t>
                </a:r>
                <a:r>
                  <a:rPr lang="en-US" sz="2400" dirty="0" smtClean="0"/>
                  <a:t>,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𝒑𝒌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is used for </a:t>
                </a:r>
                <a:r>
                  <a:rPr lang="en-US" sz="2400" b="1" dirty="0" smtClean="0">
                    <a:solidFill>
                      <a:srgbClr val="7030A0"/>
                    </a:solidFill>
                  </a:rPr>
                  <a:t>verifying correctness of the tag</a:t>
                </a:r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82" y="1571612"/>
                <a:ext cx="4357718" cy="1569660"/>
              </a:xfrm>
              <a:prstGeom prst="rect">
                <a:avLst/>
              </a:prstGeom>
              <a:blipFill rotWithShape="0">
                <a:blip r:embed="rId3"/>
                <a:stretch>
                  <a:fillRect l="-1818" t="-3113" b="-817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V="1">
            <a:off x="89156" y="4146234"/>
            <a:ext cx="1047779" cy="47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MCj0411466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3378" y="3643314"/>
            <a:ext cx="1401762" cy="1457325"/>
          </a:xfrm>
          <a:prstGeom prst="rect">
            <a:avLst/>
          </a:prstGeom>
          <a:noFill/>
        </p:spPr>
      </p:pic>
      <p:pic>
        <p:nvPicPr>
          <p:cNvPr id="17" name="Picture 5" descr="MCj0415808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6935" y="3641410"/>
            <a:ext cx="1368425" cy="1438275"/>
          </a:xfrm>
          <a:prstGeom prst="rect">
            <a:avLst/>
          </a:prstGeom>
          <a:noFill/>
        </p:spPr>
      </p:pic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365535" y="4632010"/>
            <a:ext cx="922499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rgbClr val="FF0000"/>
                </a:solidFill>
              </a:rPr>
              <a:t>Alice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5751518" y="4695836"/>
            <a:ext cx="860123" cy="36988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rgbClr val="FF0000"/>
                </a:solidFill>
              </a:rPr>
              <a:t>Bob</a:t>
            </a:r>
            <a:endParaRPr lang="en-US" sz="1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10"/>
              <p:cNvSpPr txBox="1">
                <a:spLocks noChangeArrowheads="1"/>
              </p:cNvSpPr>
              <p:nvPr/>
            </p:nvSpPr>
            <p:spPr bwMode="auto">
              <a:xfrm>
                <a:off x="1358905" y="5450911"/>
                <a:ext cx="377026" cy="36933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8905" y="5450911"/>
                <a:ext cx="37702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11"/>
              <p:cNvSpPr txBox="1">
                <a:spLocks noChangeArrowheads="1"/>
              </p:cNvSpPr>
              <p:nvPr/>
            </p:nvSpPr>
            <p:spPr bwMode="auto">
              <a:xfrm>
                <a:off x="5713433" y="5534036"/>
                <a:ext cx="377026" cy="36933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3433" y="5534036"/>
                <a:ext cx="37702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ine 13"/>
          <p:cNvSpPr>
            <a:spLocks noChangeShapeType="1"/>
          </p:cNvSpPr>
          <p:nvPr/>
        </p:nvSpPr>
        <p:spPr bwMode="auto">
          <a:xfrm flipV="1">
            <a:off x="1511305" y="4993711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 flipV="1">
            <a:off x="5901946" y="5072073"/>
            <a:ext cx="0" cy="4572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9"/>
              <p:cNvSpPr txBox="1">
                <a:spLocks noChangeArrowheads="1"/>
              </p:cNvSpPr>
              <p:nvPr/>
            </p:nvSpPr>
            <p:spPr bwMode="auto">
              <a:xfrm>
                <a:off x="522541" y="3924536"/>
                <a:ext cx="450764" cy="3693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541" y="3924536"/>
                <a:ext cx="45076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V="1">
            <a:off x="2505360" y="4143379"/>
            <a:ext cx="2808018" cy="28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9"/>
              <p:cNvSpPr txBox="1">
                <a:spLocks noChangeArrowheads="1"/>
              </p:cNvSpPr>
              <p:nvPr/>
            </p:nvSpPr>
            <p:spPr bwMode="auto">
              <a:xfrm>
                <a:off x="2818380" y="3966326"/>
                <a:ext cx="2234906" cy="3693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𝐓𝐚𝐠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8380" y="3966326"/>
                <a:ext cx="2234906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2903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>
            <a:off x="6675422" y="4143379"/>
            <a:ext cx="228940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9"/>
              <p:cNvSpPr txBox="1">
                <a:spLocks noChangeArrowheads="1"/>
              </p:cNvSpPr>
              <p:nvPr/>
            </p:nvSpPr>
            <p:spPr bwMode="auto">
              <a:xfrm>
                <a:off x="7056759" y="3932865"/>
                <a:ext cx="1593706" cy="3693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𝐕𝐫𝐟𝐲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56759" y="3932865"/>
                <a:ext cx="1593706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2698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Multiply 28"/>
          <p:cNvSpPr/>
          <p:nvPr/>
        </p:nvSpPr>
        <p:spPr>
          <a:xfrm>
            <a:off x="1154509" y="5135511"/>
            <a:ext cx="785818" cy="1000132"/>
          </a:xfrm>
          <a:prstGeom prst="mathMultiply">
            <a:avLst>
              <a:gd name="adj1" fmla="val 1243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ultiply 29"/>
          <p:cNvSpPr/>
          <p:nvPr/>
        </p:nvSpPr>
        <p:spPr>
          <a:xfrm>
            <a:off x="5549291" y="5222311"/>
            <a:ext cx="785818" cy="1000132"/>
          </a:xfrm>
          <a:prstGeom prst="mathMultiply">
            <a:avLst>
              <a:gd name="adj1" fmla="val 1243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ultiply 30"/>
          <p:cNvSpPr/>
          <p:nvPr/>
        </p:nvSpPr>
        <p:spPr>
          <a:xfrm>
            <a:off x="2818380" y="3703316"/>
            <a:ext cx="2214578" cy="928694"/>
          </a:xfrm>
          <a:prstGeom prst="mathMultiply">
            <a:avLst>
              <a:gd name="adj1" fmla="val 1243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2518048" y="4856126"/>
            <a:ext cx="2847577" cy="44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9"/>
              <p:cNvSpPr txBox="1">
                <a:spLocks noChangeArrowheads="1"/>
              </p:cNvSpPr>
              <p:nvPr/>
            </p:nvSpPr>
            <p:spPr bwMode="auto">
              <a:xfrm>
                <a:off x="2702949" y="4618484"/>
                <a:ext cx="2412840" cy="3693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18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:=</m:t>
                      </m:r>
                      <m:r>
                        <a:rPr lang="en-US" sz="1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𝐒𝐢𝐠𝐧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sz="18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2949" y="4618484"/>
                <a:ext cx="2412840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2903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V="1">
            <a:off x="6715140" y="4897507"/>
            <a:ext cx="2249687" cy="195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9"/>
              <p:cNvSpPr txBox="1">
                <a:spLocks noChangeArrowheads="1"/>
              </p:cNvSpPr>
              <p:nvPr/>
            </p:nvSpPr>
            <p:spPr bwMode="auto">
              <a:xfrm>
                <a:off x="6991594" y="4696391"/>
                <a:ext cx="1736373" cy="3693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𝐕𝐫𝐟𝐲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18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18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18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91594" y="4696391"/>
                <a:ext cx="1736373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2698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Multiply 35"/>
          <p:cNvSpPr/>
          <p:nvPr/>
        </p:nvSpPr>
        <p:spPr>
          <a:xfrm>
            <a:off x="6715140" y="3641410"/>
            <a:ext cx="2214578" cy="928694"/>
          </a:xfrm>
          <a:prstGeom prst="mathMultiply">
            <a:avLst>
              <a:gd name="adj1" fmla="val 1243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10"/>
              <p:cNvSpPr txBox="1">
                <a:spLocks noChangeArrowheads="1"/>
              </p:cNvSpPr>
              <p:nvPr/>
            </p:nvSpPr>
            <p:spPr bwMode="auto">
              <a:xfrm>
                <a:off x="6224998" y="5529274"/>
                <a:ext cx="519694" cy="36933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24998" y="5529274"/>
                <a:ext cx="519694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12903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Line 13"/>
          <p:cNvSpPr>
            <a:spLocks noChangeShapeType="1"/>
          </p:cNvSpPr>
          <p:nvPr/>
        </p:nvSpPr>
        <p:spPr bwMode="auto">
          <a:xfrm flipV="1">
            <a:off x="6377398" y="5072074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10"/>
              <p:cNvSpPr txBox="1">
                <a:spLocks noChangeArrowheads="1"/>
              </p:cNvSpPr>
              <p:nvPr/>
            </p:nvSpPr>
            <p:spPr bwMode="auto">
              <a:xfrm>
                <a:off x="1897949" y="5450911"/>
                <a:ext cx="492443" cy="36933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7949" y="5450911"/>
                <a:ext cx="492443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Line 13"/>
          <p:cNvSpPr>
            <a:spLocks noChangeShapeType="1"/>
          </p:cNvSpPr>
          <p:nvPr/>
        </p:nvSpPr>
        <p:spPr bwMode="auto">
          <a:xfrm flipV="1">
            <a:off x="2139853" y="4972099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AutoShape 4"/>
          <p:cNvSpPr>
            <a:spLocks noChangeArrowheads="1"/>
          </p:cNvSpPr>
          <p:nvPr/>
        </p:nvSpPr>
        <p:spPr bwMode="auto">
          <a:xfrm>
            <a:off x="5383305" y="1071566"/>
            <a:ext cx="3028952" cy="1976438"/>
          </a:xfrm>
          <a:prstGeom prst="wedgeRectCallout">
            <a:avLst>
              <a:gd name="adj1" fmla="val -95636"/>
              <a:gd name="adj2" fmla="val 5123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pPr algn="ctr"/>
            <a:r>
              <a:rPr lang="en-US" sz="2400" dirty="0"/>
              <a:t>this will be called </a:t>
            </a:r>
            <a:br>
              <a:rPr lang="en-US" sz="2400" dirty="0"/>
            </a:br>
            <a:r>
              <a:rPr lang="en-US" sz="2400" dirty="0"/>
              <a:t>“</a:t>
            </a:r>
            <a:r>
              <a:rPr lang="en-US" sz="2400" b="1" dirty="0"/>
              <a:t>signatures</a:t>
            </a:r>
            <a:r>
              <a:rPr lang="en-US" sz="2400" dirty="0"/>
              <a:t>”</a:t>
            </a:r>
          </a:p>
          <a:p>
            <a:endParaRPr lang="en-US" sz="2400" dirty="0"/>
          </a:p>
          <a:p>
            <a:pPr algn="r"/>
            <a:r>
              <a:rPr lang="en-US" sz="2400" b="1" dirty="0">
                <a:solidFill>
                  <a:srgbClr val="FF0000"/>
                </a:solidFill>
              </a:rPr>
              <a:t>Sign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– the signing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26"/>
              <p:cNvSpPr txBox="1">
                <a:spLocks noChangeArrowheads="1"/>
              </p:cNvSpPr>
              <p:nvPr/>
            </p:nvSpPr>
            <p:spPr bwMode="auto">
              <a:xfrm>
                <a:off x="3089939" y="6037777"/>
                <a:ext cx="2293365" cy="3693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l-PL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𝒑𝒌</m:t>
                          </m:r>
                          <m:r>
                            <a:rPr lang="pl-PL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l-PL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𝒔𝒌</m:t>
                          </m:r>
                        </m:e>
                      </m:d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pl-PL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𝐆𝐞𝐧</m:t>
                      </m:r>
                      <m:d>
                        <m:dPr>
                          <m:ctrlPr>
                            <a:rPr lang="pl-PL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l-PL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pl-PL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89939" y="6037777"/>
                <a:ext cx="2293365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AutoShape 28"/>
          <p:cNvCxnSpPr>
            <a:cxnSpLocks noChangeShapeType="1"/>
            <a:stCxn id="44" idx="1"/>
            <a:endCxn id="39" idx="2"/>
          </p:cNvCxnSpPr>
          <p:nvPr/>
        </p:nvCxnSpPr>
        <p:spPr bwMode="auto">
          <a:xfrm rot="10800000">
            <a:off x="2144171" y="5820243"/>
            <a:ext cx="945768" cy="4022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6" name="AutoShape 29"/>
          <p:cNvCxnSpPr>
            <a:cxnSpLocks noChangeShapeType="1"/>
            <a:stCxn id="44" idx="3"/>
            <a:endCxn id="37" idx="2"/>
          </p:cNvCxnSpPr>
          <p:nvPr/>
        </p:nvCxnSpPr>
        <p:spPr bwMode="auto">
          <a:xfrm flipV="1">
            <a:off x="5383304" y="5898606"/>
            <a:ext cx="1101541" cy="32383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5859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60326"/>
            <a:ext cx="7886700" cy="1325563"/>
          </a:xfrm>
        </p:spPr>
        <p:txBody>
          <a:bodyPr/>
          <a:lstStyle/>
          <a:p>
            <a:r>
              <a:rPr lang="en-US" dirty="0" smtClean="0"/>
              <a:t>Therefore</a:t>
            </a:r>
            <a:endParaRPr lang="pl-PL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3473623" y="2208478"/>
            <a:ext cx="2413000" cy="1303747"/>
          </a:xfrm>
          <a:prstGeom prst="wedgeRoundRectCallout">
            <a:avLst>
              <a:gd name="adj1" fmla="val 28377"/>
              <a:gd name="adj2" fmla="val 14676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Picture 6" descr="MCj0415808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06" y="1987773"/>
            <a:ext cx="1654194" cy="1693568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56691" y="5351546"/>
                <a:ext cx="719136" cy="46166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691" y="5351546"/>
                <a:ext cx="719136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38324" y="3004429"/>
                <a:ext cx="593432" cy="46166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324" y="3004429"/>
                <a:ext cx="593432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PL412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0306" y="1932878"/>
            <a:ext cx="1857356" cy="176686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444393" y="3494927"/>
            <a:ext cx="98918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verifier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37944" y="3583109"/>
            <a:ext cx="917495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prover</a:t>
            </a:r>
            <a:endParaRPr lang="en-US" sz="2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3604029" y="2473261"/>
            <a:ext cx="2034378" cy="762000"/>
            <a:chOff x="4525172" y="4095750"/>
            <a:chExt cx="1219200" cy="762000"/>
          </a:xfrm>
        </p:grpSpPr>
        <p:sp>
          <p:nvSpPr>
            <p:cNvPr id="13" name="Line 26"/>
            <p:cNvSpPr>
              <a:spLocks noChangeShapeType="1"/>
            </p:cNvSpPr>
            <p:nvPr/>
          </p:nvSpPr>
          <p:spPr bwMode="auto">
            <a:xfrm>
              <a:off x="4525172" y="409575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7"/>
            <p:cNvSpPr>
              <a:spLocks noChangeShapeType="1"/>
            </p:cNvSpPr>
            <p:nvPr/>
          </p:nvSpPr>
          <p:spPr bwMode="auto">
            <a:xfrm flipH="1">
              <a:off x="4525172" y="424815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8"/>
            <p:cNvSpPr>
              <a:spLocks noChangeShapeType="1"/>
            </p:cNvSpPr>
            <p:nvPr/>
          </p:nvSpPr>
          <p:spPr bwMode="auto">
            <a:xfrm>
              <a:off x="4525172" y="440055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9"/>
            <p:cNvSpPr>
              <a:spLocks noChangeShapeType="1"/>
            </p:cNvSpPr>
            <p:nvPr/>
          </p:nvSpPr>
          <p:spPr bwMode="auto">
            <a:xfrm flipH="1">
              <a:off x="4525172" y="455295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30"/>
            <p:cNvSpPr>
              <a:spLocks noChangeShapeType="1"/>
            </p:cNvSpPr>
            <p:nvPr/>
          </p:nvSpPr>
          <p:spPr bwMode="auto">
            <a:xfrm>
              <a:off x="4525172" y="470535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31"/>
            <p:cNvSpPr>
              <a:spLocks noChangeShapeType="1"/>
            </p:cNvSpPr>
            <p:nvPr/>
          </p:nvSpPr>
          <p:spPr bwMode="auto">
            <a:xfrm flipH="1">
              <a:off x="4525172" y="485775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" name="Picture 19" descr="MCj0435941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2609" y="4879741"/>
            <a:ext cx="1841500" cy="1273175"/>
          </a:xfrm>
          <a:prstGeom prst="rect">
            <a:avLst/>
          </a:prstGeom>
          <a:noFill/>
        </p:spPr>
      </p:pic>
      <p:sp>
        <p:nvSpPr>
          <p:cNvPr id="20" name="Right Arrow 19"/>
          <p:cNvSpPr/>
          <p:nvPr/>
        </p:nvSpPr>
        <p:spPr>
          <a:xfrm>
            <a:off x="2033830" y="5416636"/>
            <a:ext cx="2430476" cy="435963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095750" y="2536725"/>
                <a:ext cx="1219200" cy="59317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transcript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750" y="2536725"/>
                <a:ext cx="1219200" cy="5931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538722" y="4279576"/>
            <a:ext cx="4014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access to the transcripts does not change anything!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26441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0" grpId="0" animBg="1"/>
      <p:bldP spid="2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the difference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36798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 adversary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can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produce tuples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with the right distribution </a:t>
                </a:r>
                <a:endParaRPr lang="en-US" dirty="0"/>
              </a:p>
              <a:p>
                <a:pPr marL="0" indent="0" algn="ctr">
                  <a:buNone/>
                </a:pPr>
                <a:r>
                  <a:rPr lang="en-US" dirty="0" smtClean="0"/>
                  <a:t>if </a:t>
                </a:r>
                <a:r>
                  <a:rPr lang="en-US" dirty="0" err="1" smtClean="0"/>
                  <a:t>he``</a:t>
                </a:r>
                <a:r>
                  <a:rPr lang="en-US" b="1" dirty="0" err="1" smtClean="0"/>
                  <a:t>starts</a:t>
                </a:r>
                <a:r>
                  <a:rPr lang="en-US" b="1" dirty="0"/>
                  <a:t> </a:t>
                </a:r>
                <a:r>
                  <a:rPr lang="en-US" b="1" dirty="0" smtClean="0"/>
                  <a:t>from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‘’</a:t>
                </a:r>
                <a:br>
                  <a:rPr lang="en-US" dirty="0" smtClean="0"/>
                </a:b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but he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cannot do it </a:t>
                </a:r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dirty="0" smtClean="0"/>
                  <a:t>if he has to ``</a:t>
                </a:r>
                <a:r>
                  <a:rPr lang="en-US" b="1" dirty="0" smtClean="0"/>
                  <a:t>start from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dirty="0" smtClean="0"/>
                  <a:t>‘’ and sampling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 smtClean="0"/>
                  <a:t> is out of his control.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3679825"/>
              </a:xfrm>
              <a:blipFill rotWithShape="0">
                <a:blip r:embed="rId2"/>
                <a:stretch>
                  <a:fillRect l="-1546" t="-2815" r="-208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861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70C0"/>
                </a:solidFill>
              </a:rPr>
              <a:t>The </a:t>
            </a:r>
            <a:r>
              <a:rPr lang="en-US" b="1" dirty="0" err="1" smtClean="0">
                <a:solidFill>
                  <a:srgbClr val="0070C0"/>
                </a:solidFill>
              </a:rPr>
              <a:t>Schnorr</a:t>
            </a:r>
            <a:r>
              <a:rPr lang="en-US" b="1" dirty="0" smtClean="0">
                <a:solidFill>
                  <a:srgbClr val="0070C0"/>
                </a:solidFill>
              </a:rPr>
              <a:t> protocol is a secure identification scheme.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But how is this related to the signature schemes?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now show how to transform </a:t>
            </a:r>
            <a:r>
              <a:rPr lang="en-US" b="1" dirty="0" smtClean="0">
                <a:solidFill>
                  <a:srgbClr val="7030A0"/>
                </a:solidFill>
              </a:rPr>
              <a:t>any such identification scheme into a signature scheme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545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340768"/>
            <a:ext cx="6929486" cy="46805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definition of secure signature schemes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Signatures based on RSA, “hash-and-sign”, “full-domain-hash”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Constructions based on </a:t>
            </a:r>
            <a:r>
              <a:rPr lang="en-US" dirty="0"/>
              <a:t>d</a:t>
            </a:r>
            <a:r>
              <a:rPr lang="en-US" dirty="0" smtClean="0"/>
              <a:t>iscrete log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identification schemes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err="1" smtClean="0"/>
              <a:t>Schnorr</a:t>
            </a:r>
            <a:r>
              <a:rPr lang="en-US" dirty="0" smtClean="0"/>
              <a:t> signatures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DSA signatures</a:t>
            </a:r>
          </a:p>
          <a:p>
            <a:pPr marL="457200" indent="-514350">
              <a:buFont typeface="+mj-lt"/>
              <a:buAutoNum type="arabicPeriod"/>
            </a:pPr>
            <a:r>
              <a:rPr lang="en-US"/>
              <a:t>T</a:t>
            </a:r>
            <a:r>
              <a:rPr lang="en-US" smtClean="0"/>
              <a:t>heoretical constructions</a:t>
            </a:r>
            <a:endParaRPr lang="en-US" dirty="0" smtClean="0"/>
          </a:p>
          <a:p>
            <a:pPr marL="914400" lvl="1" indent="-514350">
              <a:buNone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Left Arrow 3"/>
          <p:cNvSpPr/>
          <p:nvPr/>
        </p:nvSpPr>
        <p:spPr>
          <a:xfrm flipH="1">
            <a:off x="709584" y="3861718"/>
            <a:ext cx="1214446" cy="500066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1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212726"/>
            <a:ext cx="8555504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Fiat-Shamir</a:t>
            </a:r>
            <a:r>
              <a:rPr lang="en-US" dirty="0" smtClean="0"/>
              <a:t> transform: main idea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2" y="1545862"/>
            <a:ext cx="8698147" cy="594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Suppose we have an identification protocol of this form:</a:t>
            </a:r>
            <a:endParaRPr lang="pl-PL" dirty="0"/>
          </a:p>
        </p:txBody>
      </p:sp>
      <p:pic>
        <p:nvPicPr>
          <p:cNvPr id="4" name="Picture 6" descr="MCj0415808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6155" y="3288857"/>
            <a:ext cx="956849" cy="1061878"/>
          </a:xfrm>
          <a:prstGeom prst="rect">
            <a:avLst/>
          </a:prstGeom>
          <a:noFill/>
        </p:spPr>
      </p:pic>
      <p:pic>
        <p:nvPicPr>
          <p:cNvPr id="5" name="Picture 4" descr="PL41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33926" y="3288857"/>
            <a:ext cx="1026246" cy="105821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631326" y="3973047"/>
            <a:ext cx="831445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verifier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907963" y="3973047"/>
            <a:ext cx="927197" cy="3502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prover</a:t>
            </a:r>
            <a:endParaRPr lang="en-US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109226" y="4144036"/>
            <a:ext cx="227384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114037" y="3973047"/>
                <a:ext cx="424538" cy="41388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pl-PL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037" y="3973047"/>
                <a:ext cx="424538" cy="41388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 flipV="1">
            <a:off x="4109226" y="4846695"/>
            <a:ext cx="2273843" cy="54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32737" y="4646640"/>
                <a:ext cx="1239891" cy="40011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random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endParaRPr lang="pl-PL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737" y="4646640"/>
                <a:ext cx="1239891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2817" t="-1333" b="-160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4125963" y="5594954"/>
            <a:ext cx="227384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09882" y="5390179"/>
                <a:ext cx="1485600" cy="40011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882" y="5390179"/>
                <a:ext cx="1485600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841036" y="2810530"/>
                <a:ext cx="719136" cy="36933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036" y="2810530"/>
                <a:ext cx="71913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659933" y="3564784"/>
                <a:ext cx="492443" cy="36933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933" y="3564784"/>
                <a:ext cx="492443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906155" y="2400410"/>
                <a:ext cx="2762896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err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𝒑𝒌</m:t>
                          </m:r>
                          <m:r>
                            <a:rPr lang="en-US" b="1" i="1" dirty="0" err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err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𝒔𝒌</m:t>
                          </m:r>
                        </m:e>
                      </m:d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𝐆𝐞𝐧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155" y="2400410"/>
                <a:ext cx="2762896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urved Connector 23"/>
          <p:cNvCxnSpPr>
            <a:stCxn id="23" idx="1"/>
            <a:endCxn id="22" idx="1"/>
          </p:cNvCxnSpPr>
          <p:nvPr/>
        </p:nvCxnSpPr>
        <p:spPr>
          <a:xfrm rot="10800000" flipV="1">
            <a:off x="2659933" y="2585076"/>
            <a:ext cx="246222" cy="1164374"/>
          </a:xfrm>
          <a:prstGeom prst="curvedConnector3">
            <a:avLst>
              <a:gd name="adj1" fmla="val 368213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hape 16"/>
          <p:cNvCxnSpPr>
            <a:stCxn id="23" idx="3"/>
            <a:endCxn id="21" idx="1"/>
          </p:cNvCxnSpPr>
          <p:nvPr/>
        </p:nvCxnSpPr>
        <p:spPr>
          <a:xfrm>
            <a:off x="5669051" y="2585076"/>
            <a:ext cx="1171985" cy="410120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ular Callout 31"/>
              <p:cNvSpPr/>
              <p:nvPr/>
            </p:nvSpPr>
            <p:spPr>
              <a:xfrm>
                <a:off x="679450" y="4562395"/>
                <a:ext cx="3289300" cy="1166763"/>
              </a:xfrm>
              <a:prstGeom prst="wedgeRoundRectCallout">
                <a:avLst>
                  <a:gd name="adj1" fmla="val 88492"/>
                  <a:gd name="adj2" fmla="val -71384"/>
                  <a:gd name="adj3" fmla="val 16667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technical assumption: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/>
                  <a:t>is “reasonably long”, say: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𝛀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</a:t>
                </a:r>
              </a:p>
            </p:txBody>
          </p:sp>
        </mc:Choice>
        <mc:Fallback xmlns="">
          <p:sp>
            <p:nvSpPr>
              <p:cNvPr id="32" name="Rounded Rectangular Callout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450" y="4562395"/>
                <a:ext cx="3289300" cy="1166763"/>
              </a:xfrm>
              <a:prstGeom prst="wedgeRoundRectCallout">
                <a:avLst>
                  <a:gd name="adj1" fmla="val 88492"/>
                  <a:gd name="adj2" fmla="val -71384"/>
                  <a:gd name="adj3" fmla="val 16667"/>
                </a:avLst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592620" y="5335065"/>
                <a:ext cx="220418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compute some value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/>
                  <a:t>from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000" dirty="0" smtClean="0"/>
                  <a:t> and accept iff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dirty="0" smtClean="0"/>
                  <a:t>.</a:t>
                </a:r>
                <a:endParaRPr lang="pl-P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620" y="5335065"/>
                <a:ext cx="2204184" cy="1323439"/>
              </a:xfrm>
              <a:prstGeom prst="rect">
                <a:avLst/>
              </a:prstGeom>
              <a:blipFill rotWithShape="0">
                <a:blip r:embed="rId11"/>
                <a:stretch>
                  <a:fillRect l="-2762" t="-2304" r="-4420" b="-737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610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5" grpId="0" animBg="1"/>
      <p:bldP spid="18" grpId="0" animBg="1"/>
      <p:bldP spid="21" grpId="0" animBg="1"/>
      <p:bldP spid="22" grpId="0" animBg="1"/>
      <p:bldP spid="23" grpId="0" animBg="1"/>
      <p:bldP spid="32" grpId="0" animBg="1"/>
      <p:bldP spid="3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223838"/>
            <a:ext cx="8509000" cy="81438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Create a signature scheme as follows</a:t>
            </a:r>
            <a:endParaRPr lang="pl-PL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1950" y="1103014"/>
                <a:ext cx="8280400" cy="1847251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 Let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r>
                  <a:rPr lang="en-US" dirty="0" smtClean="0"/>
                  <a:t> be a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hash function </a:t>
                </a:r>
                <a:r>
                  <a:rPr lang="en-US" dirty="0" smtClean="0"/>
                  <a:t>(modelled as a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random oracle</a:t>
                </a:r>
                <a:r>
                  <a:rPr lang="en-US" dirty="0" smtClean="0"/>
                  <a:t>)</a:t>
                </a:r>
              </a:p>
              <a:p>
                <a:r>
                  <a:rPr lang="en-US" dirty="0"/>
                  <a:t>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key pair generation </a:t>
                </a:r>
                <a:r>
                  <a:rPr lang="en-US" dirty="0" smtClean="0"/>
                  <a:t>– as in the authentication protocol</a:t>
                </a:r>
              </a:p>
              <a:p>
                <a:pPr marL="0" indent="0">
                  <a:buNone/>
                </a:pPr>
                <a:r>
                  <a:rPr lang="en-US" dirty="0" smtClean="0"/>
                  <a:t>To sign a message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dirty="0" smtClean="0"/>
                  <a:t> the signing algorithm simulates the execution of the identification scheme:</a:t>
                </a:r>
              </a:p>
              <a:p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1950" y="1103014"/>
                <a:ext cx="8280400" cy="1847251"/>
              </a:xfrm>
              <a:blipFill rotWithShape="0">
                <a:blip r:embed="rId3"/>
                <a:stretch>
                  <a:fillRect l="-1104" t="-6271" b="-594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PL412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3434" y="2688092"/>
            <a:ext cx="1026246" cy="1058215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1086783" y="3955040"/>
            <a:ext cx="7213600" cy="26797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" name="Picture 6" descr="MCj0415808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01355" y="4763952"/>
            <a:ext cx="956849" cy="1061878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55133" y="5039879"/>
                <a:ext cx="492443" cy="36933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133" y="5039879"/>
                <a:ext cx="492443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73294" y="3805102"/>
                <a:ext cx="2273300" cy="4064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𝐒𝐢𝐠𝐧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294" y="3805102"/>
                <a:ext cx="2273300" cy="4064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3744646" y="5071629"/>
            <a:ext cx="189787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43367" y="4896704"/>
                <a:ext cx="336952" cy="3693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pl-PL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367" y="4896704"/>
                <a:ext cx="336952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loud Callout 12"/>
          <p:cNvSpPr/>
          <p:nvPr/>
        </p:nvSpPr>
        <p:spPr>
          <a:xfrm>
            <a:off x="5865482" y="4692881"/>
            <a:ext cx="1962150" cy="1204019"/>
          </a:xfrm>
          <a:prstGeom prst="cloudCallout">
            <a:avLst>
              <a:gd name="adj1" fmla="val -15978"/>
              <a:gd name="adj2" fmla="val -10205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64250" y="5100858"/>
                <a:ext cx="14366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250" y="5100858"/>
                <a:ext cx="1436612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461000" y="3445204"/>
                <a:ext cx="2520949" cy="70788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the verifier is “simulated using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2000" dirty="0" smtClean="0"/>
                  <a:t>“</a:t>
                </a:r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000" y="3445204"/>
                <a:ext cx="2520949" cy="70788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H="1" flipV="1">
            <a:off x="3744064" y="5512065"/>
            <a:ext cx="1871771" cy="42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40162" y="5376776"/>
                <a:ext cx="340157" cy="33855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pl-PL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162" y="5376776"/>
                <a:ext cx="340157" cy="33855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3744063" y="5949397"/>
            <a:ext cx="187177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33899" y="5844739"/>
                <a:ext cx="346419" cy="3434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pl-PL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899" y="5844739"/>
                <a:ext cx="346419" cy="34348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511865" y="6303683"/>
                <a:ext cx="2541382" cy="43571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output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</a:t>
                </a:r>
                <a:endParaRPr lang="pl-PL" sz="20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865" y="6303683"/>
                <a:ext cx="2541382" cy="43571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33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9" grpId="0" animBg="1"/>
      <p:bldP spid="13" grpId="0" animBg="1"/>
      <p:bldP spid="12" grpId="0"/>
      <p:bldP spid="15" grpId="0" animBg="1"/>
      <p:bldP spid="17" grpId="0" animBg="1"/>
      <p:bldP spid="19" grpId="0" animBg="1"/>
      <p:bldP spid="2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81549" y="381019"/>
            <a:ext cx="7335329" cy="16551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2546433" y="1324622"/>
            <a:ext cx="1566393" cy="65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781549" y="3386585"/>
            <a:ext cx="7378197" cy="288271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911" y="2197413"/>
            <a:ext cx="8216900" cy="883629"/>
          </a:xfrm>
        </p:spPr>
        <p:txBody>
          <a:bodyPr/>
          <a:lstStyle/>
          <a:p>
            <a:r>
              <a:rPr lang="en-US" dirty="0" smtClean="0"/>
              <a:t>How to verify?</a:t>
            </a:r>
            <a:endParaRPr lang="pl-PL" dirty="0"/>
          </a:p>
        </p:txBody>
      </p:sp>
      <p:pic>
        <p:nvPicPr>
          <p:cNvPr id="10" name="Picture 6" descr="MCj041580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6136" y="638864"/>
            <a:ext cx="967696" cy="962248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83410" y="955290"/>
                <a:ext cx="489582" cy="36933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410" y="955290"/>
                <a:ext cx="48958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66617" y="149720"/>
                <a:ext cx="1879816" cy="38782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𝐒𝐢𝐠𝐧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617" y="149720"/>
                <a:ext cx="1879816" cy="38782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2578284" y="1032252"/>
            <a:ext cx="156937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186643" y="804285"/>
                <a:ext cx="401088" cy="3693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pl-PL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643" y="804285"/>
                <a:ext cx="40108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01479" y="988951"/>
                <a:ext cx="15959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479" y="988951"/>
                <a:ext cx="1595957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86611" y="1184489"/>
                <a:ext cx="395631" cy="3693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pl-PL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611" y="1184489"/>
                <a:ext cx="395631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>
            <a:off x="2577673" y="1682615"/>
            <a:ext cx="154778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186610" y="1571052"/>
                <a:ext cx="395632" cy="3693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610" y="1571052"/>
                <a:ext cx="395632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728326" y="1764865"/>
                <a:ext cx="2101496" cy="47178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output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</a:t>
                </a:r>
                <a:endParaRPr lang="pl-PL" sz="20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326" y="1764865"/>
                <a:ext cx="2101496" cy="47178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35300" y="3531685"/>
                <a:ext cx="6845049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Assuming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2000" dirty="0" smtClean="0"/>
                  <a:t> is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</m:oMath>
                </a14:m>
                <a:r>
                  <a:rPr lang="en-US" sz="2000" dirty="0" smtClean="0"/>
                  <a:t> “is a correct transcript” check if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000" dirty="0" smtClean="0"/>
                  <a:t> was computed correctly. That is:</a:t>
                </a:r>
              </a:p>
              <a:p>
                <a:endParaRPr lang="en-US" sz="600" dirty="0" smtClean="0"/>
              </a:p>
              <a:p>
                <a:endParaRPr lang="en-US" sz="600" dirty="0"/>
              </a:p>
              <a:p>
                <a:endParaRPr lang="en-US" sz="600" dirty="0" smtClean="0"/>
              </a:p>
              <a:p>
                <a:endParaRPr lang="pl-PL" sz="600" dirty="0" smtClean="0"/>
              </a:p>
              <a:p>
                <a:endParaRPr lang="en-US" sz="600" dirty="0" smtClean="0"/>
              </a:p>
              <a:p>
                <a:r>
                  <a:rPr lang="pl-PL" sz="2000" dirty="0" smtClean="0"/>
                  <a:t>let</a:t>
                </a:r>
                <a:r>
                  <a:rPr lang="pl-PL" sz="20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  <a:p>
                <a:r>
                  <a:rPr lang="pl-PL" sz="2000" dirty="0" smtClean="0">
                    <a:latin typeface="Cambria" panose="02040503050406030204" pitchFamily="18" charset="0"/>
                  </a:rPr>
                  <a:t>and</a:t>
                </a:r>
                <a:r>
                  <a:rPr lang="en-US" sz="2000" dirty="0" smtClean="0">
                    <a:latin typeface="Cambria" panose="02040503050406030204" pitchFamily="18" charset="0"/>
                  </a:rPr>
                  <a:t> check if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</m:oMath>
                </a14:m>
                <a:endParaRPr lang="en-US" sz="20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00" y="3531685"/>
                <a:ext cx="6845049" cy="1785104"/>
              </a:xfrm>
              <a:prstGeom prst="rect">
                <a:avLst/>
              </a:prstGeom>
              <a:blipFill rotWithShape="0">
                <a:blip r:embed="rId11"/>
                <a:stretch>
                  <a:fillRect l="-980" t="-1706" r="-623" b="-511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98500" y="3084415"/>
                <a:ext cx="2908217" cy="39325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𝐕𝐫𝐟𝐲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00" y="3084415"/>
                <a:ext cx="2908217" cy="39325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4112825" y="6118502"/>
            <a:ext cx="4334969" cy="4763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output </a:t>
            </a:r>
            <a:r>
              <a:rPr lang="en-US" sz="2000" b="1" dirty="0">
                <a:solidFill>
                  <a:srgbClr val="FF0000"/>
                </a:solidFill>
              </a:rPr>
              <a:t>yes </a:t>
            </a:r>
            <a:r>
              <a:rPr lang="en-US" sz="2000" dirty="0" smtClean="0"/>
              <a:t>iff the prover outputs </a:t>
            </a:r>
            <a:r>
              <a:rPr lang="en-US" sz="2000" b="1" dirty="0" smtClean="0">
                <a:solidFill>
                  <a:srgbClr val="FF0000"/>
                </a:solidFill>
              </a:rPr>
              <a:t>yes</a:t>
            </a:r>
            <a:endParaRPr lang="pl-PL" sz="2000" b="1" dirty="0">
              <a:solidFill>
                <a:srgbClr val="FF0000"/>
              </a:solidFill>
            </a:endParaRPr>
          </a:p>
        </p:txBody>
      </p:sp>
      <p:sp>
        <p:nvSpPr>
          <p:cNvPr id="36" name="Left-Right Arrow 35"/>
          <p:cNvSpPr/>
          <p:nvPr/>
        </p:nvSpPr>
        <p:spPr>
          <a:xfrm>
            <a:off x="3963941" y="4706112"/>
            <a:ext cx="1705701" cy="484632"/>
          </a:xfrm>
          <a:prstGeom prst="left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equivalent</a:t>
            </a:r>
            <a:endParaRPr lang="pl-P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5752691" y="4594485"/>
                <a:ext cx="230505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 smtClean="0">
                    <a:latin typeface="Cambria" panose="02040503050406030204" pitchFamily="18" charset="0"/>
                  </a:rPr>
                  <a:t>check if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),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d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691" y="4594485"/>
                <a:ext cx="2305050" cy="707886"/>
              </a:xfrm>
              <a:prstGeom prst="rect">
                <a:avLst/>
              </a:prstGeom>
              <a:blipFill rotWithShape="0">
                <a:blip r:embed="rId13"/>
                <a:stretch>
                  <a:fillRect t="-5172" b="-948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603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/>
      <p:bldP spid="32" grpId="0" animBg="1"/>
      <p:bldP spid="33" grpId="0" animBg="1"/>
      <p:bldP spid="36" grpId="0" animBg="1"/>
      <p:bldP spid="3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11127"/>
            <a:ext cx="7886700" cy="901702"/>
          </a:xfrm>
        </p:spPr>
        <p:txBody>
          <a:bodyPr/>
          <a:lstStyle/>
          <a:p>
            <a:r>
              <a:rPr lang="en-US" dirty="0" smtClean="0"/>
              <a:t>More formally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61950" y="1012829"/>
                <a:ext cx="8312150" cy="646111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𝐆𝐞𝐧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– the same as in the identification scheme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" y="1012829"/>
                <a:ext cx="8312150" cy="64611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61950" y="1771650"/>
                <a:ext cx="8312150" cy="280669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4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𝐒𝐢𝐠𝐧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𝒔𝒌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computed </a:t>
                </a:r>
                <a:r>
                  <a:rPr lang="en-US" sz="2400" dirty="0" smtClean="0"/>
                  <a:t>by simulating </a:t>
                </a:r>
                <a:r>
                  <a:rPr lang="en-US" sz="2400" dirty="0"/>
                  <a:t>the prover or random </a:t>
                </a:r>
                <a:r>
                  <a:rPr lang="en-US" sz="2400" dirty="0" smtClean="0"/>
                  <a:t>input as follows:</a:t>
                </a:r>
                <a:endParaRPr lang="en-US" sz="24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2400" dirty="0"/>
                  <a:t> be the “first message of the prover”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let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</m:oMath>
                </a14:m>
                <a:r>
                  <a:rPr lang="en-US" sz="2400" dirty="0" smtClean="0"/>
                  <a:t> be </a:t>
                </a:r>
                <a:r>
                  <a:rPr lang="en-US" sz="2400" dirty="0"/>
                  <a:t>the “second message of the prover” (after receiving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400" dirty="0" smtClean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output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" y="1771650"/>
                <a:ext cx="8312150" cy="28066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61950" y="4691059"/>
                <a:ext cx="8312150" cy="18034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4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𝐕𝐫𝐟𝐲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𝒑𝒌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</a:t>
                </a:r>
                <a:endParaRPr lang="en-US" sz="2400" dirty="0" smtClean="0"/>
              </a:p>
              <a:p>
                <a:endParaRPr lang="en-US" sz="2400" dirty="0"/>
              </a:p>
              <a:p>
                <a:pPr lvl="1"/>
                <a:r>
                  <a:rPr lang="en-US" sz="2400" b="1" dirty="0" smtClean="0">
                    <a:solidFill>
                      <a:srgbClr val="0070C0"/>
                    </a:solidFill>
                  </a:rPr>
                  <a:t>output</a:t>
                </a:r>
                <a:r>
                  <a:rPr lang="en-US" sz="2400" dirty="0" smtClean="0"/>
                  <a:t>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yes</a:t>
                </a:r>
                <a:r>
                  <a:rPr lang="en-US" sz="2400" dirty="0"/>
                  <a:t> iff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.</a:t>
                </a:r>
                <a:endParaRPr lang="pl-PL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" y="4691059"/>
                <a:ext cx="8312150" cy="18034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807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 animBg="1"/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it work?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51075"/>
            <a:ext cx="7886700" cy="240347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Correctness</a:t>
            </a:r>
            <a:r>
              <a:rPr lang="en-US" dirty="0" smtClean="0"/>
              <a:t> is trivial – if the signer is honest then the verifier will always accept.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about </a:t>
            </a:r>
            <a:r>
              <a:rPr lang="en-US" b="1" dirty="0" smtClean="0">
                <a:solidFill>
                  <a:srgbClr val="FF0000"/>
                </a:solidFill>
              </a:rPr>
              <a:t>security</a:t>
            </a:r>
            <a:r>
              <a:rPr lang="en-US" dirty="0" smtClean="0"/>
              <a:t>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670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31777"/>
            <a:ext cx="7886700" cy="1000124"/>
          </a:xfrm>
        </p:spPr>
        <p:txBody>
          <a:bodyPr/>
          <a:lstStyle/>
          <a:p>
            <a:r>
              <a:rPr lang="pl-PL" dirty="0" smtClean="0"/>
              <a:t>Security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06002"/>
            <a:ext cx="7886700" cy="5016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First look at the </a:t>
            </a:r>
            <a:r>
              <a:rPr lang="en-US" b="1" dirty="0" smtClean="0">
                <a:solidFill>
                  <a:srgbClr val="0070C0"/>
                </a:solidFill>
              </a:rPr>
              <a:t>learning phase</a:t>
            </a:r>
            <a:r>
              <a:rPr lang="en-US" dirty="0" smtClean="0"/>
              <a:t>:</a:t>
            </a:r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42900" y="1879600"/>
                <a:ext cx="4038600" cy="288995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pl-PL" sz="2000" dirty="0" smtClean="0"/>
                  <a:t>In</a:t>
                </a:r>
                <a:r>
                  <a:rPr lang="en-US" sz="2000" dirty="0" smtClean="0"/>
                  <a:t> the </a:t>
                </a:r>
                <a:r>
                  <a:rPr lang="pl-PL" sz="2000" b="1" dirty="0" smtClean="0">
                    <a:solidFill>
                      <a:srgbClr val="7030A0"/>
                    </a:solidFill>
                  </a:rPr>
                  <a:t>identification 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scheme </a:t>
                </a:r>
                <a:r>
                  <a:rPr lang="en-US" sz="2000" dirty="0" smtClean="0"/>
                  <a:t>the adversary learns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𝒑𝒌</m:t>
                    </m:r>
                  </m:oMath>
                </a14:m>
                <a:r>
                  <a:rPr lang="en-US" sz="2000" dirty="0" smtClean="0"/>
                  <a:t> and can see many tuples of a form: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 smtClean="0"/>
                  <a:t>sampled as follows:</a:t>
                </a:r>
                <a:endParaRPr lang="en-US" sz="20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pl-PL" sz="2000" dirty="0"/>
                  <a:t>random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random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l-PL" sz="2000" b="1" dirty="0">
                  <a:solidFill>
                    <a:srgbClr val="FF0000"/>
                  </a:solidFill>
                </a:endParaRPr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1879600"/>
                <a:ext cx="4038600" cy="2889958"/>
              </a:xfrm>
              <a:prstGeom prst="rect">
                <a:avLst/>
              </a:prstGeom>
              <a:blipFill>
                <a:blip r:embed="rId2"/>
                <a:stretch>
                  <a:fillRect l="-893" t="-20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667250" y="1879600"/>
                <a:ext cx="4038600" cy="286232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pl-PL" sz="2000" dirty="0" smtClean="0"/>
                  <a:t>In</a:t>
                </a:r>
                <a:r>
                  <a:rPr lang="en-US" sz="2000" dirty="0" smtClean="0"/>
                  <a:t> the 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signature scheme </a:t>
                </a:r>
                <a:r>
                  <a:rPr lang="en-US" sz="2000" dirty="0" smtClean="0"/>
                  <a:t>the adversary </a:t>
                </a:r>
                <a:r>
                  <a:rPr lang="en-US" sz="2000" dirty="0"/>
                  <a:t>learns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𝒑𝒌</m:t>
                    </m:r>
                  </m:oMath>
                </a14:m>
                <a:r>
                  <a:rPr lang="en-US" sz="2000" dirty="0"/>
                  <a:t> and </a:t>
                </a:r>
                <a:r>
                  <a:rPr lang="en-US" sz="2000" dirty="0" smtClean="0"/>
                  <a:t>can see many tuples of a form: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 smtClean="0"/>
                  <a:t>sampled as follows:</a:t>
                </a:r>
                <a:endParaRPr lang="en-US" sz="20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pl-PL" sz="2000" dirty="0"/>
                  <a:t>random</a:t>
                </a:r>
                <a:r>
                  <a:rPr lang="pl-PL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l-PL" sz="2000" b="1" dirty="0">
                  <a:solidFill>
                    <a:srgbClr val="FF0000"/>
                  </a:solidFill>
                </a:endParaRPr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250" y="1879600"/>
                <a:ext cx="4038600" cy="2862322"/>
              </a:xfrm>
              <a:prstGeom prst="rect">
                <a:avLst/>
              </a:prstGeom>
              <a:blipFill>
                <a:blip r:embed="rId3"/>
                <a:stretch>
                  <a:fillRect l="-1043" t="-20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2900" y="4943245"/>
                <a:ext cx="814070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u="sng" dirty="0" smtClean="0">
                    <a:solidFill>
                      <a:srgbClr val="0070C0"/>
                    </a:solidFill>
                  </a:rPr>
                  <a:t>Note</a:t>
                </a:r>
                <a:r>
                  <a:rPr lang="en-US" sz="2000" dirty="0" smtClean="0"/>
                  <a:t>:</a:t>
                </a:r>
              </a:p>
              <a:p>
                <a:r>
                  <a:rPr lang="en-US" sz="2000" dirty="0" smtClean="0"/>
                  <a:t>the adversary chooses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2000" dirty="0" smtClean="0"/>
                  <a:t> but he 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cannot choose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2000" dirty="0" smtClean="0"/>
                  <a:t>, so by the properties of the random oracle: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000" dirty="0" smtClean="0"/>
                  <a:t> is </a:t>
                </a:r>
                <a:r>
                  <a:rPr lang="en-US" sz="2000" b="1" dirty="0" smtClean="0"/>
                  <a:t>completely random</a:t>
                </a:r>
                <a:r>
                  <a:rPr lang="en-US" sz="2000" dirty="0" smtClean="0"/>
                  <a:t>.</a:t>
                </a:r>
              </a:p>
              <a:p>
                <a:r>
                  <a:rPr lang="en-US" sz="2000" b="1" u="sng" dirty="0" smtClean="0">
                    <a:solidFill>
                      <a:srgbClr val="7030A0"/>
                    </a:solidFill>
                  </a:rPr>
                  <a:t>Moral</a:t>
                </a:r>
                <a:r>
                  <a:rPr lang="en-US" sz="2000" dirty="0" smtClean="0"/>
                  <a:t>:</a:t>
                </a:r>
              </a:p>
              <a:p>
                <a:r>
                  <a:rPr lang="en-US" sz="2000" dirty="0" smtClean="0"/>
                  <a:t>these two experiments are identical!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4943245"/>
                <a:ext cx="8140700" cy="1631216"/>
              </a:xfrm>
              <a:prstGeom prst="rect">
                <a:avLst/>
              </a:prstGeom>
              <a:blipFill rotWithShape="0">
                <a:blip r:embed="rId4"/>
                <a:stretch>
                  <a:fillRect l="-749" t="-2247" r="-225" b="-599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-Right Arrow 8"/>
          <p:cNvSpPr/>
          <p:nvPr/>
        </p:nvSpPr>
        <p:spPr>
          <a:xfrm>
            <a:off x="2597345" y="3746500"/>
            <a:ext cx="2393754" cy="425450"/>
          </a:xfrm>
          <a:prstGeom prst="leftRightArrow">
            <a:avLst>
              <a:gd name="adj1" fmla="val 68605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difference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95897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 animBg="1"/>
      <p:bldP spid="5" grpId="0" uiExpand="1" build="p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2608863"/>
            <a:ext cx="9144000" cy="2286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822960" anchor="ctr"/>
          <a:lstStyle/>
          <a:p>
            <a:pPr marL="609600" indent="-609600">
              <a:buFontTx/>
              <a:buAutoNum type="arabicPeriod"/>
            </a:pPr>
            <a:r>
              <a:rPr lang="pl-PL" sz="2800" dirty="0"/>
              <a:t> </a:t>
            </a:r>
            <a:r>
              <a:rPr lang="en-GB" sz="2800" b="1" dirty="0" smtClean="0">
                <a:solidFill>
                  <a:srgbClr val="FF0000"/>
                </a:solidFill>
              </a:rPr>
              <a:t>publicly verifiable</a:t>
            </a:r>
            <a:r>
              <a:rPr lang="pl-PL" sz="2800" dirty="0" smtClean="0">
                <a:solidFill>
                  <a:schemeClr val="tx1"/>
                </a:solidFill>
              </a:rPr>
              <a:t>,</a:t>
            </a:r>
            <a:endParaRPr lang="en-GB" sz="2800" dirty="0">
              <a:solidFill>
                <a:schemeClr val="tx1"/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pl-PL" sz="2800" dirty="0"/>
              <a:t> </a:t>
            </a:r>
            <a:r>
              <a:rPr lang="en-GB" sz="2800" b="1" dirty="0" smtClean="0">
                <a:solidFill>
                  <a:srgbClr val="7030A0"/>
                </a:solidFill>
              </a:rPr>
              <a:t>transferable</a:t>
            </a:r>
            <a:r>
              <a:rPr lang="pl-PL" sz="2800" dirty="0" smtClean="0">
                <a:solidFill>
                  <a:schemeClr val="tx1"/>
                </a:solidFill>
              </a:rPr>
              <a:t>, and</a:t>
            </a:r>
            <a:endParaRPr lang="en-GB" sz="2800" dirty="0">
              <a:solidFill>
                <a:schemeClr val="tx1"/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pl-PL" sz="2800" dirty="0"/>
              <a:t> </a:t>
            </a:r>
            <a:r>
              <a:rPr lang="en-GB" sz="2800" dirty="0"/>
              <a:t>provide </a:t>
            </a:r>
            <a:r>
              <a:rPr lang="en-GB" sz="2800" b="1" dirty="0" smtClean="0">
                <a:solidFill>
                  <a:srgbClr val="0070C0"/>
                </a:solidFill>
              </a:rPr>
              <a:t>non-repudiation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96562" y="231820"/>
            <a:ext cx="8218788" cy="985321"/>
          </a:xfrm>
        </p:spPr>
        <p:txBody>
          <a:bodyPr/>
          <a:lstStyle/>
          <a:p>
            <a:r>
              <a:rPr lang="en-GB" sz="4000" dirty="0"/>
              <a:t>Advantages of the signature schemes</a:t>
            </a:r>
            <a:endParaRPr lang="en-US" sz="40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694" y="1743696"/>
            <a:ext cx="7886700" cy="540694"/>
          </a:xfrm>
        </p:spPr>
        <p:txBody>
          <a:bodyPr>
            <a:normAutofit/>
          </a:bodyPr>
          <a:lstStyle/>
          <a:p>
            <a:pPr marL="609600" indent="-609600">
              <a:buFontTx/>
              <a:buNone/>
            </a:pPr>
            <a:r>
              <a:rPr lang="en-GB" dirty="0"/>
              <a:t>Digital signatures are</a:t>
            </a:r>
            <a:r>
              <a:rPr lang="en-GB" dirty="0" smtClean="0"/>
              <a:t>:</a:t>
            </a:r>
            <a:endParaRPr lang="pl-PL" dirty="0" smtClean="0"/>
          </a:p>
          <a:p>
            <a:pPr marL="609600" indent="-609600">
              <a:buFontTx/>
              <a:buAutoNum type="arabicPeriod"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</p:txBody>
      </p:sp>
      <p:sp>
        <p:nvSpPr>
          <p:cNvPr id="2" name="Rectangle 1"/>
          <p:cNvSpPr/>
          <p:nvPr/>
        </p:nvSpPr>
        <p:spPr>
          <a:xfrm>
            <a:off x="1498944" y="5471265"/>
            <a:ext cx="7187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800" dirty="0"/>
              <a:t>(we </a:t>
            </a:r>
            <a:r>
              <a:rPr lang="en-GB" sz="2800" dirty="0" smtClean="0"/>
              <a:t>explained </a:t>
            </a:r>
            <a:r>
              <a:rPr lang="en-GB" sz="2800" dirty="0"/>
              <a:t>it on </a:t>
            </a:r>
            <a:r>
              <a:rPr lang="en-GB" sz="2800" b="1" dirty="0" smtClean="0">
                <a:solidFill>
                  <a:srgbClr val="7030A0"/>
                </a:solidFill>
              </a:rPr>
              <a:t>Lecture </a:t>
            </a:r>
            <a:r>
              <a:rPr lang="pl-PL" sz="2800" b="1" dirty="0" smtClean="0">
                <a:solidFill>
                  <a:srgbClr val="7030A0"/>
                </a:solidFill>
              </a:rPr>
              <a:t>7</a:t>
            </a:r>
            <a:r>
              <a:rPr lang="en-GB" sz="2800" dirty="0" smtClean="0"/>
              <a:t>, we now present the formal definition)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2307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 animBg="1"/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50" y="200254"/>
            <a:ext cx="7886700" cy="1325563"/>
          </a:xfrm>
        </p:spPr>
        <p:txBody>
          <a:bodyPr/>
          <a:lstStyle/>
          <a:p>
            <a:r>
              <a:rPr lang="en-US" dirty="0" smtClean="0"/>
              <a:t>Now look at the challenge phase</a:t>
            </a:r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4445000" y="1631950"/>
                <a:ext cx="4216400" cy="184785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pl-PL" sz="2100" dirty="0" smtClean="0"/>
                  <a:t>In</a:t>
                </a:r>
                <a:r>
                  <a:rPr lang="en-US" sz="2100" dirty="0"/>
                  <a:t> the </a:t>
                </a:r>
                <a:r>
                  <a:rPr lang="pl-PL" sz="2100" b="1" dirty="0" smtClean="0">
                    <a:solidFill>
                      <a:srgbClr val="7030A0"/>
                    </a:solidFill>
                  </a:rPr>
                  <a:t>signature</a:t>
                </a:r>
                <a:r>
                  <a:rPr lang="en-US" sz="21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100" b="1" dirty="0">
                    <a:solidFill>
                      <a:srgbClr val="7030A0"/>
                    </a:solidFill>
                  </a:rPr>
                  <a:t>scheme </a:t>
                </a:r>
                <a:r>
                  <a:rPr lang="en-US" sz="2100" dirty="0"/>
                  <a:t>the </a:t>
                </a:r>
                <a:r>
                  <a:rPr lang="en-US" sz="2100" dirty="0" smtClean="0"/>
                  <a:t>adversary has to find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100" dirty="0" smtClean="0"/>
                  <a:t> such that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100" dirty="0" smtClean="0"/>
                  <a:t>,</a:t>
                </a:r>
              </a:p>
              <a:p>
                <a:pPr algn="ctr"/>
                <a:endParaRPr lang="en-US" sz="600" dirty="0" smtClean="0"/>
              </a:p>
              <a:p>
                <a:r>
                  <a:rPr lang="en-US" sz="21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21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100" dirty="0" smtClean="0"/>
                  <a:t>.</a:t>
                </a: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000" y="1631950"/>
                <a:ext cx="4216400" cy="1847850"/>
              </a:xfrm>
              <a:prstGeom prst="rect">
                <a:avLst/>
              </a:prstGeom>
              <a:blipFill>
                <a:blip r:embed="rId2"/>
                <a:stretch>
                  <a:fillRect l="-1141" b="-320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46100" y="1631950"/>
                <a:ext cx="3517900" cy="26924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100" dirty="0" smtClean="0"/>
                  <a:t>To break the </a:t>
                </a:r>
                <a:r>
                  <a:rPr lang="en-US" sz="2100" b="1" dirty="0">
                    <a:solidFill>
                      <a:srgbClr val="7030A0"/>
                    </a:solidFill>
                  </a:rPr>
                  <a:t>authentication scheme </a:t>
                </a:r>
                <a:r>
                  <a:rPr lang="en-US" sz="2100" dirty="0"/>
                  <a:t>the </a:t>
                </a:r>
                <a:r>
                  <a:rPr lang="en-US" sz="2100" dirty="0" smtClean="0"/>
                  <a:t>adversary</a:t>
                </a:r>
                <a:r>
                  <a:rPr lang="pl-PL" sz="2100" dirty="0" smtClean="0"/>
                  <a:t> </a:t>
                </a:r>
                <a:r>
                  <a:rPr lang="en-US" sz="2100" dirty="0" smtClean="0"/>
                  <a:t>has to </a:t>
                </a:r>
              </a:p>
              <a:p>
                <a:r>
                  <a:rPr lang="en-US" sz="2100" dirty="0" smtClean="0"/>
                  <a:t>find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2100" dirty="0" smtClean="0"/>
                  <a:t> such that</a:t>
                </a:r>
              </a:p>
              <a:p>
                <a:pPr lvl="1"/>
                <a:r>
                  <a:rPr lang="en-US" sz="2100" dirty="0" smtClean="0"/>
                  <a:t>after learning random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endParaRPr lang="en-US" sz="2100" b="1" dirty="0" smtClean="0">
                  <a:solidFill>
                    <a:srgbClr val="FF0000"/>
                  </a:solidFill>
                </a:endParaRPr>
              </a:p>
              <a:p>
                <a:pPr lvl="2"/>
                <a:r>
                  <a:rPr lang="en-US" sz="2100" dirty="0" smtClean="0"/>
                  <a:t>he can find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sz="2100" dirty="0" smtClean="0"/>
              </a:p>
              <a:p>
                <a:pPr algn="ctr"/>
                <a:r>
                  <a:rPr lang="en-US" sz="2100" dirty="0" smtClean="0"/>
                  <a:t>such that:</a:t>
                </a:r>
              </a:p>
              <a:p>
                <a:pPr algn="ctr"/>
                <a:endParaRPr lang="en-US" sz="5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d>
                        <m:dPr>
                          <m:ctrlP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  <m:r>
                        <a:rPr lang="en-US" sz="2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n-US" sz="21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00" y="1631950"/>
                <a:ext cx="3517900" cy="2692400"/>
              </a:xfrm>
              <a:prstGeom prst="rect">
                <a:avLst/>
              </a:prstGeom>
              <a:blipFill rotWithShape="0">
                <a:blip r:embed="rId3"/>
                <a:stretch>
                  <a:fillRect l="-1365" r="-136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445000" y="4572000"/>
                <a:ext cx="4216400" cy="177165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100" dirty="0" smtClean="0"/>
                  <a:t>He has to:</a:t>
                </a:r>
              </a:p>
              <a:p>
                <a:r>
                  <a:rPr lang="en-US" sz="2100" dirty="0" smtClean="0"/>
                  <a:t>choose the value of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2100" dirty="0" smtClean="0"/>
                  <a:t> first,</a:t>
                </a:r>
              </a:p>
              <a:p>
                <a:pPr lvl="1"/>
                <a:r>
                  <a:rPr lang="en-US" sz="2100" dirty="0" smtClean="0"/>
                  <a:t>then he learns </a:t>
                </a:r>
                <a14:m>
                  <m:oMath xmlns:m="http://schemas.openxmlformats.org/officeDocument/2006/math"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100" dirty="0"/>
                  <a:t>,</a:t>
                </a:r>
              </a:p>
              <a:p>
                <a:pPr lvl="2"/>
                <a:r>
                  <a:rPr lang="en-US" sz="2100" dirty="0" smtClean="0"/>
                  <a:t>and he has to find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100" dirty="0" smtClean="0"/>
                  <a:t> such </a:t>
                </a:r>
              </a:p>
              <a:p>
                <a:pPr lvl="2"/>
                <a:endParaRPr lang="en-US" sz="5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d>
                        <m:d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  <m:r>
                        <a:rPr lang="en-US" sz="2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n-US" sz="21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000" y="4572000"/>
                <a:ext cx="4216400" cy="1771650"/>
              </a:xfrm>
              <a:prstGeom prst="rect">
                <a:avLst/>
              </a:prstGeom>
              <a:blipFill rotWithShape="0">
                <a:blip r:embed="rId4"/>
                <a:stretch>
                  <a:fillRect l="-1141" t="-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Arrow 18"/>
          <p:cNvSpPr/>
          <p:nvPr/>
        </p:nvSpPr>
        <p:spPr>
          <a:xfrm rot="5400000">
            <a:off x="5984875" y="3746500"/>
            <a:ext cx="1136650" cy="60325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106297" y="3841234"/>
                <a:ext cx="2879378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dirty="0"/>
                  <a:t> is a random </a:t>
                </a:r>
                <a:r>
                  <a:rPr lang="en-US" dirty="0" smtClean="0"/>
                  <a:t>oracle</a:t>
                </a:r>
                <a:endParaRPr lang="pl-PL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297" y="3841234"/>
                <a:ext cx="287937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Left-Right Arrow 20"/>
          <p:cNvSpPr/>
          <p:nvPr/>
        </p:nvSpPr>
        <p:spPr>
          <a:xfrm rot="2327795">
            <a:off x="3493174" y="4080133"/>
            <a:ext cx="1136971" cy="622300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TextBox 21"/>
          <p:cNvSpPr txBox="1"/>
          <p:nvPr/>
        </p:nvSpPr>
        <p:spPr>
          <a:xfrm>
            <a:off x="2195751" y="4572000"/>
            <a:ext cx="1620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it’s the same!</a:t>
            </a:r>
            <a:endParaRPr lang="pl-P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ular Callout 22"/>
              <p:cNvSpPr/>
              <p:nvPr/>
            </p:nvSpPr>
            <p:spPr>
              <a:xfrm>
                <a:off x="234950" y="5219760"/>
                <a:ext cx="3943350" cy="1225601"/>
              </a:xfrm>
              <a:prstGeom prst="wedgeRectCallout">
                <a:avLst>
                  <a:gd name="adj1" fmla="val 66929"/>
                  <a:gd name="adj2" fmla="val -52786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because if he chooses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000" dirty="0" smtClean="0"/>
                  <a:t> first he will not be able to find the right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/>
                  <a:t>(remember that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2000" dirty="0" smtClean="0"/>
                  <a:t> is long)</a:t>
                </a:r>
                <a:endParaRPr lang="pl-P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Rectangular Callout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50" y="5219760"/>
                <a:ext cx="3943350" cy="1225601"/>
              </a:xfrm>
              <a:prstGeom prst="wedgeRectCallout">
                <a:avLst>
                  <a:gd name="adj1" fmla="val 66929"/>
                  <a:gd name="adj2" fmla="val -52786"/>
                </a:avLst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263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uiExpand="1" build="p" animBg="1"/>
      <p:bldP spid="19" grpId="0" animBg="1"/>
      <p:bldP spid="20" grpId="0" animBg="1"/>
      <p:bldP spid="21" grpId="0" animBg="1"/>
      <p:bldP spid="22" grpId="0"/>
      <p:bldP spid="2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this method we can construct signature schemes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73275"/>
            <a:ext cx="7886700" cy="8350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example:</a:t>
            </a:r>
            <a:endParaRPr lang="pl-PL" dirty="0"/>
          </a:p>
        </p:txBody>
      </p:sp>
      <p:sp>
        <p:nvSpPr>
          <p:cNvPr id="4" name="Rectangle 3"/>
          <p:cNvSpPr/>
          <p:nvPr/>
        </p:nvSpPr>
        <p:spPr>
          <a:xfrm>
            <a:off x="692150" y="3054350"/>
            <a:ext cx="2857500" cy="13779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Schnorr’s</a:t>
            </a:r>
            <a:r>
              <a:rPr lang="en-US" sz="2400" dirty="0" smtClean="0"/>
              <a:t> identification scheme</a:t>
            </a:r>
            <a:endParaRPr lang="pl-PL" sz="2400" dirty="0"/>
          </a:p>
        </p:txBody>
      </p:sp>
      <p:sp>
        <p:nvSpPr>
          <p:cNvPr id="5" name="Rectangle 4"/>
          <p:cNvSpPr/>
          <p:nvPr/>
        </p:nvSpPr>
        <p:spPr>
          <a:xfrm>
            <a:off x="6261100" y="3009900"/>
            <a:ext cx="2330450" cy="13779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Schnorr’s</a:t>
            </a:r>
            <a:r>
              <a:rPr lang="en-US" sz="2400" dirty="0" smtClean="0"/>
              <a:t> signature scheme</a:t>
            </a:r>
            <a:endParaRPr lang="pl-PL" sz="2400" dirty="0"/>
          </a:p>
        </p:txBody>
      </p:sp>
      <p:sp>
        <p:nvSpPr>
          <p:cNvPr id="6" name="Right Arrow 5"/>
          <p:cNvSpPr/>
          <p:nvPr/>
        </p:nvSpPr>
        <p:spPr>
          <a:xfrm>
            <a:off x="3863975" y="3009900"/>
            <a:ext cx="2187575" cy="150495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Fiat-Shamir paradigm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44395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050" y="146051"/>
            <a:ext cx="7886700" cy="952500"/>
          </a:xfrm>
        </p:spPr>
        <p:txBody>
          <a:bodyPr/>
          <a:lstStyle/>
          <a:p>
            <a:r>
              <a:rPr lang="en-US" dirty="0" err="1" smtClean="0"/>
              <a:t>Schnorr’s</a:t>
            </a:r>
            <a:r>
              <a:rPr lang="en-US" dirty="0" smtClean="0"/>
              <a:t> signature scheme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2900" y="1177925"/>
                <a:ext cx="8420100" cy="1857375"/>
              </a:xfr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𝐆𝐞𝐧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 smtClean="0"/>
                  <a:t>run </a:t>
                </a:r>
                <a:r>
                  <a:rPr lang="en-US" sz="2400" b="1" dirty="0" err="1">
                    <a:solidFill>
                      <a:srgbClr val="FF0000"/>
                    </a:solidFill>
                  </a:rPr>
                  <a:t>GenG</a:t>
                </a:r>
                <a:r>
                  <a:rPr lang="en-US" sz="2400" dirty="0"/>
                  <a:t> to obtain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sz="2400" dirty="0"/>
                  <a:t> (assume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prime).   Then, </a:t>
                </a:r>
                <a:r>
                  <a:rPr lang="en-US" sz="2400" dirty="0" smtClean="0"/>
                  <a:t>choose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𝒙</m:t>
                    </m:r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  <a:cs typeface="Arial" pitchFamily="34" charset="0"/>
                      </a:rPr>
                      <m:t>←</m:t>
                    </m:r>
                    <m:r>
                      <a:rPr lang="en-GB" sz="24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  <a:cs typeface="Arial" pitchFamily="34" charset="0"/>
                      </a:rPr>
                      <m:t>𝒁</m:t>
                    </m:r>
                    <m:r>
                      <a:rPr lang="en-GB" sz="2400" b="1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  <a:cs typeface="Arial" pitchFamily="34" charset="0"/>
                      </a:rPr>
                      <m:t>𝒒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and computes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:=</m:t>
                    </m:r>
                    <m:r>
                      <a:rPr lang="en-US" sz="24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400" b="1" i="1" baseline="30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dirty="0"/>
                  <a:t>.   </a:t>
                </a:r>
                <a:endParaRPr lang="en-US" sz="2400" dirty="0" smtClean="0"/>
              </a:p>
              <a:p>
                <a:r>
                  <a:rPr lang="en-US" sz="2400" dirty="0"/>
                  <a:t>The public key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𝒑𝒌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is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r>
                      <a:rPr lang="en-GB" sz="24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𝑮</m:t>
                    </m:r>
                    <m:r>
                      <a:rPr lang="en-GB" sz="24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,</m:t>
                    </m:r>
                    <m:r>
                      <a:rPr lang="en-GB" sz="24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𝒈</m:t>
                    </m:r>
                    <m:r>
                      <a:rPr lang="en-GB" sz="24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,</m:t>
                    </m:r>
                    <m:r>
                      <a:rPr lang="en-GB" sz="24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𝒒</m:t>
                    </m:r>
                    <m:r>
                      <a:rPr lang="en-GB" sz="24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,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𝒚</m:t>
                    </m:r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GB" sz="2400" dirty="0">
                    <a:ea typeface="ＭＳ Ｐゴシック" pitchFamily="34" charset="-128"/>
                  </a:rPr>
                  <a:t>.</a:t>
                </a:r>
                <a:endParaRPr lang="en-US" sz="2400" dirty="0"/>
              </a:p>
              <a:p>
                <a:r>
                  <a:rPr lang="en-US" sz="2400" dirty="0">
                    <a:ea typeface="ＭＳ Ｐゴシック" pitchFamily="34" charset="-128"/>
                  </a:rPr>
                  <a:t>The private key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𝒔𝒌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ea typeface="ＭＳ Ｐゴシック" pitchFamily="34" charset="-128"/>
                  </a:rPr>
                  <a:t>is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r>
                      <a:rPr lang="en-GB" sz="24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𝑮</m:t>
                    </m:r>
                    <m:r>
                      <a:rPr lang="en-GB" sz="24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,</m:t>
                    </m:r>
                    <m:r>
                      <a:rPr lang="en-GB" sz="24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𝒈</m:t>
                    </m:r>
                    <m:r>
                      <a:rPr lang="en-GB" sz="24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,</m:t>
                    </m:r>
                    <m:r>
                      <a:rPr lang="en-GB" sz="24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𝒒</m:t>
                    </m:r>
                    <m:r>
                      <a:rPr lang="en-GB" sz="24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,</m:t>
                    </m:r>
                    <m:r>
                      <a:rPr lang="en-GB" sz="24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𝒙</m:t>
                    </m:r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2900" y="1177925"/>
                <a:ext cx="8420100" cy="1857375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2900" y="3290087"/>
                <a:ext cx="8420100" cy="197220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𝐒𝐢𝐠𝐧</m:t>
                      </m:r>
                      <m:d>
                        <m:d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𝒔𝒌</m:t>
                          </m:r>
                          <m:r>
                            <a:rPr lang="en-US" sz="2400" b="1" i="1" dirty="0" err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dirty="0" err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 smtClean="0"/>
                  <a:t>choose uniform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dirty="0" smtClean="0"/>
                  <a:t>and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endParaRPr lang="en-US" sz="2400" b="1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 smtClean="0"/>
                  <a:t>compute</a:t>
                </a:r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 smtClean="0"/>
                  <a:t>compute</a:t>
                </a:r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𝒓𝒙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 smtClean="0"/>
                  <a:t>output</a:t>
                </a:r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3290087"/>
                <a:ext cx="8420100" cy="19722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42900" y="5517082"/>
                <a:ext cx="8420100" cy="87851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𝐕𝐫𝐟𝐲</m:t>
                      </m:r>
                      <m:d>
                        <m:dPr>
                          <m:ctrlPr>
                            <a:rPr lang="en-US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𝒑𝒌</m:t>
                          </m:r>
                          <m:r>
                            <a:rPr lang="en-US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</m:d>
                        </m:e>
                      </m:d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sz="2400" dirty="0"/>
                  <a:t>output </a:t>
                </a:r>
                <a:r>
                  <a:rPr lang="en-US" sz="2400" b="1" dirty="0"/>
                  <a:t>yes</a:t>
                </a:r>
                <a:r>
                  <a:rPr lang="en-US" sz="2400" dirty="0"/>
                  <a:t> if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/>
                      <m:t>.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5517082"/>
                <a:ext cx="8420100" cy="8785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787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340768"/>
            <a:ext cx="6929486" cy="46805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definition of secure signature schemes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Signatures based on RSA, “hash-and-sign”, “full-domain-hash”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Constructions based on </a:t>
            </a:r>
            <a:r>
              <a:rPr lang="en-US" dirty="0"/>
              <a:t>d</a:t>
            </a:r>
            <a:r>
              <a:rPr lang="en-US" dirty="0" smtClean="0"/>
              <a:t>iscrete log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identification schemes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err="1" smtClean="0"/>
              <a:t>Schnorr</a:t>
            </a:r>
            <a:r>
              <a:rPr lang="en-US" dirty="0" smtClean="0"/>
              <a:t> signatures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DSA signatures</a:t>
            </a:r>
          </a:p>
          <a:p>
            <a:pPr marL="457200" indent="-514350">
              <a:buFont typeface="+mj-lt"/>
              <a:buAutoNum type="arabicPeriod"/>
            </a:pPr>
            <a:r>
              <a:rPr lang="en-US"/>
              <a:t>T</a:t>
            </a:r>
            <a:r>
              <a:rPr lang="en-US" smtClean="0"/>
              <a:t>heoretical constructions</a:t>
            </a:r>
            <a:endParaRPr lang="en-US" dirty="0" smtClean="0"/>
          </a:p>
          <a:p>
            <a:pPr marL="914400" lvl="1" indent="-514350">
              <a:buNone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Left Arrow 3"/>
          <p:cNvSpPr/>
          <p:nvPr/>
        </p:nvSpPr>
        <p:spPr>
          <a:xfrm flipH="1">
            <a:off x="823884" y="4306218"/>
            <a:ext cx="1214446" cy="500066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DSS signatures (also called DSA)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44650"/>
            <a:ext cx="7886700" cy="45323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</a:t>
            </a:r>
            <a:r>
              <a:rPr lang="en-US" dirty="0" smtClean="0"/>
              <a:t>ased on a paradigm </a:t>
            </a:r>
            <a:r>
              <a:rPr lang="en-US" b="1" dirty="0" smtClean="0">
                <a:solidFill>
                  <a:srgbClr val="FF0000"/>
                </a:solidFill>
              </a:rPr>
              <a:t>similar to </a:t>
            </a:r>
            <a:r>
              <a:rPr lang="en-US" b="1" dirty="0" err="1" smtClean="0">
                <a:solidFill>
                  <a:srgbClr val="FF0000"/>
                </a:solidFill>
              </a:rPr>
              <a:t>Schnorr’s</a:t>
            </a:r>
            <a:r>
              <a:rPr lang="en-US" b="1" dirty="0" smtClean="0">
                <a:solidFill>
                  <a:srgbClr val="FF0000"/>
                </a:solidFill>
              </a:rPr>
              <a:t> signatures</a:t>
            </a:r>
          </a:p>
          <a:p>
            <a:r>
              <a:rPr lang="en-US" dirty="0" smtClean="0"/>
              <a:t>can also be viewed as a </a:t>
            </a:r>
            <a:r>
              <a:rPr lang="en-US" b="1" dirty="0" smtClean="0">
                <a:solidFill>
                  <a:srgbClr val="7030A0"/>
                </a:solidFill>
              </a:rPr>
              <a:t>variant of </a:t>
            </a:r>
            <a:r>
              <a:rPr lang="en-US" b="1" dirty="0" err="1" smtClean="0">
                <a:solidFill>
                  <a:srgbClr val="7030A0"/>
                </a:solidFill>
              </a:rPr>
              <a:t>ElGamal</a:t>
            </a:r>
            <a:r>
              <a:rPr lang="en-US" b="1" dirty="0" smtClean="0">
                <a:solidFill>
                  <a:srgbClr val="7030A0"/>
                </a:solidFill>
              </a:rPr>
              <a:t> signatures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00B050"/>
                </a:solidFill>
              </a:rPr>
              <a:t>1984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DSS</a:t>
            </a:r>
            <a:r>
              <a:rPr lang="en-US" dirty="0" smtClean="0"/>
              <a:t> was </a:t>
            </a:r>
            <a:r>
              <a:rPr lang="en-US" dirty="0"/>
              <a:t>covered</a:t>
            </a:r>
            <a:r>
              <a:rPr lang="en-US" b="1" dirty="0"/>
              <a:t> </a:t>
            </a:r>
            <a:r>
              <a:rPr lang="en-US" dirty="0" smtClean="0"/>
              <a:t>by an </a:t>
            </a:r>
            <a:r>
              <a:rPr lang="en-US" dirty="0"/>
              <a:t>(expired) </a:t>
            </a:r>
            <a:r>
              <a:rPr lang="en-US" b="1" dirty="0" smtClean="0">
                <a:solidFill>
                  <a:srgbClr val="0070C0"/>
                </a:solidFill>
              </a:rPr>
              <a:t>U.S</a:t>
            </a:r>
            <a:r>
              <a:rPr lang="en-US" b="1" dirty="0">
                <a:solidFill>
                  <a:srgbClr val="0070C0"/>
                </a:solidFill>
              </a:rPr>
              <a:t>. Patent </a:t>
            </a:r>
            <a:r>
              <a:rPr lang="en-US" dirty="0" smtClean="0"/>
              <a:t>5,231,668 (</a:t>
            </a:r>
            <a:r>
              <a:rPr lang="en-US" b="1" dirty="0" smtClean="0">
                <a:solidFill>
                  <a:srgbClr val="00B050"/>
                </a:solidFill>
              </a:rPr>
              <a:t>1991</a:t>
            </a:r>
            <a:r>
              <a:rPr lang="en-US" dirty="0" smtClean="0"/>
              <a:t>) granted to the US government (available </a:t>
            </a:r>
            <a:r>
              <a:rPr lang="en-US" dirty="0"/>
              <a:t>worldwide </a:t>
            </a:r>
            <a:r>
              <a:rPr lang="en-US" b="1" dirty="0" smtClean="0">
                <a:solidFill>
                  <a:srgbClr val="0070C0"/>
                </a:solidFill>
              </a:rPr>
              <a:t>royalty-free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Schnorr</a:t>
            </a:r>
            <a:r>
              <a:rPr lang="en-US" dirty="0" smtClean="0"/>
              <a:t> claimed </a:t>
            </a:r>
            <a:r>
              <a:rPr lang="en-US" dirty="0"/>
              <a:t>that his </a:t>
            </a:r>
            <a:r>
              <a:rPr lang="en-US" b="1" dirty="0">
                <a:solidFill>
                  <a:srgbClr val="0070C0"/>
                </a:solidFill>
              </a:rPr>
              <a:t>U.S. Patent </a:t>
            </a:r>
            <a:r>
              <a:rPr lang="en-US" dirty="0"/>
              <a:t>4,995,082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00B050"/>
                </a:solidFill>
              </a:rPr>
              <a:t>1989</a:t>
            </a:r>
            <a:r>
              <a:rPr lang="en-US" dirty="0" smtClean="0"/>
              <a:t>) </a:t>
            </a:r>
            <a:r>
              <a:rPr lang="en-US" dirty="0"/>
              <a:t>covered </a:t>
            </a:r>
            <a:r>
              <a:rPr lang="en-US" b="1" dirty="0" smtClean="0"/>
              <a:t>DSA</a:t>
            </a:r>
            <a:r>
              <a:rPr lang="en-US" dirty="0" smtClean="0"/>
              <a:t> – this </a:t>
            </a:r>
            <a:r>
              <a:rPr lang="en-US" dirty="0"/>
              <a:t>claim is </a:t>
            </a:r>
            <a:r>
              <a:rPr lang="en-US" dirty="0" smtClean="0"/>
              <a:t>disputed, and anyway it expired in </a:t>
            </a:r>
            <a:r>
              <a:rPr lang="pl-PL" b="1" dirty="0" smtClean="0">
                <a:solidFill>
                  <a:srgbClr val="00B050"/>
                </a:solidFill>
              </a:rPr>
              <a:t>2008</a:t>
            </a:r>
            <a:r>
              <a:rPr lang="en-US" dirty="0" smtClean="0"/>
              <a:t>.</a:t>
            </a:r>
          </a:p>
          <a:p>
            <a:r>
              <a:rPr lang="en-US" dirty="0" smtClean="0"/>
              <a:t>very widely used in practice!</a:t>
            </a: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[we will present this scheme during the exercises]</a:t>
            </a:r>
            <a:endParaRPr lang="pl-PL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5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-203200"/>
            <a:ext cx="7988300" cy="1325563"/>
          </a:xfrm>
        </p:spPr>
        <p:txBody>
          <a:bodyPr/>
          <a:lstStyle/>
          <a:p>
            <a:r>
              <a:rPr lang="en-US" dirty="0" smtClean="0"/>
              <a:t>Note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863600"/>
            <a:ext cx="8509000" cy="2235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In </a:t>
            </a:r>
            <a:r>
              <a:rPr lang="en-US" sz="3200" b="1" dirty="0" err="1" smtClean="0">
                <a:solidFill>
                  <a:srgbClr val="FF0000"/>
                </a:solidFill>
              </a:rPr>
              <a:t>Schnorr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and </a:t>
            </a:r>
            <a:r>
              <a:rPr lang="en-US" sz="3200" b="1" dirty="0" smtClean="0">
                <a:solidFill>
                  <a:srgbClr val="FF0000"/>
                </a:solidFill>
              </a:rPr>
              <a:t>DSS signatures </a:t>
            </a:r>
            <a:r>
              <a:rPr lang="en-US" sz="3200" dirty="0" smtClean="0"/>
              <a:t>it’s </a:t>
            </a:r>
            <a:r>
              <a:rPr lang="en-US" sz="3200" b="1" u="sng" dirty="0" smtClean="0"/>
              <a:t>very important</a:t>
            </a:r>
            <a:r>
              <a:rPr lang="pl-PL" sz="3200" dirty="0" smtClean="0"/>
              <a:t> t</a:t>
            </a:r>
            <a:r>
              <a:rPr lang="en-US" sz="3200" dirty="0" smtClean="0"/>
              <a:t>hat the signer</a:t>
            </a:r>
            <a:r>
              <a:rPr lang="pl-PL" sz="3200" dirty="0" smtClean="0"/>
              <a:t>’s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7030A0"/>
                </a:solidFill>
              </a:rPr>
              <a:t>randomness is generated properly </a:t>
            </a:r>
            <a:r>
              <a:rPr lang="en-US" sz="3200" dirty="0" smtClean="0"/>
              <a:t>[</a:t>
            </a:r>
            <a:r>
              <a:rPr lang="en-US" sz="3200" b="1" dirty="0" smtClean="0">
                <a:solidFill>
                  <a:srgbClr val="00B050"/>
                </a:solidFill>
              </a:rPr>
              <a:t>exercise</a:t>
            </a:r>
            <a:r>
              <a:rPr lang="en-US" sz="3200" dirty="0" smtClean="0"/>
              <a:t>].</a:t>
            </a:r>
          </a:p>
          <a:p>
            <a:pPr marL="0" indent="0">
              <a:buNone/>
            </a:pPr>
            <a:r>
              <a:rPr lang="en-US" sz="3200" dirty="0" smtClean="0"/>
              <a:t>Failure to do so can have catastrophic effects</a:t>
            </a:r>
            <a:r>
              <a:rPr lang="pl-PL" sz="3200" dirty="0" smtClean="0"/>
              <a:t>:</a:t>
            </a:r>
            <a:endParaRPr lang="pl-PL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601" y="3182053"/>
            <a:ext cx="4328099" cy="333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340768"/>
            <a:ext cx="6929486" cy="46805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definition of secure signature schemes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Signatures based on RSA, “hash-and-sign”, “full-domain-hash”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Constructions based on </a:t>
            </a:r>
            <a:r>
              <a:rPr lang="en-US" dirty="0"/>
              <a:t>d</a:t>
            </a:r>
            <a:r>
              <a:rPr lang="en-US" dirty="0" smtClean="0"/>
              <a:t>iscrete log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identification schemes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err="1" smtClean="0"/>
              <a:t>Schnorr</a:t>
            </a:r>
            <a:r>
              <a:rPr lang="en-US" dirty="0" smtClean="0"/>
              <a:t> signatures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DSA signatures</a:t>
            </a:r>
          </a:p>
          <a:p>
            <a:pPr marL="457200" indent="-514350">
              <a:buFont typeface="+mj-lt"/>
              <a:buAutoNum type="arabicPeriod"/>
            </a:pPr>
            <a:r>
              <a:rPr lang="en-US"/>
              <a:t>T</a:t>
            </a:r>
            <a:r>
              <a:rPr lang="en-US" smtClean="0"/>
              <a:t>heoretical constructions</a:t>
            </a:r>
            <a:endParaRPr lang="en-US" dirty="0" smtClean="0"/>
          </a:p>
          <a:p>
            <a:pPr marL="914400" lvl="1" indent="-514350">
              <a:buNone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Left Arrow 3"/>
          <p:cNvSpPr/>
          <p:nvPr/>
        </p:nvSpPr>
        <p:spPr>
          <a:xfrm flipH="1">
            <a:off x="500034" y="4757068"/>
            <a:ext cx="1214446" cy="500066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2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/>
          <p:cNvSpPr/>
          <p:nvPr/>
        </p:nvSpPr>
        <p:spPr>
          <a:xfrm>
            <a:off x="142844" y="1928802"/>
            <a:ext cx="8572560" cy="400052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Signatures schemes can be constructed from any one-way function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3639925"/>
            <a:ext cx="228601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signature schemes exist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43570" y="3643314"/>
            <a:ext cx="193168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one way functions</a:t>
            </a:r>
            <a:br>
              <a:rPr lang="en-US" b="1" dirty="0" smtClean="0"/>
            </a:br>
            <a:r>
              <a:rPr lang="en-US" b="1" dirty="0" smtClean="0"/>
              <a:t>exist</a:t>
            </a:r>
            <a:endParaRPr lang="en-US" b="1" dirty="0"/>
          </a:p>
        </p:txBody>
      </p:sp>
      <p:sp>
        <p:nvSpPr>
          <p:cNvPr id="6" name="Down Arrow 5"/>
          <p:cNvSpPr/>
          <p:nvPr/>
        </p:nvSpPr>
        <p:spPr>
          <a:xfrm rot="16200000">
            <a:off x="4070505" y="3356133"/>
            <a:ext cx="642942" cy="193168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5400000">
            <a:off x="3999067" y="2641753"/>
            <a:ext cx="642942" cy="193168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86182" y="2571744"/>
            <a:ext cx="4081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another member of </a:t>
            </a:r>
            <a:r>
              <a:rPr lang="en-US" sz="2400" b="1" dirty="0" err="1" smtClean="0">
                <a:solidFill>
                  <a:schemeClr val="bg1"/>
                </a:solidFill>
              </a:rPr>
              <a:t>minicrypt</a:t>
            </a:r>
            <a:r>
              <a:rPr lang="en-US" sz="2400" b="1" dirty="0" smtClean="0">
                <a:solidFill>
                  <a:schemeClr val="bg1"/>
                </a:solidFill>
              </a:rPr>
              <a:t>!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3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50199"/>
            <a:ext cx="8697542" cy="6540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One-time signatures (</a:t>
            </a:r>
            <a:r>
              <a:rPr lang="en-US" b="1" dirty="0" smtClean="0"/>
              <a:t>Leslie </a:t>
            </a:r>
            <a:r>
              <a:rPr lang="en-US" b="1" dirty="0" err="1" smtClean="0"/>
              <a:t>Lamport</a:t>
            </a:r>
            <a:r>
              <a:rPr lang="en-US" b="1" dirty="0" smtClean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0034" y="1000108"/>
                <a:ext cx="8229600" cy="869398"/>
              </a:xfrm>
            </p:spPr>
            <p:txBody>
              <a:bodyPr>
                <a:noAutofit/>
              </a:bodyPr>
              <a:lstStyle/>
              <a:p>
                <a:pPr>
                  <a:buNone/>
                </a:pPr>
                <a:r>
                  <a:rPr lang="en-US" sz="2400" dirty="0" smtClean="0"/>
                  <a:t>How to sign one bit?</a:t>
                </a:r>
              </a:p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– a one way function</a:t>
                </a:r>
                <a:endParaRPr lang="en-US" sz="2400" b="1" dirty="0" smtClean="0"/>
              </a:p>
              <a:p>
                <a:pPr>
                  <a:buNone/>
                </a:pPr>
                <a:endParaRPr lang="en-US" sz="2400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0034" y="1000108"/>
                <a:ext cx="8229600" cy="869398"/>
              </a:xfrm>
              <a:blipFill rotWithShape="0">
                <a:blip r:embed="rId3"/>
                <a:stretch>
                  <a:fillRect l="-1111" t="-9790" b="-1608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79288" y="2620622"/>
                <a:ext cx="1121076" cy="87981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</a:rPr>
                  <a:t>random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288" y="2620622"/>
                <a:ext cx="1121076" cy="8798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929322" y="2620622"/>
                <a:ext cx="2071702" cy="87981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322" y="2620622"/>
                <a:ext cx="2071702" cy="87981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ight Arrow 5"/>
              <p:cNvSpPr/>
              <p:nvPr/>
            </p:nvSpPr>
            <p:spPr>
              <a:xfrm>
                <a:off x="3143240" y="2649253"/>
                <a:ext cx="2571768" cy="928694"/>
              </a:xfrm>
              <a:prstGeom prst="rightArrow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ight Arrow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240" y="2649253"/>
                <a:ext cx="2571768" cy="928694"/>
              </a:xfrm>
              <a:prstGeom prst="rightArrow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879288" y="4049382"/>
                <a:ext cx="1121076" cy="87981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</a:rPr>
                  <a:t>random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/>
                </a:r>
                <a:br>
                  <a:rPr lang="en-US" sz="2800" dirty="0" smtClean="0">
                    <a:solidFill>
                      <a:srgbClr val="C0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288" y="4049382"/>
                <a:ext cx="1121076" cy="87981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929322" y="4049382"/>
                <a:ext cx="2071702" cy="87981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322" y="4049382"/>
                <a:ext cx="2071702" cy="87981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ight Arrow 8"/>
              <p:cNvSpPr/>
              <p:nvPr/>
            </p:nvSpPr>
            <p:spPr>
              <a:xfrm>
                <a:off x="3143240" y="4071942"/>
                <a:ext cx="2571768" cy="928694"/>
              </a:xfrm>
              <a:prstGeom prst="rightArrow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ight Arrow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240" y="4071942"/>
                <a:ext cx="2571768" cy="928694"/>
              </a:xfrm>
              <a:prstGeom prst="rightArrow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ular Callout 9"/>
          <p:cNvSpPr/>
          <p:nvPr/>
        </p:nvSpPr>
        <p:spPr>
          <a:xfrm>
            <a:off x="1694164" y="2428868"/>
            <a:ext cx="1520514" cy="2786082"/>
          </a:xfrm>
          <a:prstGeom prst="wedgeRoundRectCallout">
            <a:avLst>
              <a:gd name="adj1" fmla="val -107178"/>
              <a:gd name="adj2" fmla="val -43192"/>
              <a:gd name="adj3" fmla="val 16667"/>
            </a:avLst>
          </a:prstGeom>
          <a:noFill/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5475" y="2059324"/>
            <a:ext cx="1396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private key</a:t>
            </a:r>
            <a:endParaRPr lang="en-US" sz="20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5830122" y="2427714"/>
            <a:ext cx="2382650" cy="2786082"/>
          </a:xfrm>
          <a:prstGeom prst="wedgeRoundRectCallout">
            <a:avLst>
              <a:gd name="adj1" fmla="val -85483"/>
              <a:gd name="adj2" fmla="val -48755"/>
              <a:gd name="adj3" fmla="val 16667"/>
            </a:avLst>
          </a:prstGeom>
          <a:noFill/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60251" y="2059324"/>
            <a:ext cx="1301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public key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8377" y="5583462"/>
                <a:ext cx="5903397" cy="926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𝐒𝐢𝐠𝐧</m:t>
                      </m:r>
                      <m:d>
                        <m:d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 baseline="-2500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 baseline="-2500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4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2400" b="1" baseline="-25000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𝐕𝐫𝐟𝐲</m:t>
                      </m:r>
                      <m:d>
                        <m:d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2400" b="1" i="1" baseline="-2500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2400" b="1" i="1" baseline="-2500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pl-P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pl-P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l-P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𝐲𝐞𝐬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iff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sz="24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77" y="5583462"/>
                <a:ext cx="5903397" cy="92602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616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it secure?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To forge a signature on bit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the adversary needs to calculate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baseline="-25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baseline="-25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baseline="-25000" dirty="0" smtClean="0">
                  <a:solidFill>
                    <a:srgbClr val="FF0000"/>
                  </a:solidFill>
                </a:endParaRPr>
              </a:p>
              <a:p>
                <a:pP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46" t="-238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28794" y="3335002"/>
                <a:ext cx="1000132" cy="87981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28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794" y="3335002"/>
                <a:ext cx="1000132" cy="8798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857884" y="3335002"/>
                <a:ext cx="2071702" cy="87981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884" y="3335002"/>
                <a:ext cx="2071702" cy="87981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ight Arrow 5"/>
              <p:cNvSpPr/>
              <p:nvPr/>
            </p:nvSpPr>
            <p:spPr>
              <a:xfrm>
                <a:off x="3071802" y="3357562"/>
                <a:ext cx="2571768" cy="928694"/>
              </a:xfrm>
              <a:prstGeom prst="rightArrow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ight Arrow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02" y="3357562"/>
                <a:ext cx="2571768" cy="928694"/>
              </a:xfrm>
              <a:prstGeom prst="rightArrow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609600" y="5214950"/>
                <a:ext cx="8229600" cy="10636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This should be infeasible, since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𝒇</m:t>
                    </m:r>
                  </m:oMath>
                </a14:m>
                <a:r>
                  <a:rPr kumimoji="0" lang="en-US" sz="32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is one-way...</a:t>
                </a:r>
                <a:endParaRPr kumimoji="0" lang="en-US" sz="3200" b="1" i="0" u="none" strike="noStrike" kern="1200" cap="none" spc="0" normalizeH="0" baseline="-2500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214950"/>
                <a:ext cx="8229600" cy="1063613"/>
              </a:xfrm>
              <a:prstGeom prst="rect">
                <a:avLst/>
              </a:prstGeom>
              <a:blipFill rotWithShape="0">
                <a:blip r:embed="rId7"/>
                <a:stretch>
                  <a:fillRect l="-1852" t="-74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428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Signature Schemes</a:t>
            </a:r>
            <a:endParaRPr lang="en-US" dirty="0"/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94766" y="3069150"/>
            <a:ext cx="1047779" cy="47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4" descr="MCj041146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8988" y="2566230"/>
            <a:ext cx="1401762" cy="1457325"/>
          </a:xfrm>
          <a:prstGeom prst="rect">
            <a:avLst/>
          </a:prstGeom>
          <a:noFill/>
        </p:spPr>
      </p:pic>
      <p:pic>
        <p:nvPicPr>
          <p:cNvPr id="63" name="Picture 5" descr="MCj041580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545" y="2564326"/>
            <a:ext cx="1368425" cy="1438275"/>
          </a:xfrm>
          <a:prstGeom prst="rect">
            <a:avLst/>
          </a:prstGeom>
          <a:noFill/>
        </p:spPr>
      </p:pic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1371145" y="3554926"/>
            <a:ext cx="922499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rgbClr val="FF0000"/>
                </a:solidFill>
              </a:rPr>
              <a:t>Alice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65" name="Text Box 8"/>
          <p:cNvSpPr txBox="1">
            <a:spLocks noChangeArrowheads="1"/>
          </p:cNvSpPr>
          <p:nvPr/>
        </p:nvSpPr>
        <p:spPr bwMode="auto">
          <a:xfrm>
            <a:off x="5757128" y="3618752"/>
            <a:ext cx="860123" cy="36988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rgbClr val="FF0000"/>
                </a:solidFill>
              </a:rPr>
              <a:t>Bob</a:t>
            </a:r>
            <a:endParaRPr lang="en-US" sz="1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 Box 9"/>
              <p:cNvSpPr txBox="1">
                <a:spLocks noChangeArrowheads="1"/>
              </p:cNvSpPr>
              <p:nvPr/>
            </p:nvSpPr>
            <p:spPr bwMode="auto">
              <a:xfrm>
                <a:off x="528151" y="2847452"/>
                <a:ext cx="450764" cy="3693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8151" y="2847452"/>
                <a:ext cx="450764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Arrow Connector 77"/>
          <p:cNvCxnSpPr/>
          <p:nvPr/>
        </p:nvCxnSpPr>
        <p:spPr>
          <a:xfrm flipV="1">
            <a:off x="2482142" y="3307593"/>
            <a:ext cx="2847577" cy="44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 Box 9"/>
              <p:cNvSpPr txBox="1">
                <a:spLocks noChangeArrowheads="1"/>
              </p:cNvSpPr>
              <p:nvPr/>
            </p:nvSpPr>
            <p:spPr bwMode="auto">
              <a:xfrm>
                <a:off x="2667043" y="3069951"/>
                <a:ext cx="2427267" cy="3693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18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l-PL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:=</m:t>
                      </m:r>
                      <m:r>
                        <a:rPr lang="en-US" sz="1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𝐒𝐢𝐠𝐧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sz="18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7043" y="3069951"/>
                <a:ext cx="2427267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/>
          <p:cNvCxnSpPr/>
          <p:nvPr/>
        </p:nvCxnSpPr>
        <p:spPr>
          <a:xfrm flipV="1">
            <a:off x="6681481" y="3233234"/>
            <a:ext cx="2249687" cy="195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 Box 9"/>
              <p:cNvSpPr txBox="1">
                <a:spLocks noChangeArrowheads="1"/>
              </p:cNvSpPr>
              <p:nvPr/>
            </p:nvSpPr>
            <p:spPr bwMode="auto">
              <a:xfrm>
                <a:off x="6957935" y="3032118"/>
                <a:ext cx="1726755" cy="3693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𝐕𝐫𝐟𝐲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18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18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18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l-PL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7935" y="3032118"/>
                <a:ext cx="1726755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 Box 10"/>
              <p:cNvSpPr txBox="1">
                <a:spLocks noChangeArrowheads="1"/>
              </p:cNvSpPr>
              <p:nvPr/>
            </p:nvSpPr>
            <p:spPr bwMode="auto">
              <a:xfrm>
                <a:off x="6230608" y="4452190"/>
                <a:ext cx="519694" cy="36933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3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0608" y="4452190"/>
                <a:ext cx="519694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2903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Line 13"/>
          <p:cNvSpPr>
            <a:spLocks noChangeShapeType="1"/>
          </p:cNvSpPr>
          <p:nvPr/>
        </p:nvSpPr>
        <p:spPr bwMode="auto">
          <a:xfrm flipV="1">
            <a:off x="6383008" y="399499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 Box 10"/>
              <p:cNvSpPr txBox="1">
                <a:spLocks noChangeArrowheads="1"/>
              </p:cNvSpPr>
              <p:nvPr/>
            </p:nvSpPr>
            <p:spPr bwMode="auto">
              <a:xfrm>
                <a:off x="1903559" y="4373827"/>
                <a:ext cx="492443" cy="36933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5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3559" y="4373827"/>
                <a:ext cx="492443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Line 13"/>
          <p:cNvSpPr>
            <a:spLocks noChangeShapeType="1"/>
          </p:cNvSpPr>
          <p:nvPr/>
        </p:nvSpPr>
        <p:spPr bwMode="auto">
          <a:xfrm flipV="1">
            <a:off x="1857116" y="3924814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 Box 26"/>
              <p:cNvSpPr txBox="1">
                <a:spLocks noChangeArrowheads="1"/>
              </p:cNvSpPr>
              <p:nvPr/>
            </p:nvSpPr>
            <p:spPr bwMode="auto">
              <a:xfrm>
                <a:off x="3095549" y="4960693"/>
                <a:ext cx="2293365" cy="3693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l-PL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𝒑𝒌</m:t>
                          </m:r>
                          <m:r>
                            <a:rPr lang="pl-PL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l-PL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𝒔𝒌</m:t>
                          </m:r>
                        </m:e>
                      </m:d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pl-PL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𝐆𝐞𝐧</m:t>
                      </m:r>
                      <m:d>
                        <m:dPr>
                          <m:ctrlPr>
                            <a:rPr lang="pl-PL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l-PL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pl-PL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7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5549" y="4960693"/>
                <a:ext cx="2293365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AutoShape 28"/>
          <p:cNvCxnSpPr>
            <a:cxnSpLocks noChangeShapeType="1"/>
            <a:stCxn id="87" idx="1"/>
            <a:endCxn id="85" idx="2"/>
          </p:cNvCxnSpPr>
          <p:nvPr/>
        </p:nvCxnSpPr>
        <p:spPr bwMode="auto">
          <a:xfrm rot="10800000">
            <a:off x="2149781" y="4743159"/>
            <a:ext cx="945768" cy="4022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9" name="AutoShape 29"/>
          <p:cNvCxnSpPr>
            <a:cxnSpLocks noChangeShapeType="1"/>
            <a:stCxn id="87" idx="3"/>
            <a:endCxn id="83" idx="2"/>
          </p:cNvCxnSpPr>
          <p:nvPr/>
        </p:nvCxnSpPr>
        <p:spPr bwMode="auto">
          <a:xfrm flipV="1">
            <a:off x="5388914" y="4821522"/>
            <a:ext cx="1101541" cy="32383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1523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70" grpId="0" animBg="1"/>
      <p:bldP spid="79" grpId="0" animBg="1"/>
      <p:bldP spid="81" grpId="0" animBg="1"/>
      <p:bldP spid="8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1479" t="9022" r="13906" b="16541"/>
          <a:stretch>
            <a:fillRect/>
          </a:stretch>
        </p:blipFill>
        <p:spPr bwMode="auto">
          <a:xfrm>
            <a:off x="357158" y="3714752"/>
            <a:ext cx="185738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85786" y="5857892"/>
            <a:ext cx="97815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Lamport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4546" y="214290"/>
            <a:ext cx="6643702" cy="6429420"/>
          </a:xfrm>
          <a:prstGeom prst="wedgeRectCallout">
            <a:avLst>
              <a:gd name="adj1" fmla="val -56336"/>
              <a:gd name="adj2" fmla="val 2436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1950" b="1" dirty="0" smtClean="0"/>
              <a:t>Constructing Digital Signatures from a One Way Function</a:t>
            </a:r>
            <a:r>
              <a:rPr lang="en-US" sz="1950" dirty="0" smtClean="0"/>
              <a:t/>
            </a:r>
            <a:br>
              <a:rPr lang="en-US" sz="1950" dirty="0" smtClean="0"/>
            </a:br>
            <a:r>
              <a:rPr lang="en-US" sz="1950" dirty="0" smtClean="0"/>
              <a:t>SRI International Technical Report CSL-98 (October 1979).</a:t>
            </a:r>
          </a:p>
          <a:p>
            <a:pPr>
              <a:buNone/>
            </a:pPr>
            <a:r>
              <a:rPr lang="en-US" sz="1950" dirty="0" smtClean="0"/>
              <a:t>At a </a:t>
            </a:r>
            <a:r>
              <a:rPr lang="en-US" sz="1950" b="1" dirty="0" smtClean="0"/>
              <a:t>coffee house in Berkeley </a:t>
            </a:r>
            <a:r>
              <a:rPr lang="en-US" sz="1950" dirty="0" smtClean="0"/>
              <a:t>around </a:t>
            </a:r>
            <a:r>
              <a:rPr lang="en-US" sz="1950" b="1" dirty="0" smtClean="0"/>
              <a:t>1975</a:t>
            </a:r>
            <a:r>
              <a:rPr lang="en-US" sz="1950" dirty="0" smtClean="0"/>
              <a:t>, </a:t>
            </a:r>
            <a:r>
              <a:rPr lang="en-US" sz="1950" b="1" dirty="0" smtClean="0"/>
              <a:t>Whitfield </a:t>
            </a:r>
            <a:r>
              <a:rPr lang="en-US" sz="1950" b="1" dirty="0" err="1" smtClean="0"/>
              <a:t>Diffie</a:t>
            </a:r>
            <a:r>
              <a:rPr lang="en-US" sz="1950" b="1" dirty="0" smtClean="0"/>
              <a:t> </a:t>
            </a:r>
            <a:r>
              <a:rPr lang="en-US" sz="1950" dirty="0" smtClean="0"/>
              <a:t>described a problem to me that he had been trying to solve: constructing a digital signature for a document. </a:t>
            </a:r>
            <a:r>
              <a:rPr lang="en-US" sz="1950" b="1" dirty="0" smtClean="0"/>
              <a:t> I immediately proposed a solution</a:t>
            </a:r>
            <a:r>
              <a:rPr lang="en-US" sz="1950" dirty="0" smtClean="0"/>
              <a:t>.  Though </a:t>
            </a:r>
            <a:r>
              <a:rPr lang="en-US" sz="1950" b="1" dirty="0" smtClean="0"/>
              <a:t>not very practical-</a:t>
            </a:r>
            <a:r>
              <a:rPr lang="en-US" sz="1950" dirty="0" smtClean="0"/>
              <a:t>-it required perhaps 64 bits of published key to sign a single bit--it was the first digital signature algorithm. </a:t>
            </a:r>
          </a:p>
          <a:p>
            <a:pPr>
              <a:buNone/>
            </a:pPr>
            <a:r>
              <a:rPr lang="en-US" sz="1950" dirty="0" smtClean="0"/>
              <a:t> In </a:t>
            </a:r>
            <a:r>
              <a:rPr lang="en-US" sz="1950" b="1" dirty="0" smtClean="0"/>
              <a:t>1978</a:t>
            </a:r>
            <a:r>
              <a:rPr lang="en-US" sz="1950" dirty="0" smtClean="0"/>
              <a:t>, </a:t>
            </a:r>
            <a:r>
              <a:rPr lang="en-US" sz="1950" b="1" dirty="0" smtClean="0"/>
              <a:t>Michael Rabin </a:t>
            </a:r>
            <a:r>
              <a:rPr lang="en-US" sz="1950" dirty="0" smtClean="0"/>
              <a:t>published a paper titled </a:t>
            </a:r>
            <a:r>
              <a:rPr lang="en-US" sz="1950" i="1" dirty="0" smtClean="0"/>
              <a:t>Digitalized Signatures</a:t>
            </a:r>
            <a:r>
              <a:rPr lang="en-US" sz="1950" dirty="0" smtClean="0"/>
              <a:t> containing a more practical scheme for generating digital signatures of documents.  </a:t>
            </a:r>
            <a:r>
              <a:rPr lang="en-US" sz="1950" b="1" dirty="0" smtClean="0"/>
              <a:t>(I don't remember what other digital signature algorithms had already been proposed.)</a:t>
            </a:r>
            <a:r>
              <a:rPr lang="en-US" sz="1950" dirty="0" smtClean="0"/>
              <a:t>  However, his solution had some drawbacks that limited its utility. </a:t>
            </a:r>
          </a:p>
          <a:p>
            <a:pPr>
              <a:buNone/>
            </a:pPr>
            <a:r>
              <a:rPr lang="en-US" sz="1950" dirty="0" smtClean="0"/>
              <a:t>[...]  I didn't feel that it added much to what Rabin had done.  </a:t>
            </a:r>
            <a:r>
              <a:rPr lang="en-US" sz="1950" b="1" dirty="0" smtClean="0"/>
              <a:t>However, I've been told that this paper is cited in the cryptography literature and is considered significant, so perhaps I was wrong</a:t>
            </a:r>
            <a:r>
              <a:rPr lang="en-US" sz="1950" dirty="0" smtClean="0"/>
              <a:t>. </a:t>
            </a:r>
          </a:p>
          <a:p>
            <a:pPr>
              <a:buNone/>
            </a:pPr>
            <a:r>
              <a:rPr lang="en-US" sz="1950" dirty="0" smtClean="0"/>
              <a:t>from: </a:t>
            </a:r>
            <a:r>
              <a:rPr lang="en-US" sz="1950" dirty="0" smtClean="0"/>
              <a:t>research.microsoft.com/</a:t>
            </a:r>
            <a:r>
              <a:rPr lang="en-US" sz="1950" dirty="0" err="1" smtClean="0"/>
              <a:t>en</a:t>
            </a:r>
            <a:r>
              <a:rPr lang="en-US" sz="1950" dirty="0" smtClean="0"/>
              <a:t>-us/um/people/</a:t>
            </a:r>
            <a:r>
              <a:rPr lang="en-US" sz="1950" dirty="0" err="1" smtClean="0"/>
              <a:t>lamport</a:t>
            </a:r>
            <a:r>
              <a:rPr lang="en-US" sz="1950" dirty="0" smtClean="0"/>
              <a:t>/</a:t>
            </a:r>
            <a:br>
              <a:rPr lang="en-US" sz="1950" dirty="0" smtClean="0"/>
            </a:br>
            <a:r>
              <a:rPr lang="en-US" sz="1950" dirty="0" smtClean="0"/>
              <a:t> </a:t>
            </a:r>
          </a:p>
          <a:p>
            <a:pPr>
              <a:buNone/>
            </a:pPr>
            <a:endParaRPr lang="en-US" sz="1950" dirty="0"/>
          </a:p>
        </p:txBody>
      </p:sp>
      <p:sp>
        <p:nvSpPr>
          <p:cNvPr id="6" name="Rectangular Callout 5"/>
          <p:cNvSpPr/>
          <p:nvPr/>
        </p:nvSpPr>
        <p:spPr>
          <a:xfrm>
            <a:off x="357158" y="1285860"/>
            <a:ext cx="1571636" cy="1214446"/>
          </a:xfrm>
          <a:prstGeom prst="wedgeRectCallout">
            <a:avLst>
              <a:gd name="adj1" fmla="val 90723"/>
              <a:gd name="adj2" fmla="val 12402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what about the RSA ???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8370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570" y="119284"/>
            <a:ext cx="7948408" cy="901703"/>
          </a:xfrm>
        </p:spPr>
        <p:txBody>
          <a:bodyPr>
            <a:normAutofit/>
          </a:bodyPr>
          <a:lstStyle/>
          <a:p>
            <a:r>
              <a:rPr lang="en-US" dirty="0" smtClean="0"/>
              <a:t>How to sign longer messages?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7048" y="987023"/>
                <a:ext cx="8229600" cy="158575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We show a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one-time signature </a:t>
                </a:r>
                <a:r>
                  <a:rPr lang="en-US" sz="2400" dirty="0" smtClean="0"/>
                  <a:t>scheme (one public key can be used at most once).</a:t>
                </a:r>
              </a:p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– one way function</a:t>
                </a:r>
              </a:p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dirty="0" smtClean="0"/>
                  <a:t> – length of the message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7048" y="987023"/>
                <a:ext cx="8229600" cy="1585751"/>
              </a:xfrm>
              <a:blipFill rotWithShape="0">
                <a:blip r:embed="rId3"/>
                <a:stretch>
                  <a:fillRect l="-1185" t="-7692" b="-423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4060" y="2569296"/>
                <a:ext cx="19058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70C0"/>
                    </a:solidFill>
                  </a:rPr>
                  <a:t>private key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𝒔𝒌</m:t>
                    </m:r>
                  </m:oMath>
                </a14:m>
                <a:r>
                  <a:rPr lang="en-US" sz="2000" dirty="0" smtClean="0"/>
                  <a:t>: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60" y="2569296"/>
                <a:ext cx="1905843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3195" t="-7576" r="-2236" b="-2575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41428" y="2569296"/>
                <a:ext cx="18350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70C0"/>
                    </a:solidFill>
                  </a:rPr>
                  <a:t>public key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𝒑𝒌</m:t>
                    </m:r>
                  </m:oMath>
                </a14:m>
                <a:r>
                  <a:rPr lang="en-US" sz="2000" dirty="0" smtClean="0"/>
                  <a:t>:</a:t>
                </a:r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428" y="2569296"/>
                <a:ext cx="1835054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3654" t="-7576" r="-2326" b="-2575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1278" y="4830030"/>
                <a:ext cx="8215370" cy="1940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𝐒𝐢𝐠𝐧</m:t>
                      </m:r>
                      <m:r>
                        <a:rPr lang="en-US" sz="2400" b="1" i="0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𝐋𝐚𝐦𝐩𝐨𝐫𝐭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𝒔𝒌</m:t>
                          </m:r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endParaRPr lang="en-US" sz="600" b="1" i="0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𝐕𝐫𝐟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𝐋𝐚𝐦𝐩𝐨𝐫𝐭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𝒑𝒌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e>
                                    <m:sub>
                                      <m:r>
                                        <a:rPr lang="en-US" sz="2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e>
                                    <m:sub>
                                      <m:r>
                                        <a:rPr lang="en-US" sz="2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≔</m:t>
                      </m:r>
                    </m:oMath>
                  </m:oMathPara>
                </a14:m>
                <a:endParaRPr lang="en-US" sz="3200" b="1" i="0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sz="2400" b="1" dirty="0" smtClean="0"/>
                  <a:t>check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400" b="1" i="1" baseline="-2500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sz="2400" b="1" i="1" baseline="-4200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d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dirty="0" err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400" b="1" i="1" baseline="-25000" dirty="0" err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sz="2400" b="1" i="1" baseline="-42000" dirty="0" err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e>
                    </m:d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400" b="1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400" b="1" i="1" baseline="-42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sz="2400" b="1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400" b="1" i="1" baseline="-25000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400" b="1" i="1" baseline="-42000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sz="2400" b="1" dirty="0" smtClean="0">
                    <a:solidFill>
                      <a:srgbClr val="C00000"/>
                    </a:solidFill>
                  </a:rPr>
                  <a:t>   </a:t>
                </a:r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78" y="4830030"/>
                <a:ext cx="8215370" cy="194040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8405956"/>
                  </p:ext>
                </p:extLst>
              </p:nvPr>
            </p:nvGraphicFramePr>
            <p:xfrm>
              <a:off x="4560780" y="3094615"/>
              <a:ext cx="4398096" cy="8641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222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6148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0386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l-PL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b="1" i="1" baseline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. .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l-PL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464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l-PL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. . .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l-PL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8405956"/>
                  </p:ext>
                </p:extLst>
              </p:nvPr>
            </p:nvGraphicFramePr>
            <p:xfrm>
              <a:off x="4560780" y="3094615"/>
              <a:ext cx="4398096" cy="8641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22214"/>
                    <a:gridCol w="914400"/>
                    <a:gridCol w="1761482"/>
                  </a:tblGrid>
                  <a:tr h="409512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353" t="-1471" r="-156537" b="-113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189333" t="-1471" r="-195333" b="-113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150173" t="-1471" r="-1384" b="-113235"/>
                          </a:stretch>
                        </a:blipFill>
                      </a:tcPr>
                    </a:tc>
                  </a:tr>
                  <a:tr h="454649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353" t="-92000" r="-156537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189333" t="-92000" r="-195333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150173" t="-92000" r="-1384" b="-2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9236791"/>
                  </p:ext>
                </p:extLst>
              </p:nvPr>
            </p:nvGraphicFramePr>
            <p:xfrm>
              <a:off x="392688" y="3094615"/>
              <a:ext cx="3674430" cy="8738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4988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512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7331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694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b="1" i="1" baseline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. .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694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. . .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9236791"/>
                  </p:ext>
                </p:extLst>
              </p:nvPr>
            </p:nvGraphicFramePr>
            <p:xfrm>
              <a:off x="392688" y="3094615"/>
              <a:ext cx="3674430" cy="8738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49884"/>
                    <a:gridCol w="2151228"/>
                    <a:gridCol w="773318"/>
                  </a:tblGrid>
                  <a:tr h="436949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813" t="-1370" r="-394309" b="-101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35028" t="-1370" r="-37006" b="-101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376378" t="-1370" r="-3150" b="-101370"/>
                          </a:stretch>
                        </a:blipFill>
                      </a:tcPr>
                    </a:tc>
                  </a:tr>
                  <a:tr h="436949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813" t="-102778" r="-394309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35028" t="-102778" r="-37006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376378" t="-102778" r="-3150" b="-277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ular Callout 8"/>
              <p:cNvSpPr/>
              <p:nvPr/>
            </p:nvSpPr>
            <p:spPr>
              <a:xfrm>
                <a:off x="392688" y="4126604"/>
                <a:ext cx="2857488" cy="428628"/>
              </a:xfrm>
              <a:prstGeom prst="wedgeRectCallout">
                <a:avLst>
                  <a:gd name="adj1" fmla="val -22761"/>
                  <a:gd name="adj2" fmla="val -94286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all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baseline="-25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𝒊𝒋</m:t>
                    </m:r>
                  </m:oMath>
                </a14:m>
                <a:r>
                  <a:rPr lang="en-US" dirty="0" smtClean="0"/>
                  <a:t>’s are random strings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88" y="4126604"/>
                <a:ext cx="2857488" cy="428628"/>
              </a:xfrm>
              <a:prstGeom prst="wedgeRectCallout">
                <a:avLst>
                  <a:gd name="adj1" fmla="val -22761"/>
                  <a:gd name="adj2" fmla="val -94286"/>
                </a:avLst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750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13029"/>
            <a:ext cx="7886700" cy="889876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8596" y="1378376"/>
                <a:ext cx="8229600" cy="357189"/>
              </a:xfrm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596" y="1378376"/>
                <a:ext cx="8229600" cy="357189"/>
              </a:xfrm>
              <a:blipFill rotWithShape="0">
                <a:blip r:embed="rId3"/>
                <a:stretch>
                  <a:fillRect b="-1525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5326323"/>
                  </p:ext>
                </p:extLst>
              </p:nvPr>
            </p:nvGraphicFramePr>
            <p:xfrm>
              <a:off x="1878982" y="3033916"/>
              <a:ext cx="6687846" cy="8190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1464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1464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1464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1464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146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114641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8814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814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5326323"/>
                  </p:ext>
                </p:extLst>
              </p:nvPr>
            </p:nvGraphicFramePr>
            <p:xfrm>
              <a:off x="1878982" y="3033916"/>
              <a:ext cx="6687846" cy="8190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14641"/>
                    <a:gridCol w="1114641"/>
                    <a:gridCol w="1114641"/>
                    <a:gridCol w="1114641"/>
                    <a:gridCol w="1114641"/>
                    <a:gridCol w="1114641"/>
                  </a:tblGrid>
                  <a:tr h="409512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546" t="-1471" r="-502186" b="-1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546" t="-1471" r="-402186" b="-1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0546" t="-1471" r="-302186" b="-1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0546" t="-1471" r="-202186" b="-1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0546" t="-1471" r="-102186" b="-1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500546" t="-1471" r="-2186" b="-102941"/>
                          </a:stretch>
                        </a:blipFill>
                      </a:tcPr>
                    </a:tc>
                  </a:tr>
                  <a:tr h="409512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546" t="-101471" r="-502186" b="-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546" t="-101471" r="-402186" b="-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0546" t="-101471" r="-302186" b="-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0546" t="-101471" r="-202186" b="-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0546" t="-101471" r="-102186" b="-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500546" t="-101471" r="-2186" b="-294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7158" y="1795006"/>
                <a:ext cx="31175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 (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58" y="1795006"/>
                <a:ext cx="3117585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902752" y="3442692"/>
            <a:ext cx="1051843" cy="410247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8" y="3063089"/>
            <a:ext cx="1059910" cy="361023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222905" y="3432376"/>
            <a:ext cx="1132499" cy="413602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74887" y="3063089"/>
            <a:ext cx="1051843" cy="35719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82947" y="3425342"/>
            <a:ext cx="1051843" cy="410247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472830" y="3063089"/>
            <a:ext cx="1051843" cy="364195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57158" y="5543125"/>
            <a:ext cx="1378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signature: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8200" y="2977815"/>
            <a:ext cx="1569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private key:</a:t>
            </a:r>
            <a:endParaRPr lang="en-US" sz="20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5894444"/>
                  </p:ext>
                </p:extLst>
              </p:nvPr>
            </p:nvGraphicFramePr>
            <p:xfrm>
              <a:off x="1797552" y="5513796"/>
              <a:ext cx="6687846" cy="4095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1464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1464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1464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1464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146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114641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5894444"/>
                  </p:ext>
                </p:extLst>
              </p:nvPr>
            </p:nvGraphicFramePr>
            <p:xfrm>
              <a:off x="1797552" y="5513796"/>
              <a:ext cx="6687846" cy="4095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14641"/>
                    <a:gridCol w="1114641"/>
                    <a:gridCol w="1114641"/>
                    <a:gridCol w="1114641"/>
                    <a:gridCol w="1114641"/>
                    <a:gridCol w="1114641"/>
                  </a:tblGrid>
                  <a:tr h="409512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546" t="-1471" r="-502732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00546" t="-1471" r="-402732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00546" t="-1471" r="-302732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300546" t="-1471" r="-202732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00546" t="-1471" r="-102732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500546" t="-1471" r="-2732" b="-588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3" name="TextBox 32"/>
          <p:cNvSpPr txBox="1"/>
          <p:nvPr/>
        </p:nvSpPr>
        <p:spPr>
          <a:xfrm>
            <a:off x="281112" y="4188263"/>
            <a:ext cx="1467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public key:</a:t>
            </a:r>
            <a:endParaRPr lang="en-US" sz="20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e 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7161011"/>
                  </p:ext>
                </p:extLst>
              </p:nvPr>
            </p:nvGraphicFramePr>
            <p:xfrm>
              <a:off x="1864382" y="4244367"/>
              <a:ext cx="6687846" cy="8190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1464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1464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1464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1464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146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114641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8814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0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20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20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  <m:r>
                                  <a:rPr lang="en-US" sz="20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  <m:r>
                                  <a:rPr lang="en-US" sz="20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  <m:r>
                                  <a:rPr lang="en-US" sz="20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814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0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20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20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  <m:r>
                                  <a:rPr lang="en-US" sz="20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  <m:r>
                                  <a:rPr lang="en-US" sz="20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  <m:r>
                                  <a:rPr lang="en-US" sz="20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e 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7161011"/>
                  </p:ext>
                </p:extLst>
              </p:nvPr>
            </p:nvGraphicFramePr>
            <p:xfrm>
              <a:off x="1864382" y="4244367"/>
              <a:ext cx="6687846" cy="8190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14641"/>
                    <a:gridCol w="1114641"/>
                    <a:gridCol w="1114641"/>
                    <a:gridCol w="1114641"/>
                    <a:gridCol w="1114641"/>
                    <a:gridCol w="1114641"/>
                  </a:tblGrid>
                  <a:tr h="409512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546" t="-1471" r="-502732" b="-1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100546" t="-1471" r="-402732" b="-1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00546" t="-1471" r="-302732" b="-1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300546" t="-1471" r="-202732" b="-1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400546" t="-1471" r="-102732" b="-1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500546" t="-1471" r="-2732" b="-111765"/>
                          </a:stretch>
                        </a:blipFill>
                      </a:tcPr>
                    </a:tc>
                  </a:tr>
                  <a:tr h="409512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546" t="-102985" r="-502732" b="-134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100546" t="-102985" r="-402732" b="-134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00546" t="-102985" r="-302732" b="-134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300546" t="-102985" r="-202732" b="-134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400546" t="-102985" r="-102732" b="-134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500546" t="-102985" r="-2732" b="-1343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5554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/>
      <p:bldP spid="20" grpId="0"/>
      <p:bldP spid="3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57150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Why each key can be used at most once?</a:t>
            </a:r>
            <a:endParaRPr lang="en-US" sz="3200" dirty="0"/>
          </a:p>
        </p:txBody>
      </p:sp>
      <p:pic>
        <p:nvPicPr>
          <p:cNvPr id="46" name="Picture 3" descr="MCj043594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3929066"/>
            <a:ext cx="1676400" cy="1158875"/>
          </a:xfrm>
          <a:prstGeom prst="rect">
            <a:avLst/>
          </a:prstGeom>
          <a:noFill/>
        </p:spPr>
      </p:pic>
      <p:sp>
        <p:nvSpPr>
          <p:cNvPr id="47" name="Curved Up Arrow 46"/>
          <p:cNvSpPr/>
          <p:nvPr/>
        </p:nvSpPr>
        <p:spPr>
          <a:xfrm rot="15210076">
            <a:off x="6784964" y="1718437"/>
            <a:ext cx="2660946" cy="1357322"/>
          </a:xfrm>
          <a:prstGeom prst="curved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2" name="Table 5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1127685"/>
                  </p:ext>
                </p:extLst>
              </p:nvPr>
            </p:nvGraphicFramePr>
            <p:xfrm>
              <a:off x="1875734" y="1383192"/>
              <a:ext cx="4991994" cy="8313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19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199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199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3199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3199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31999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41568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568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2" name="Table 5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1127685"/>
                  </p:ext>
                </p:extLst>
              </p:nvPr>
            </p:nvGraphicFramePr>
            <p:xfrm>
              <a:off x="1875734" y="1383192"/>
              <a:ext cx="4991994" cy="8313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1999"/>
                    <a:gridCol w="831999"/>
                    <a:gridCol w="831999"/>
                    <a:gridCol w="831999"/>
                    <a:gridCol w="831999"/>
                    <a:gridCol w="831999"/>
                  </a:tblGrid>
                  <a:tr h="415681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30" t="-1449" r="-501460" b="-10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1471" t="-1449" r="-405147" b="-10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0000" t="-1449" r="-302190" b="-10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0000" t="-1449" r="-202190" b="-10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2941" t="-1449" r="-103676" b="-10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99270" t="-1449" r="-2920" b="-102899"/>
                          </a:stretch>
                        </a:blipFill>
                      </a:tcPr>
                    </a:tc>
                  </a:tr>
                  <a:tr h="415681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30" t="-101449" r="-501460" b="-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1471" t="-101449" r="-405147" b="-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0000" t="-101449" r="-302190" b="-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0000" t="-101449" r="-202190" b="-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2941" t="-101449" r="-103676" b="-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99270" t="-101449" r="-2920" b="-289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3" name="Rectangle 52"/>
          <p:cNvSpPr/>
          <p:nvPr/>
        </p:nvSpPr>
        <p:spPr>
          <a:xfrm>
            <a:off x="1899504" y="1791970"/>
            <a:ext cx="785125" cy="416427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2710116" y="1408159"/>
            <a:ext cx="791146" cy="366461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376884" y="1801080"/>
            <a:ext cx="845329" cy="419832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250661" y="1418830"/>
            <a:ext cx="785125" cy="36257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559580" y="1795822"/>
            <a:ext cx="785125" cy="416427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059194" y="1425315"/>
            <a:ext cx="785125" cy="369681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193776" y="1381290"/>
            <a:ext cx="1614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private key: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7158" y="2351635"/>
            <a:ext cx="1378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signature:</a:t>
            </a:r>
            <a:endParaRPr lang="en-US" sz="20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1" name="Table 6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7539534"/>
                  </p:ext>
                </p:extLst>
              </p:nvPr>
            </p:nvGraphicFramePr>
            <p:xfrm>
              <a:off x="1797552" y="2322306"/>
              <a:ext cx="5070174" cy="4095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4502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50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502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502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4502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45029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4069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1" name="Table 6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7539534"/>
                  </p:ext>
                </p:extLst>
              </p:nvPr>
            </p:nvGraphicFramePr>
            <p:xfrm>
              <a:off x="1797552" y="2322306"/>
              <a:ext cx="5070174" cy="4095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45029"/>
                    <a:gridCol w="845029"/>
                    <a:gridCol w="845029"/>
                    <a:gridCol w="845029"/>
                    <a:gridCol w="845029"/>
                    <a:gridCol w="845029"/>
                  </a:tblGrid>
                  <a:tr h="409512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719" t="-1449" r="-502158" b="-57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0719" t="-1449" r="-402158" b="-57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00719" t="-1449" r="-302158" b="-57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02899" t="-1449" r="-204348" b="-57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00000" t="-1449" r="-102878" b="-57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500000" t="-1449" r="-2878" b="-579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8" name="Curved Up Arrow 47"/>
          <p:cNvSpPr/>
          <p:nvPr/>
        </p:nvSpPr>
        <p:spPr>
          <a:xfrm rot="12260482">
            <a:off x="6576691" y="2401387"/>
            <a:ext cx="1839585" cy="1111514"/>
          </a:xfrm>
          <a:prstGeom prst="curved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72396" y="2786058"/>
            <a:ext cx="1285884" cy="461665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knows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2" name="Table 6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6263433"/>
                  </p:ext>
                </p:extLst>
              </p:nvPr>
            </p:nvGraphicFramePr>
            <p:xfrm>
              <a:off x="1886476" y="3308160"/>
              <a:ext cx="4991994" cy="8313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19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199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199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3199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3199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31999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41568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568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2" name="Table 6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6263433"/>
                  </p:ext>
                </p:extLst>
              </p:nvPr>
            </p:nvGraphicFramePr>
            <p:xfrm>
              <a:off x="1886476" y="3308160"/>
              <a:ext cx="4991994" cy="8313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1999"/>
                    <a:gridCol w="831999"/>
                    <a:gridCol w="831999"/>
                    <a:gridCol w="831999"/>
                    <a:gridCol w="831999"/>
                    <a:gridCol w="831999"/>
                  </a:tblGrid>
                  <a:tr h="415681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730" t="-1449" r="-501460" b="-10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01471" t="-1449" r="-405147" b="-10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00000" t="-1449" r="-302190" b="-10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300000" t="-1449" r="-202190" b="-10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02941" t="-1449" r="-103676" b="-10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99270" t="-1449" r="-2920" b="-102899"/>
                          </a:stretch>
                        </a:blipFill>
                      </a:tcPr>
                    </a:tc>
                  </a:tr>
                  <a:tr h="415681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730" t="-101449" r="-501460" b="-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01471" t="-101449" r="-405147" b="-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00000" t="-101449" r="-302190" b="-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300000" t="-101449" r="-202190" b="-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02941" t="-101449" r="-103676" b="-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99270" t="-101449" r="-2920" b="-289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3" name="Rectangle 62"/>
          <p:cNvSpPr/>
          <p:nvPr/>
        </p:nvSpPr>
        <p:spPr>
          <a:xfrm>
            <a:off x="1910246" y="3716938"/>
            <a:ext cx="785125" cy="416427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2722962" y="3706368"/>
            <a:ext cx="791146" cy="433727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386955" y="3297106"/>
            <a:ext cx="845329" cy="419832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5274069" y="3743866"/>
            <a:ext cx="785125" cy="362570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570322" y="3720790"/>
            <a:ext cx="785125" cy="416427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059193" y="3736828"/>
            <a:ext cx="785125" cy="369681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204518" y="3306258"/>
            <a:ext cx="1614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private key: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67900" y="4276603"/>
            <a:ext cx="1378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signature:</a:t>
            </a:r>
            <a:endParaRPr lang="en-US" sz="20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1" name="Table 7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9760692"/>
                  </p:ext>
                </p:extLst>
              </p:nvPr>
            </p:nvGraphicFramePr>
            <p:xfrm>
              <a:off x="1808294" y="4247274"/>
              <a:ext cx="5070174" cy="4095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4502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50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502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502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4502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45029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4069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1" name="Table 7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9760692"/>
                  </p:ext>
                </p:extLst>
              </p:nvPr>
            </p:nvGraphicFramePr>
            <p:xfrm>
              <a:off x="1808294" y="4247274"/>
              <a:ext cx="5070174" cy="4095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45029"/>
                    <a:gridCol w="845029"/>
                    <a:gridCol w="845029"/>
                    <a:gridCol w="845029"/>
                    <a:gridCol w="845029"/>
                    <a:gridCol w="845029"/>
                  </a:tblGrid>
                  <a:tr h="409512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719" t="-1471" r="-502158" b="-7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100719" t="-1471" r="-402158" b="-7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00719" t="-1471" r="-302158" b="-7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302899" t="-1471" r="-204348" b="-7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400000" t="-1471" r="-102878" b="-7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500000" t="-1471" r="-2878" b="-735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2" name="Table 7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6614221"/>
                  </p:ext>
                </p:extLst>
              </p:nvPr>
            </p:nvGraphicFramePr>
            <p:xfrm>
              <a:off x="1873884" y="5125949"/>
              <a:ext cx="4991994" cy="8313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19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199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199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3199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3199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31999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41568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568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2" name="Table 7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6614221"/>
                  </p:ext>
                </p:extLst>
              </p:nvPr>
            </p:nvGraphicFramePr>
            <p:xfrm>
              <a:off x="1873884" y="5125949"/>
              <a:ext cx="4991994" cy="8313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1999"/>
                    <a:gridCol w="831999"/>
                    <a:gridCol w="831999"/>
                    <a:gridCol w="831999"/>
                    <a:gridCol w="831999"/>
                    <a:gridCol w="831999"/>
                  </a:tblGrid>
                  <a:tr h="415681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730" t="-1449" r="-501460" b="-10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101471" t="-1449" r="-405147" b="-10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200000" t="-1449" r="-302190" b="-10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300000" t="-1449" r="-202190" b="-10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402941" t="-1449" r="-103676" b="-10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499270" t="-1449" r="-2920" b="-102899"/>
                          </a:stretch>
                        </a:blipFill>
                      </a:tcPr>
                    </a:tc>
                  </a:tr>
                  <a:tr h="415681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730" t="-101449" r="-501460" b="-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101471" t="-101449" r="-405147" b="-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200000" t="-101449" r="-302190" b="-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300000" t="-101449" r="-202190" b="-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402941" t="-101449" r="-103676" b="-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499270" t="-101449" r="-2920" b="-289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5" name="Rectangle 74"/>
          <p:cNvSpPr/>
          <p:nvPr/>
        </p:nvSpPr>
        <p:spPr>
          <a:xfrm>
            <a:off x="4374363" y="5114895"/>
            <a:ext cx="845329" cy="419832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5261477" y="5561655"/>
            <a:ext cx="785125" cy="362570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6046601" y="5554617"/>
            <a:ext cx="785125" cy="369681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191926" y="5124047"/>
            <a:ext cx="1614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private key: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55308" y="6094392"/>
            <a:ext cx="1378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signature:</a:t>
            </a:r>
            <a:endParaRPr lang="en-US" sz="20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1" name="Table 8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4503662"/>
                  </p:ext>
                </p:extLst>
              </p:nvPr>
            </p:nvGraphicFramePr>
            <p:xfrm>
              <a:off x="1795702" y="6065063"/>
              <a:ext cx="5070174" cy="4095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4502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50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502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502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4502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45029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4069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1" name="Table 8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4503662"/>
                  </p:ext>
                </p:extLst>
              </p:nvPr>
            </p:nvGraphicFramePr>
            <p:xfrm>
              <a:off x="1795702" y="6065063"/>
              <a:ext cx="5070174" cy="4095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45029"/>
                    <a:gridCol w="845029"/>
                    <a:gridCol w="845029"/>
                    <a:gridCol w="845029"/>
                    <a:gridCol w="845029"/>
                    <a:gridCol w="845029"/>
                  </a:tblGrid>
                  <a:tr h="409512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719" t="-1449" r="-502158" b="-57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100719" t="-1449" r="-402158" b="-57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200719" t="-1449" r="-302158" b="-57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302899" t="-1449" r="-204348" b="-57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400000" t="-1449" r="-102878" b="-57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500000" t="-1449" r="-2878" b="-579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9" name="Curved Down Arrow 48"/>
          <p:cNvSpPr/>
          <p:nvPr/>
        </p:nvSpPr>
        <p:spPr>
          <a:xfrm rot="9169977">
            <a:off x="6624501" y="5538347"/>
            <a:ext cx="1895451" cy="686798"/>
          </a:xfrm>
          <a:prstGeom prst="curvedDownArrow">
            <a:avLst>
              <a:gd name="adj1" fmla="val 52981"/>
              <a:gd name="adj2" fmla="val 99715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357387" y="5643578"/>
            <a:ext cx="1429455" cy="830997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can</a:t>
            </a:r>
          </a:p>
          <a:p>
            <a:pPr algn="ctr"/>
            <a:r>
              <a:rPr lang="en-US" sz="2400" dirty="0" smtClean="0"/>
              <a:t>calculate</a:t>
            </a:r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>
            <a:off x="1905390" y="5532657"/>
            <a:ext cx="785125" cy="416427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2716002" y="5148846"/>
            <a:ext cx="791146" cy="366461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3565466" y="5536509"/>
            <a:ext cx="785125" cy="416427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5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/>
      <p:bldP spid="60" grpId="0"/>
      <p:bldP spid="48" grpId="0" animBg="1"/>
      <p:bldP spid="50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/>
      <p:bldP spid="70" grpId="0"/>
      <p:bldP spid="75" grpId="0" animBg="1"/>
      <p:bldP spid="76" grpId="0" animBg="1"/>
      <p:bldP spid="78" grpId="0" animBg="1"/>
      <p:bldP spid="79" grpId="0"/>
      <p:bldP spid="80" grpId="0"/>
      <p:bldP spid="49" grpId="0" animBg="1"/>
      <p:bldP spid="51" grpId="0" animBg="1"/>
      <p:bldP spid="85" grpId="0" animBg="1"/>
      <p:bldP spid="86" grpId="0" animBg="1"/>
      <p:bldP spid="8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495"/>
            <a:ext cx="8229600" cy="16430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Signature is much </a:t>
            </a:r>
            <a:r>
              <a:rPr lang="en-US" b="1" dirty="0" smtClean="0">
                <a:solidFill>
                  <a:srgbClr val="FF0000"/>
                </a:solidFill>
              </a:rPr>
              <a:t>longer than the message</a:t>
            </a:r>
            <a:r>
              <a:rPr lang="en-US" dirty="0" smtClean="0"/>
              <a:t>!</a:t>
            </a:r>
          </a:p>
          <a:p>
            <a:pPr>
              <a:buNone/>
            </a:pPr>
            <a:endParaRPr lang="en-US" dirty="0" smtClean="0"/>
          </a:p>
          <a:p>
            <a:pPr algn="r">
              <a:buNone/>
            </a:pPr>
            <a:r>
              <a:rPr lang="en-US" dirty="0" smtClean="0"/>
              <a:t>(and can be used </a:t>
            </a:r>
            <a:r>
              <a:rPr lang="en-US" b="1" dirty="0" smtClean="0">
                <a:solidFill>
                  <a:srgbClr val="7030A0"/>
                </a:solidFill>
              </a:rPr>
              <a:t>only once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46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apezoid 9"/>
          <p:cNvSpPr/>
          <p:nvPr/>
        </p:nvSpPr>
        <p:spPr>
          <a:xfrm>
            <a:off x="928662" y="2786058"/>
            <a:ext cx="7429552" cy="2500330"/>
          </a:xfrm>
          <a:prstGeom prst="trapezoid">
            <a:avLst>
              <a:gd name="adj" fmla="val 898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sign long messages?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147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Use hash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rapezoid 3"/>
              <p:cNvSpPr/>
              <p:nvPr/>
            </p:nvSpPr>
            <p:spPr>
              <a:xfrm>
                <a:off x="928662" y="3786190"/>
                <a:ext cx="7358114" cy="1500198"/>
              </a:xfrm>
              <a:prstGeom prst="trapezoid">
                <a:avLst>
                  <a:gd name="adj" fmla="val 183615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/>
                  <a:t>hash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rapezoi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662" y="3786190"/>
                <a:ext cx="7358114" cy="1500198"/>
              </a:xfrm>
              <a:prstGeom prst="trapezoid">
                <a:avLst>
                  <a:gd name="adj" fmla="val 183615"/>
                </a:avLst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lowchart: Manual Operation 6"/>
          <p:cNvSpPr/>
          <p:nvPr/>
        </p:nvSpPr>
        <p:spPr>
          <a:xfrm>
            <a:off x="3214678" y="2786058"/>
            <a:ext cx="2786082" cy="928694"/>
          </a:xfrm>
          <a:prstGeom prst="flowChartManualOperat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Sign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Lamport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28662" y="5357826"/>
                <a:ext cx="7429552" cy="42862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 long message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662" y="5357826"/>
                <a:ext cx="7429552" cy="42862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214678" y="2285992"/>
                <a:ext cx="2857520" cy="42862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𝐒𝐢𝐠𝐧</m:t>
                      </m:r>
                      <m:r>
                        <a:rPr lang="en-US" b="1" i="0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𝐋𝐚𝐦𝐩𝐨𝐫𝐭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678" y="2285992"/>
                <a:ext cx="2857520" cy="42862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027425" y="2881298"/>
                <a:ext cx="143231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denote it: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𝐒𝐢𝐠𝐧</m:t>
                      </m:r>
                      <m:r>
                        <a:rPr lang="en-US" sz="2400" b="1" i="0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𝐇𝐋</m:t>
                      </m:r>
                    </m:oMath>
                  </m:oMathPara>
                </a14:m>
                <a:endParaRPr lang="en-US" sz="24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425" y="2881298"/>
                <a:ext cx="1432315" cy="830997"/>
              </a:xfrm>
              <a:prstGeom prst="rect">
                <a:avLst/>
              </a:prstGeom>
              <a:blipFill rotWithShape="0">
                <a:blip r:embed="rId6"/>
                <a:stretch>
                  <a:fillRect l="-6809" t="-5882" r="-5532" b="-955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61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7" grpId="0" animBg="1"/>
      <p:bldP spid="8" grpId="0" animBg="1"/>
      <p:bldP spid="9" grpId="0" animBg="1"/>
      <p:bldP spid="11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1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Idea: to sign multiple messages</a:t>
            </a:r>
            <a:br>
              <a:rPr lang="en-US" dirty="0" smtClean="0"/>
            </a:br>
            <a:r>
              <a:rPr lang="en-US" dirty="0" smtClean="0"/>
              <a:t>use “certification”</a:t>
            </a:r>
            <a:endParaRPr lang="en-US" dirty="0"/>
          </a:p>
        </p:txBody>
      </p:sp>
      <p:sp>
        <p:nvSpPr>
          <p:cNvPr id="4" name="Trapezoid 3"/>
          <p:cNvSpPr/>
          <p:nvPr/>
        </p:nvSpPr>
        <p:spPr>
          <a:xfrm>
            <a:off x="428596" y="2071678"/>
            <a:ext cx="5857916" cy="357190"/>
          </a:xfrm>
          <a:prstGeom prst="trapezoid">
            <a:avLst>
              <a:gd name="adj" fmla="val 41912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28596" y="2500306"/>
                <a:ext cx="2928958" cy="42862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96" y="2500306"/>
                <a:ext cx="2928958" cy="42862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928794" y="1571612"/>
                <a:ext cx="2857520" cy="42862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𝐒𝐢𝐠𝐧</m:t>
                      </m:r>
                      <m:r>
                        <a:rPr lang="en-US" b="1" i="0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𝐇𝐋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||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794" y="1571612"/>
                <a:ext cx="2857520" cy="42862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428992" y="2500306"/>
                <a:ext cx="2857520" cy="42862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992" y="2500306"/>
                <a:ext cx="2857520" cy="42862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rapezoid 7"/>
          <p:cNvSpPr/>
          <p:nvPr/>
        </p:nvSpPr>
        <p:spPr>
          <a:xfrm>
            <a:off x="428596" y="3643314"/>
            <a:ext cx="5857916" cy="357190"/>
          </a:xfrm>
          <a:prstGeom prst="trapezoid">
            <a:avLst>
              <a:gd name="adj" fmla="val 42522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28596" y="4071942"/>
                <a:ext cx="2928958" cy="42862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96" y="4071942"/>
                <a:ext cx="2928958" cy="42862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928794" y="3143248"/>
                <a:ext cx="2857520" cy="42862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𝐒𝐢𝐠𝐧</m:t>
                      </m:r>
                      <m:r>
                        <a:rPr lang="en-US" b="1" i="0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𝐇𝐋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||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794" y="3143248"/>
                <a:ext cx="2857520" cy="42862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428992" y="4071942"/>
                <a:ext cx="2857520" cy="42862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992" y="4071942"/>
                <a:ext cx="2857520" cy="42862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643702" y="2428868"/>
                <a:ext cx="21310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generate a new pair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702" y="2428868"/>
                <a:ext cx="2131096" cy="646331"/>
              </a:xfrm>
              <a:prstGeom prst="rect">
                <a:avLst/>
              </a:prstGeom>
              <a:blipFill rotWithShape="0">
                <a:blip r:embed="rId9"/>
                <a:stretch>
                  <a:fillRect l="-2579" t="-5660" r="-2006" b="-849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15140" y="4000504"/>
                <a:ext cx="21310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generate a new pair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140" y="4000504"/>
                <a:ext cx="2131096" cy="646331"/>
              </a:xfrm>
              <a:prstGeom prst="rect">
                <a:avLst/>
              </a:prstGeom>
              <a:blipFill rotWithShape="0">
                <a:blip r:embed="rId10"/>
                <a:stretch>
                  <a:fillRect l="-2579" t="-5660" r="-2006" b="-849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rapezoid 13"/>
          <p:cNvSpPr/>
          <p:nvPr/>
        </p:nvSpPr>
        <p:spPr>
          <a:xfrm>
            <a:off x="428596" y="5286388"/>
            <a:ext cx="5857916" cy="357190"/>
          </a:xfrm>
          <a:prstGeom prst="trapezoid">
            <a:avLst>
              <a:gd name="adj" fmla="val 42522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28596" y="5715016"/>
                <a:ext cx="2928958" cy="42862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96" y="5715016"/>
                <a:ext cx="2928958" cy="42862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928794" y="4786322"/>
                <a:ext cx="2857520" cy="42862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𝐒𝐢𝐠𝐧</m:t>
                      </m:r>
                      <m:r>
                        <a:rPr lang="en-US" b="1" i="0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𝐇𝐋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||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794" y="4786322"/>
                <a:ext cx="2857520" cy="42862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428992" y="5715016"/>
                <a:ext cx="2857520" cy="42862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992" y="5715016"/>
                <a:ext cx="2857520" cy="42862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15140" y="5572140"/>
                <a:ext cx="21310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generate a new pair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140" y="5572140"/>
                <a:ext cx="2131096" cy="646331"/>
              </a:xfrm>
              <a:prstGeom prst="rect">
                <a:avLst/>
              </a:prstGeom>
              <a:blipFill rotWithShape="0">
                <a:blip r:embed="rId14"/>
                <a:stretch>
                  <a:fillRect l="-2579" t="-5660" r="-2006" b="-849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 rot="5400000">
            <a:off x="3234179" y="6338457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. . 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8177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/>
      <p:bldP spid="19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verify?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001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signer needs to include the “certificate chain” in the signature.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369465" y="2907826"/>
                <a:ext cx="2546820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𝐒𝐢𝐠𝐧</m:t>
                      </m:r>
                      <m:r>
                        <a:rPr lang="en-US" b="1" i="0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𝐇𝐋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||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465" y="2907826"/>
                <a:ext cx="254682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369465" y="3550768"/>
                <a:ext cx="2546820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𝐒𝐢𝐠𝐧</m:t>
                      </m:r>
                      <m:r>
                        <a:rPr lang="en-US" b="1" i="0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𝐇𝐋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||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465" y="3550768"/>
                <a:ext cx="254682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369465" y="3979396"/>
                <a:ext cx="2546820" cy="36933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𝐒𝐢𝐠𝐧</m:t>
                      </m:r>
                      <m:r>
                        <a:rPr lang="en-US" b="1" i="0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𝐇𝐋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||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465" y="3979396"/>
                <a:ext cx="254682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369465" y="4765214"/>
                <a:ext cx="2546820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𝐒𝐢𝐠𝐧</m:t>
                      </m:r>
                      <m:r>
                        <a:rPr lang="en-US" b="1" i="0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𝐇𝐋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||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465" y="4765214"/>
                <a:ext cx="254682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369465" y="5193842"/>
                <a:ext cx="2546820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𝐒𝐢𝐠𝐧</m:t>
                      </m:r>
                      <m:r>
                        <a:rPr lang="en-US" b="1" i="0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𝐇𝐋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||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465" y="5193842"/>
                <a:ext cx="254682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369464" y="5622470"/>
                <a:ext cx="2546821" cy="36933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𝐒𝐢𝐠𝐧</m:t>
                      </m:r>
                      <m:r>
                        <a:rPr lang="en-US" b="1" i="0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𝐇𝐋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||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464" y="5622470"/>
                <a:ext cx="2546821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 flipH="1">
                <a:off x="138561" y="2892437"/>
                <a:ext cx="22980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𝐒𝐢𝐠𝐧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sz="20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</m:oMath>
                  </m:oMathPara>
                </a14:m>
                <a:endParaRPr lang="en-US" sz="20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38561" y="2892437"/>
                <a:ext cx="2298026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774518" y="2928934"/>
                <a:ext cx="1759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verify using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𝒑𝒌</m:t>
                    </m:r>
                    <m:r>
                      <a:rPr lang="en-US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518" y="2928934"/>
                <a:ext cx="1759136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768" t="-9836" b="-2295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rot="10800000">
            <a:off x="5917262" y="3143248"/>
            <a:ext cx="785818" cy="158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774518" y="3571876"/>
                <a:ext cx="1759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verify using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𝒑𝒌</m:t>
                    </m:r>
                    <m:r>
                      <a:rPr lang="en-US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518" y="3571876"/>
                <a:ext cx="1759136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2768" t="-11475" b="-2295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rot="10800000">
            <a:off x="5917262" y="3786190"/>
            <a:ext cx="785818" cy="158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774518" y="4000504"/>
                <a:ext cx="1759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verify using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𝒑𝒌</m:t>
                    </m:r>
                    <m:r>
                      <a:rPr lang="en-US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518" y="4000504"/>
                <a:ext cx="1759136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2768" t="-9836" b="-2295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rot="10800000">
            <a:off x="5917262" y="4214818"/>
            <a:ext cx="785818" cy="158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74519" y="4786322"/>
                <a:ext cx="1759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verify using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𝒑𝒌</m:t>
                    </m:r>
                    <m:r>
                      <a:rPr lang="en-US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519" y="4786322"/>
                <a:ext cx="1759136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2768" t="-9836" b="-2295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 rot="10800000">
            <a:off x="5917263" y="5000636"/>
            <a:ext cx="785818" cy="158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774519" y="5214950"/>
                <a:ext cx="1759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verify using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𝒑𝒌</m:t>
                    </m:r>
                    <m:r>
                      <a:rPr lang="en-US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519" y="5214950"/>
                <a:ext cx="1759136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2768" t="-9836" b="-2295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 rot="10800000">
            <a:off x="5917263" y="5429264"/>
            <a:ext cx="785818" cy="158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774519" y="5631436"/>
                <a:ext cx="1759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verify using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𝒑𝒌</m:t>
                    </m:r>
                    <m:r>
                      <a:rPr lang="en-US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519" y="5631436"/>
                <a:ext cx="1759136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2768" t="-11667" b="-250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rot="10800000">
            <a:off x="5917263" y="5845750"/>
            <a:ext cx="785818" cy="158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987723" y="3550768"/>
                <a:ext cx="560303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723" y="3550768"/>
                <a:ext cx="560303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987723" y="4765214"/>
                <a:ext cx="560303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723" y="4765214"/>
                <a:ext cx="560303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987723" y="5193842"/>
                <a:ext cx="560303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723" y="5193842"/>
                <a:ext cx="560303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81811" y="3519990"/>
                <a:ext cx="211166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𝐒𝐢𝐠𝐧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sz="20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=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11" y="3519990"/>
                <a:ext cx="2111668" cy="400110"/>
              </a:xfrm>
              <a:prstGeom prst="rect">
                <a:avLst/>
              </a:prstGeom>
              <a:blipFill rotWithShape="0">
                <a:blip r:embed="rId19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81811" y="4746074"/>
                <a:ext cx="211166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𝐒𝐢𝐠𝐧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sz="20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=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11" y="4746074"/>
                <a:ext cx="2111668" cy="400110"/>
              </a:xfrm>
              <a:prstGeom prst="rect">
                <a:avLst/>
              </a:prstGeom>
              <a:blipFill rotWithShape="0">
                <a:blip r:embed="rId20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870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4" grpId="0"/>
      <p:bldP spid="16" grpId="0"/>
      <p:bldP spid="18" grpId="0"/>
      <p:bldP spid="20" grpId="0"/>
      <p:bldP spid="22" grpId="0"/>
      <p:bldP spid="24" grpId="0" animBg="1"/>
      <p:bldP spid="25" grpId="0" animBg="1"/>
      <p:bldP spid="26" grpId="0" animBg="1"/>
      <p:bldP spid="12" grpId="0"/>
      <p:bldP spid="27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length of the signature </a:t>
            </a:r>
            <a:r>
              <a:rPr lang="en-US" b="1" dirty="0">
                <a:solidFill>
                  <a:srgbClr val="7030A0"/>
                </a:solidFill>
              </a:rPr>
              <a:t>grows linearly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signing algorithm needs to </a:t>
            </a:r>
            <a:r>
              <a:rPr lang="en-US" b="1" dirty="0" smtClean="0">
                <a:solidFill>
                  <a:srgbClr val="FF0000"/>
                </a:solidFill>
              </a:rPr>
              <a:t>have a state </a:t>
            </a:r>
            <a:r>
              <a:rPr lang="en-US" dirty="0" smtClean="0"/>
              <a:t>(“memory”)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907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to the </a:t>
            </a:r>
            <a:r>
              <a:rPr lang="pl-PL" dirty="0" err="1" smtClean="0"/>
              <a:t>first</a:t>
            </a:r>
            <a:r>
              <a:rPr lang="pl-PL" dirty="0" smtClean="0"/>
              <a:t> </a:t>
            </a:r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4" name="Trapezoid 3"/>
          <p:cNvSpPr/>
          <p:nvPr/>
        </p:nvSpPr>
        <p:spPr>
          <a:xfrm>
            <a:off x="1428728" y="4160112"/>
            <a:ext cx="6905904" cy="554772"/>
          </a:xfrm>
          <a:prstGeom prst="trapezoid">
            <a:avLst>
              <a:gd name="adj" fmla="val 31855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84953" y="3372538"/>
                <a:ext cx="3257950" cy="66572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𝐒𝐢𝐠𝐧</m:t>
                      </m:r>
                      <m:r>
                        <a:rPr lang="en-US" sz="2400" b="1" i="0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𝐇𝐋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sz="24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|| </m:t>
                      </m:r>
                      <m:r>
                        <a:rPr lang="en-US" sz="24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sz="2400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953" y="3372538"/>
                <a:ext cx="3257950" cy="66572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28728" y="4836732"/>
                <a:ext cx="3384230" cy="66572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sz="2400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728" y="4836732"/>
                <a:ext cx="3384230" cy="66572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924168" y="4836732"/>
                <a:ext cx="3410464" cy="66572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sz="2400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168" y="4836732"/>
                <a:ext cx="3410464" cy="66572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38651" y="1536862"/>
            <a:ext cx="6856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Instead of a </a:t>
            </a:r>
            <a:r>
              <a:rPr lang="en-US" sz="2400" b="1" dirty="0" smtClean="0"/>
              <a:t>chain </a:t>
            </a:r>
            <a:r>
              <a:rPr lang="en-US" sz="2400" dirty="0" smtClean="0"/>
              <a:t>use a</a:t>
            </a:r>
            <a:r>
              <a:rPr lang="en-US" sz="2400" b="1" dirty="0" smtClean="0"/>
              <a:t> binary tree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r>
              <a:rPr lang="en-US" sz="2400" dirty="0" smtClean="0"/>
              <a:t>“certify each time </a:t>
            </a:r>
            <a:r>
              <a:rPr lang="en-US" sz="2400" b="1" dirty="0" smtClean="0"/>
              <a:t>two</a:t>
            </a:r>
            <a:r>
              <a:rPr lang="en-US" sz="2400" dirty="0" smtClean="0"/>
              <a:t> public keys” </a:t>
            </a:r>
          </a:p>
        </p:txBody>
      </p:sp>
    </p:spTree>
    <p:extLst>
      <p:ext uri="{BB962C8B-B14F-4D97-AF65-F5344CB8AC3E}">
        <p14:creationId xmlns:p14="http://schemas.microsoft.com/office/powerpoint/2010/main" val="150565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249522"/>
            <a:ext cx="7772400" cy="857250"/>
          </a:xfrm>
        </p:spPr>
        <p:txBody>
          <a:bodyPr/>
          <a:lstStyle/>
          <a:p>
            <a:r>
              <a:rPr lang="en-US" sz="4000" dirty="0" smtClean="0"/>
              <a:t>Digital Signature Schemes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0" y="1274747"/>
                <a:ext cx="9144000" cy="83099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lIns="252000">
                <a:spAutoFit/>
              </a:bodyPr>
              <a:lstStyle/>
              <a:p>
                <a:r>
                  <a:rPr lang="en-US" sz="2400" dirty="0" smtClean="0"/>
                  <a:t>A </a:t>
                </a:r>
                <a:r>
                  <a:rPr lang="en-US" sz="2400" b="1" dirty="0" smtClean="0">
                    <a:solidFill>
                      <a:srgbClr val="0033CC"/>
                    </a:solidFill>
                  </a:rPr>
                  <a:t> </a:t>
                </a:r>
                <a:r>
                  <a:rPr lang="pl-PL" sz="2400" b="1" dirty="0" smtClean="0">
                    <a:solidFill>
                      <a:srgbClr val="0070C0"/>
                    </a:solidFill>
                  </a:rPr>
                  <a:t>digital signature scheme </a:t>
                </a:r>
                <a:r>
                  <a:rPr lang="en-US" sz="2400" dirty="0" smtClean="0"/>
                  <a:t>is a </a:t>
                </a:r>
                <a:r>
                  <a:rPr lang="en-US" sz="2400" dirty="0" err="1" smtClean="0"/>
                  <a:t>tuple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𝐆𝐞𝐧</m:t>
                    </m:r>
                    <m:r>
                      <a:rPr lang="en-US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𝐒𝐢𝐠𝐧</m:t>
                    </m:r>
                    <m:r>
                      <a:rPr lang="en-US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𝐕𝐫𝐟𝐲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of poly-time algorithms, such that: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74747"/>
                <a:ext cx="9144000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0" y="2406640"/>
                <a:ext cx="9144000" cy="275152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lIns="252000">
                <a:spAutoFit/>
              </a:bodyPr>
              <a:lstStyle/>
              <a:p>
                <a:pPr marL="514350" indent="-514350">
                  <a:lnSpc>
                    <a:spcPct val="90000"/>
                  </a:lnSpc>
                  <a:buFont typeface="Arial" pitchFamily="34" charset="0"/>
                  <a:buChar char="•"/>
                </a:pPr>
                <a:r>
                  <a:rPr lang="en-US" sz="2400" dirty="0" smtClean="0"/>
                  <a:t>the</a:t>
                </a:r>
                <a:r>
                  <a:rPr lang="en-US" sz="2400" b="1" dirty="0" smtClean="0"/>
                  <a:t>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key-generation</a:t>
                </a:r>
                <a:r>
                  <a:rPr lang="en-US" sz="2400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400" dirty="0" smtClean="0"/>
                  <a:t>algorithm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Gen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takes as input a security parameter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dirty="0" smtClean="0"/>
                  <a:t> and outputs a </a:t>
                </a:r>
                <a:r>
                  <a:rPr lang="pl-PL" sz="2400" dirty="0" smtClean="0"/>
                  <a:t>pair</a:t>
                </a:r>
                <a:r>
                  <a:rPr lang="en-US" sz="2400" dirty="0" smtClean="0">
                    <a:solidFill>
                      <a:srgbClr val="A5002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𝒑𝒌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𝒔𝒌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,</a:t>
                </a:r>
                <a:r>
                  <a:rPr lang="pl-PL" sz="2400" b="1" dirty="0" smtClean="0"/>
                  <a:t/>
                </a:r>
                <a:br>
                  <a:rPr lang="pl-PL" sz="2400" b="1" dirty="0" smtClean="0"/>
                </a:br>
                <a:endParaRPr lang="en-US" sz="2400" b="1" dirty="0" smtClean="0"/>
              </a:p>
              <a:p>
                <a:pPr marL="514350" indent="-514350">
                  <a:lnSpc>
                    <a:spcPct val="90000"/>
                  </a:lnSpc>
                  <a:buFont typeface="Arial" pitchFamily="34" charset="0"/>
                  <a:buChar char="•"/>
                </a:pPr>
                <a:r>
                  <a:rPr lang="en-US" sz="2400" dirty="0" smtClean="0"/>
                  <a:t>the</a:t>
                </a:r>
                <a:r>
                  <a:rPr lang="en-US" sz="2400" dirty="0" smtClean="0">
                    <a:solidFill>
                      <a:srgbClr val="0033CC"/>
                    </a:solidFill>
                  </a:rPr>
                  <a:t> </a:t>
                </a:r>
                <a:r>
                  <a:rPr lang="pl-PL" sz="2400" b="1" dirty="0" smtClean="0">
                    <a:solidFill>
                      <a:srgbClr val="0070C0"/>
                    </a:solidFill>
                  </a:rPr>
                  <a:t>signing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/>
                  <a:t>algorithm </a:t>
                </a:r>
                <a:r>
                  <a:rPr lang="pl-PL" sz="2400" b="1" dirty="0" smtClean="0">
                    <a:solidFill>
                      <a:srgbClr val="FF0000"/>
                    </a:solidFill>
                  </a:rPr>
                  <a:t>Sign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takes as input a key </a:t>
                </a:r>
                <a14:m>
                  <m:oMath xmlns:m="http://schemas.openxmlformats.org/officeDocument/2006/math"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𝒔𝒌</m:t>
                    </m:r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dirty="0" smtClean="0"/>
                  <a:t>and a message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pl-PL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pl-PL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𝟎</m:t>
                            </m:r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,</m:t>
                            </m:r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pl-PL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∗</m:t>
                        </m:r>
                      </m:sup>
                    </m:sSup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cs typeface="Arial" pitchFamily="34" charset="0"/>
                  </a:rPr>
                  <a:t>and outputs a </a:t>
                </a:r>
                <a:r>
                  <a:rPr lang="pl-PL" sz="2400" dirty="0" smtClean="0">
                    <a:cs typeface="Arial" pitchFamily="34" charset="0"/>
                  </a:rPr>
                  <a:t>signature</a:t>
                </a:r>
                <a:r>
                  <a:rPr lang="en-US" sz="2400" dirty="0" smtClean="0">
                    <a:solidFill>
                      <a:srgbClr val="A50021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𝝈</m:t>
                    </m:r>
                  </m:oMath>
                </a14:m>
                <a:r>
                  <a:rPr lang="en-US" sz="2400" b="1" dirty="0" smtClean="0">
                    <a:cs typeface="Arial" pitchFamily="34" charset="0"/>
                  </a:rPr>
                  <a:t>,</a:t>
                </a:r>
                <a:r>
                  <a:rPr lang="pl-PL" sz="2400" b="1" dirty="0" smtClean="0">
                    <a:cs typeface="Arial" pitchFamily="34" charset="0"/>
                  </a:rPr>
                  <a:t/>
                </a:r>
                <a:br>
                  <a:rPr lang="pl-PL" sz="2400" b="1" dirty="0" smtClean="0">
                    <a:cs typeface="Arial" pitchFamily="34" charset="0"/>
                  </a:rPr>
                </a:br>
                <a:endParaRPr lang="en-US" sz="2400" b="1" dirty="0" smtClean="0">
                  <a:cs typeface="Arial" pitchFamily="34" charset="0"/>
                </a:endParaRPr>
              </a:p>
              <a:p>
                <a:pPr marL="514350" indent="-514350">
                  <a:lnSpc>
                    <a:spcPct val="90000"/>
                  </a:lnSpc>
                  <a:buFont typeface="Arial" pitchFamily="34" charset="0"/>
                  <a:buChar char="•"/>
                </a:pPr>
                <a:r>
                  <a:rPr lang="en-US" sz="2400" dirty="0" smtClean="0">
                    <a:cs typeface="Arial" pitchFamily="34" charset="0"/>
                  </a:rPr>
                  <a:t>the </a:t>
                </a:r>
                <a:r>
                  <a:rPr lang="en-US" sz="2400" b="1" dirty="0" smtClean="0">
                    <a:solidFill>
                      <a:srgbClr val="0070C0"/>
                    </a:solidFill>
                    <a:cs typeface="Arial" pitchFamily="34" charset="0"/>
                  </a:rPr>
                  <a:t>verification</a:t>
                </a:r>
                <a:r>
                  <a:rPr lang="en-US" sz="2400" dirty="0" smtClean="0">
                    <a:solidFill>
                      <a:srgbClr val="0070C0"/>
                    </a:solidFill>
                    <a:cs typeface="Arial" pitchFamily="34" charset="0"/>
                  </a:rPr>
                  <a:t> </a:t>
                </a:r>
                <a:r>
                  <a:rPr lang="en-US" sz="2400" dirty="0" smtClean="0">
                    <a:cs typeface="Arial" pitchFamily="34" charset="0"/>
                  </a:rPr>
                  <a:t>algorithm </a:t>
                </a:r>
                <a:r>
                  <a:rPr lang="en-US" sz="2400" b="1" dirty="0" err="1" smtClean="0">
                    <a:solidFill>
                      <a:srgbClr val="FF0000"/>
                    </a:solidFill>
                    <a:cs typeface="Arial" pitchFamily="34" charset="0"/>
                  </a:rPr>
                  <a:t>Vrfy</a:t>
                </a:r>
                <a:r>
                  <a:rPr lang="en-US" sz="2400" b="1" dirty="0" smtClean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sz="2400" dirty="0" smtClean="0">
                    <a:cs typeface="Arial" pitchFamily="34" charset="0"/>
                  </a:rPr>
                  <a:t>takes as input a key </a:t>
                </a:r>
                <a14:m>
                  <m:oMath xmlns:m="http://schemas.openxmlformats.org/officeDocument/2006/math"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𝒑𝒌</m:t>
                    </m:r>
                  </m:oMath>
                </a14:m>
                <a:r>
                  <a:rPr lang="en-US" sz="2400" dirty="0" smtClean="0">
                    <a:cs typeface="Arial" pitchFamily="34" charset="0"/>
                  </a:rPr>
                  <a:t>, a message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𝒎</m:t>
                    </m:r>
                  </m:oMath>
                </a14:m>
                <a:r>
                  <a:rPr lang="en-US" sz="2400" dirty="0" smtClean="0">
                    <a:cs typeface="Arial" pitchFamily="34" charset="0"/>
                  </a:rPr>
                  <a:t> and a </a:t>
                </a:r>
                <a:r>
                  <a:rPr lang="pl-PL" sz="2400" dirty="0" smtClean="0">
                    <a:cs typeface="Arial" pitchFamily="34" charset="0"/>
                  </a:rPr>
                  <a:t>signature</a:t>
                </a:r>
                <a:r>
                  <a:rPr lang="en-US" sz="2400" dirty="0" smtClean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𝝈</m:t>
                    </m:r>
                  </m:oMath>
                </a14:m>
                <a:r>
                  <a:rPr lang="en-US" sz="2400" dirty="0" smtClean="0">
                    <a:cs typeface="Arial" pitchFamily="34" charset="0"/>
                  </a:rPr>
                  <a:t>, and outputs a bit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𝒃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∈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{</m:t>
                    </m:r>
                    <m:r>
                      <a:rPr lang="en-US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𝐲𝐞𝐬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, </m:t>
                    </m:r>
                    <m:r>
                      <a:rPr lang="en-US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𝐧𝐨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}</m:t>
                    </m:r>
                  </m:oMath>
                </a14:m>
                <a:r>
                  <a:rPr lang="pl-PL" sz="2400" dirty="0" smtClean="0">
                    <a:solidFill>
                      <a:schemeClr val="tx1"/>
                    </a:solidFill>
                    <a:cs typeface="Arial" pitchFamily="34" charset="0"/>
                  </a:rPr>
                  <a:t>.</a:t>
                </a:r>
                <a:endParaRPr lang="en-US" sz="2400" dirty="0" smtClean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06640"/>
                <a:ext cx="9144000" cy="275152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0" y="5494112"/>
                <a:ext cx="9144000" cy="75713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lIns="25200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 smtClean="0">
                    <a:cs typeface="Arial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𝐕𝐫𝐟𝐲</m:t>
                    </m:r>
                    <m:r>
                      <a:rPr lang="pl-PL" sz="24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𝒑𝒌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𝒎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,</m:t>
                    </m:r>
                    <m:r>
                      <a:rPr lang="el-G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𝝈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) = </m:t>
                    </m:r>
                    <m:r>
                      <a:rPr lang="en-US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𝐲𝐞𝐬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cs typeface="Arial" pitchFamily="34" charset="0"/>
                  </a:rPr>
                  <a:t>then we say that </a:t>
                </a:r>
                <a14:m>
                  <m:oMath xmlns:m="http://schemas.openxmlformats.org/officeDocument/2006/math">
                    <m:r>
                      <a:rPr lang="el-G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𝝈</m:t>
                    </m:r>
                  </m:oMath>
                </a14:m>
                <a:r>
                  <a:rPr lang="en-US" sz="2400" b="1" dirty="0" smtClean="0">
                    <a:cs typeface="Arial" pitchFamily="34" charset="0"/>
                  </a:rPr>
                  <a:t> </a:t>
                </a:r>
                <a:r>
                  <a:rPr lang="en-US" sz="2400" dirty="0" smtClean="0">
                    <a:cs typeface="Arial" pitchFamily="34" charset="0"/>
                  </a:rPr>
                  <a:t>is a </a:t>
                </a:r>
                <a:r>
                  <a:rPr lang="en-US" sz="2400" b="1" dirty="0" smtClean="0">
                    <a:solidFill>
                      <a:srgbClr val="0070C0"/>
                    </a:solidFill>
                    <a:cs typeface="Arial" pitchFamily="34" charset="0"/>
                  </a:rPr>
                  <a:t>valid </a:t>
                </a:r>
                <a:r>
                  <a:rPr lang="pl-PL" sz="2400" b="1" dirty="0" smtClean="0">
                    <a:solidFill>
                      <a:srgbClr val="0070C0"/>
                    </a:solidFill>
                    <a:cs typeface="Arial" pitchFamily="34" charset="0"/>
                  </a:rPr>
                  <a:t>signature</a:t>
                </a:r>
                <a:r>
                  <a:rPr lang="en-US" sz="2400" b="1" dirty="0" smtClean="0">
                    <a:solidFill>
                      <a:srgbClr val="0070C0"/>
                    </a:solidFill>
                    <a:cs typeface="Arial" pitchFamily="34" charset="0"/>
                  </a:rPr>
                  <a:t> on the message</a:t>
                </a:r>
                <a:r>
                  <a:rPr lang="en-US" sz="2400" b="1" dirty="0" smtClean="0">
                    <a:solidFill>
                      <a:srgbClr val="002060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𝒎</m:t>
                    </m:r>
                  </m:oMath>
                </a14:m>
                <a:r>
                  <a:rPr lang="en-US" sz="2400" b="1" dirty="0" smtClean="0">
                    <a:cs typeface="Arial" pitchFamily="34" charset="0"/>
                  </a:rPr>
                  <a:t>.</a:t>
                </a:r>
                <a:endParaRPr lang="en-US" sz="2400" b="1" dirty="0"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94112"/>
                <a:ext cx="9144000" cy="7571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858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9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tree: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75820" y="2106046"/>
                <a:ext cx="1021433" cy="36298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820" y="2106046"/>
                <a:ext cx="1021433" cy="3629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89804" y="2963302"/>
                <a:ext cx="1204176" cy="36298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804" y="2963302"/>
                <a:ext cx="1204176" cy="36298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33274" y="2963302"/>
                <a:ext cx="1204176" cy="36298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274" y="2963302"/>
                <a:ext cx="1204176" cy="36298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03986" y="4249186"/>
                <a:ext cx="1386918" cy="36298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𝟎𝟎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𝟎𝟎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986" y="4249186"/>
                <a:ext cx="1386918" cy="36298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75622" y="4249186"/>
                <a:ext cx="1386918" cy="36298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𝟎𝟏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𝟎𝟏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622" y="4249186"/>
                <a:ext cx="1386918" cy="36298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76018" y="4249186"/>
                <a:ext cx="1386918" cy="36298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018" y="4249186"/>
                <a:ext cx="1386918" cy="36298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47654" y="4249186"/>
                <a:ext cx="1386918" cy="36298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654" y="4249186"/>
                <a:ext cx="1386918" cy="36298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stCxn id="5" idx="2"/>
            <a:endCxn id="6" idx="0"/>
          </p:cNvCxnSpPr>
          <p:nvPr/>
        </p:nvCxnSpPr>
        <p:spPr>
          <a:xfrm flipH="1">
            <a:off x="2591892" y="2469030"/>
            <a:ext cx="2194645" cy="4942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2"/>
            <a:endCxn id="7" idx="0"/>
          </p:cNvCxnSpPr>
          <p:nvPr/>
        </p:nvCxnSpPr>
        <p:spPr>
          <a:xfrm>
            <a:off x="4786537" y="2469030"/>
            <a:ext cx="2448825" cy="4942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2"/>
            <a:endCxn id="8" idx="0"/>
          </p:cNvCxnSpPr>
          <p:nvPr/>
        </p:nvCxnSpPr>
        <p:spPr>
          <a:xfrm flipH="1">
            <a:off x="1897445" y="3326286"/>
            <a:ext cx="694447" cy="9229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2"/>
            <a:endCxn id="9" idx="0"/>
          </p:cNvCxnSpPr>
          <p:nvPr/>
        </p:nvCxnSpPr>
        <p:spPr>
          <a:xfrm>
            <a:off x="2591892" y="3326286"/>
            <a:ext cx="877189" cy="9229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2"/>
            <a:endCxn id="10" idx="0"/>
          </p:cNvCxnSpPr>
          <p:nvPr/>
        </p:nvCxnSpPr>
        <p:spPr>
          <a:xfrm flipH="1">
            <a:off x="6469477" y="3326286"/>
            <a:ext cx="765885" cy="9229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2"/>
            <a:endCxn id="11" idx="0"/>
          </p:cNvCxnSpPr>
          <p:nvPr/>
        </p:nvCxnSpPr>
        <p:spPr>
          <a:xfrm>
            <a:off x="7235362" y="3326286"/>
            <a:ext cx="805751" cy="9229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74920" y="5535070"/>
                <a:ext cx="1569660" cy="36298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𝟎𝟏𝟎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𝟎𝟏𝟎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20" y="5535070"/>
                <a:ext cx="1569660" cy="36298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089706" y="5535070"/>
                <a:ext cx="1569660" cy="36298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𝟎𝟏𝟏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𝟎𝟏𝟏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706" y="5535070"/>
                <a:ext cx="1569660" cy="36298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stCxn id="8" idx="2"/>
            <a:endCxn id="24" idx="0"/>
          </p:cNvCxnSpPr>
          <p:nvPr/>
        </p:nvCxnSpPr>
        <p:spPr>
          <a:xfrm flipH="1">
            <a:off x="1159750" y="4612170"/>
            <a:ext cx="737695" cy="9229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2"/>
            <a:endCxn id="28" idx="0"/>
          </p:cNvCxnSpPr>
          <p:nvPr/>
        </p:nvCxnSpPr>
        <p:spPr>
          <a:xfrm>
            <a:off x="1897445" y="4612170"/>
            <a:ext cx="977091" cy="9229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rot="994585">
            <a:off x="4347719" y="4344242"/>
            <a:ext cx="13420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. . .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75964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4" grpId="0" animBg="1"/>
      <p:bldP spid="28" grpId="0" animBg="1"/>
      <p:bldP spid="46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details</a:t>
            </a:r>
            <a:endParaRPr lang="en-US" dirty="0"/>
          </a:p>
        </p:txBody>
      </p:sp>
      <p:sp>
        <p:nvSpPr>
          <p:cNvPr id="4" name="Trapezoid 3"/>
          <p:cNvSpPr/>
          <p:nvPr/>
        </p:nvSpPr>
        <p:spPr>
          <a:xfrm>
            <a:off x="1142976" y="1857364"/>
            <a:ext cx="7000924" cy="4143404"/>
          </a:xfrm>
          <a:prstGeom prst="trapezoid">
            <a:avLst>
              <a:gd name="adj" fmla="val 7886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143372" y="2786058"/>
            <a:ext cx="595941" cy="928694"/>
            <a:chOff x="357158" y="2214554"/>
            <a:chExt cx="595941" cy="928694"/>
          </a:xfrm>
        </p:grpSpPr>
        <p:cxnSp>
          <p:nvCxnSpPr>
            <p:cNvPr id="7" name="Straight Arrow Connector 6"/>
            <p:cNvCxnSpPr/>
            <p:nvPr/>
          </p:nvCxnSpPr>
          <p:spPr>
            <a:xfrm rot="16200000" flipH="1">
              <a:off x="142844" y="2428868"/>
              <a:ext cx="928694" cy="50006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28596" y="2428868"/>
                  <a:ext cx="524503" cy="362984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b="1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b="1" baseline="-25000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596" y="2428868"/>
                  <a:ext cx="524503" cy="36298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4071934" y="1857364"/>
            <a:ext cx="667379" cy="928694"/>
            <a:chOff x="1643042" y="2143116"/>
            <a:chExt cx="667379" cy="928694"/>
          </a:xfrm>
        </p:grpSpPr>
        <p:cxnSp>
          <p:nvCxnSpPr>
            <p:cNvPr id="9" name="Straight Arrow Connector 8"/>
            <p:cNvCxnSpPr/>
            <p:nvPr/>
          </p:nvCxnSpPr>
          <p:spPr>
            <a:xfrm rot="5400000">
              <a:off x="1464447" y="2321711"/>
              <a:ext cx="928694" cy="57150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785918" y="2357430"/>
                  <a:ext cx="524503" cy="362984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b="1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b="1" baseline="-25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5918" y="2357430"/>
                  <a:ext cx="524503" cy="36298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/>
          <p:cNvGrpSpPr/>
          <p:nvPr/>
        </p:nvGrpSpPr>
        <p:grpSpPr>
          <a:xfrm>
            <a:off x="3929058" y="5072074"/>
            <a:ext cx="640128" cy="928694"/>
            <a:chOff x="1643042" y="2143116"/>
            <a:chExt cx="640128" cy="928694"/>
          </a:xfrm>
        </p:grpSpPr>
        <p:cxnSp>
          <p:nvCxnSpPr>
            <p:cNvPr id="23" name="Straight Arrow Connector 22"/>
            <p:cNvCxnSpPr/>
            <p:nvPr/>
          </p:nvCxnSpPr>
          <p:spPr>
            <a:xfrm rot="5400000">
              <a:off x="1464447" y="2321711"/>
              <a:ext cx="928694" cy="57150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785918" y="2357430"/>
                  <a:ext cx="497252" cy="362984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b="1" i="1" baseline="-25000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US" b="1" baseline="-25000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5918" y="2357430"/>
                  <a:ext cx="497252" cy="36298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TextBox 24"/>
          <p:cNvSpPr txBox="1"/>
          <p:nvPr/>
        </p:nvSpPr>
        <p:spPr>
          <a:xfrm rot="5400000">
            <a:off x="4307137" y="4053564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.  .  .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8596" y="1500174"/>
                <a:ext cx="221457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 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en-US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endParaRPr lang="en-US" b="1" dirty="0" smtClean="0">
                  <a:solidFill>
                    <a:srgbClr val="C00000"/>
                  </a:solidFill>
                </a:endParaRPr>
              </a:p>
              <a:p>
                <a:r>
                  <a:rPr lang="en-US" b="1" dirty="0" smtClean="0"/>
                  <a:t>start at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root</a:t>
                </a:r>
              </a:p>
              <a:p>
                <a:r>
                  <a:rPr lang="en-US" b="1" dirty="0" smtClean="0"/>
                  <a:t>if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b="1" dirty="0" smtClean="0"/>
                  <a:t>go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LEFT</a:t>
                </a:r>
              </a:p>
              <a:p>
                <a:r>
                  <a:rPr lang="en-US" b="1" dirty="0" smtClean="0"/>
                  <a:t>if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b="1" dirty="0" smtClean="0"/>
                  <a:t>go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RIGHT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96" y="1500174"/>
                <a:ext cx="2214578" cy="1477328"/>
              </a:xfrm>
              <a:prstGeom prst="rect">
                <a:avLst/>
              </a:prstGeom>
              <a:blipFill rotWithShape="0">
                <a:blip r:embed="rId6"/>
                <a:stretch>
                  <a:fillRect l="-2198" b="-537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302590" y="6207785"/>
                <a:ext cx="38141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use the key in the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LEAF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/>
                  <a:t>to sign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590" y="6207785"/>
                <a:ext cx="3814121" cy="400110"/>
              </a:xfrm>
              <a:prstGeom prst="rect">
                <a:avLst/>
              </a:prstGeom>
              <a:blipFill rotWithShape="0">
                <a:blip r:embed="rId7"/>
                <a:stretch>
                  <a:fillRect l="-1760" t="-7576" b="-2575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276335" y="1156113"/>
                <a:ext cx="381823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now the “chain” has length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 = 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sz="24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335" y="1156113"/>
                <a:ext cx="3818238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2556" t="-5882" b="-110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154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rapezoid 70"/>
          <p:cNvSpPr/>
          <p:nvPr/>
        </p:nvSpPr>
        <p:spPr>
          <a:xfrm>
            <a:off x="-17361" y="1000108"/>
            <a:ext cx="8929718" cy="3929090"/>
          </a:xfrm>
          <a:prstGeom prst="trapezoid">
            <a:avLst>
              <a:gd name="adj" fmla="val 4574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key pairs are generated on-fly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71934" y="1071546"/>
                <a:ext cx="1037463" cy="36298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934" y="1071546"/>
                <a:ext cx="1037463" cy="3629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29388" y="1928802"/>
                <a:ext cx="1204176" cy="36298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388" y="1928802"/>
                <a:ext cx="1204176" cy="36298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00100" y="3214686"/>
                <a:ext cx="1386918" cy="36298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𝟎𝟎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𝟎𝟎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100" y="3214686"/>
                <a:ext cx="1386918" cy="36298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29058" y="3214686"/>
                <a:ext cx="1386918" cy="36298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𝟎𝟏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𝟎𝟏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058" y="3214686"/>
                <a:ext cx="1386918" cy="36298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14282" y="4500570"/>
                <a:ext cx="1569660" cy="36298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𝟎𝟏𝟎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𝟎𝟏𝟎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82" y="4500570"/>
                <a:ext cx="1569660" cy="36298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835942" y="4500570"/>
                <a:ext cx="1433425" cy="36298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𝟎𝟏𝟏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𝟎𝟏𝟏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942" y="4500570"/>
                <a:ext cx="1433425" cy="36298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324056" y="4500570"/>
                <a:ext cx="1460282" cy="36298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𝟎𝟏𝟎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𝟎𝟏𝟎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056" y="4500570"/>
                <a:ext cx="1460282" cy="36298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857751" y="4500570"/>
                <a:ext cx="1480861" cy="36298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𝟎𝟏𝟏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𝟎𝟏𝟏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51" y="4500570"/>
                <a:ext cx="1480861" cy="36298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5984" y="2071678"/>
                <a:ext cx="1204176" cy="36298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84" y="2071678"/>
                <a:ext cx="1204176" cy="36298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66"/>
          <p:cNvGrpSpPr/>
          <p:nvPr/>
        </p:nvGrpSpPr>
        <p:grpSpPr>
          <a:xfrm>
            <a:off x="2888072" y="1434530"/>
            <a:ext cx="1702594" cy="637148"/>
            <a:chOff x="2888072" y="1434530"/>
            <a:chExt cx="1702594" cy="637148"/>
          </a:xfrm>
        </p:grpSpPr>
        <p:cxnSp>
          <p:nvCxnSpPr>
            <p:cNvPr id="13" name="Straight Arrow Connector 12"/>
            <p:cNvCxnSpPr>
              <a:stCxn id="5" idx="2"/>
              <a:endCxn id="6" idx="0"/>
            </p:cNvCxnSpPr>
            <p:nvPr/>
          </p:nvCxnSpPr>
          <p:spPr>
            <a:xfrm flipH="1">
              <a:off x="2888072" y="1434530"/>
              <a:ext cx="1702594" cy="63714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3571868" y="1571612"/>
                  <a:ext cx="373820" cy="369332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1868" y="1571612"/>
                  <a:ext cx="373820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oup 60"/>
          <p:cNvGrpSpPr/>
          <p:nvPr/>
        </p:nvGrpSpPr>
        <p:grpSpPr>
          <a:xfrm>
            <a:off x="2888072" y="2434662"/>
            <a:ext cx="1734445" cy="780024"/>
            <a:chOff x="2888072" y="2434662"/>
            <a:chExt cx="1734445" cy="780024"/>
          </a:xfrm>
        </p:grpSpPr>
        <p:cxnSp>
          <p:nvCxnSpPr>
            <p:cNvPr id="19" name="Straight Arrow Connector 18"/>
            <p:cNvCxnSpPr>
              <a:stCxn id="6" idx="2"/>
              <a:endCxn id="9" idx="0"/>
            </p:cNvCxnSpPr>
            <p:nvPr/>
          </p:nvCxnSpPr>
          <p:spPr>
            <a:xfrm>
              <a:off x="2888072" y="2434662"/>
              <a:ext cx="1734445" cy="78002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428992" y="2571744"/>
                  <a:ext cx="373820" cy="369332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8992" y="2571744"/>
                  <a:ext cx="373820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Group 65"/>
          <p:cNvGrpSpPr/>
          <p:nvPr/>
        </p:nvGrpSpPr>
        <p:grpSpPr>
          <a:xfrm>
            <a:off x="4569192" y="3584018"/>
            <a:ext cx="1028990" cy="916552"/>
            <a:chOff x="4569192" y="3584018"/>
            <a:chExt cx="1028990" cy="916552"/>
          </a:xfrm>
        </p:grpSpPr>
        <p:cxnSp>
          <p:nvCxnSpPr>
            <p:cNvPr id="29" name="Straight Arrow Connector 28"/>
            <p:cNvCxnSpPr>
              <a:endCxn id="26" idx="0"/>
            </p:cNvCxnSpPr>
            <p:nvPr/>
          </p:nvCxnSpPr>
          <p:spPr>
            <a:xfrm>
              <a:off x="4569192" y="3584018"/>
              <a:ext cx="1028990" cy="91655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857752" y="3857628"/>
                  <a:ext cx="301686" cy="369332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7752" y="3857628"/>
                  <a:ext cx="301686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TextBox 37"/>
          <p:cNvSpPr txBox="1"/>
          <p:nvPr/>
        </p:nvSpPr>
        <p:spPr>
          <a:xfrm>
            <a:off x="6019425" y="928670"/>
            <a:ext cx="291029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“old” public keys have to remembered and reused</a:t>
            </a:r>
            <a:endParaRPr lang="en-US" dirty="0"/>
          </a:p>
        </p:txBody>
      </p:sp>
      <p:grpSp>
        <p:nvGrpSpPr>
          <p:cNvPr id="64" name="Group 63"/>
          <p:cNvGrpSpPr/>
          <p:nvPr/>
        </p:nvGrpSpPr>
        <p:grpSpPr>
          <a:xfrm>
            <a:off x="1693559" y="3577670"/>
            <a:ext cx="859096" cy="922900"/>
            <a:chOff x="1693559" y="3577670"/>
            <a:chExt cx="859096" cy="922900"/>
          </a:xfrm>
        </p:grpSpPr>
        <p:cxnSp>
          <p:nvCxnSpPr>
            <p:cNvPr id="32" name="Straight Arrow Connector 31"/>
            <p:cNvCxnSpPr>
              <a:stCxn id="8" idx="2"/>
              <a:endCxn id="28" idx="0"/>
            </p:cNvCxnSpPr>
            <p:nvPr/>
          </p:nvCxnSpPr>
          <p:spPr>
            <a:xfrm>
              <a:off x="1693559" y="3577670"/>
              <a:ext cx="859096" cy="9229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1857356" y="3857628"/>
                  <a:ext cx="301686" cy="369332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7356" y="3857628"/>
                  <a:ext cx="301686" cy="36933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Group 61"/>
          <p:cNvGrpSpPr/>
          <p:nvPr/>
        </p:nvGrpSpPr>
        <p:grpSpPr>
          <a:xfrm>
            <a:off x="1693559" y="2434662"/>
            <a:ext cx="1194513" cy="780024"/>
            <a:chOff x="1693559" y="2434662"/>
            <a:chExt cx="1194513" cy="780024"/>
          </a:xfrm>
        </p:grpSpPr>
        <p:cxnSp>
          <p:nvCxnSpPr>
            <p:cNvPr id="17" name="Straight Arrow Connector 16"/>
            <p:cNvCxnSpPr>
              <a:stCxn id="6" idx="2"/>
              <a:endCxn id="8" idx="0"/>
            </p:cNvCxnSpPr>
            <p:nvPr/>
          </p:nvCxnSpPr>
          <p:spPr>
            <a:xfrm flipH="1">
              <a:off x="1693559" y="2434662"/>
              <a:ext cx="1194513" cy="78002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2143108" y="2571744"/>
                  <a:ext cx="373820" cy="369332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3108" y="2571744"/>
                  <a:ext cx="373820" cy="36933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999112" y="3577670"/>
            <a:ext cx="694447" cy="922900"/>
            <a:chOff x="999112" y="3577670"/>
            <a:chExt cx="694447" cy="922900"/>
          </a:xfrm>
        </p:grpSpPr>
        <p:cxnSp>
          <p:nvCxnSpPr>
            <p:cNvPr id="30" name="Straight Arrow Connector 29"/>
            <p:cNvCxnSpPr>
              <a:stCxn id="8" idx="2"/>
              <a:endCxn id="24" idx="0"/>
            </p:cNvCxnSpPr>
            <p:nvPr/>
          </p:nvCxnSpPr>
          <p:spPr>
            <a:xfrm flipH="1">
              <a:off x="999112" y="3577670"/>
              <a:ext cx="694447" cy="9229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1142976" y="3857628"/>
                  <a:ext cx="373820" cy="369332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2976" y="3857628"/>
                  <a:ext cx="373820" cy="36933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/>
          <p:cNvGrpSpPr/>
          <p:nvPr/>
        </p:nvGrpSpPr>
        <p:grpSpPr>
          <a:xfrm>
            <a:off x="4054197" y="3584019"/>
            <a:ext cx="532360" cy="916551"/>
            <a:chOff x="4054197" y="3584019"/>
            <a:chExt cx="532360" cy="916551"/>
          </a:xfrm>
        </p:grpSpPr>
        <p:cxnSp>
          <p:nvCxnSpPr>
            <p:cNvPr id="27" name="Straight Arrow Connector 26"/>
            <p:cNvCxnSpPr>
              <a:endCxn id="25" idx="0"/>
            </p:cNvCxnSpPr>
            <p:nvPr/>
          </p:nvCxnSpPr>
          <p:spPr>
            <a:xfrm flipH="1">
              <a:off x="4054197" y="3584019"/>
              <a:ext cx="532360" cy="91655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143372" y="3857628"/>
                  <a:ext cx="373820" cy="369332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3372" y="3857628"/>
                  <a:ext cx="373820" cy="369332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42844" y="5000636"/>
                <a:ext cx="24112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𝐒𝐢𝐠𝐧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)) = 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5000636"/>
                <a:ext cx="2411238" cy="369332"/>
              </a:xfrm>
              <a:prstGeom prst="rect">
                <a:avLst/>
              </a:prstGeom>
              <a:blipFill rotWithShape="0">
                <a:blip r:embed="rId1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42812" y="5429264"/>
                <a:ext cx="2000296" cy="33855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𝐒𝐢𝐠𝐧</m:t>
                      </m:r>
                      <m:r>
                        <a:rPr lang="en-US" sz="1600" b="1" i="0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𝐇𝐋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sz="16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sz="16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12" y="5429264"/>
                <a:ext cx="2000296" cy="338554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2143108" y="5417122"/>
                <a:ext cx="2286016" cy="33855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𝐒𝐢𝐠𝐧</m:t>
                      </m:r>
                      <m:r>
                        <a:rPr lang="en-US" sz="1600" b="1" i="0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𝐇𝐋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sz="16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sz="16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𝟎𝟎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sz="16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𝟎𝟏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108" y="5417122"/>
                <a:ext cx="2286016" cy="338554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4429124" y="5417122"/>
                <a:ext cx="2493389" cy="33855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𝐒𝐢𝐠𝐧</m:t>
                      </m:r>
                      <m:r>
                        <a:rPr lang="en-US" sz="1600" b="1" i="0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𝐇𝐋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sz="16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𝟎𝟏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sz="16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𝟎𝟏𝟎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sz="16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𝟎𝟏𝟏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124" y="5417122"/>
                <a:ext cx="2493389" cy="338554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6922513" y="5417127"/>
                <a:ext cx="2143108" cy="33855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𝐒𝐢𝐠𝐧</m:t>
                      </m:r>
                      <m:r>
                        <a:rPr lang="en-US" sz="1600" b="1" i="0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𝐇𝐋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sz="16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𝟎𝟏𝟎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,(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513" y="5417127"/>
                <a:ext cx="2143108" cy="338554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60054" y="5845750"/>
                <a:ext cx="24112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𝐒𝐢𝐠𝐧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)) = 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54" y="5845750"/>
                <a:ext cx="2411238" cy="369332"/>
              </a:xfrm>
              <a:prstGeom prst="rect">
                <a:avLst/>
              </a:prstGeom>
              <a:blipFill rotWithShape="0">
                <a:blip r:embed="rId2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/>
          <p:cNvGrpSpPr/>
          <p:nvPr/>
        </p:nvGrpSpPr>
        <p:grpSpPr>
          <a:xfrm>
            <a:off x="4590666" y="1434530"/>
            <a:ext cx="2440810" cy="494272"/>
            <a:chOff x="4590666" y="1434530"/>
            <a:chExt cx="2440810" cy="494272"/>
          </a:xfrm>
        </p:grpSpPr>
        <p:cxnSp>
          <p:nvCxnSpPr>
            <p:cNvPr id="15" name="Straight Arrow Connector 14"/>
            <p:cNvCxnSpPr>
              <a:stCxn id="5" idx="2"/>
              <a:endCxn id="7" idx="0"/>
            </p:cNvCxnSpPr>
            <p:nvPr/>
          </p:nvCxnSpPr>
          <p:spPr>
            <a:xfrm>
              <a:off x="4590666" y="1434530"/>
              <a:ext cx="2440810" cy="49427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5500694" y="1500174"/>
                  <a:ext cx="301686" cy="369332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0694" y="1500174"/>
                  <a:ext cx="301686" cy="369332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160054" y="6317293"/>
                <a:ext cx="2000296" cy="33855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𝐒𝐢𝐠𝐧</m:t>
                      </m:r>
                      <m:r>
                        <a:rPr lang="en-US" sz="1600" b="1" i="0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𝐇𝐋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sz="16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sz="16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54" y="6317293"/>
                <a:ext cx="2000296" cy="338554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2160350" y="6305151"/>
                <a:ext cx="2286016" cy="33855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𝐒𝐢𝐠𝐧</m:t>
                      </m:r>
                      <m:r>
                        <a:rPr lang="en-US" sz="1600" b="1" i="0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𝐇𝐋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sz="16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sz="16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𝟎𝟎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sz="16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𝟎𝟏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350" y="6305151"/>
                <a:ext cx="2286016" cy="338554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4446366" y="6305151"/>
                <a:ext cx="2493389" cy="33855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𝐒𝐢𝐠𝐧</m:t>
                      </m:r>
                      <m:r>
                        <a:rPr lang="en-US" sz="1600" b="1" i="0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𝐇𝐋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sz="16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l-PL" sz="16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sz="16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l-PL" sz="16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sz="16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l-PL" sz="16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366" y="6305151"/>
                <a:ext cx="2493389" cy="338554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6939755" y="6305156"/>
                <a:ext cx="2143108" cy="33855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𝐒𝐢𝐠𝐧</m:t>
                      </m:r>
                      <m:r>
                        <a:rPr lang="en-US" sz="1600" b="1" i="0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𝐇𝐋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sz="16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l-PL" sz="16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,(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l-PL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755" y="6305156"/>
                <a:ext cx="2143108" cy="338554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143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  <p:bldP spid="9" grpId="1" animBg="1"/>
      <p:bldP spid="24" grpId="0" animBg="1"/>
      <p:bldP spid="28" grpId="0" animBg="1"/>
      <p:bldP spid="25" grpId="0" animBg="1"/>
      <p:bldP spid="26" grpId="0" animBg="1"/>
      <p:bldP spid="6" grpId="0" animBg="1"/>
      <p:bldP spid="38" grpId="0" animBg="1"/>
      <p:bldP spid="48" grpId="0"/>
      <p:bldP spid="49" grpId="0" animBg="1"/>
      <p:bldP spid="50" grpId="0" animBg="1"/>
      <p:bldP spid="51" grpId="0" animBg="1"/>
      <p:bldP spid="52" grpId="0" animBg="1"/>
      <p:bldP spid="53" grpId="0"/>
      <p:bldP spid="59" grpId="0" animBg="1"/>
      <p:bldP spid="68" grpId="0" animBg="1"/>
      <p:bldP spid="69" grpId="0" animBg="1"/>
      <p:bldP spid="70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Arrow Connector 79"/>
          <p:cNvCxnSpPr>
            <a:stCxn id="70" idx="2"/>
            <a:endCxn id="71" idx="0"/>
          </p:cNvCxnSpPr>
          <p:nvPr/>
        </p:nvCxnSpPr>
        <p:spPr>
          <a:xfrm flipH="1">
            <a:off x="2011664" y="2771216"/>
            <a:ext cx="735492" cy="9229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70" idx="2"/>
            <a:endCxn id="72" idx="0"/>
          </p:cNvCxnSpPr>
          <p:nvPr/>
        </p:nvCxnSpPr>
        <p:spPr>
          <a:xfrm>
            <a:off x="2747156" y="2771216"/>
            <a:ext cx="836144" cy="9229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Why we have to remember the old keys?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2106596" y="2408232"/>
                <a:ext cx="1281120" cy="36298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𝒑𝒌𝒘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596" y="2408232"/>
                <a:ext cx="1281120" cy="3629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249340" y="3694116"/>
                <a:ext cx="1524648" cy="36298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sSub>
                        <m:sSubPr>
                          <m:ctrlP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sSub>
                        <m:sSubPr>
                          <m:ctrlP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340" y="3694116"/>
                <a:ext cx="1524648" cy="36298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2820976" y="3694116"/>
                <a:ext cx="1524648" cy="36298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sSub>
                        <m:sSubPr>
                          <m:ctrlP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sSub>
                        <m:sSubPr>
                          <m:ctrlP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976" y="3694116"/>
                <a:ext cx="1524648" cy="36298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2892414" y="3051174"/>
                <a:ext cx="301686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414" y="3051174"/>
                <a:ext cx="30168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2178034" y="3051174"/>
                <a:ext cx="373820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034" y="3051174"/>
                <a:ext cx="37382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Straight Arrow Connector 89"/>
          <p:cNvCxnSpPr>
            <a:stCxn id="92" idx="2"/>
            <a:endCxn id="93" idx="0"/>
          </p:cNvCxnSpPr>
          <p:nvPr/>
        </p:nvCxnSpPr>
        <p:spPr>
          <a:xfrm flipH="1">
            <a:off x="5583564" y="2771216"/>
            <a:ext cx="735492" cy="9229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92" idx="2"/>
            <a:endCxn id="94" idx="0"/>
          </p:cNvCxnSpPr>
          <p:nvPr/>
        </p:nvCxnSpPr>
        <p:spPr>
          <a:xfrm>
            <a:off x="6319056" y="2771216"/>
            <a:ext cx="865800" cy="9229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5678496" y="2408232"/>
                <a:ext cx="1281120" cy="36298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pl-PL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l-PL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𝒑𝒌𝒘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496" y="2408232"/>
                <a:ext cx="1281120" cy="36298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4821240" y="3694116"/>
                <a:ext cx="1524648" cy="36298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sSub>
                        <m:sSubPr>
                          <m:ctrlP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pl-PL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l-PL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sSub>
                        <m:sSubPr>
                          <m:ctrlP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240" y="3694116"/>
                <a:ext cx="1524648" cy="36298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6392876" y="3694116"/>
                <a:ext cx="1583960" cy="36792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sSubSup>
                        <m:sSubSupPr>
                          <m:ctrlP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pl-PL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l-PL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sSubSup>
                        <m:sSubSupPr>
                          <m:ctrlP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876" y="3694116"/>
                <a:ext cx="1583960" cy="36792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6464314" y="3051174"/>
                <a:ext cx="301686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314" y="3051174"/>
                <a:ext cx="301686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5736539" y="3051174"/>
                <a:ext cx="373820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539" y="3051174"/>
                <a:ext cx="37382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/>
              <p:cNvSpPr/>
              <p:nvPr/>
            </p:nvSpPr>
            <p:spPr>
              <a:xfrm>
                <a:off x="1047750" y="4479934"/>
                <a:ext cx="2844796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</m:t>
                      </m:r>
                      <m:r>
                        <a:rPr lang="en-US" b="1" i="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𝐢𝐠𝐧</m:t>
                      </m:r>
                      <m:r>
                        <a:rPr lang="en-US" b="1" i="0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𝐇𝐋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sSub>
                        <m:sSubPr>
                          <m:ctrlP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sSub>
                        <m:sSubPr>
                          <m:ctrlP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sSub>
                        <m:sSubPr>
                          <m:ctrlP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7" name="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0" y="4479934"/>
                <a:ext cx="2844796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>
                <a:off x="5106992" y="4479934"/>
                <a:ext cx="2836308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</m:t>
                      </m:r>
                      <m:r>
                        <a:rPr lang="en-US" b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𝐢𝐠𝐧</m:t>
                      </m:r>
                      <m:r>
                        <a:rPr lang="en-US" b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𝐇𝐋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sSub>
                        <m:sSubPr>
                          <m:ctrlP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</m:sSub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sSub>
                        <m:sSubPr>
                          <m:ctrlP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sSubSup>
                        <m:sSubSupPr>
                          <m:ctrlP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992" y="4479934"/>
                <a:ext cx="2836308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Box 98"/>
          <p:cNvSpPr txBox="1"/>
          <p:nvPr/>
        </p:nvSpPr>
        <p:spPr>
          <a:xfrm>
            <a:off x="534960" y="1336662"/>
            <a:ext cx="2503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Suppose we don’t:</a:t>
            </a:r>
            <a:endParaRPr lang="en-US" sz="2400" dirty="0"/>
          </a:p>
        </p:txBody>
      </p:sp>
      <p:sp>
        <p:nvSpPr>
          <p:cNvPr id="100" name="TextBox 99"/>
          <p:cNvSpPr txBox="1"/>
          <p:nvPr/>
        </p:nvSpPr>
        <p:spPr>
          <a:xfrm>
            <a:off x="1508106" y="5931934"/>
            <a:ext cx="6265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 we signed two different messages with the same key!</a:t>
            </a:r>
            <a:endParaRPr lang="en-US" sz="2000" dirty="0"/>
          </a:p>
        </p:txBody>
      </p:sp>
      <p:cxnSp>
        <p:nvCxnSpPr>
          <p:cNvPr id="104" name="Curved Connector 103"/>
          <p:cNvCxnSpPr>
            <a:stCxn id="100" idx="0"/>
            <a:endCxn id="97" idx="2"/>
          </p:cNvCxnSpPr>
          <p:nvPr/>
        </p:nvCxnSpPr>
        <p:spPr>
          <a:xfrm rot="16200000" flipV="1">
            <a:off x="3014136" y="4305278"/>
            <a:ext cx="1082668" cy="2170643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urved Connector 105"/>
          <p:cNvCxnSpPr>
            <a:stCxn id="100" idx="0"/>
            <a:endCxn id="98" idx="2"/>
          </p:cNvCxnSpPr>
          <p:nvPr/>
        </p:nvCxnSpPr>
        <p:spPr>
          <a:xfrm rot="5400000" flipH="1" flipV="1">
            <a:off x="5041634" y="4448423"/>
            <a:ext cx="1082668" cy="1884355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87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5" grpId="0" animBg="1"/>
      <p:bldP spid="78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00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tree is constructed on-fly, so we need to remember the state.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A stupid solution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generate the whole tree beforehand.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A better solution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generate the whole tree </a:t>
            </a:r>
            <a:r>
              <a:rPr lang="en-US" dirty="0" err="1" smtClean="0"/>
              <a:t>pseudorandomly</a:t>
            </a:r>
            <a:r>
              <a:rPr lang="en-US" dirty="0" smtClean="0"/>
              <a:t> and just remember the seed.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56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Remember the pseudorandom functions (PRFs)?</a:t>
            </a:r>
            <a:endParaRPr lang="en-US" dirty="0"/>
          </a:p>
        </p:txBody>
      </p:sp>
      <p:pic>
        <p:nvPicPr>
          <p:cNvPr id="1026" name="Picture 2" descr="C:\Users\Stefan\AppData\Local\Microsoft\Windows\Temporary Internet Files\Content.IE5\12SHTSF3\MCj039860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2177" y="1292113"/>
            <a:ext cx="2447409" cy="2851267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572132" y="2720873"/>
                <a:ext cx="2790818" cy="40011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000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 {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2000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2000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132" y="2720873"/>
                <a:ext cx="2790818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MCj0415808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1935055"/>
            <a:ext cx="1368425" cy="143827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ight Arrow 7"/>
              <p:cNvSpPr/>
              <p:nvPr/>
            </p:nvSpPr>
            <p:spPr>
              <a:xfrm>
                <a:off x="3714744" y="2220807"/>
                <a:ext cx="1589063" cy="667032"/>
              </a:xfrm>
              <a:prstGeom prst="rightArrow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ight Arrow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44" y="2220807"/>
                <a:ext cx="1589063" cy="667032"/>
              </a:xfrm>
              <a:prstGeom prst="rightArrow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Left Arrow 9"/>
              <p:cNvSpPr/>
              <p:nvPr/>
            </p:nvSpPr>
            <p:spPr>
              <a:xfrm>
                <a:off x="3500430" y="2863749"/>
                <a:ext cx="1643074" cy="766919"/>
              </a:xfrm>
              <a:prstGeom prst="leftArrow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Left Arrow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430" y="2863749"/>
                <a:ext cx="1643074" cy="766919"/>
              </a:xfrm>
              <a:prstGeom prst="leftArrow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57224" y="4429132"/>
                <a:ext cx="7786742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For a random key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800" dirty="0" smtClean="0"/>
                  <a:t> and any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8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baseline="-25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8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the values</a:t>
                </a:r>
                <a:br>
                  <a:rPr lang="en-US" sz="28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800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),…, </m:t>
                      </m:r>
                      <m:r>
                        <a:rPr lang="en-US" sz="28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800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800" dirty="0" smtClean="0"/>
                  <a:t>“look random”</a:t>
                </a:r>
              </a:p>
              <a:p>
                <a:endParaRPr lang="en-US" sz="2800" b="1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24" y="4429132"/>
                <a:ext cx="7786742" cy="1815882"/>
              </a:xfrm>
              <a:prstGeom prst="rect">
                <a:avLst/>
              </a:prstGeom>
              <a:blipFill rotWithShape="0">
                <a:blip r:embed="rId8"/>
                <a:stretch>
                  <a:fillRect t="-370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398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024" y="11895"/>
            <a:ext cx="7886700" cy="1325563"/>
          </a:xfrm>
        </p:spPr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4" name="Trapezoid 3"/>
          <p:cNvSpPr/>
          <p:nvPr/>
        </p:nvSpPr>
        <p:spPr>
          <a:xfrm>
            <a:off x="3143240" y="2000240"/>
            <a:ext cx="4985484" cy="3429024"/>
          </a:xfrm>
          <a:prstGeom prst="trapezoid">
            <a:avLst>
              <a:gd name="adj" fmla="val 6182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00892" y="2643182"/>
                <a:ext cx="1792286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sz="2000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:= </m:t>
                      </m:r>
                      <m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000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892" y="2643182"/>
                <a:ext cx="1792286" cy="392993"/>
              </a:xfrm>
              <a:prstGeom prst="rect">
                <a:avLst/>
              </a:prstGeom>
              <a:blipFill rotWithShape="0">
                <a:blip r:embed="rId3"/>
                <a:stretch>
                  <a:fillRect r="-340" b="-1875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/>
          <p:cNvSpPr/>
          <p:nvPr/>
        </p:nvSpPr>
        <p:spPr>
          <a:xfrm>
            <a:off x="5485518" y="2000241"/>
            <a:ext cx="718457" cy="2214577"/>
          </a:xfrm>
          <a:custGeom>
            <a:avLst/>
            <a:gdLst>
              <a:gd name="connsiteX0" fmla="*/ 32657 w 718457"/>
              <a:gd name="connsiteY0" fmla="*/ 0 h 3537857"/>
              <a:gd name="connsiteX1" fmla="*/ 326571 w 718457"/>
              <a:gd name="connsiteY1" fmla="*/ 653142 h 3537857"/>
              <a:gd name="connsiteX2" fmla="*/ 0 w 718457"/>
              <a:gd name="connsiteY2" fmla="*/ 1469571 h 3537857"/>
              <a:gd name="connsiteX3" fmla="*/ 718457 w 718457"/>
              <a:gd name="connsiteY3" fmla="*/ 2362200 h 3537857"/>
              <a:gd name="connsiteX4" fmla="*/ 293914 w 718457"/>
              <a:gd name="connsiteY4" fmla="*/ 3102428 h 3537857"/>
              <a:gd name="connsiteX5" fmla="*/ 674914 w 718457"/>
              <a:gd name="connsiteY5" fmla="*/ 3537857 h 3537857"/>
              <a:gd name="connsiteX6" fmla="*/ 674914 w 718457"/>
              <a:gd name="connsiteY6" fmla="*/ 3537857 h 3537857"/>
              <a:gd name="connsiteX7" fmla="*/ 674914 w 718457"/>
              <a:gd name="connsiteY7" fmla="*/ 3537857 h 353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8457" h="3537857">
                <a:moveTo>
                  <a:pt x="32657" y="0"/>
                </a:moveTo>
                <a:lnTo>
                  <a:pt x="326571" y="653142"/>
                </a:lnTo>
                <a:lnTo>
                  <a:pt x="0" y="1469571"/>
                </a:lnTo>
                <a:lnTo>
                  <a:pt x="718457" y="2362200"/>
                </a:lnTo>
                <a:lnTo>
                  <a:pt x="293914" y="3102428"/>
                </a:lnTo>
                <a:lnTo>
                  <a:pt x="674914" y="3537857"/>
                </a:lnTo>
                <a:lnTo>
                  <a:pt x="674914" y="3537857"/>
                </a:lnTo>
                <a:lnTo>
                  <a:pt x="674914" y="3537857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251450" y="4214818"/>
                <a:ext cx="1320814" cy="50006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/>
                  <a:t>node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450" y="4214818"/>
                <a:ext cx="1320814" cy="50006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5720" y="1285860"/>
                <a:ext cx="25021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Take some PRF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20" y="1285860"/>
                <a:ext cx="2502160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3902" t="-10526" b="-2894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5721" y="2000240"/>
                <a:ext cx="381003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private key: 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𝒔𝒌</m:t>
                    </m:r>
                    <m:r>
                      <a:rPr lang="en-US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𝒔𝒌</m:t>
                    </m:r>
                  </m:oMath>
                </a14:m>
                <a:r>
                  <a:rPr lang="en-US" sz="2400" dirty="0" smtClean="0"/>
                  <a:t> – a private key for</a:t>
                </a:r>
                <a:r>
                  <a:rPr lang="en-US" sz="2400" b="1" dirty="0" smtClean="0"/>
                  <a:t>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hashed </a:t>
                </a:r>
                <a:r>
                  <a:rPr lang="en-US" sz="2400" b="1" dirty="0" err="1" smtClean="0">
                    <a:solidFill>
                      <a:srgbClr val="0070C0"/>
                    </a:solidFill>
                  </a:rPr>
                  <a:t>Lamport</a:t>
                </a:r>
                <a:endParaRPr lang="en-US" sz="2400" b="1" dirty="0" smtClean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dirty="0" smtClean="0"/>
                  <a:t>– a key for </a:t>
                </a:r>
                <a:r>
                  <a:rPr lang="en-US" sz="2400" b="1" dirty="0" smtClean="0"/>
                  <a:t>PRF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endParaRPr lang="en-US" sz="2400" b="1" dirty="0" smtClean="0">
                  <a:solidFill>
                    <a:srgbClr val="C00000"/>
                  </a:solidFill>
                </a:endParaRPr>
              </a:p>
              <a:p>
                <a:r>
                  <a:rPr lang="en-US" sz="2400" dirty="0" smtClean="0"/>
                  <a:t>public key: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𝒑𝒌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– a  public key for</a:t>
                </a:r>
                <a:r>
                  <a:rPr lang="en-US" sz="2400" b="1" dirty="0" smtClean="0"/>
                  <a:t>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hashed </a:t>
                </a:r>
                <a:r>
                  <a:rPr lang="en-US" sz="2400" b="1" dirty="0" err="1" smtClean="0">
                    <a:solidFill>
                      <a:srgbClr val="0070C0"/>
                    </a:solidFill>
                  </a:rPr>
                  <a:t>Lamport</a:t>
                </a:r>
                <a:endParaRPr lang="en-US" sz="2400" dirty="0" smtClean="0">
                  <a:solidFill>
                    <a:srgbClr val="0070C0"/>
                  </a:solidFill>
                </a:endParaRPr>
              </a:p>
              <a:p>
                <a:endParaRPr lang="en-US" sz="2400" dirty="0" smtClean="0"/>
              </a:p>
              <a:p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21" y="2000240"/>
                <a:ext cx="3810030" cy="3785652"/>
              </a:xfrm>
              <a:prstGeom prst="rect">
                <a:avLst/>
              </a:prstGeom>
              <a:blipFill rotWithShape="0">
                <a:blip r:embed="rId6"/>
                <a:stretch>
                  <a:fillRect l="-2560" t="-128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hape 12"/>
          <p:cNvCxnSpPr>
            <a:stCxn id="5" idx="2"/>
            <a:endCxn id="9" idx="3"/>
          </p:cNvCxnSpPr>
          <p:nvPr/>
        </p:nvCxnSpPr>
        <p:spPr>
          <a:xfrm rot="5400000">
            <a:off x="6520312" y="3088128"/>
            <a:ext cx="1428676" cy="1324771"/>
          </a:xfrm>
          <a:prstGeom prst="curvedConnector2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38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28596" y="1643050"/>
            <a:ext cx="8072494" cy="14287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n-US" dirty="0" smtClean="0"/>
              <a:t>We have shown that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0430" y="4500570"/>
            <a:ext cx="228601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signature schemes exist</a:t>
            </a:r>
            <a:endParaRPr lang="en-US" b="1" dirty="0"/>
          </a:p>
        </p:txBody>
      </p:sp>
      <p:sp>
        <p:nvSpPr>
          <p:cNvPr id="6" name="Down Arrow 5"/>
          <p:cNvSpPr/>
          <p:nvPr/>
        </p:nvSpPr>
        <p:spPr>
          <a:xfrm>
            <a:off x="4357686" y="3500438"/>
            <a:ext cx="642942" cy="795063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4348" y="2071678"/>
            <a:ext cx="193168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one way functions</a:t>
            </a:r>
            <a:br>
              <a:rPr lang="en-US" b="1" dirty="0" smtClean="0"/>
            </a:br>
            <a:r>
              <a:rPr lang="en-US" b="1" dirty="0" smtClean="0"/>
              <a:t>exist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43306" y="2071678"/>
            <a:ext cx="192882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hash functions</a:t>
            </a:r>
            <a:br>
              <a:rPr lang="en-US" b="1" dirty="0" smtClean="0"/>
            </a:br>
            <a:r>
              <a:rPr lang="en-US" b="1" dirty="0" smtClean="0"/>
              <a:t>exist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517441" y="1933178"/>
            <a:ext cx="179799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pseudorandom </a:t>
            </a:r>
            <a:br>
              <a:rPr lang="en-US" b="1" dirty="0" smtClean="0"/>
            </a:br>
            <a:r>
              <a:rPr lang="en-US" b="1" dirty="0" smtClean="0"/>
              <a:t>functions</a:t>
            </a:r>
            <a:br>
              <a:rPr lang="en-US" b="1" dirty="0" smtClean="0"/>
            </a:br>
            <a:r>
              <a:rPr lang="en-US" b="1" dirty="0" smtClean="0"/>
              <a:t>exist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28926" y="2214554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and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86446" y="2214554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6542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00034" y="2143116"/>
            <a:ext cx="8072494" cy="264320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n-US" dirty="0" smtClean="0"/>
              <a:t>But we know that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0549" y="3434364"/>
            <a:ext cx="217649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one way functions</a:t>
            </a:r>
            <a:br>
              <a:rPr lang="en-US" b="1" dirty="0" smtClean="0"/>
            </a:br>
            <a:r>
              <a:rPr lang="en-US" b="1" dirty="0" smtClean="0"/>
              <a:t>exist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43306" y="3434364"/>
            <a:ext cx="192882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hash functions</a:t>
            </a:r>
            <a:br>
              <a:rPr lang="en-US" b="1" dirty="0" smtClean="0"/>
            </a:br>
            <a:r>
              <a:rPr lang="en-US" b="1" dirty="0" smtClean="0"/>
              <a:t>exist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3291488"/>
            <a:ext cx="186149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pseudorandom </a:t>
            </a:r>
            <a:br>
              <a:rPr lang="en-US" b="1" dirty="0" smtClean="0"/>
            </a:br>
            <a:r>
              <a:rPr lang="en-US" b="1" dirty="0" smtClean="0"/>
              <a:t>functions</a:t>
            </a:r>
            <a:br>
              <a:rPr lang="en-US" b="1" dirty="0" smtClean="0"/>
            </a:br>
            <a:r>
              <a:rPr lang="en-US" b="1" dirty="0" smtClean="0"/>
              <a:t>exist</a:t>
            </a:r>
            <a:endParaRPr lang="en-US" b="1" dirty="0"/>
          </a:p>
        </p:txBody>
      </p:sp>
      <p:sp>
        <p:nvSpPr>
          <p:cNvPr id="14" name="U-Turn Arrow 13"/>
          <p:cNvSpPr/>
          <p:nvPr/>
        </p:nvSpPr>
        <p:spPr>
          <a:xfrm>
            <a:off x="1928794" y="1500174"/>
            <a:ext cx="5572164" cy="1857388"/>
          </a:xfrm>
          <a:prstGeom prst="uturnArrow">
            <a:avLst>
              <a:gd name="adj1" fmla="val 9722"/>
              <a:gd name="adj2" fmla="val 25000"/>
              <a:gd name="adj3" fmla="val 25000"/>
              <a:gd name="adj4" fmla="val 43750"/>
              <a:gd name="adj5" fmla="val 75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U-Turn Arrow 14"/>
          <p:cNvSpPr/>
          <p:nvPr/>
        </p:nvSpPr>
        <p:spPr>
          <a:xfrm flipH="1">
            <a:off x="1357290" y="2428868"/>
            <a:ext cx="3009920" cy="857256"/>
          </a:xfrm>
          <a:prstGeom prst="utur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65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Therefore we have shown that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00430" y="4500570"/>
            <a:ext cx="228601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signature schemes exist</a:t>
            </a:r>
            <a:endParaRPr lang="en-US" b="1" dirty="0"/>
          </a:p>
        </p:txBody>
      </p:sp>
      <p:sp>
        <p:nvSpPr>
          <p:cNvPr id="6" name="Down Arrow 5"/>
          <p:cNvSpPr/>
          <p:nvPr/>
        </p:nvSpPr>
        <p:spPr>
          <a:xfrm>
            <a:off x="4357686" y="2928934"/>
            <a:ext cx="642942" cy="136656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43306" y="2071678"/>
            <a:ext cx="192882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hash functions</a:t>
            </a:r>
            <a:br>
              <a:rPr lang="en-US" b="1" dirty="0" smtClean="0"/>
            </a:br>
            <a:r>
              <a:rPr lang="en-US" b="1" dirty="0" smtClean="0"/>
              <a:t>exist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9324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Correctness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28596" y="2000241"/>
                <a:ext cx="8229600" cy="2050046"/>
              </a:xfr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dirty="0" smtClean="0">
                    <a:cs typeface="Arial" pitchFamily="34" charset="0"/>
                  </a:rPr>
                  <a:t> </a:t>
                </a:r>
                <a:r>
                  <a:rPr lang="pl-PL" dirty="0">
                    <a:cs typeface="Arial" pitchFamily="34" charset="0"/>
                  </a:rPr>
                  <a:t>We require that it always holds that:</a:t>
                </a:r>
                <a:br>
                  <a:rPr lang="pl-PL" dirty="0">
                    <a:cs typeface="Arial" pitchFamily="34" charset="0"/>
                  </a:rPr>
                </a:br>
                <a:endParaRPr lang="en-US" dirty="0">
                  <a:cs typeface="Arial" pitchFamily="34" charset="0"/>
                </a:endParaRP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𝑷</m:t>
                    </m:r>
                    <m:r>
                      <a:rPr lang="en-US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b="1" i="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𝐕𝐫𝐟𝐲</m:t>
                    </m:r>
                    <m:r>
                      <a:rPr lang="pl-PL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𝒑𝒌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𝒎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,</m:t>
                    </m:r>
                    <m:r>
                      <a:rPr lang="pl-PL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𝐒𝐢𝐠𝐧</m:t>
                    </m:r>
                    <m:r>
                      <a:rPr lang="pl-PL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𝒔𝒌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𝒎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))≠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𝒚𝒆𝒔</m:t>
                    </m:r>
                    <m:r>
                      <a:rPr lang="en-US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4000" b="1" dirty="0" smtClean="0">
                    <a:solidFill>
                      <a:srgbClr val="A50021"/>
                    </a:solidFill>
                    <a:cs typeface="Arial" pitchFamily="34" charset="0"/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  <a:cs typeface="Arial" pitchFamily="34" charset="0"/>
                  </a:rPr>
                  <a:t>is negligible</a:t>
                </a:r>
                <a:r>
                  <a:rPr lang="pl-PL" b="1" dirty="0" smtClean="0">
                    <a:solidFill>
                      <a:srgbClr val="FF0000"/>
                    </a:solidFill>
                    <a:cs typeface="Arial" pitchFamily="34" charset="0"/>
                  </a:rPr>
                  <a:t> in </a:t>
                </a:r>
                <a:r>
                  <a:rPr lang="pl-PL" b="1" i="1" dirty="0" smtClean="0">
                    <a:solidFill>
                      <a:srgbClr val="FF0000"/>
                    </a:solidFill>
                    <a:cs typeface="Arial" pitchFamily="34" charset="0"/>
                  </a:rPr>
                  <a:t>n</a:t>
                </a:r>
                <a:r>
                  <a:rPr lang="en-US" b="1" dirty="0" smtClean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endParaRPr lang="en-US" b="1" dirty="0">
                  <a:solidFill>
                    <a:srgbClr val="FF0000"/>
                  </a:solidFill>
                  <a:cs typeface="Arial" pitchFamily="34" charset="0"/>
                </a:endParaRPr>
              </a:p>
              <a:p>
                <a:pPr>
                  <a:buFontTx/>
                  <a:buNone/>
                </a:pPr>
                <a:endParaRPr lang="en-US" b="1" dirty="0">
                  <a:solidFill>
                    <a:srgbClr val="A50021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28596" y="2000241"/>
                <a:ext cx="8229600" cy="2050046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935361" y="5746312"/>
            <a:ext cx="5579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800" dirty="0">
                <a:cs typeface="Arial" pitchFamily="34" charset="0"/>
              </a:rPr>
              <a:t>What remains is to define </a:t>
            </a:r>
            <a:r>
              <a:rPr lang="en-US" sz="2800" b="1" dirty="0">
                <a:solidFill>
                  <a:srgbClr val="0070C0"/>
                </a:solidFill>
                <a:cs typeface="Arial" pitchFamily="34" charset="0"/>
              </a:rPr>
              <a:t>security</a:t>
            </a:r>
            <a:r>
              <a:rPr lang="en-US" sz="2800" dirty="0">
                <a:cs typeface="Arial" pitchFamily="34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5057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proof that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00430" y="4286256"/>
            <a:ext cx="228601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signature schemes exist</a:t>
            </a:r>
            <a:endParaRPr lang="en-US" b="1" dirty="0"/>
          </a:p>
        </p:txBody>
      </p:sp>
      <p:sp>
        <p:nvSpPr>
          <p:cNvPr id="6" name="Down Arrow 5"/>
          <p:cNvSpPr/>
          <p:nvPr/>
        </p:nvSpPr>
        <p:spPr>
          <a:xfrm>
            <a:off x="4357686" y="2714620"/>
            <a:ext cx="642942" cy="136656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43306" y="1857364"/>
            <a:ext cx="221457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one-way functions</a:t>
            </a:r>
            <a:br>
              <a:rPr lang="en-US" b="1" dirty="0" smtClean="0"/>
            </a:br>
            <a:r>
              <a:rPr lang="en-US" b="1" dirty="0" smtClean="0"/>
              <a:t>exist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86050" y="5786454"/>
            <a:ext cx="3962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is more complicated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9263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50" y="5429250"/>
            <a:ext cx="84296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cs typeface="Arial"/>
              </a:rPr>
              <a:t>©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cs typeface="+mn-cs"/>
              </a:rPr>
              <a:t>201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8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cs typeface="+mn-cs"/>
              </a:rPr>
              <a:t>by Stefan Dziembowski. Permission to make digital or hard copies of part or all of this material is currently granted without fee 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cs typeface="+mn-cs"/>
              </a:rPr>
              <a:t>provided that copies are made only for personal or classroom use, are not distributed for profit or commercial advantage, and that new copies bear this notice and the full citation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31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41153</TotalTime>
  <Words>3962</Words>
  <Application>Microsoft Office PowerPoint</Application>
  <PresentationFormat>On-screen Show (4:3)</PresentationFormat>
  <Paragraphs>1021</Paragraphs>
  <Slides>91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8" baseType="lpstr">
      <vt:lpstr>ＭＳ Ｐゴシック</vt:lpstr>
      <vt:lpstr>Arial</vt:lpstr>
      <vt:lpstr>Calibri</vt:lpstr>
      <vt:lpstr>Cambria</vt:lpstr>
      <vt:lpstr>Cambria Math</vt:lpstr>
      <vt:lpstr>Lucida Calligraphy</vt:lpstr>
      <vt:lpstr>Office Theme</vt:lpstr>
      <vt:lpstr>PowerPoint Presentation</vt:lpstr>
      <vt:lpstr>Plan</vt:lpstr>
      <vt:lpstr>Signature schemes</vt:lpstr>
      <vt:lpstr>Message Authentication Codes</vt:lpstr>
      <vt:lpstr>Signatures</vt:lpstr>
      <vt:lpstr>Advantages of the signature schemes</vt:lpstr>
      <vt:lpstr>Signature Schemes</vt:lpstr>
      <vt:lpstr>Digital Signature Schemes</vt:lpstr>
      <vt:lpstr>Correctness</vt:lpstr>
      <vt:lpstr>How to define security?</vt:lpstr>
      <vt:lpstr>PowerPoint Presentation</vt:lpstr>
      <vt:lpstr>The security definition</vt:lpstr>
      <vt:lpstr>PowerPoint Presentation</vt:lpstr>
      <vt:lpstr>In general it’s not that simple</vt:lpstr>
      <vt:lpstr>Plan</vt:lpstr>
      <vt:lpstr>PowerPoint Presentation</vt:lpstr>
      <vt:lpstr>Problems with the “handbook RSA” [1/2]</vt:lpstr>
      <vt:lpstr>Problems with the “handbook RSA” [2/2]</vt:lpstr>
      <vt:lpstr>Is it a problem?</vt:lpstr>
      <vt:lpstr>Solution</vt:lpstr>
      <vt:lpstr>How to choose such H?</vt:lpstr>
      <vt:lpstr>A typical choice of H</vt:lpstr>
      <vt:lpstr>Hash-and-Sign [1/4]</vt:lpstr>
      <vt:lpstr>Hash-and-Sign [2/4]</vt:lpstr>
      <vt:lpstr>Hash-and-Sign [3/4]</vt:lpstr>
      <vt:lpstr>Hash-and-Sign [4/4]</vt:lpstr>
      <vt:lpstr>Can anything be proven about the “hashed RSA” scheme?</vt:lpstr>
      <vt:lpstr>Why the security proof from the RSA assumption is impossible?</vt:lpstr>
      <vt:lpstr>Solution: “Full Domain Hash” (FDH)</vt:lpstr>
      <vt:lpstr>Fact (security of the Full Domain Hash)</vt:lpstr>
      <vt:lpstr>Remember the Random Oracle Model?</vt:lpstr>
      <vt:lpstr>Why does it help?</vt:lpstr>
      <vt:lpstr>Intuition</vt:lpstr>
      <vt:lpstr>Other popular signature schemes</vt:lpstr>
      <vt:lpstr>Plan</vt:lpstr>
      <vt:lpstr>Identification schemes</vt:lpstr>
      <vt:lpstr>Definition</vt:lpstr>
      <vt:lpstr>What is the attack model?</vt:lpstr>
      <vt:lpstr>Then he has to win in the following game</vt:lpstr>
      <vt:lpstr>Note</vt:lpstr>
      <vt:lpstr>Schnorr identification scheme</vt:lpstr>
      <vt:lpstr>The protocol</vt:lpstr>
      <vt:lpstr>Why is this protocol correct?</vt:lpstr>
      <vt:lpstr>Security</vt:lpstr>
      <vt:lpstr>Lemma</vt:lpstr>
      <vt:lpstr>Proof by contradiction</vt:lpstr>
      <vt:lpstr>To finish the full security proof we need to show the following</vt:lpstr>
      <vt:lpstr>How do the transcripts look like?</vt:lpstr>
      <vt:lpstr>How can the adversary do it?</vt:lpstr>
      <vt:lpstr>Therefore</vt:lpstr>
      <vt:lpstr>Note the difference</vt:lpstr>
      <vt:lpstr>Conclusion</vt:lpstr>
      <vt:lpstr>Plan</vt:lpstr>
      <vt:lpstr>Fiat-Shamir transform: main idea</vt:lpstr>
      <vt:lpstr>Create a signature scheme as follows</vt:lpstr>
      <vt:lpstr>How to verify?</vt:lpstr>
      <vt:lpstr>More formally</vt:lpstr>
      <vt:lpstr>Why does it work?</vt:lpstr>
      <vt:lpstr>Security</vt:lpstr>
      <vt:lpstr>Now look at the challenge phase</vt:lpstr>
      <vt:lpstr>Using this method we can construct signature schemes</vt:lpstr>
      <vt:lpstr>Schnorr’s signature scheme</vt:lpstr>
      <vt:lpstr>Plan</vt:lpstr>
      <vt:lpstr>DSS signatures (also called DSA)</vt:lpstr>
      <vt:lpstr>Note</vt:lpstr>
      <vt:lpstr>Plan</vt:lpstr>
      <vt:lpstr>Signatures schemes can be constructed from any one-way function</vt:lpstr>
      <vt:lpstr>One-time signatures (Leslie Lamport)</vt:lpstr>
      <vt:lpstr>Why is it secure?</vt:lpstr>
      <vt:lpstr>PowerPoint Presentation</vt:lpstr>
      <vt:lpstr>How to sign longer messages?</vt:lpstr>
      <vt:lpstr>Example</vt:lpstr>
      <vt:lpstr>Why each key can be used at most once?</vt:lpstr>
      <vt:lpstr>Problem</vt:lpstr>
      <vt:lpstr>How to sign long messages?</vt:lpstr>
      <vt:lpstr>Idea: to sign multiple messages use “certification”</vt:lpstr>
      <vt:lpstr>How to verify?</vt:lpstr>
      <vt:lpstr>Problems</vt:lpstr>
      <vt:lpstr>Solution to the first problem</vt:lpstr>
      <vt:lpstr>The tree:</vt:lpstr>
      <vt:lpstr>The details</vt:lpstr>
      <vt:lpstr>The key pairs are generated on-fly</vt:lpstr>
      <vt:lpstr>Why we have to remember the old keys?</vt:lpstr>
      <vt:lpstr>Problem</vt:lpstr>
      <vt:lpstr>Remember the pseudorandom functions (PRFs)?</vt:lpstr>
      <vt:lpstr>Solution</vt:lpstr>
      <vt:lpstr>We have shown that</vt:lpstr>
      <vt:lpstr>But we know that</vt:lpstr>
      <vt:lpstr>Therefore we have shown that</vt:lpstr>
      <vt:lpstr>The proof that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 Dziembowski</dc:creator>
  <cp:lastModifiedBy>Stefan Dziembowski</cp:lastModifiedBy>
  <cp:revision>1149</cp:revision>
  <cp:lastPrinted>2018-12-05T15:09:24Z</cp:lastPrinted>
  <dcterms:created xsi:type="dcterms:W3CDTF">2015-07-03T16:44:25Z</dcterms:created>
  <dcterms:modified xsi:type="dcterms:W3CDTF">2018-12-05T16:56:27Z</dcterms:modified>
</cp:coreProperties>
</file>