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3"/>
  </p:notesMasterIdLst>
  <p:sldIdLst>
    <p:sldId id="256" r:id="rId2"/>
    <p:sldId id="379" r:id="rId3"/>
    <p:sldId id="388" r:id="rId4"/>
    <p:sldId id="382" r:id="rId5"/>
    <p:sldId id="271" r:id="rId6"/>
    <p:sldId id="272" r:id="rId7"/>
    <p:sldId id="273" r:id="rId8"/>
    <p:sldId id="276" r:id="rId9"/>
    <p:sldId id="325" r:id="rId10"/>
    <p:sldId id="393" r:id="rId11"/>
    <p:sldId id="326" r:id="rId12"/>
    <p:sldId id="391" r:id="rId13"/>
    <p:sldId id="335" r:id="rId14"/>
    <p:sldId id="336" r:id="rId15"/>
    <p:sldId id="392" r:id="rId16"/>
    <p:sldId id="330" r:id="rId17"/>
    <p:sldId id="337" r:id="rId18"/>
    <p:sldId id="333" r:id="rId19"/>
    <p:sldId id="394" r:id="rId20"/>
    <p:sldId id="395" r:id="rId21"/>
    <p:sldId id="400" r:id="rId22"/>
    <p:sldId id="397" r:id="rId23"/>
    <p:sldId id="396" r:id="rId24"/>
    <p:sldId id="399" r:id="rId25"/>
    <p:sldId id="289" r:id="rId26"/>
    <p:sldId id="291" r:id="rId27"/>
    <p:sldId id="390" r:id="rId28"/>
    <p:sldId id="347" r:id="rId29"/>
    <p:sldId id="294" r:id="rId30"/>
    <p:sldId id="405" r:id="rId31"/>
    <p:sldId id="357" r:id="rId32"/>
    <p:sldId id="358" r:id="rId33"/>
    <p:sldId id="359" r:id="rId34"/>
    <p:sldId id="375" r:id="rId35"/>
    <p:sldId id="299" r:id="rId36"/>
    <p:sldId id="437" r:id="rId37"/>
    <p:sldId id="398" r:id="rId38"/>
    <p:sldId id="383" r:id="rId39"/>
    <p:sldId id="381" r:id="rId40"/>
    <p:sldId id="409" r:id="rId41"/>
    <p:sldId id="402" r:id="rId42"/>
    <p:sldId id="420" r:id="rId43"/>
    <p:sldId id="410" r:id="rId44"/>
    <p:sldId id="413" r:id="rId45"/>
    <p:sldId id="414" r:id="rId46"/>
    <p:sldId id="415" r:id="rId47"/>
    <p:sldId id="424" r:id="rId48"/>
    <p:sldId id="417" r:id="rId49"/>
    <p:sldId id="425" r:id="rId50"/>
    <p:sldId id="438" r:id="rId51"/>
    <p:sldId id="416" r:id="rId52"/>
    <p:sldId id="426" r:id="rId53"/>
    <p:sldId id="427" r:id="rId54"/>
    <p:sldId id="428" r:id="rId55"/>
    <p:sldId id="429" r:id="rId56"/>
    <p:sldId id="421" r:id="rId57"/>
    <p:sldId id="368" r:id="rId58"/>
    <p:sldId id="406" r:id="rId59"/>
    <p:sldId id="432" r:id="rId60"/>
    <p:sldId id="407" r:id="rId61"/>
    <p:sldId id="433" r:id="rId62"/>
    <p:sldId id="369" r:id="rId63"/>
    <p:sldId id="403" r:id="rId64"/>
    <p:sldId id="422" r:id="rId65"/>
    <p:sldId id="435" r:id="rId66"/>
    <p:sldId id="436" r:id="rId67"/>
    <p:sldId id="442" r:id="rId68"/>
    <p:sldId id="423" r:id="rId69"/>
    <p:sldId id="440" r:id="rId70"/>
    <p:sldId id="439" r:id="rId71"/>
    <p:sldId id="27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9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84A58-8EC0-4A4D-44D6-00B8DB96220D}" v="2" dt="2026-05-14T16:13:43.246"/>
    <p1510:client id="{D016C155-D6D9-4C35-9E14-E2866FFC9932}" v="23" dt="2026-05-15T12:04:59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06" autoAdjust="0"/>
    <p:restoredTop sz="94660"/>
  </p:normalViewPr>
  <p:slideViewPr>
    <p:cSldViewPr snapToGrid="0">
      <p:cViewPr>
        <p:scale>
          <a:sx n="81" d="100"/>
          <a:sy n="81" d="100"/>
        </p:scale>
        <p:origin x="52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2" d="100"/>
          <a:sy n="82" d="100"/>
        </p:scale>
        <p:origin x="1749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" panose="020F0502020204030203" pitchFamily="34" charset="0"/>
              </a:defRPr>
            </a:lvl1pPr>
          </a:lstStyle>
          <a:p>
            <a:fld id="{EBE3E9E3-E4C4-4F31-867D-0D92673237B7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" panose="020F0502020204030203" pitchFamily="34" charset="0"/>
              </a:defRPr>
            </a:lvl1pPr>
          </a:lstStyle>
          <a:p>
            <a:fld id="{057B6B95-350C-4D9A-8D9D-F9B634ABB9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4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Lato" panose="020F050202020403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B6B95-350C-4D9A-8D9D-F9B634ABB92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0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B6B95-350C-4D9A-8D9D-F9B634ABB92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BD314-8D36-B84A-8400-0C92E89012BE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66545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B6B95-350C-4D9A-8D9D-F9B634ABB92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19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B6B95-350C-4D9A-8D9D-F9B634ABB92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04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4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9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6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8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42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0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2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36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4DBA3106-7B5F-4B73-8003-481C30656703}" type="datetimeFigureOut">
              <a:rPr lang="en-US" smtClean="0"/>
              <a:pPr/>
              <a:t>5/17/2026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CBAEFC9A-6332-48D1-B31D-B539D41216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7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7.jpe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0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65.png"/><Relationship Id="rId4" Type="http://schemas.openxmlformats.org/officeDocument/2006/relationships/image" Target="../media/image68.png"/><Relationship Id="rId9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71.png"/><Relationship Id="rId4" Type="http://schemas.openxmlformats.org/officeDocument/2006/relationships/image" Target="../media/image50.png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6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64.png"/><Relationship Id="rId5" Type="http://schemas.openxmlformats.org/officeDocument/2006/relationships/image" Target="../media/image99.jpe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8.png"/><Relationship Id="rId7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microsoft.com/office/2007/relationships/hdphoto" Target="../media/hdphoto4.wdp"/><Relationship Id="rId4" Type="http://schemas.microsoft.com/office/2007/relationships/hdphoto" Target="../media/hdphoto5.wdp"/><Relationship Id="rId9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61.png"/><Relationship Id="rId7" Type="http://schemas.openxmlformats.org/officeDocument/2006/relationships/image" Target="../media/image10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13.png"/><Relationship Id="rId4" Type="http://schemas.openxmlformats.org/officeDocument/2006/relationships/image" Target="../media/image61.png"/><Relationship Id="rId9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0" y="1672645"/>
            <a:ext cx="8393671" cy="1210255"/>
          </a:xfrm>
        </p:spPr>
        <p:txBody>
          <a:bodyPr>
            <a:noAutofit/>
          </a:bodyPr>
          <a:lstStyle/>
          <a:p>
            <a:r>
              <a:rPr lang="pl-PL" b="1" noProof="0" dirty="0"/>
              <a:t>Kryptografia w crypto</a:t>
            </a:r>
            <a:endParaRPr lang="pl-PL" sz="6600" b="1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945" y="3168236"/>
            <a:ext cx="6858000" cy="1075979"/>
          </a:xfrm>
        </p:spPr>
        <p:txBody>
          <a:bodyPr>
            <a:normAutofit/>
          </a:bodyPr>
          <a:lstStyle/>
          <a:p>
            <a:r>
              <a:rPr lang="pl-PL" sz="3000" dirty="0"/>
              <a:t>Stefan Dziembowski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6677" y="146282"/>
            <a:ext cx="540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noProof="0" dirty="0">
                <a:latin typeface="Lato" panose="020F0502020204030203" pitchFamily="34" charset="0"/>
                <a:ea typeface="Cambria" panose="02040503050406030204" pitchFamily="18" charset="0"/>
              </a:rPr>
              <a:t>Copernicus Festival</a:t>
            </a:r>
            <a:br>
              <a:rPr lang="en-US" noProof="0" dirty="0">
                <a:latin typeface="Lato" panose="020F0502020204030203" pitchFamily="34" charset="0"/>
                <a:ea typeface="Cambria" panose="02040503050406030204" pitchFamily="18" charset="0"/>
              </a:rPr>
            </a:br>
            <a:r>
              <a:rPr lang="pl-PL" noProof="0" dirty="0">
                <a:latin typeface="Lato" panose="020F0502020204030203" pitchFamily="34" charset="0"/>
                <a:ea typeface="Cambria" panose="02040503050406030204" pitchFamily="18" charset="0"/>
              </a:rPr>
              <a:t>Kraków</a:t>
            </a:r>
            <a:r>
              <a:rPr lang="en-US" noProof="0" dirty="0">
                <a:latin typeface="Lato" panose="020F0502020204030203" pitchFamily="34" charset="0"/>
                <a:ea typeface="Cambria" panose="02040503050406030204" pitchFamily="18" charset="0"/>
              </a:rPr>
              <a:t>, </a:t>
            </a:r>
            <a:r>
              <a:rPr lang="pl-PL" noProof="0" dirty="0">
                <a:latin typeface="Lato" panose="020F0502020204030203" pitchFamily="34" charset="0"/>
                <a:ea typeface="Cambria" panose="02040503050406030204" pitchFamily="18" charset="0"/>
              </a:rPr>
              <a:t>Maj</a:t>
            </a:r>
            <a:r>
              <a:rPr lang="en-US" noProof="0" dirty="0">
                <a:latin typeface="Lato" panose="020F0502020204030203" pitchFamily="34" charset="0"/>
                <a:ea typeface="Cambria" panose="02040503050406030204" pitchFamily="18" charset="0"/>
              </a:rPr>
              <a:t> 19, 2026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FC31A-B166-13D4-571B-136B60EBF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52" y="4024929"/>
            <a:ext cx="2833248" cy="1160426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CD1DA0-A69D-6835-5256-8A4545BC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3" y="73716"/>
            <a:ext cx="2350605" cy="9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stytut badawczy Ideas chce zatrudnić agencję PR">
            <a:extLst>
              <a:ext uri="{FF2B5EF4-FFF2-40B4-BE49-F238E27FC236}">
                <a16:creationId xmlns:a16="http://schemas.microsoft.com/office/drawing/2014/main" id="{A913CEA6-A396-908F-3E36-67DD36BBD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184" y="3840682"/>
            <a:ext cx="2834871" cy="152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A8366-767E-7259-F711-918FD077AEC3}"/>
              </a:ext>
            </a:extLst>
          </p:cNvPr>
          <p:cNvSpPr txBox="1"/>
          <p:nvPr/>
        </p:nvSpPr>
        <p:spPr>
          <a:xfrm>
            <a:off x="193813" y="5959648"/>
            <a:ext cx="8699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latin typeface="Lato" panose="020F0502020204030203" pitchFamily="34" charset="0"/>
                <a:cs typeface="Lato" panose="020F0502020204030203" pitchFamily="34" charset="0"/>
              </a:rPr>
              <a:t>Treści przedstawione w referacie służą wyłącznie celom edukacyjnym i nie stanowią porady inwestycyjnej. Prelegent nie zachęca do inwestowania w kryptowaluty.</a:t>
            </a:r>
            <a:endParaRPr lang="en-US" i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8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88E0-309A-4E13-8687-3CC5FFFF1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1FB0-4EB9-8546-90E3-517255EB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1774-FBCF-CE4A-310E-BFC377260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kryptografia rozproszona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dowody kryptograficzne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B9FB1845-E1A7-F1D9-2235-56F2865EB26B}"/>
              </a:ext>
            </a:extLst>
          </p:cNvPr>
          <p:cNvSpPr/>
          <p:nvPr/>
        </p:nvSpPr>
        <p:spPr>
          <a:xfrm>
            <a:off x="5255907" y="2300909"/>
            <a:ext cx="720588" cy="366944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76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675" y="-30775"/>
            <a:ext cx="8118121" cy="965523"/>
          </a:xfrm>
        </p:spPr>
        <p:txBody>
          <a:bodyPr>
            <a:normAutofit/>
          </a:bodyPr>
          <a:lstStyle/>
          <a:p>
            <a:r>
              <a:rPr lang="pl-PL" sz="4000" dirty="0"/>
              <a:t>Kryptografia rozproszona</a:t>
            </a: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228600" y="1672455"/>
            <a:ext cx="8686800" cy="4646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800" dirty="0">
                <a:latin typeface="Lato" panose="020F0502020204030203" pitchFamily="34" charset="0"/>
              </a:rPr>
              <a:t>Protokoły, w których </a:t>
            </a:r>
            <a:r>
              <a:rPr lang="pl-PL" sz="2800" b="1" dirty="0">
                <a:solidFill>
                  <a:srgbClr val="FF0000"/>
                </a:solidFill>
                <a:latin typeface="Lato" panose="020F0502020204030203" pitchFamily="34" charset="0"/>
              </a:rPr>
              <a:t>użytkownicy </a:t>
            </a:r>
            <a:r>
              <a:rPr lang="pl-PL" sz="2800" dirty="0">
                <a:latin typeface="Lato" panose="020F0502020204030203" pitchFamily="34" charset="0"/>
              </a:rPr>
              <a:t>nie ufają sobie nawzajem</a:t>
            </a: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pl-PL" sz="2800" dirty="0">
              <a:latin typeface="Lato" panose="020F0502020204030203" pitchFamily="34" charset="0"/>
            </a:endParaRPr>
          </a:p>
          <a:p>
            <a:pPr marL="0" indent="0" algn="ctr">
              <a:buNone/>
            </a:pPr>
            <a:r>
              <a:rPr lang="pl-PL" sz="2800" dirty="0">
                <a:latin typeface="Lato" panose="020F0502020204030203" pitchFamily="34" charset="0"/>
              </a:rPr>
              <a:t>ale mimo to </a:t>
            </a:r>
            <a:r>
              <a:rPr lang="pl-PL" sz="2800" b="1" dirty="0">
                <a:latin typeface="Lato" panose="020F0502020204030203" pitchFamily="34" charset="0"/>
              </a:rPr>
              <a:t>chcą osiągnąć wspólny cel.</a:t>
            </a:r>
          </a:p>
          <a:p>
            <a:pPr marL="0" indent="0" algn="ctr">
              <a:buNone/>
            </a:pPr>
            <a:endParaRPr lang="pl-PL" sz="2800" b="1" dirty="0">
              <a:latin typeface="Lato" panose="020F0502020204030203" pitchFamily="34" charset="0"/>
            </a:endParaRPr>
          </a:p>
          <a:p>
            <a:pPr marL="0" indent="0" algn="ctr">
              <a:buNone/>
            </a:pPr>
            <a:endParaRPr lang="pl-PL" sz="2800" b="1" dirty="0">
              <a:latin typeface="Lato" panose="020F0502020204030203" pitchFamily="34" charset="0"/>
            </a:endParaRPr>
          </a:p>
        </p:txBody>
      </p:sp>
      <p:pic>
        <p:nvPicPr>
          <p:cNvPr id="3" name="Obraz 11">
            <a:extLst>
              <a:ext uri="{FF2B5EF4-FFF2-40B4-BE49-F238E27FC236}">
                <a16:creationId xmlns:a16="http://schemas.microsoft.com/office/drawing/2014/main" id="{237BEE44-FC01-8E62-B68E-15F195A8E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369" y="3376326"/>
            <a:ext cx="950784" cy="950784"/>
          </a:xfrm>
          <a:prstGeom prst="rect">
            <a:avLst/>
          </a:prstGeom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id="{77CFFAA5-22F7-E073-5591-735A7CEE2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5963" y="3409518"/>
            <a:ext cx="884401" cy="884401"/>
          </a:xfrm>
          <a:prstGeom prst="rect">
            <a:avLst/>
          </a:prstGeom>
        </p:spPr>
      </p:pic>
      <p:pic>
        <p:nvPicPr>
          <p:cNvPr id="6" name="Obraz 13">
            <a:extLst>
              <a:ext uri="{FF2B5EF4-FFF2-40B4-BE49-F238E27FC236}">
                <a16:creationId xmlns:a16="http://schemas.microsoft.com/office/drawing/2014/main" id="{4330C979-AD21-7332-EA78-E37ED6331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7653" y="3429000"/>
            <a:ext cx="845436" cy="8454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2744754-5C58-46D0-A132-258ACE7DC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3874" y="3423688"/>
            <a:ext cx="742968" cy="856061"/>
          </a:xfrm>
          <a:prstGeom prst="rect">
            <a:avLst/>
          </a:prstGeom>
        </p:spPr>
      </p:pic>
      <p:pic>
        <p:nvPicPr>
          <p:cNvPr id="8" name="Obraz 15">
            <a:extLst>
              <a:ext uri="{FF2B5EF4-FFF2-40B4-BE49-F238E27FC236}">
                <a16:creationId xmlns:a16="http://schemas.microsoft.com/office/drawing/2014/main" id="{88FF58F7-232A-B017-8483-23A056D7BB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174" y="3415773"/>
            <a:ext cx="871890" cy="8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5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11">
            <a:extLst>
              <a:ext uri="{FF2B5EF4-FFF2-40B4-BE49-F238E27FC236}">
                <a16:creationId xmlns:a16="http://schemas.microsoft.com/office/drawing/2014/main" id="{F633C2E8-49DE-1C31-A92A-B3E2866D0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834" y="5205538"/>
            <a:ext cx="950784" cy="950784"/>
          </a:xfrm>
          <a:prstGeom prst="rect">
            <a:avLst/>
          </a:prstGeom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id="{C1DFC0AA-892B-5623-4DBB-C8AF0EF6E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71" y="2506025"/>
            <a:ext cx="884401" cy="884401"/>
          </a:xfrm>
          <a:prstGeom prst="rect">
            <a:avLst/>
          </a:prstGeom>
        </p:spPr>
      </p:pic>
      <p:pic>
        <p:nvPicPr>
          <p:cNvPr id="6" name="Obraz 13">
            <a:extLst>
              <a:ext uri="{FF2B5EF4-FFF2-40B4-BE49-F238E27FC236}">
                <a16:creationId xmlns:a16="http://schemas.microsoft.com/office/drawing/2014/main" id="{87A6A20B-3136-DC66-0DAF-442D36D28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308" y="3796595"/>
            <a:ext cx="845436" cy="8454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79B6268-B8E3-35B0-C3B4-63B67D2DD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6264" y="3811899"/>
            <a:ext cx="742968" cy="856061"/>
          </a:xfrm>
          <a:prstGeom prst="rect">
            <a:avLst/>
          </a:prstGeom>
        </p:spPr>
      </p:pic>
      <p:pic>
        <p:nvPicPr>
          <p:cNvPr id="8" name="Obraz 15">
            <a:extLst>
              <a:ext uri="{FF2B5EF4-FFF2-40B4-BE49-F238E27FC236}">
                <a16:creationId xmlns:a16="http://schemas.microsoft.com/office/drawing/2014/main" id="{4F41FAD1-6B7A-7DAF-F33C-BCF5F032A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4374" y="5284431"/>
            <a:ext cx="871890" cy="871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122" y="316370"/>
            <a:ext cx="8272393" cy="819675"/>
          </a:xfrm>
        </p:spPr>
        <p:txBody>
          <a:bodyPr>
            <a:normAutofit/>
          </a:bodyPr>
          <a:lstStyle/>
          <a:p>
            <a:r>
              <a:rPr lang="pl-PL" dirty="0"/>
              <a:t>Przykład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614" y="1242578"/>
            <a:ext cx="9084720" cy="754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u="sng" dirty="0">
                <a:solidFill>
                  <a:srgbClr val="7030A0"/>
                </a:solidFill>
              </a:rPr>
              <a:t>głosowanie</a:t>
            </a:r>
            <a:r>
              <a:rPr lang="pl-PL" sz="2400" dirty="0"/>
              <a:t>: </a:t>
            </a:r>
            <a:r>
              <a:rPr lang="pl-PL" sz="2300" b="1" i="1" dirty="0">
                <a:solidFill>
                  <a:srgbClr val="FF0000"/>
                </a:solidFill>
              </a:rPr>
              <a:t>n </a:t>
            </a:r>
            <a:r>
              <a:rPr lang="pl-PL" sz="2300" dirty="0"/>
              <a:t>stron połączonych kanałami parami głosuje </a:t>
            </a:r>
            <a:r>
              <a:rPr lang="pl-PL" sz="2300" b="1" dirty="0">
                <a:solidFill>
                  <a:srgbClr val="FF0000"/>
                </a:solidFill>
              </a:rPr>
              <a:t>tak/nie</a:t>
            </a:r>
            <a:endParaRPr lang="pl-PL" sz="2300" b="1" i="1" dirty="0">
              <a:solidFill>
                <a:srgbClr val="FF0000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811097" y="3449966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35" name="Rectangular Callout 34"/>
          <p:cNvSpPr/>
          <p:nvPr/>
        </p:nvSpPr>
        <p:spPr>
          <a:xfrm>
            <a:off x="4727974" y="3292498"/>
            <a:ext cx="852557" cy="446156"/>
          </a:xfrm>
          <a:prstGeom prst="wedgeRectCallout">
            <a:avLst>
              <a:gd name="adj1" fmla="val 1965"/>
              <a:gd name="adj2" fmla="val 931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4565779" y="5095329"/>
            <a:ext cx="852557" cy="446156"/>
          </a:xfrm>
          <a:prstGeom prst="wedgeRectCallout">
            <a:avLst>
              <a:gd name="adj1" fmla="val -47258"/>
              <a:gd name="adj2" fmla="val 1001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952239" y="5179388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2082812" y="2296811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6426626" y="1931022"/>
            <a:ext cx="1593132" cy="11541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300" u="sng" dirty="0">
                <a:solidFill>
                  <a:schemeClr val="tx1"/>
                </a:solidFill>
                <a:latin typeface="Lato" panose="020F0502020204030203" pitchFamily="34" charset="0"/>
              </a:rPr>
              <a:t>wynik</a:t>
            </a:r>
            <a:r>
              <a:rPr lang="pl-PL" sz="2300" dirty="0">
                <a:solidFill>
                  <a:schemeClr val="tx1"/>
                </a:solidFill>
                <a:latin typeface="Lato" panose="020F0502020204030203" pitchFamily="34" charset="0"/>
              </a:rPr>
              <a:t>:</a:t>
            </a:r>
          </a:p>
          <a:p>
            <a:pPr algn="ctr"/>
            <a:r>
              <a:rPr lang="pl-PL" sz="2300" b="1" dirty="0">
                <a:solidFill>
                  <a:srgbClr val="FF0000"/>
                </a:solidFill>
                <a:latin typeface="Lato" panose="020F0502020204030203" pitchFamily="34" charset="0"/>
              </a:rPr>
              <a:t>3 tak</a:t>
            </a:r>
          </a:p>
          <a:p>
            <a:pPr algn="ctr"/>
            <a:r>
              <a:rPr lang="pl-PL" sz="2300" b="1" dirty="0">
                <a:solidFill>
                  <a:srgbClr val="FF0000"/>
                </a:solidFill>
                <a:latin typeface="Lato" panose="020F0502020204030203" pitchFamily="34" charset="0"/>
              </a:rPr>
              <a:t>2 nie</a:t>
            </a:r>
          </a:p>
        </p:txBody>
      </p:sp>
      <p:sp>
        <p:nvSpPr>
          <p:cNvPr id="40" name="Oval Callout 39"/>
          <p:cNvSpPr/>
          <p:nvPr/>
        </p:nvSpPr>
        <p:spPr>
          <a:xfrm>
            <a:off x="284093" y="1931022"/>
            <a:ext cx="5719730" cy="4726609"/>
          </a:xfrm>
          <a:prstGeom prst="wedgeEllipseCallout">
            <a:avLst>
              <a:gd name="adj1" fmla="val 47570"/>
              <a:gd name="adj2" fmla="val -39801"/>
            </a:avLst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6048420" y="3441680"/>
            <a:ext cx="29750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b="1" dirty="0">
                <a:latin typeface="Lato" panose="020F0502020204030203" pitchFamily="34" charset="0"/>
              </a:rPr>
              <a:t>wymagania bezpieczeństwa: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300" dirty="0">
                <a:latin typeface="Lato" panose="020F0502020204030203" pitchFamily="34" charset="0"/>
              </a:rPr>
              <a:t>głosy są </a:t>
            </a:r>
            <a:r>
              <a:rPr lang="pl-PL" sz="2300" b="1" dirty="0">
                <a:solidFill>
                  <a:srgbClr val="FF0000"/>
                </a:solidFill>
                <a:latin typeface="Lato" panose="020F0502020204030203" pitchFamily="34" charset="0"/>
              </a:rPr>
              <a:t>tajne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300" dirty="0">
                <a:latin typeface="Lato" panose="020F0502020204030203" pitchFamily="34" charset="0"/>
              </a:rPr>
              <a:t>głosy są </a:t>
            </a:r>
            <a:r>
              <a:rPr lang="pl-PL" sz="2300" b="1" dirty="0">
                <a:solidFill>
                  <a:srgbClr val="7030A0"/>
                </a:solidFill>
                <a:latin typeface="Lato" panose="020F0502020204030203" pitchFamily="34" charset="0"/>
              </a:rPr>
              <a:t>poprawnie</a:t>
            </a:r>
            <a:r>
              <a:rPr lang="pl-PL" sz="2300" b="1" dirty="0">
                <a:latin typeface="Lato" panose="020F0502020204030203" pitchFamily="34" charset="0"/>
              </a:rPr>
              <a:t> </a:t>
            </a:r>
            <a:r>
              <a:rPr lang="pl-PL" sz="2300" dirty="0">
                <a:latin typeface="Lato" panose="020F0502020204030203" pitchFamily="34" charset="0"/>
              </a:rPr>
              <a:t>zliczone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300" dirty="0">
                <a:latin typeface="Lato" panose="020F0502020204030203" pitchFamily="34" charset="0"/>
              </a:rPr>
              <a:t>w szczególności: istnieje </a:t>
            </a:r>
            <a:r>
              <a:rPr lang="pl-PL" sz="2300" b="1" dirty="0">
                <a:solidFill>
                  <a:srgbClr val="00B050"/>
                </a:solidFill>
                <a:latin typeface="Lato" panose="020F0502020204030203" pitchFamily="34" charset="0"/>
              </a:rPr>
              <a:t>konsensus</a:t>
            </a:r>
            <a:r>
              <a:rPr lang="pl-PL" sz="2300" dirty="0">
                <a:latin typeface="Lato" panose="020F0502020204030203" pitchFamily="34" charset="0"/>
              </a:rPr>
              <a:t> co do wyniku</a:t>
            </a:r>
          </a:p>
        </p:txBody>
      </p:sp>
      <p:cxnSp>
        <p:nvCxnSpPr>
          <p:cNvPr id="43" name="Łącznik prosty 21"/>
          <p:cNvCxnSpPr/>
          <p:nvPr/>
        </p:nvCxnSpPr>
        <p:spPr>
          <a:xfrm flipV="1">
            <a:off x="2698909" y="3714964"/>
            <a:ext cx="588529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23"/>
          <p:cNvCxnSpPr/>
          <p:nvPr/>
        </p:nvCxnSpPr>
        <p:spPr>
          <a:xfrm>
            <a:off x="3287438" y="3714964"/>
            <a:ext cx="472976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25"/>
          <p:cNvCxnSpPr/>
          <p:nvPr/>
        </p:nvCxnSpPr>
        <p:spPr>
          <a:xfrm>
            <a:off x="3287438" y="3714964"/>
            <a:ext cx="780251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27"/>
          <p:cNvCxnSpPr/>
          <p:nvPr/>
        </p:nvCxnSpPr>
        <p:spPr>
          <a:xfrm flipH="1">
            <a:off x="2367432" y="3714964"/>
            <a:ext cx="920006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29"/>
          <p:cNvCxnSpPr/>
          <p:nvPr/>
        </p:nvCxnSpPr>
        <p:spPr>
          <a:xfrm>
            <a:off x="2367432" y="4219313"/>
            <a:ext cx="331477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31"/>
          <p:cNvCxnSpPr/>
          <p:nvPr/>
        </p:nvCxnSpPr>
        <p:spPr>
          <a:xfrm>
            <a:off x="2698909" y="5204374"/>
            <a:ext cx="1061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33"/>
          <p:cNvCxnSpPr/>
          <p:nvPr/>
        </p:nvCxnSpPr>
        <p:spPr>
          <a:xfrm flipV="1">
            <a:off x="3760414" y="4219313"/>
            <a:ext cx="307275" cy="985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36"/>
          <p:cNvCxnSpPr/>
          <p:nvPr/>
        </p:nvCxnSpPr>
        <p:spPr>
          <a:xfrm>
            <a:off x="2367432" y="4219313"/>
            <a:ext cx="17002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44"/>
          <p:cNvCxnSpPr/>
          <p:nvPr/>
        </p:nvCxnSpPr>
        <p:spPr>
          <a:xfrm flipH="1" flipV="1">
            <a:off x="2367432" y="4219313"/>
            <a:ext cx="1392982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46"/>
          <p:cNvCxnSpPr/>
          <p:nvPr/>
        </p:nvCxnSpPr>
        <p:spPr>
          <a:xfrm flipV="1">
            <a:off x="2698909" y="4219313"/>
            <a:ext cx="1368780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71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13329" y="3990023"/>
            <a:ext cx="1072184" cy="10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76" y="184013"/>
            <a:ext cx="7886700" cy="756891"/>
          </a:xfrm>
        </p:spPr>
        <p:txBody>
          <a:bodyPr/>
          <a:lstStyle/>
          <a:p>
            <a:r>
              <a:rPr lang="pl-PL" dirty="0"/>
              <a:t>Głosowanie niekryptograficzne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355" y="990739"/>
            <a:ext cx="8472516" cy="1072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Strony wysyłają swoje głosy do </a:t>
            </a:r>
            <a:r>
              <a:rPr lang="pl-PL" b="1" dirty="0">
                <a:solidFill>
                  <a:srgbClr val="FF0000"/>
                </a:solidFill>
              </a:rPr>
              <a:t>zaufanej strony</a:t>
            </a:r>
            <a:r>
              <a:rPr lang="pl-PL" dirty="0"/>
              <a:t>, która oblicza wynik i go publikuje.</a:t>
            </a:r>
          </a:p>
        </p:txBody>
      </p:sp>
      <p:pic>
        <p:nvPicPr>
          <p:cNvPr id="16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749" y="5443947"/>
            <a:ext cx="950784" cy="950784"/>
          </a:xfrm>
          <a:prstGeom prst="rect">
            <a:avLst/>
          </a:prstGeom>
        </p:spPr>
      </p:pic>
      <p:pic>
        <p:nvPicPr>
          <p:cNvPr id="17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1386" y="2744434"/>
            <a:ext cx="884401" cy="884401"/>
          </a:xfrm>
          <a:prstGeom prst="rect">
            <a:avLst/>
          </a:prstGeom>
        </p:spPr>
      </p:pic>
      <p:pic>
        <p:nvPicPr>
          <p:cNvPr id="18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223" y="4035004"/>
            <a:ext cx="845436" cy="845436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6179" y="4050308"/>
            <a:ext cx="742968" cy="856061"/>
          </a:xfrm>
          <a:prstGeom prst="rect">
            <a:avLst/>
          </a:prstGeom>
        </p:spPr>
      </p:pic>
      <p:pic>
        <p:nvPicPr>
          <p:cNvPr id="20" name="Obraz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4289" y="5522840"/>
            <a:ext cx="871890" cy="871890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2163267" y="3510184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893879" y="3431626"/>
            <a:ext cx="852557" cy="446156"/>
          </a:xfrm>
          <a:prstGeom prst="wedgeRectCallout">
            <a:avLst>
              <a:gd name="adj1" fmla="val 1965"/>
              <a:gd name="adj2" fmla="val 931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23" name="Rectangular Callout 22"/>
          <p:cNvSpPr/>
          <p:nvPr/>
        </p:nvSpPr>
        <p:spPr>
          <a:xfrm>
            <a:off x="5917949" y="5155547"/>
            <a:ext cx="852557" cy="446156"/>
          </a:xfrm>
          <a:prstGeom prst="wedgeRectCallout">
            <a:avLst>
              <a:gd name="adj1" fmla="val -47258"/>
              <a:gd name="adj2" fmla="val 1001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2304409" y="5239606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3334377" y="2421822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618891" y="4295922"/>
            <a:ext cx="463708" cy="481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0800000">
            <a:off x="5238648" y="4359518"/>
            <a:ext cx="463708" cy="481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 rot="19279690">
            <a:off x="3950342" y="5003649"/>
            <a:ext cx="463708" cy="481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14260243">
            <a:off x="4850958" y="5036294"/>
            <a:ext cx="463708" cy="481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5400000">
            <a:off x="4393595" y="3683576"/>
            <a:ext cx="463708" cy="481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flipH="1">
            <a:off x="5410233" y="2478749"/>
            <a:ext cx="2567495" cy="707886"/>
          </a:xfrm>
          <a:prstGeom prst="wedgeRectCallout">
            <a:avLst>
              <a:gd name="adj1" fmla="val 65928"/>
              <a:gd name="adj2" fmla="val 16980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tx1"/>
                </a:solidFill>
                <a:latin typeface="Lato" panose="020F0502020204030203" pitchFamily="34" charset="0"/>
              </a:rPr>
              <a:t>zaufana strona publikuje wynik</a:t>
            </a:r>
          </a:p>
        </p:txBody>
      </p:sp>
    </p:spTree>
    <p:extLst>
      <p:ext uri="{BB962C8B-B14F-4D97-AF65-F5344CB8AC3E}">
        <p14:creationId xmlns:p14="http://schemas.microsoft.com/office/powerpoint/2010/main" val="31704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11">
            <a:extLst>
              <a:ext uri="{FF2B5EF4-FFF2-40B4-BE49-F238E27FC236}">
                <a16:creationId xmlns:a16="http://schemas.microsoft.com/office/drawing/2014/main" id="{38BB826C-203F-4C6F-AF92-CD601523D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3360" y="4809351"/>
            <a:ext cx="950784" cy="950784"/>
          </a:xfrm>
          <a:prstGeom prst="rect">
            <a:avLst/>
          </a:prstGeom>
        </p:spPr>
      </p:pic>
      <p:pic>
        <p:nvPicPr>
          <p:cNvPr id="45" name="Obraz 15">
            <a:extLst>
              <a:ext uri="{FF2B5EF4-FFF2-40B4-BE49-F238E27FC236}">
                <a16:creationId xmlns:a16="http://schemas.microsoft.com/office/drawing/2014/main" id="{C580FEF9-B763-4232-9589-5873D1245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900" y="4888244"/>
            <a:ext cx="871890" cy="87189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D6B7274-902E-E465-C444-412D61861D6A}"/>
              </a:ext>
            </a:extLst>
          </p:cNvPr>
          <p:cNvSpPr/>
          <p:nvPr/>
        </p:nvSpPr>
        <p:spPr>
          <a:xfrm>
            <a:off x="2060759" y="2813558"/>
            <a:ext cx="2352686" cy="2167555"/>
          </a:xfrm>
          <a:prstGeom prst="wedgeEllipseCallout">
            <a:avLst>
              <a:gd name="adj1" fmla="val -80627"/>
              <a:gd name="adj2" fmla="val -9867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Obraz 12">
            <a:extLst>
              <a:ext uri="{FF2B5EF4-FFF2-40B4-BE49-F238E27FC236}">
                <a16:creationId xmlns:a16="http://schemas.microsoft.com/office/drawing/2014/main" id="{55B1A3A2-94C5-4813-9288-1565073FF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997" y="2109838"/>
            <a:ext cx="884401" cy="884401"/>
          </a:xfrm>
          <a:prstGeom prst="rect">
            <a:avLst/>
          </a:prstGeom>
        </p:spPr>
      </p:pic>
      <p:pic>
        <p:nvPicPr>
          <p:cNvPr id="43" name="Obraz 13">
            <a:extLst>
              <a:ext uri="{FF2B5EF4-FFF2-40B4-BE49-F238E27FC236}">
                <a16:creationId xmlns:a16="http://schemas.microsoft.com/office/drawing/2014/main" id="{B1B8E722-3883-46B6-9186-6D38516E90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4834" y="3400408"/>
            <a:ext cx="845436" cy="845436"/>
          </a:xfrm>
          <a:prstGeom prst="rect">
            <a:avLst/>
          </a:prstGeom>
        </p:spPr>
      </p:pic>
      <p:pic>
        <p:nvPicPr>
          <p:cNvPr id="44" name="Picture 7">
            <a:extLst>
              <a:ext uri="{FF2B5EF4-FFF2-40B4-BE49-F238E27FC236}">
                <a16:creationId xmlns:a16="http://schemas.microsoft.com/office/drawing/2014/main" id="{C18D4260-DF03-47AF-A951-FF6942342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956" y="3415712"/>
            <a:ext cx="754802" cy="856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43" y="365126"/>
            <a:ext cx="8250307" cy="774561"/>
          </a:xfrm>
        </p:spPr>
        <p:txBody>
          <a:bodyPr/>
          <a:lstStyle/>
          <a:p>
            <a:r>
              <a:rPr lang="pl-PL" dirty="0"/>
              <a:t>Głosowanie kryptograficzne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930823" y="2553152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4793982" y="2693030"/>
            <a:ext cx="852557" cy="446156"/>
          </a:xfrm>
          <a:prstGeom prst="wedgeRectCallout">
            <a:avLst>
              <a:gd name="adj1" fmla="val 1965"/>
              <a:gd name="adj2" fmla="val 9319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631787" y="4495861"/>
            <a:ext cx="852557" cy="446156"/>
          </a:xfrm>
          <a:prstGeom prst="wedgeRectCallout">
            <a:avLst>
              <a:gd name="adj1" fmla="val -47258"/>
              <a:gd name="adj2" fmla="val 1001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018247" y="4579920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2148820" y="1697343"/>
            <a:ext cx="852557" cy="446156"/>
          </a:xfrm>
          <a:prstGeom prst="wedgeRectCallout">
            <a:avLst>
              <a:gd name="adj1" fmla="val 33571"/>
              <a:gd name="adj2" fmla="val 8923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nie</a:t>
            </a:r>
          </a:p>
        </p:txBody>
      </p:sp>
      <p:cxnSp>
        <p:nvCxnSpPr>
          <p:cNvPr id="14" name="Łącznik prosty 21"/>
          <p:cNvCxnSpPr/>
          <p:nvPr/>
        </p:nvCxnSpPr>
        <p:spPr>
          <a:xfrm flipV="1">
            <a:off x="2764917" y="3115496"/>
            <a:ext cx="588529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23"/>
          <p:cNvCxnSpPr/>
          <p:nvPr/>
        </p:nvCxnSpPr>
        <p:spPr>
          <a:xfrm>
            <a:off x="3353446" y="3115496"/>
            <a:ext cx="472976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25"/>
          <p:cNvCxnSpPr/>
          <p:nvPr/>
        </p:nvCxnSpPr>
        <p:spPr>
          <a:xfrm>
            <a:off x="3353446" y="3115496"/>
            <a:ext cx="780251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27"/>
          <p:cNvCxnSpPr/>
          <p:nvPr/>
        </p:nvCxnSpPr>
        <p:spPr>
          <a:xfrm flipH="1">
            <a:off x="2433440" y="3115496"/>
            <a:ext cx="920006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29"/>
          <p:cNvCxnSpPr/>
          <p:nvPr/>
        </p:nvCxnSpPr>
        <p:spPr>
          <a:xfrm>
            <a:off x="2433440" y="3619845"/>
            <a:ext cx="331477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31"/>
          <p:cNvCxnSpPr/>
          <p:nvPr/>
        </p:nvCxnSpPr>
        <p:spPr>
          <a:xfrm>
            <a:off x="2764917" y="4604906"/>
            <a:ext cx="1061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33"/>
          <p:cNvCxnSpPr/>
          <p:nvPr/>
        </p:nvCxnSpPr>
        <p:spPr>
          <a:xfrm flipV="1">
            <a:off x="3826422" y="3619845"/>
            <a:ext cx="307275" cy="985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36"/>
          <p:cNvCxnSpPr/>
          <p:nvPr/>
        </p:nvCxnSpPr>
        <p:spPr>
          <a:xfrm>
            <a:off x="2433440" y="3619845"/>
            <a:ext cx="17002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44"/>
          <p:cNvCxnSpPr/>
          <p:nvPr/>
        </p:nvCxnSpPr>
        <p:spPr>
          <a:xfrm flipH="1" flipV="1">
            <a:off x="2433440" y="3619845"/>
            <a:ext cx="1392982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46"/>
          <p:cNvCxnSpPr/>
          <p:nvPr/>
        </p:nvCxnSpPr>
        <p:spPr>
          <a:xfrm flipV="1">
            <a:off x="2764917" y="3619845"/>
            <a:ext cx="1368780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ight Arrow 23"/>
          <p:cNvSpPr/>
          <p:nvPr/>
        </p:nvSpPr>
        <p:spPr>
          <a:xfrm rot="19762103">
            <a:off x="2546045" y="3143274"/>
            <a:ext cx="771552" cy="366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Lato" panose="020F0502020204030203" pitchFamily="34" charset="0"/>
              </a:rPr>
              <a:t>1agf30</a:t>
            </a:r>
          </a:p>
        </p:txBody>
      </p:sp>
      <p:sp>
        <p:nvSpPr>
          <p:cNvPr id="25" name="Right Arrow 24"/>
          <p:cNvSpPr/>
          <p:nvPr/>
        </p:nvSpPr>
        <p:spPr>
          <a:xfrm rot="4329720">
            <a:off x="3205916" y="3673768"/>
            <a:ext cx="771552" cy="366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Lato" panose="020F0502020204030203" pitchFamily="34" charset="0"/>
              </a:rPr>
              <a:t>1af154</a:t>
            </a:r>
          </a:p>
        </p:txBody>
      </p:sp>
      <p:sp>
        <p:nvSpPr>
          <p:cNvPr id="26" name="Right Arrow 25"/>
          <p:cNvSpPr/>
          <p:nvPr/>
        </p:nvSpPr>
        <p:spPr>
          <a:xfrm rot="17675183">
            <a:off x="2609071" y="3885342"/>
            <a:ext cx="771552" cy="366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latin typeface="Lato" panose="020F0502020204030203" pitchFamily="34" charset="0"/>
              </a:rPr>
              <a:t>1aa55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3471948" y="1507556"/>
            <a:ext cx="1016222" cy="369332"/>
          </a:xfrm>
          <a:prstGeom prst="wedgeRectCallout">
            <a:avLst>
              <a:gd name="adj1" fmla="val 42390"/>
              <a:gd name="adj2" fmla="val 12582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Lato" panose="020F0502020204030203" pitchFamily="34" charset="0"/>
              </a:rPr>
              <a:t>wynik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5395722" y="3400408"/>
            <a:ext cx="1016222" cy="369332"/>
          </a:xfrm>
          <a:prstGeom prst="wedgeRectCallout">
            <a:avLst>
              <a:gd name="adj1" fmla="val 70210"/>
              <a:gd name="adj2" fmla="val 24156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Lato" panose="020F0502020204030203" pitchFamily="34" charset="0"/>
              </a:rPr>
              <a:t>wynik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4379500" y="5793946"/>
            <a:ext cx="1016222" cy="369332"/>
          </a:xfrm>
          <a:prstGeom prst="wedgeRectCallout">
            <a:avLst>
              <a:gd name="adj1" fmla="val 45868"/>
              <a:gd name="adj2" fmla="val -103821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Lato" panose="020F0502020204030203" pitchFamily="34" charset="0"/>
              </a:rPr>
              <a:t>wynik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936414" y="5804900"/>
            <a:ext cx="1016222" cy="369332"/>
          </a:xfrm>
          <a:prstGeom prst="wedgeRectCallout">
            <a:avLst>
              <a:gd name="adj1" fmla="val -38027"/>
              <a:gd name="adj2" fmla="val -114586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Lato" panose="020F0502020204030203" pitchFamily="34" charset="0"/>
              </a:rPr>
              <a:t>wynik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170094" y="3386852"/>
            <a:ext cx="1016222" cy="369332"/>
          </a:xfrm>
          <a:prstGeom prst="wedgeRectCallout">
            <a:avLst>
              <a:gd name="adj1" fmla="val -70629"/>
              <a:gd name="adj2" fmla="val -12922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Lato" panose="020F0502020204030203" pitchFamily="34" charset="0"/>
              </a:rPr>
              <a:t>wynik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1817" y="1304173"/>
            <a:ext cx="302191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200" dirty="0">
                <a:latin typeface="Lato" panose="020F0502020204030203" pitchFamily="34" charset="0"/>
              </a:rPr>
              <a:t>Strony wymieniają się wiadomościami.</a:t>
            </a: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2200" dirty="0">
              <a:latin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pl-PL" sz="2200" dirty="0">
                <a:latin typeface="Lato" panose="020F0502020204030203" pitchFamily="34" charset="0"/>
              </a:rPr>
              <a:t>Wszyscy poznają wynik.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06AFB-0AF1-9D15-BBD0-93364EC80E55}"/>
              </a:ext>
            </a:extLst>
          </p:cNvPr>
          <p:cNvSpPr txBox="1"/>
          <p:nvPr/>
        </p:nvSpPr>
        <p:spPr>
          <a:xfrm>
            <a:off x="289294" y="1142869"/>
            <a:ext cx="185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„protokół kryptograficzny”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9" grpId="0" animBg="1"/>
      <p:bldP spid="30" grpId="0" animBg="1"/>
      <p:bldP spid="31" grpId="0" animBg="1"/>
      <p:bldP spid="3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504D8-4BC5-5875-FD77-114B3ED33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11">
            <a:extLst>
              <a:ext uri="{FF2B5EF4-FFF2-40B4-BE49-F238E27FC236}">
                <a16:creationId xmlns:a16="http://schemas.microsoft.com/office/drawing/2014/main" id="{B956ED12-C172-E8B7-4D43-EB0C02C88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346" y="4800620"/>
            <a:ext cx="950784" cy="950784"/>
          </a:xfrm>
          <a:prstGeom prst="rect">
            <a:avLst/>
          </a:prstGeom>
        </p:spPr>
      </p:pic>
      <p:pic>
        <p:nvPicPr>
          <p:cNvPr id="4" name="Obraz 15">
            <a:extLst>
              <a:ext uri="{FF2B5EF4-FFF2-40B4-BE49-F238E27FC236}">
                <a16:creationId xmlns:a16="http://schemas.microsoft.com/office/drawing/2014/main" id="{4CF1C67B-322B-CB59-FB10-8B88E699E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6886" y="4888244"/>
            <a:ext cx="871890" cy="871890"/>
          </a:xfrm>
          <a:prstGeom prst="rect">
            <a:avLst/>
          </a:prstGeom>
        </p:spPr>
      </p:pic>
      <p:pic>
        <p:nvPicPr>
          <p:cNvPr id="7" name="Obraz 13">
            <a:extLst>
              <a:ext uri="{FF2B5EF4-FFF2-40B4-BE49-F238E27FC236}">
                <a16:creationId xmlns:a16="http://schemas.microsoft.com/office/drawing/2014/main" id="{21516CF6-2B65-C1B8-D8E2-375233941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97" y="3409139"/>
            <a:ext cx="845436" cy="845436"/>
          </a:xfrm>
          <a:prstGeom prst="rect">
            <a:avLst/>
          </a:prstGeom>
        </p:spPr>
      </p:pic>
      <p:pic>
        <p:nvPicPr>
          <p:cNvPr id="41" name="Obraz 11">
            <a:extLst>
              <a:ext uri="{FF2B5EF4-FFF2-40B4-BE49-F238E27FC236}">
                <a16:creationId xmlns:a16="http://schemas.microsoft.com/office/drawing/2014/main" id="{53AF51AF-12DB-FE8D-F60C-70F20349DE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588" y="4809351"/>
            <a:ext cx="950784" cy="950784"/>
          </a:xfrm>
          <a:prstGeom prst="rect">
            <a:avLst/>
          </a:prstGeom>
        </p:spPr>
      </p:pic>
      <p:pic>
        <p:nvPicPr>
          <p:cNvPr id="42" name="Obraz 12">
            <a:extLst>
              <a:ext uri="{FF2B5EF4-FFF2-40B4-BE49-F238E27FC236}">
                <a16:creationId xmlns:a16="http://schemas.microsoft.com/office/drawing/2014/main" id="{F4878F61-501A-E2A4-9905-FB2779E17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9997" y="2109838"/>
            <a:ext cx="884401" cy="884401"/>
          </a:xfrm>
          <a:prstGeom prst="rect">
            <a:avLst/>
          </a:prstGeom>
        </p:spPr>
      </p:pic>
      <p:pic>
        <p:nvPicPr>
          <p:cNvPr id="43" name="Obraz 13">
            <a:extLst>
              <a:ext uri="{FF2B5EF4-FFF2-40B4-BE49-F238E27FC236}">
                <a16:creationId xmlns:a16="http://schemas.microsoft.com/office/drawing/2014/main" id="{285BAAEA-7BA9-C6EE-A9E2-6172E926CE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062" y="3400408"/>
            <a:ext cx="845436" cy="845436"/>
          </a:xfrm>
          <a:prstGeom prst="rect">
            <a:avLst/>
          </a:prstGeom>
        </p:spPr>
      </p:pic>
      <p:pic>
        <p:nvPicPr>
          <p:cNvPr id="44" name="Picture 7">
            <a:extLst>
              <a:ext uri="{FF2B5EF4-FFF2-40B4-BE49-F238E27FC236}">
                <a16:creationId xmlns:a16="http://schemas.microsoft.com/office/drawing/2014/main" id="{533A6E82-2839-59D9-4A40-FB93B4430D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9484" y="3415712"/>
            <a:ext cx="678274" cy="856061"/>
          </a:xfrm>
          <a:prstGeom prst="rect">
            <a:avLst/>
          </a:prstGeom>
        </p:spPr>
      </p:pic>
      <p:pic>
        <p:nvPicPr>
          <p:cNvPr id="45" name="Obraz 15">
            <a:extLst>
              <a:ext uri="{FF2B5EF4-FFF2-40B4-BE49-F238E27FC236}">
                <a16:creationId xmlns:a16="http://schemas.microsoft.com/office/drawing/2014/main" id="{EFE6CB51-CA6E-5372-0B41-CD1087ADB0B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1128" y="4888244"/>
            <a:ext cx="871890" cy="871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99996-2D53-86EF-C23A-0F9E7AD9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365126"/>
            <a:ext cx="8250307" cy="774561"/>
          </a:xfrm>
        </p:spPr>
        <p:txBody>
          <a:bodyPr/>
          <a:lstStyle/>
          <a:p>
            <a:r>
              <a:rPr lang="pl-PL" dirty="0"/>
              <a:t>Bezpieczeństwo</a:t>
            </a:r>
          </a:p>
        </p:txBody>
      </p:sp>
      <p:cxnSp>
        <p:nvCxnSpPr>
          <p:cNvPr id="14" name="Łącznik prosty 21">
            <a:extLst>
              <a:ext uri="{FF2B5EF4-FFF2-40B4-BE49-F238E27FC236}">
                <a16:creationId xmlns:a16="http://schemas.microsoft.com/office/drawing/2014/main" id="{7E2A5D57-EE1E-0C2B-34EE-2FFF3C36ED36}"/>
              </a:ext>
            </a:extLst>
          </p:cNvPr>
          <p:cNvCxnSpPr/>
          <p:nvPr/>
        </p:nvCxnSpPr>
        <p:spPr>
          <a:xfrm flipV="1">
            <a:off x="2764917" y="3115496"/>
            <a:ext cx="588529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23">
            <a:extLst>
              <a:ext uri="{FF2B5EF4-FFF2-40B4-BE49-F238E27FC236}">
                <a16:creationId xmlns:a16="http://schemas.microsoft.com/office/drawing/2014/main" id="{39C8705A-42AD-9C6E-D02D-B10B066C461C}"/>
              </a:ext>
            </a:extLst>
          </p:cNvPr>
          <p:cNvCxnSpPr/>
          <p:nvPr/>
        </p:nvCxnSpPr>
        <p:spPr>
          <a:xfrm>
            <a:off x="3353446" y="3115496"/>
            <a:ext cx="472976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25">
            <a:extLst>
              <a:ext uri="{FF2B5EF4-FFF2-40B4-BE49-F238E27FC236}">
                <a16:creationId xmlns:a16="http://schemas.microsoft.com/office/drawing/2014/main" id="{3E1E86E5-4AED-3171-0656-D2FFAEA8F21C}"/>
              </a:ext>
            </a:extLst>
          </p:cNvPr>
          <p:cNvCxnSpPr/>
          <p:nvPr/>
        </p:nvCxnSpPr>
        <p:spPr>
          <a:xfrm>
            <a:off x="3353446" y="3115496"/>
            <a:ext cx="780251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27">
            <a:extLst>
              <a:ext uri="{FF2B5EF4-FFF2-40B4-BE49-F238E27FC236}">
                <a16:creationId xmlns:a16="http://schemas.microsoft.com/office/drawing/2014/main" id="{4BAAD9DE-E264-7602-77D9-DBF337B63EB5}"/>
              </a:ext>
            </a:extLst>
          </p:cNvPr>
          <p:cNvCxnSpPr/>
          <p:nvPr/>
        </p:nvCxnSpPr>
        <p:spPr>
          <a:xfrm flipH="1">
            <a:off x="2433440" y="3115496"/>
            <a:ext cx="920006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29">
            <a:extLst>
              <a:ext uri="{FF2B5EF4-FFF2-40B4-BE49-F238E27FC236}">
                <a16:creationId xmlns:a16="http://schemas.microsoft.com/office/drawing/2014/main" id="{2A1817FA-6A33-DE93-D07C-49EC62C1BE37}"/>
              </a:ext>
            </a:extLst>
          </p:cNvPr>
          <p:cNvCxnSpPr/>
          <p:nvPr/>
        </p:nvCxnSpPr>
        <p:spPr>
          <a:xfrm>
            <a:off x="2433440" y="3619845"/>
            <a:ext cx="331477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31">
            <a:extLst>
              <a:ext uri="{FF2B5EF4-FFF2-40B4-BE49-F238E27FC236}">
                <a16:creationId xmlns:a16="http://schemas.microsoft.com/office/drawing/2014/main" id="{3453436F-A325-349E-436B-F4876EC3D1CC}"/>
              </a:ext>
            </a:extLst>
          </p:cNvPr>
          <p:cNvCxnSpPr/>
          <p:nvPr/>
        </p:nvCxnSpPr>
        <p:spPr>
          <a:xfrm>
            <a:off x="2764917" y="4604906"/>
            <a:ext cx="1061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33">
            <a:extLst>
              <a:ext uri="{FF2B5EF4-FFF2-40B4-BE49-F238E27FC236}">
                <a16:creationId xmlns:a16="http://schemas.microsoft.com/office/drawing/2014/main" id="{64E40F4C-85E1-1E61-8C23-EDB85EDB91E9}"/>
              </a:ext>
            </a:extLst>
          </p:cNvPr>
          <p:cNvCxnSpPr/>
          <p:nvPr/>
        </p:nvCxnSpPr>
        <p:spPr>
          <a:xfrm flipV="1">
            <a:off x="3826422" y="3619845"/>
            <a:ext cx="307275" cy="985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36">
            <a:extLst>
              <a:ext uri="{FF2B5EF4-FFF2-40B4-BE49-F238E27FC236}">
                <a16:creationId xmlns:a16="http://schemas.microsoft.com/office/drawing/2014/main" id="{D49CEA90-C2AE-BB29-8B85-1626BE624185}"/>
              </a:ext>
            </a:extLst>
          </p:cNvPr>
          <p:cNvCxnSpPr/>
          <p:nvPr/>
        </p:nvCxnSpPr>
        <p:spPr>
          <a:xfrm>
            <a:off x="2433440" y="3619845"/>
            <a:ext cx="17002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44">
            <a:extLst>
              <a:ext uri="{FF2B5EF4-FFF2-40B4-BE49-F238E27FC236}">
                <a16:creationId xmlns:a16="http://schemas.microsoft.com/office/drawing/2014/main" id="{69DD2C2A-CA63-9038-E1F9-1FC005296D55}"/>
              </a:ext>
            </a:extLst>
          </p:cNvPr>
          <p:cNvCxnSpPr/>
          <p:nvPr/>
        </p:nvCxnSpPr>
        <p:spPr>
          <a:xfrm flipH="1" flipV="1">
            <a:off x="2433440" y="3619845"/>
            <a:ext cx="1392982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46">
            <a:extLst>
              <a:ext uri="{FF2B5EF4-FFF2-40B4-BE49-F238E27FC236}">
                <a16:creationId xmlns:a16="http://schemas.microsoft.com/office/drawing/2014/main" id="{14F5BAAF-D089-BE26-F16C-DC6B47B69D99}"/>
              </a:ext>
            </a:extLst>
          </p:cNvPr>
          <p:cNvCxnSpPr/>
          <p:nvPr/>
        </p:nvCxnSpPr>
        <p:spPr>
          <a:xfrm flipV="1">
            <a:off x="2764917" y="3619845"/>
            <a:ext cx="1368780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AD22C66-0F9B-566A-9E56-FBBF519BF990}"/>
              </a:ext>
            </a:extLst>
          </p:cNvPr>
          <p:cNvSpPr txBox="1"/>
          <p:nvPr/>
        </p:nvSpPr>
        <p:spPr>
          <a:xfrm>
            <a:off x="5702104" y="2173295"/>
            <a:ext cx="30219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0000"/>
                </a:solidFill>
                <a:latin typeface="Lato" panose="020F0502020204030203" pitchFamily="34" charset="0"/>
              </a:rPr>
              <a:t>Nieuczciwi</a:t>
            </a:r>
            <a:r>
              <a:rPr lang="pl-PL" sz="2200" dirty="0">
                <a:latin typeface="Lato" panose="020F0502020204030203" pitchFamily="34" charset="0"/>
              </a:rPr>
              <a:t> uczestnicy nie mogą wpłynąć na wynik bardziej niż zmieniając własny głos.</a:t>
            </a:r>
          </a:p>
          <a:p>
            <a:endParaRPr lang="pl-PL" sz="2200" dirty="0">
              <a:latin typeface="Lato" panose="020F0502020204030203" pitchFamily="34" charset="0"/>
            </a:endParaRPr>
          </a:p>
          <a:p>
            <a:r>
              <a:rPr lang="pl-PL" sz="2200" dirty="0">
                <a:latin typeface="Lato" panose="020F0502020204030203" pitchFamily="34" charset="0"/>
              </a:rPr>
              <a:t>Głosy wszystkich uczciwych pozostają </a:t>
            </a:r>
            <a:r>
              <a:rPr lang="pl-PL" sz="2200" b="1" dirty="0">
                <a:solidFill>
                  <a:srgbClr val="00B050"/>
                </a:solidFill>
                <a:latin typeface="Lato" panose="020F0502020204030203" pitchFamily="34" charset="0"/>
              </a:rPr>
              <a:t>tajne</a:t>
            </a:r>
            <a:r>
              <a:rPr lang="pl-PL" sz="2200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8EEF1-AF6F-B376-D21A-2E6D3F6B2FA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68" t="13657" r="48587" b="16974"/>
          <a:stretch>
            <a:fillRect/>
          </a:stretch>
        </p:blipFill>
        <p:spPr>
          <a:xfrm>
            <a:off x="2832508" y="2048208"/>
            <a:ext cx="871890" cy="1006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E6C52-BD6B-77A6-2C93-770245EC890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0899" t="12662" r="-741" b="17221"/>
          <a:stretch>
            <a:fillRect/>
          </a:stretch>
        </p:blipFill>
        <p:spPr>
          <a:xfrm>
            <a:off x="4484790" y="3262100"/>
            <a:ext cx="824880" cy="10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96" y="359991"/>
            <a:ext cx="7886700" cy="732154"/>
          </a:xfrm>
        </p:spPr>
        <p:txBody>
          <a:bodyPr/>
          <a:lstStyle/>
          <a:p>
            <a:r>
              <a:rPr lang="pl-PL" dirty="0"/>
              <a:t>Podstawowa różnica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160" y="2387600"/>
            <a:ext cx="994936" cy="994936"/>
          </a:xfrm>
          <a:prstGeom prst="rect">
            <a:avLst/>
          </a:prstGeom>
        </p:spPr>
      </p:pic>
      <p:pic>
        <p:nvPicPr>
          <p:cNvPr id="5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171" y="1697732"/>
            <a:ext cx="1122234" cy="1116234"/>
          </a:xfrm>
          <a:prstGeom prst="rect">
            <a:avLst/>
          </a:prstGeom>
        </p:spPr>
      </p:pic>
      <p:pic>
        <p:nvPicPr>
          <p:cNvPr id="6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9118" y="1741880"/>
            <a:ext cx="1069939" cy="1069939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6" idx="3"/>
            <a:endCxn id="5" idx="1"/>
          </p:cNvCxnSpPr>
          <p:nvPr/>
        </p:nvCxnSpPr>
        <p:spPr>
          <a:xfrm flipV="1">
            <a:off x="3099057" y="2255849"/>
            <a:ext cx="3414114" cy="210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240" y="1312401"/>
            <a:ext cx="4761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0070C0"/>
                </a:solidFill>
                <a:latin typeface="Lato" panose="020F0502020204030203" pitchFamily="34" charset="0"/>
              </a:rPr>
              <a:t>szyfrowanie</a:t>
            </a:r>
            <a:r>
              <a:rPr lang="pl-PL" sz="2000" dirty="0">
                <a:latin typeface="Lato" panose="020F0502020204030203" pitchFamily="34" charset="0"/>
              </a:rPr>
              <a:t>: przeciwnik jest </a:t>
            </a:r>
            <a:r>
              <a:rPr lang="pl-PL" sz="2000" b="1" dirty="0">
                <a:latin typeface="Lato" panose="020F0502020204030203" pitchFamily="34" charset="0"/>
              </a:rPr>
              <a:t>zewnętrzny</a:t>
            </a:r>
            <a:endParaRPr lang="pl-PL" sz="2000" dirty="0">
              <a:latin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" y="3855737"/>
            <a:ext cx="6537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00B050"/>
                </a:solidFill>
                <a:latin typeface="Lato" panose="020F0502020204030203" pitchFamily="34" charset="0"/>
              </a:rPr>
              <a:t>kryptografia rozproszona</a:t>
            </a:r>
            <a:r>
              <a:rPr lang="pl-PL" sz="2000" dirty="0">
                <a:latin typeface="Lato" panose="020F0502020204030203" pitchFamily="34" charset="0"/>
              </a:rPr>
              <a:t>: przeciwnik jest </a:t>
            </a:r>
            <a:r>
              <a:rPr lang="pl-PL" sz="2000" b="1" dirty="0">
                <a:latin typeface="Lato" panose="020F0502020204030203" pitchFamily="34" charset="0"/>
              </a:rPr>
              <a:t>“wewnętrzny”</a:t>
            </a:r>
            <a:endParaRPr lang="pl-PL" sz="2000" dirty="0">
              <a:latin typeface="Lato" panose="020F0502020204030203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03456" y="3576320"/>
            <a:ext cx="7883624" cy="1524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Obraz 11">
            <a:extLst>
              <a:ext uri="{FF2B5EF4-FFF2-40B4-BE49-F238E27FC236}">
                <a16:creationId xmlns:a16="http://schemas.microsoft.com/office/drawing/2014/main" id="{F486E278-1105-D8B3-C49C-2D7297864D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726" y="5103213"/>
            <a:ext cx="950784" cy="950784"/>
          </a:xfrm>
          <a:prstGeom prst="rect">
            <a:avLst/>
          </a:prstGeom>
        </p:spPr>
      </p:pic>
      <p:pic>
        <p:nvPicPr>
          <p:cNvPr id="7" name="Obraz 13">
            <a:extLst>
              <a:ext uri="{FF2B5EF4-FFF2-40B4-BE49-F238E27FC236}">
                <a16:creationId xmlns:a16="http://schemas.microsoft.com/office/drawing/2014/main" id="{87A61790-C119-C5DE-B0BD-ACEB2B76E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42" y="5203234"/>
            <a:ext cx="845436" cy="845436"/>
          </a:xfrm>
          <a:prstGeom prst="rect">
            <a:avLst/>
          </a:prstGeom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id="{8C0E86E5-2755-9617-3673-7E4F50983E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392" y="5176780"/>
            <a:ext cx="871890" cy="8718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62F202-C282-30E4-C126-A4BD8C576B9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68" t="13657" r="48587" b="16974"/>
          <a:stretch>
            <a:fillRect/>
          </a:stretch>
        </p:blipFill>
        <p:spPr>
          <a:xfrm>
            <a:off x="5614317" y="5069075"/>
            <a:ext cx="871890" cy="10066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1A8863-CE11-BFA2-71D5-616A3A35EEA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899" t="12662" r="-741" b="17221"/>
          <a:stretch>
            <a:fillRect/>
          </a:stretch>
        </p:blipFill>
        <p:spPr>
          <a:xfrm>
            <a:off x="2977511" y="5038971"/>
            <a:ext cx="824880" cy="10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6" y="23833"/>
            <a:ext cx="8904452" cy="845239"/>
          </a:xfrm>
        </p:spPr>
        <p:txBody>
          <a:bodyPr>
            <a:normAutofit/>
          </a:bodyPr>
          <a:lstStyle/>
          <a:p>
            <a:r>
              <a:rPr lang="pl-PL" dirty="0"/>
              <a:t>Czy się da?</a:t>
            </a:r>
          </a:p>
        </p:txBody>
      </p:sp>
      <p:cxnSp>
        <p:nvCxnSpPr>
          <p:cNvPr id="43" name="Łącznik prosty 21"/>
          <p:cNvCxnSpPr/>
          <p:nvPr/>
        </p:nvCxnSpPr>
        <p:spPr>
          <a:xfrm flipV="1">
            <a:off x="6321486" y="3176785"/>
            <a:ext cx="588529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23"/>
          <p:cNvCxnSpPr/>
          <p:nvPr/>
        </p:nvCxnSpPr>
        <p:spPr>
          <a:xfrm>
            <a:off x="6910015" y="3176785"/>
            <a:ext cx="472976" cy="14894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25"/>
          <p:cNvCxnSpPr/>
          <p:nvPr/>
        </p:nvCxnSpPr>
        <p:spPr>
          <a:xfrm>
            <a:off x="6910015" y="3176785"/>
            <a:ext cx="780251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27"/>
          <p:cNvCxnSpPr/>
          <p:nvPr/>
        </p:nvCxnSpPr>
        <p:spPr>
          <a:xfrm flipH="1">
            <a:off x="5990009" y="3176785"/>
            <a:ext cx="920006" cy="504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29"/>
          <p:cNvCxnSpPr/>
          <p:nvPr/>
        </p:nvCxnSpPr>
        <p:spPr>
          <a:xfrm>
            <a:off x="5990009" y="3681134"/>
            <a:ext cx="331477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31"/>
          <p:cNvCxnSpPr/>
          <p:nvPr/>
        </p:nvCxnSpPr>
        <p:spPr>
          <a:xfrm>
            <a:off x="6321486" y="4666195"/>
            <a:ext cx="1061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33"/>
          <p:cNvCxnSpPr/>
          <p:nvPr/>
        </p:nvCxnSpPr>
        <p:spPr>
          <a:xfrm flipV="1">
            <a:off x="7382991" y="3681134"/>
            <a:ext cx="307275" cy="9850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36"/>
          <p:cNvCxnSpPr/>
          <p:nvPr/>
        </p:nvCxnSpPr>
        <p:spPr>
          <a:xfrm>
            <a:off x="5990009" y="3681134"/>
            <a:ext cx="17002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44"/>
          <p:cNvCxnSpPr/>
          <p:nvPr/>
        </p:nvCxnSpPr>
        <p:spPr>
          <a:xfrm flipH="1" flipV="1">
            <a:off x="5990009" y="3681134"/>
            <a:ext cx="1392982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46"/>
          <p:cNvCxnSpPr/>
          <p:nvPr/>
        </p:nvCxnSpPr>
        <p:spPr>
          <a:xfrm flipV="1">
            <a:off x="6321486" y="3681134"/>
            <a:ext cx="1368780" cy="98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7592" y="3673806"/>
            <a:ext cx="944898" cy="9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/>
          <p:cNvCxnSpPr/>
          <p:nvPr/>
        </p:nvCxnSpPr>
        <p:spPr>
          <a:xfrm flipH="1">
            <a:off x="4739861" y="1766957"/>
            <a:ext cx="13252" cy="4691269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222249" y="868787"/>
            <a:ext cx="8502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Lato" panose="020F0502020204030203" pitchFamily="34" charset="0"/>
              </a:rPr>
              <a:t>Innymi słowy: czy możemy </a:t>
            </a:r>
            <a:r>
              <a:rPr lang="pl-PL" sz="2000" b="1" dirty="0">
                <a:solidFill>
                  <a:srgbClr val="0070C0"/>
                </a:solidFill>
                <a:latin typeface="Lato" panose="020F0502020204030203" pitchFamily="34" charset="0"/>
              </a:rPr>
              <a:t>emulować</a:t>
            </a:r>
            <a:r>
              <a:rPr lang="pl-PL" sz="2000" b="1" dirty="0">
                <a:latin typeface="Lato" panose="020F0502020204030203" pitchFamily="34" charset="0"/>
              </a:rPr>
              <a:t> </a:t>
            </a:r>
            <a:r>
              <a:rPr lang="pl-PL" sz="2000" dirty="0">
                <a:latin typeface="Lato" panose="020F0502020204030203" pitchFamily="34" charset="0"/>
              </a:rPr>
              <a:t>“idealną” zaufaną stronę w “rzeczywistym” świecie? </a:t>
            </a:r>
          </a:p>
        </p:txBody>
      </p:sp>
      <p:sp>
        <p:nvSpPr>
          <p:cNvPr id="79" name="TextBox 78"/>
          <p:cNvSpPr txBox="1"/>
          <p:nvPr/>
        </p:nvSpPr>
        <p:spPr>
          <a:xfrm flipH="1">
            <a:off x="6269389" y="1498297"/>
            <a:ext cx="201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>
                <a:latin typeface="Lato" panose="020F0502020204030203" pitchFamily="34" charset="0"/>
              </a:rPr>
              <a:t>świat rzeczywisty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1645746" y="1495367"/>
            <a:ext cx="158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>
                <a:latin typeface="Lato" panose="020F0502020204030203" pitchFamily="34" charset="0"/>
              </a:rPr>
              <a:t>świat idealny</a:t>
            </a:r>
          </a:p>
        </p:txBody>
      </p:sp>
      <p:sp>
        <p:nvSpPr>
          <p:cNvPr id="81" name="TextBox 80"/>
          <p:cNvSpPr txBox="1"/>
          <p:nvPr/>
        </p:nvSpPr>
        <p:spPr>
          <a:xfrm flipH="1">
            <a:off x="5833141" y="6090922"/>
            <a:ext cx="285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u="sng" dirty="0">
                <a:solidFill>
                  <a:srgbClr val="FF0000"/>
                </a:solidFill>
                <a:latin typeface="Lato" panose="020F0502020204030203" pitchFamily="34" charset="0"/>
              </a:rPr>
              <a:t>Odpowiedź</a:t>
            </a:r>
            <a:r>
              <a:rPr lang="pl-PL" sz="2400" dirty="0">
                <a:solidFill>
                  <a:srgbClr val="FF0000"/>
                </a:solidFill>
                <a:latin typeface="Lato" panose="020F0502020204030203" pitchFamily="34" charset="0"/>
              </a:rPr>
              <a:t>: tak!</a:t>
            </a:r>
          </a:p>
        </p:txBody>
      </p:sp>
      <p:pic>
        <p:nvPicPr>
          <p:cNvPr id="29" name="Obraz 11">
            <a:extLst>
              <a:ext uri="{FF2B5EF4-FFF2-40B4-BE49-F238E27FC236}">
                <a16:creationId xmlns:a16="http://schemas.microsoft.com/office/drawing/2014/main" id="{56365F96-9154-47F4-B658-580571788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403" y="4872447"/>
            <a:ext cx="950784" cy="950784"/>
          </a:xfrm>
          <a:prstGeom prst="rect">
            <a:avLst/>
          </a:prstGeom>
        </p:spPr>
      </p:pic>
      <p:pic>
        <p:nvPicPr>
          <p:cNvPr id="30" name="Obraz 12">
            <a:extLst>
              <a:ext uri="{FF2B5EF4-FFF2-40B4-BE49-F238E27FC236}">
                <a16:creationId xmlns:a16="http://schemas.microsoft.com/office/drawing/2014/main" id="{1916AC18-4BAC-4877-BFE6-8AF50881D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5040" y="2172934"/>
            <a:ext cx="884401" cy="884401"/>
          </a:xfrm>
          <a:prstGeom prst="rect">
            <a:avLst/>
          </a:prstGeom>
        </p:spPr>
      </p:pic>
      <p:pic>
        <p:nvPicPr>
          <p:cNvPr id="31" name="Obraz 13">
            <a:extLst>
              <a:ext uri="{FF2B5EF4-FFF2-40B4-BE49-F238E27FC236}">
                <a16:creationId xmlns:a16="http://schemas.microsoft.com/office/drawing/2014/main" id="{4CB90BAD-8C67-46D9-B344-7ADECD2FF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77" y="3463504"/>
            <a:ext cx="845436" cy="845436"/>
          </a:xfrm>
          <a:prstGeom prst="rect">
            <a:avLst/>
          </a:prstGeom>
        </p:spPr>
      </p:pic>
      <p:pic>
        <p:nvPicPr>
          <p:cNvPr id="38" name="Obraz 15">
            <a:extLst>
              <a:ext uri="{FF2B5EF4-FFF2-40B4-BE49-F238E27FC236}">
                <a16:creationId xmlns:a16="http://schemas.microsoft.com/office/drawing/2014/main" id="{90675F92-C3C6-4321-9254-DE26DCDF9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943" y="4951340"/>
            <a:ext cx="871890" cy="871890"/>
          </a:xfrm>
          <a:prstGeom prst="rect">
            <a:avLst/>
          </a:prstGeom>
        </p:spPr>
      </p:pic>
      <p:pic>
        <p:nvPicPr>
          <p:cNvPr id="39" name="Obraz 11">
            <a:extLst>
              <a:ext uri="{FF2B5EF4-FFF2-40B4-BE49-F238E27FC236}">
                <a16:creationId xmlns:a16="http://schemas.microsoft.com/office/drawing/2014/main" id="{A08AB441-E233-4D11-B285-91CA400B6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7363" y="4887751"/>
            <a:ext cx="950784" cy="950784"/>
          </a:xfrm>
          <a:prstGeom prst="rect">
            <a:avLst/>
          </a:prstGeom>
        </p:spPr>
      </p:pic>
      <p:pic>
        <p:nvPicPr>
          <p:cNvPr id="40" name="Obraz 12">
            <a:extLst>
              <a:ext uri="{FF2B5EF4-FFF2-40B4-BE49-F238E27FC236}">
                <a16:creationId xmlns:a16="http://schemas.microsoft.com/office/drawing/2014/main" id="{42C1DC20-DE94-4851-B6CB-0EAD6683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4000" y="2188238"/>
            <a:ext cx="884401" cy="884401"/>
          </a:xfrm>
          <a:prstGeom prst="rect">
            <a:avLst/>
          </a:prstGeom>
        </p:spPr>
      </p:pic>
      <p:pic>
        <p:nvPicPr>
          <p:cNvPr id="41" name="Obraz 13">
            <a:extLst>
              <a:ext uri="{FF2B5EF4-FFF2-40B4-BE49-F238E27FC236}">
                <a16:creationId xmlns:a16="http://schemas.microsoft.com/office/drawing/2014/main" id="{6F9D67A5-63D0-4A54-AE84-63268E664A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837" y="3478808"/>
            <a:ext cx="845436" cy="845436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D672AD8D-29F3-4DA4-A56A-BEC9254B6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1744" y="3494112"/>
            <a:ext cx="860018" cy="856061"/>
          </a:xfrm>
          <a:prstGeom prst="rect">
            <a:avLst/>
          </a:prstGeom>
        </p:spPr>
      </p:pic>
      <p:pic>
        <p:nvPicPr>
          <p:cNvPr id="53" name="Obraz 15">
            <a:extLst>
              <a:ext uri="{FF2B5EF4-FFF2-40B4-BE49-F238E27FC236}">
                <a16:creationId xmlns:a16="http://schemas.microsoft.com/office/drawing/2014/main" id="{CB498904-9C3E-425B-BC08-3541B75349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903" y="4966644"/>
            <a:ext cx="871890" cy="871890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5E76B920-41E9-495C-BA4E-F8893AEB48A2}"/>
              </a:ext>
            </a:extLst>
          </p:cNvPr>
          <p:cNvSpPr/>
          <p:nvPr/>
        </p:nvSpPr>
        <p:spPr>
          <a:xfrm rot="1510280">
            <a:off x="1436332" y="3013787"/>
            <a:ext cx="2293255" cy="2197587"/>
          </a:xfrm>
          <a:prstGeom prst="irregularSeal2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4A369CFB-93F3-4211-9277-5F89DA805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6757" y="3478808"/>
            <a:ext cx="818932" cy="8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8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aśnienie prostokątne zaokrąglone 4"/>
          <p:cNvSpPr/>
          <p:nvPr/>
        </p:nvSpPr>
        <p:spPr>
          <a:xfrm>
            <a:off x="221907" y="3303328"/>
            <a:ext cx="8504334" cy="1983293"/>
          </a:xfrm>
          <a:prstGeom prst="wedgeRoundRectCallout">
            <a:avLst>
              <a:gd name="adj1" fmla="val -6895"/>
              <a:gd name="adj2" fmla="val -6839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br>
              <a:rPr lang="pl-PL" sz="2800" b="1" dirty="0">
                <a:latin typeface="Lato" panose="020F0502020204030203" pitchFamily="34" charset="0"/>
              </a:rPr>
            </a:br>
            <a:r>
              <a:rPr lang="pl-PL" sz="2800" b="1" dirty="0">
                <a:latin typeface="Lato" panose="020F0502020204030203" pitchFamily="34" charset="0"/>
              </a:rPr>
              <a:t>Każdą             można „emulować” w bezpieczny sposób.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888" y="96587"/>
            <a:ext cx="8869519" cy="782954"/>
          </a:xfrm>
        </p:spPr>
        <p:txBody>
          <a:bodyPr>
            <a:normAutofit/>
          </a:bodyPr>
          <a:lstStyle/>
          <a:p>
            <a:r>
              <a:rPr lang="pl-PL" dirty="0"/>
              <a:t>Teoretyczne wyniki z lat 1980.: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4898" y="3624237"/>
            <a:ext cx="1000000" cy="10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173" y="5755363"/>
            <a:ext cx="867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Lato" panose="020F0502020204030203" pitchFamily="34" charset="0"/>
              </a:rPr>
              <a:t>Uwaga</a:t>
            </a:r>
            <a:r>
              <a:rPr lang="pl-PL" sz="2400" dirty="0">
                <a:latin typeface="Lato" panose="020F0502020204030203" pitchFamily="34" charset="0"/>
              </a:rPr>
              <a:t>: początkowo te protokoły nie były zbyt wydajne.</a:t>
            </a:r>
          </a:p>
        </p:txBody>
      </p:sp>
      <p:pic>
        <p:nvPicPr>
          <p:cNvPr id="33" name="Picture 32" descr="Icon  Description automatically generated">
            <a:extLst>
              <a:ext uri="{FF2B5EF4-FFF2-40B4-BE49-F238E27FC236}">
                <a16:creationId xmlns:a16="http://schemas.microsoft.com/office/drawing/2014/main" id="{1F2234D8-08C0-495B-80CA-84C4138A9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08" y="1376468"/>
            <a:ext cx="1435039" cy="1435039"/>
          </a:xfrm>
          <a:prstGeom prst="rect">
            <a:avLst/>
          </a:prstGeom>
        </p:spPr>
      </p:pic>
      <p:pic>
        <p:nvPicPr>
          <p:cNvPr id="35" name="Picture 34" descr="Icon  Description automatically generated">
            <a:extLst>
              <a:ext uri="{FF2B5EF4-FFF2-40B4-BE49-F238E27FC236}">
                <a16:creationId xmlns:a16="http://schemas.microsoft.com/office/drawing/2014/main" id="{9AEC74F4-945F-4E9A-AE3E-50FF13056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94" y="1651045"/>
            <a:ext cx="1458742" cy="778564"/>
          </a:xfrm>
          <a:prstGeom prst="rect">
            <a:avLst/>
          </a:prstGeom>
        </p:spPr>
      </p:pic>
      <p:pic>
        <p:nvPicPr>
          <p:cNvPr id="41" name="Picture 40" descr="Icon  Description automatically generated">
            <a:extLst>
              <a:ext uri="{FF2B5EF4-FFF2-40B4-BE49-F238E27FC236}">
                <a16:creationId xmlns:a16="http://schemas.microsoft.com/office/drawing/2014/main" id="{B493C804-8E85-4FF1-A6F0-94CE8048C6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79" y="1376469"/>
            <a:ext cx="1435038" cy="1435038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EB417CA-BD8C-468B-BF5D-A71FAF291B6E}"/>
              </a:ext>
            </a:extLst>
          </p:cNvPr>
          <p:cNvSpPr/>
          <p:nvPr/>
        </p:nvSpPr>
        <p:spPr>
          <a:xfrm>
            <a:off x="2857465" y="2704186"/>
            <a:ext cx="5265742" cy="889000"/>
          </a:xfrm>
          <a:prstGeom prst="wedgeRoundRect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Zazwyczaj: przy założeniu, że większość uczestników jest uczciwa.</a:t>
            </a:r>
          </a:p>
        </p:txBody>
      </p:sp>
    </p:spTree>
    <p:extLst>
      <p:ext uri="{BB962C8B-B14F-4D97-AF65-F5344CB8AC3E}">
        <p14:creationId xmlns:p14="http://schemas.microsoft.com/office/powerpoint/2010/main" val="28159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FECB8-A434-29DE-6E12-F0FFDBB54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A50FE-E760-DBA0-97D3-B4D3C803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055A6-65EC-203C-5178-F5F535F5B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kryptografia rozproszona</a:t>
            </a:r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dowody kryptograficzne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B57A14EE-5E95-BBEC-D5C3-3B19FB149CD9}"/>
              </a:ext>
            </a:extLst>
          </p:cNvPr>
          <p:cNvSpPr/>
          <p:nvPr/>
        </p:nvSpPr>
        <p:spPr>
          <a:xfrm>
            <a:off x="5078896" y="2703444"/>
            <a:ext cx="720588" cy="366944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8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228" y="221236"/>
            <a:ext cx="7886700" cy="656031"/>
          </a:xfrm>
        </p:spPr>
        <p:txBody>
          <a:bodyPr>
            <a:normAutofit fontScale="90000"/>
          </a:bodyPr>
          <a:lstStyle/>
          <a:p>
            <a:r>
              <a:rPr lang="pl-PL" dirty="0"/>
              <a:t>Crypto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67" y="1044286"/>
            <a:ext cx="4222871" cy="32679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Do niedawna: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dirty="0">
                <a:solidFill>
                  <a:srgbClr val="0070C0"/>
                </a:solidFill>
              </a:rPr>
              <a:t>Crypto</a:t>
            </a:r>
            <a:r>
              <a:rPr lang="pl-PL" b="1" dirty="0"/>
              <a:t> = skrót od </a:t>
            </a:r>
            <a:r>
              <a:rPr lang="pl-PL" b="1" dirty="0">
                <a:solidFill>
                  <a:srgbClr val="FF0000"/>
                </a:solidFill>
              </a:rPr>
              <a:t>kryptografia</a:t>
            </a:r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Również</a:t>
            </a:r>
            <a:r>
              <a:rPr lang="pl-PL" dirty="0"/>
              <a:t>: nazwa </a:t>
            </a:r>
            <a:r>
              <a:rPr lang="pl-PL" b="1" dirty="0">
                <a:solidFill>
                  <a:srgbClr val="00B050"/>
                </a:solidFill>
              </a:rPr>
              <a:t>wiodącej corocznej konferencji kryptograficznej</a:t>
            </a:r>
            <a:r>
              <a:rPr lang="pl-PL" dirty="0"/>
              <a:t>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99567" y="1044286"/>
            <a:ext cx="3656842" cy="2101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dirty="0">
                <a:latin typeface="Lato" panose="020F0502020204030203" pitchFamily="34" charset="0"/>
              </a:rPr>
              <a:t>Obecnie: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srgbClr val="0070C0"/>
                </a:solidFill>
                <a:latin typeface="Lato" panose="020F0502020204030203" pitchFamily="34" charset="0"/>
              </a:rPr>
              <a:t>Crypto</a:t>
            </a:r>
            <a:r>
              <a:rPr lang="pl-PL" dirty="0">
                <a:latin typeface="Lato" panose="020F0502020204030203" pitchFamily="34" charset="0"/>
              </a:rPr>
              <a:t> = </a:t>
            </a:r>
            <a: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  <a:t>kryptowaluty</a:t>
            </a:r>
            <a:br>
              <a:rPr lang="pl-PL" b="1" dirty="0">
                <a:solidFill>
                  <a:srgbClr val="FF0000"/>
                </a:solidFill>
                <a:latin typeface="Lato" panose="020F0502020204030203" pitchFamily="34" charset="0"/>
              </a:rPr>
            </a:br>
            <a:r>
              <a:rPr lang="pl-PL" dirty="0">
                <a:latin typeface="Lato" panose="020F0502020204030203" pitchFamily="34" charset="0"/>
              </a:rPr>
              <a:t>(np. </a:t>
            </a:r>
            <a:r>
              <a:rPr lang="pl-PL" b="1" dirty="0">
                <a:solidFill>
                  <a:srgbClr val="00B050"/>
                </a:solidFill>
                <a:latin typeface="Lato" panose="020F0502020204030203" pitchFamily="34" charset="0"/>
              </a:rPr>
              <a:t>Bitcoin</a:t>
            </a:r>
            <a:r>
              <a:rPr lang="pl-PL" dirty="0">
                <a:latin typeface="Lato" panose="020F0502020204030203" pitchFamily="34" charset="0"/>
              </a:rPr>
              <a:t>)</a:t>
            </a:r>
            <a:endParaRPr lang="pl-PL" b="1" dirty="0">
              <a:solidFill>
                <a:srgbClr val="FF0000"/>
              </a:solidFill>
              <a:latin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5216" y="3561593"/>
            <a:ext cx="2620802" cy="262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81A4E0-C24E-47CD-AA14-634C12240708}"/>
              </a:ext>
            </a:extLst>
          </p:cNvPr>
          <p:cNvCxnSpPr>
            <a:cxnSpLocks/>
          </p:cNvCxnSpPr>
          <p:nvPr/>
        </p:nvCxnSpPr>
        <p:spPr>
          <a:xfrm flipH="1">
            <a:off x="4813300" y="1089695"/>
            <a:ext cx="47875" cy="5425405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21ED64-5E6D-7F9B-F658-8D240698C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35377"/>
          <a:stretch>
            <a:fillRect/>
          </a:stretch>
        </p:blipFill>
        <p:spPr>
          <a:xfrm>
            <a:off x="507967" y="4645767"/>
            <a:ext cx="3999746" cy="10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BF9992-C726-2A7A-67A0-2371C042D60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15686" y="217162"/>
                <a:ext cx="8167007" cy="1325563"/>
              </a:xfrm>
            </p:spPr>
            <p:txBody>
              <a:bodyPr/>
              <a:lstStyle/>
              <a:p>
                <a:r>
                  <a:rPr lang="pl-PL" dirty="0"/>
                  <a:t>Jak przekonać kogoś, że jakiś fakt </a:t>
                </a:r>
                <a14:m>
                  <m:oMath xmlns:m="http://schemas.openxmlformats.org/officeDocument/2006/math">
                    <m:r>
                      <a:rPr lang="pl-PL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pl-PL" dirty="0"/>
                  <a:t> jest prawdziwy?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2BF9992-C726-2A7A-67A0-2371C042D6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15686" y="217162"/>
                <a:ext cx="8167007" cy="1325563"/>
              </a:xfrm>
              <a:blipFill>
                <a:blip r:embed="rId2"/>
                <a:stretch>
                  <a:fillRect l="-3060" t="-13825" b="-20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DD268-1A87-FEBB-0038-10232B1BD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90" y="1823830"/>
            <a:ext cx="7886700" cy="313579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R"/>
            </a:pPr>
            <a:r>
              <a:rPr lang="pl-PL" dirty="0"/>
              <a:t>Powiedzieć mu i niech nam uwierzy na słowo</a:t>
            </a:r>
          </a:p>
          <a:p>
            <a:pPr marL="514350" indent="-514350">
              <a:buAutoNum type="arabicParenR"/>
            </a:pPr>
            <a:endParaRPr lang="pl-PL" dirty="0"/>
          </a:p>
          <a:p>
            <a:pPr marL="514350" indent="-514350">
              <a:buAutoNum type="arabicParenR"/>
            </a:pPr>
            <a:endParaRPr lang="pl-PL" dirty="0"/>
          </a:p>
          <a:p>
            <a:pPr marL="514350" indent="-514350">
              <a:buAutoNum type="arabicParenR"/>
            </a:pPr>
            <a:endParaRPr lang="pl-PL" dirty="0"/>
          </a:p>
          <a:p>
            <a:pPr marL="514350" indent="-514350">
              <a:buAutoNum type="arabicParenR"/>
            </a:pPr>
            <a:endParaRPr lang="pl-PL" dirty="0"/>
          </a:p>
          <a:p>
            <a:pPr marL="514350" indent="-514350">
              <a:buAutoNum type="arabicParenR"/>
            </a:pPr>
            <a:r>
              <a:rPr lang="pl-PL" dirty="0"/>
              <a:t>Pokazać mu dowód</a:t>
            </a:r>
            <a:br>
              <a:rPr lang="pl-PL" dirty="0"/>
            </a:br>
            <a:r>
              <a:rPr lang="pl-PL" dirty="0"/>
              <a:t>matematyczny</a:t>
            </a:r>
            <a:endParaRPr lang="en-US" dirty="0"/>
          </a:p>
        </p:txBody>
      </p:sp>
      <p:pic>
        <p:nvPicPr>
          <p:cNvPr id="4" name="Obraz 12">
            <a:extLst>
              <a:ext uri="{FF2B5EF4-FFF2-40B4-BE49-F238E27FC236}">
                <a16:creationId xmlns:a16="http://schemas.microsoft.com/office/drawing/2014/main" id="{DC13BE34-FDE3-D844-0D46-A961FD3CA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4970" y="2876144"/>
            <a:ext cx="991670" cy="9916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ECC919-FAB0-B024-8FC2-8363D544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113" y="2813138"/>
            <a:ext cx="1116771" cy="11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F197074-EA1F-02A3-BC99-73D68150F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09" y="5298958"/>
            <a:ext cx="861826" cy="930719"/>
          </a:xfrm>
          <a:prstGeom prst="rect">
            <a:avLst/>
          </a:prstGeom>
        </p:spPr>
      </p:pic>
      <p:pic>
        <p:nvPicPr>
          <p:cNvPr id="8" name="Obraz 12">
            <a:extLst>
              <a:ext uri="{FF2B5EF4-FFF2-40B4-BE49-F238E27FC236}">
                <a16:creationId xmlns:a16="http://schemas.microsoft.com/office/drawing/2014/main" id="{53EF2218-470E-F48E-62C8-621B8EB48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4970" y="5250497"/>
            <a:ext cx="991670" cy="9916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8871434D-B4F7-73AC-0E8C-665C021B38D4}"/>
                  </a:ext>
                </a:extLst>
              </p:cNvPr>
              <p:cNvSpPr/>
              <p:nvPr/>
            </p:nvSpPr>
            <p:spPr>
              <a:xfrm>
                <a:off x="1759059" y="2876144"/>
                <a:ext cx="2812774" cy="824948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„</a:t>
                </a:r>
                <a14:m>
                  <m:oMath xmlns:m="http://schemas.openxmlformats.org/officeDocument/2006/math"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jest prawdą”</a:t>
                </a:r>
                <a:endParaRPr lang="en-US" dirty="0"/>
              </a:p>
            </p:txBody>
          </p:sp>
        </mc:Choice>
        <mc:Fallback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8871434D-B4F7-73AC-0E8C-665C021B3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59" y="2876144"/>
                <a:ext cx="2812774" cy="824948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5B168A08-4695-B2B9-0AE3-B4A085C9BCEE}"/>
                  </a:ext>
                </a:extLst>
              </p:cNvPr>
              <p:cNvSpPr/>
              <p:nvPr/>
            </p:nvSpPr>
            <p:spPr>
              <a:xfrm>
                <a:off x="1759059" y="5298958"/>
                <a:ext cx="2812774" cy="824948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+ dowód matematyczny</a:t>
                </a:r>
                <a:endParaRPr lang="en-US" dirty="0"/>
              </a:p>
            </p:txBody>
          </p:sp>
        </mc:Choice>
        <mc:Fallback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5B168A08-4695-B2B9-0AE3-B4A085C9BC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59" y="5298958"/>
                <a:ext cx="2812774" cy="824948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EFA8940-FAB9-5678-C452-1DA9DBFD5B4B}"/>
              </a:ext>
            </a:extLst>
          </p:cNvPr>
          <p:cNvSpPr/>
          <p:nvPr/>
        </p:nvSpPr>
        <p:spPr>
          <a:xfrm>
            <a:off x="94008" y="2368396"/>
            <a:ext cx="2729254" cy="336831"/>
          </a:xfrm>
          <a:prstGeom prst="wedgeRoundRectCallout">
            <a:avLst>
              <a:gd name="adj1" fmla="val -9118"/>
              <a:gd name="adj2" fmla="val 10099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idealna </a:t>
            </a:r>
            <a:r>
              <a:rPr lang="pl-PL" sz="2000" b="1" dirty="0"/>
              <a:t>zaufana strona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E2C4031-C5C6-F349-F7E3-71B95C1318DD}"/>
              </a:ext>
            </a:extLst>
          </p:cNvPr>
          <p:cNvSpPr/>
          <p:nvPr/>
        </p:nvSpPr>
        <p:spPr>
          <a:xfrm>
            <a:off x="5709495" y="2458142"/>
            <a:ext cx="2500972" cy="1161779"/>
          </a:xfrm>
          <a:prstGeom prst="wedgeRoundRectCallout">
            <a:avLst>
              <a:gd name="adj1" fmla="val -61543"/>
              <a:gd name="adj2" fmla="val 222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problem</a:t>
            </a:r>
            <a:r>
              <a:rPr lang="pl-PL" sz="2000" dirty="0"/>
              <a:t>:</a:t>
            </a:r>
          </a:p>
          <a:p>
            <a:pPr algn="ctr"/>
            <a:r>
              <a:rPr lang="pl-PL" sz="2000" dirty="0"/>
              <a:t>wymagane zaufanie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9B377B6-CB95-FE04-4E53-C4CB7DE464AC}"/>
              </a:ext>
            </a:extLst>
          </p:cNvPr>
          <p:cNvSpPr/>
          <p:nvPr/>
        </p:nvSpPr>
        <p:spPr>
          <a:xfrm>
            <a:off x="5709495" y="4182131"/>
            <a:ext cx="3259190" cy="2175345"/>
          </a:xfrm>
          <a:prstGeom prst="wedgeRoundRectCallout">
            <a:avLst>
              <a:gd name="adj1" fmla="val -60575"/>
              <a:gd name="adj2" fmla="val 2024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problemy</a:t>
            </a:r>
            <a:r>
              <a:rPr lang="pl-PL" sz="2000" dirty="0"/>
              <a:t>:</a:t>
            </a:r>
          </a:p>
          <a:p>
            <a:pPr marL="457200" indent="-457200">
              <a:buAutoNum type="alphaLcParenR"/>
            </a:pPr>
            <a:r>
              <a:rPr lang="pl-PL" sz="2000" dirty="0"/>
              <a:t>dowód może być długi</a:t>
            </a:r>
          </a:p>
          <a:p>
            <a:pPr marL="457200" indent="-457200">
              <a:buAutoNum type="alphaLcParenR"/>
            </a:pPr>
            <a:r>
              <a:rPr lang="pl-PL" sz="2000" dirty="0"/>
              <a:t>sprawdzenie dowodu zajmuje czas</a:t>
            </a:r>
          </a:p>
          <a:p>
            <a:pPr marL="457200" indent="-457200">
              <a:buAutoNum type="alphaLcParenR"/>
            </a:pPr>
            <a:r>
              <a:rPr lang="pl-PL" sz="2000" dirty="0"/>
              <a:t>dowód może ujawniać tajemnice</a:t>
            </a:r>
          </a:p>
        </p:txBody>
      </p:sp>
    </p:spTree>
    <p:extLst>
      <p:ext uri="{BB962C8B-B14F-4D97-AF65-F5344CB8AC3E}">
        <p14:creationId xmlns:p14="http://schemas.microsoft.com/office/powerpoint/2010/main" val="31494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962BD-17C4-9E4C-AE05-7D30636D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51" y="8648"/>
            <a:ext cx="7886700" cy="1325563"/>
          </a:xfrm>
        </p:spPr>
        <p:txBody>
          <a:bodyPr/>
          <a:lstStyle/>
          <a:p>
            <a:r>
              <a:rPr lang="pl-PL" dirty="0"/>
              <a:t>Dowody kryptograficzne</a:t>
            </a: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71AB329-22B4-276A-6AEE-8D756EB24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888" y="2438102"/>
            <a:ext cx="873392" cy="943209"/>
          </a:xfrm>
          <a:prstGeom prst="rect">
            <a:avLst/>
          </a:prstGeom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id="{E69C26C4-CB1E-8E60-C861-37606A58F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7425" y="2445228"/>
            <a:ext cx="991670" cy="9916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018A217E-D16C-E272-88F2-332BFAED9B89}"/>
                  </a:ext>
                </a:extLst>
              </p:cNvPr>
              <p:cNvSpPr/>
              <p:nvPr/>
            </p:nvSpPr>
            <p:spPr>
              <a:xfrm>
                <a:off x="2170296" y="2603111"/>
                <a:ext cx="4803408" cy="824948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+ dowód kryptograficzny</a:t>
                </a:r>
                <a:endParaRPr lang="en-US" dirty="0"/>
              </a:p>
            </p:txBody>
          </p:sp>
        </mc:Choice>
        <mc:Fallback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018A217E-D16C-E272-88F2-332BFAED9B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296" y="2603111"/>
                <a:ext cx="4803408" cy="824948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74CF4AB9-9F8C-E101-C94C-A5B8A1ECBACD}"/>
                  </a:ext>
                </a:extLst>
              </p:cNvPr>
              <p:cNvSpPr/>
              <p:nvPr/>
            </p:nvSpPr>
            <p:spPr>
              <a:xfrm>
                <a:off x="2591807" y="3381311"/>
                <a:ext cx="5095098" cy="1412935"/>
              </a:xfrm>
              <a:prstGeom prst="wedgeRoundRectCallout">
                <a:avLst>
                  <a:gd name="adj1" fmla="val -24524"/>
                  <a:gd name="adj2" fmla="val -63053"/>
                  <a:gd name="adj3" fmla="val 16667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sz="2000" b="1" dirty="0">
                    <a:solidFill>
                      <a:srgbClr val="FF0000"/>
                    </a:solidFill>
                  </a:rPr>
                  <a:t>pożądane cechy</a:t>
                </a:r>
                <a:r>
                  <a:rPr lang="pl-PL" sz="2000" dirty="0"/>
                  <a:t>:</a:t>
                </a:r>
              </a:p>
              <a:p>
                <a:pPr marL="457200" indent="-457200">
                  <a:buAutoNum type="alphaLcParenR"/>
                </a:pPr>
                <a:r>
                  <a:rPr lang="pl-PL" sz="2000" dirty="0"/>
                  <a:t>krótki</a:t>
                </a:r>
              </a:p>
              <a:p>
                <a:pPr marL="457200" indent="-457200">
                  <a:buAutoNum type="alphaLcParenR"/>
                </a:pPr>
                <a:r>
                  <a:rPr lang="pl-PL" sz="2000" dirty="0"/>
                  <a:t>szybki do sprawdzenia</a:t>
                </a:r>
              </a:p>
              <a:p>
                <a:pPr marL="457200" indent="-457200">
                  <a:buAutoNum type="alphaLcParenR"/>
                </a:pPr>
                <a:r>
                  <a:rPr lang="pl-PL" sz="2000" dirty="0"/>
                  <a:t>nie ujawnia </a:t>
                </a:r>
                <a:r>
                  <a:rPr lang="pl-PL" sz="2000" b="1" dirty="0"/>
                  <a:t>nic poza prawdziwością </a:t>
                </a:r>
                <a14:m>
                  <m:oMath xmlns:m="http://schemas.openxmlformats.org/officeDocument/2006/math">
                    <m:r>
                      <a:rPr lang="pl-PL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endParaRPr lang="pl-PL" sz="2000" dirty="0"/>
              </a:p>
            </p:txBody>
          </p:sp>
        </mc:Choice>
        <mc:Fallback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74CF4AB9-9F8C-E101-C94C-A5B8A1ECB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1807" y="3381311"/>
                <a:ext cx="5095098" cy="1412935"/>
              </a:xfrm>
              <a:prstGeom prst="wedgeRoundRectCallout">
                <a:avLst>
                  <a:gd name="adj1" fmla="val -24524"/>
                  <a:gd name="adj2" fmla="val -63053"/>
                  <a:gd name="adj3" fmla="val 16667"/>
                </a:avLst>
              </a:prstGeom>
              <a:blipFill>
                <a:blip r:embed="rId6"/>
                <a:stretch>
                  <a:fillRect b="-3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8295436-4FD2-26C7-C6EE-647557E0DC0F}"/>
              </a:ext>
            </a:extLst>
          </p:cNvPr>
          <p:cNvSpPr txBox="1"/>
          <p:nvPr/>
        </p:nvSpPr>
        <p:spPr>
          <a:xfrm>
            <a:off x="563801" y="2011316"/>
            <a:ext cx="189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świat rzeczywisty:</a:t>
            </a:r>
            <a:endParaRPr lang="en-US" b="1" dirty="0"/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5F4289CF-CE7D-2F79-A434-53AE18746F3B}"/>
              </a:ext>
            </a:extLst>
          </p:cNvPr>
          <p:cNvSpPr/>
          <p:nvPr/>
        </p:nvSpPr>
        <p:spPr>
          <a:xfrm>
            <a:off x="3415971" y="1953863"/>
            <a:ext cx="2927975" cy="649248"/>
          </a:xfrm>
          <a:prstGeom prst="wedgeRect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czasami wymaga interakcji</a:t>
            </a:r>
            <a:endParaRPr lang="en-US" dirty="0"/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8880AD0-5029-6AFD-CCCC-7F0D1E30BD4A}"/>
              </a:ext>
            </a:extLst>
          </p:cNvPr>
          <p:cNvSpPr/>
          <p:nvPr/>
        </p:nvSpPr>
        <p:spPr>
          <a:xfrm>
            <a:off x="3884873" y="5203353"/>
            <a:ext cx="4619378" cy="369093"/>
          </a:xfrm>
          <a:prstGeom prst="wedgeRectCallout">
            <a:avLst>
              <a:gd name="adj1" fmla="val -21698"/>
              <a:gd name="adj2" fmla="val -18275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ZK – „</a:t>
            </a:r>
            <a:r>
              <a:rPr lang="en-US" noProof="0" dirty="0"/>
              <a:t>zero-knowledge</a:t>
            </a:r>
            <a:r>
              <a:rPr lang="pl-PL" dirty="0"/>
              <a:t>” („wiedza zerowa”)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E58AC2B0-95B2-638C-6A39-C8EAB0DC5604}"/>
                  </a:ext>
                </a:extLst>
              </p:cNvPr>
              <p:cNvSpPr/>
              <p:nvPr/>
            </p:nvSpPr>
            <p:spPr>
              <a:xfrm>
                <a:off x="520586" y="3757508"/>
                <a:ext cx="1911995" cy="1814938"/>
              </a:xfrm>
              <a:prstGeom prst="wedgeRectCallout">
                <a:avLst>
                  <a:gd name="adj1" fmla="val -4444"/>
                  <a:gd name="adj2" fmla="val -79871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/>
                  <a:t>może być nieuczciwa i próbować dowieść, że </a:t>
                </a:r>
                <a14:m>
                  <m:oMath xmlns:m="http://schemas.openxmlformats.org/officeDocument/2006/math"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jest prawdą chociaż jest fałszem</a:t>
                </a:r>
                <a:endParaRPr lang="en-US" dirty="0"/>
              </a:p>
            </p:txBody>
          </p:sp>
        </mc:Choice>
        <mc:Fallback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E58AC2B0-95B2-638C-6A39-C8EAB0DC56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86" y="3757508"/>
                <a:ext cx="1911995" cy="1814938"/>
              </a:xfrm>
              <a:prstGeom prst="wedgeRectCallout">
                <a:avLst>
                  <a:gd name="adj1" fmla="val -4444"/>
                  <a:gd name="adj2" fmla="val -79871"/>
                </a:avLst>
              </a:prstGeom>
              <a:blipFill>
                <a:blip r:embed="rId7"/>
                <a:stretch>
                  <a:fillRect l="-635" r="-2540" b="-2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11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DA46-DE6C-5F0C-3969-FD77564DC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Luźny przykład: podpis cyfrowy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E57541B-3D5A-A2F0-F4E6-744AC3DA4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501" y="3373570"/>
            <a:ext cx="873392" cy="943209"/>
          </a:xfrm>
          <a:prstGeom prst="rect">
            <a:avLst/>
          </a:prstGeom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id="{731DA151-BB69-ADD6-5EE8-C3915D54E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1038" y="3380696"/>
            <a:ext cx="991670" cy="9916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31F3883C-E974-CD64-1B2A-782D9C74097B}"/>
                  </a:ext>
                </a:extLst>
              </p:cNvPr>
              <p:cNvSpPr/>
              <p:nvPr/>
            </p:nvSpPr>
            <p:spPr>
              <a:xfrm>
                <a:off x="770172" y="2628044"/>
                <a:ext cx="2793643" cy="423430"/>
              </a:xfrm>
              <a:prstGeom prst="wedgeRoundRectCallout">
                <a:avLst>
                  <a:gd name="adj1" fmla="val 7518"/>
                  <a:gd name="adj2" fmla="val 110406"/>
                  <a:gd name="adj3" fmla="val 16667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sz="2000" dirty="0">
                    <a:solidFill>
                      <a:schemeClr val="tx1"/>
                    </a:solidFill>
                  </a:rPr>
                  <a:t>ma </a:t>
                </a:r>
                <a:r>
                  <a:rPr lang="pl-PL" sz="2000" b="1" dirty="0">
                    <a:solidFill>
                      <a:schemeClr val="tx1"/>
                    </a:solidFill>
                  </a:rPr>
                  <a:t>sekretny klucz </a:t>
                </a:r>
                <a14:m>
                  <m:oMath xmlns:m="http://schemas.openxmlformats.org/officeDocument/2006/math">
                    <m:r>
                      <a:rPr lang="pl-PL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𝒔𝒌</m:t>
                    </m:r>
                  </m:oMath>
                </a14:m>
                <a:endParaRPr lang="pl-PL" sz="2000" dirty="0"/>
              </a:p>
            </p:txBody>
          </p:sp>
        </mc:Choice>
        <mc:Fallback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31F3883C-E974-CD64-1B2A-782D9C740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72" y="2628044"/>
                <a:ext cx="2793643" cy="423430"/>
              </a:xfrm>
              <a:prstGeom prst="wedgeRoundRectCallout">
                <a:avLst>
                  <a:gd name="adj1" fmla="val 7518"/>
                  <a:gd name="adj2" fmla="val 110406"/>
                  <a:gd name="adj3" fmla="val 16667"/>
                </a:avLst>
              </a:prstGeom>
              <a:blipFill>
                <a:blip r:embed="rId4"/>
                <a:stretch>
                  <a:fillRect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5A8A661-7F0C-77CF-D035-E83F7D645A59}"/>
              </a:ext>
            </a:extLst>
          </p:cNvPr>
          <p:cNvSpPr txBox="1"/>
          <p:nvPr/>
        </p:nvSpPr>
        <p:spPr>
          <a:xfrm>
            <a:off x="1480587" y="4372366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Alicja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35506-5B43-F353-43E4-B9F3D61782DB}"/>
              </a:ext>
            </a:extLst>
          </p:cNvPr>
          <p:cNvSpPr txBox="1"/>
          <p:nvPr/>
        </p:nvSpPr>
        <p:spPr>
          <a:xfrm>
            <a:off x="7720194" y="438387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Bob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0AD61F88-350E-704D-4465-FA1DA6533039}"/>
                  </a:ext>
                </a:extLst>
              </p:cNvPr>
              <p:cNvSpPr/>
              <p:nvPr/>
            </p:nvSpPr>
            <p:spPr>
              <a:xfrm>
                <a:off x="4826427" y="2622061"/>
                <a:ext cx="3348465" cy="423431"/>
              </a:xfrm>
              <a:prstGeom prst="wedgeRoundRectCallout">
                <a:avLst>
                  <a:gd name="adj1" fmla="val 40024"/>
                  <a:gd name="adj2" fmla="val 118312"/>
                  <a:gd name="adj3" fmla="val 16667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sz="2000" dirty="0">
                    <a:solidFill>
                      <a:schemeClr val="tx1"/>
                    </a:solidFill>
                  </a:rPr>
                  <a:t>zna </a:t>
                </a:r>
                <a:r>
                  <a:rPr lang="pl-PL" sz="2000" b="1" dirty="0">
                    <a:solidFill>
                      <a:schemeClr val="tx1"/>
                    </a:solidFill>
                  </a:rPr>
                  <a:t>publiczny klucz </a:t>
                </a:r>
                <a:r>
                  <a:rPr lang="pl-PL" sz="2000" dirty="0">
                    <a:solidFill>
                      <a:schemeClr val="tx1"/>
                    </a:solidFill>
                  </a:rPr>
                  <a:t>Alicji </a:t>
                </a:r>
                <a14:m>
                  <m:oMath xmlns:m="http://schemas.openxmlformats.org/officeDocument/2006/math">
                    <m:r>
                      <a:rPr lang="pl-PL" sz="2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𝒑𝒌</m:t>
                    </m:r>
                  </m:oMath>
                </a14:m>
                <a:endParaRPr lang="pl-PL" sz="2000" dirty="0"/>
              </a:p>
            </p:txBody>
          </p:sp>
        </mc:Choice>
        <mc:Fallback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0AD61F88-350E-704D-4465-FA1DA65330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427" y="2622061"/>
                <a:ext cx="3348465" cy="423431"/>
              </a:xfrm>
              <a:prstGeom prst="wedgeRoundRectCallout">
                <a:avLst>
                  <a:gd name="adj1" fmla="val 40024"/>
                  <a:gd name="adj2" fmla="val 118312"/>
                  <a:gd name="adj3" fmla="val 16667"/>
                </a:avLst>
              </a:prstGeom>
              <a:blipFill>
                <a:blip r:embed="rId5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AD7897B-6BC5-7570-E666-87C536B21E90}"/>
              </a:ext>
            </a:extLst>
          </p:cNvPr>
          <p:cNvGrpSpPr/>
          <p:nvPr/>
        </p:nvGrpSpPr>
        <p:grpSpPr>
          <a:xfrm>
            <a:off x="2380392" y="2701504"/>
            <a:ext cx="6208457" cy="375681"/>
            <a:chOff x="2166992" y="5816113"/>
            <a:chExt cx="3532826" cy="3756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3E85FC-5133-D185-7BBA-93487F45F2E8}"/>
                </a:ext>
              </a:extLst>
            </p:cNvPr>
            <p:cNvSpPr txBox="1"/>
            <p:nvPr/>
          </p:nvSpPr>
          <p:spPr>
            <a:xfrm>
              <a:off x="2166992" y="5822462"/>
              <a:ext cx="873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85CDAF-5DEC-4083-FAA3-5D2F25459E65}"/>
                </a:ext>
              </a:extLst>
            </p:cNvPr>
            <p:cNvSpPr txBox="1"/>
            <p:nvPr/>
          </p:nvSpPr>
          <p:spPr>
            <a:xfrm>
              <a:off x="4826427" y="5822462"/>
              <a:ext cx="873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61C79026-D38A-A5BF-2D20-555B7358397D}"/>
                </a:ext>
              </a:extLst>
            </p:cNvPr>
            <p:cNvCxnSpPr>
              <a:stCxn id="15" idx="0"/>
              <a:endCxn id="16" idx="0"/>
            </p:cNvCxnSpPr>
            <p:nvPr/>
          </p:nvCxnSpPr>
          <p:spPr>
            <a:xfrm rot="5400000" flipH="1" flipV="1">
              <a:off x="3933405" y="4492745"/>
              <a:ext cx="12700" cy="2659435"/>
            </a:xfrm>
            <a:prstGeom prst="curvedConnector3">
              <a:avLst>
                <a:gd name="adj1" fmla="val 3892307"/>
              </a:avLst>
            </a:prstGeom>
            <a:ln w="19050" cap="flat" cmpd="sng" algn="ctr">
              <a:solidFill>
                <a:schemeClr val="accent6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E2B2091-8759-80E7-62C6-B5EDF86724D2}"/>
              </a:ext>
            </a:extLst>
          </p:cNvPr>
          <p:cNvSpPr txBox="1"/>
          <p:nvPr/>
        </p:nvSpPr>
        <p:spPr>
          <a:xfrm>
            <a:off x="4363412" y="1790034"/>
            <a:ext cx="2322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klucze pasują do siebie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Strzałka w prawo 2">
                <a:extLst>
                  <a:ext uri="{FF2B5EF4-FFF2-40B4-BE49-F238E27FC236}">
                    <a16:creationId xmlns:a16="http://schemas.microsoft.com/office/drawing/2014/main" id="{6543267E-2658-DF0E-2FEB-C788FA30DB5A}"/>
                  </a:ext>
                </a:extLst>
              </p:cNvPr>
              <p:cNvSpPr/>
              <p:nvPr/>
            </p:nvSpPr>
            <p:spPr>
              <a:xfrm>
                <a:off x="2486006" y="3380696"/>
                <a:ext cx="4746359" cy="1459959"/>
              </a:xfrm>
              <a:prstGeom prst="rightArrow">
                <a:avLst>
                  <a:gd name="adj1" fmla="val 100000"/>
                  <a:gd name="adj2" fmla="val 31387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sz="2000" b="1" dirty="0">
                    <a:latin typeface="Lato" panose="020F0502020204030203" pitchFamily="34" charset="0"/>
                  </a:rPr>
                  <a:t>fakt</a:t>
                </a:r>
                <a:r>
                  <a:rPr lang="pl-PL" sz="2000" dirty="0">
                    <a:latin typeface="Lato" panose="020F0502020204030203" pitchFamily="34" charset="0"/>
                  </a:rPr>
                  <a:t>:</a:t>
                </a:r>
              </a:p>
              <a:p>
                <a:pPr algn="ctr"/>
                <a:r>
                  <a:rPr lang="pl-PL" sz="2000" dirty="0">
                    <a:latin typeface="Lato" panose="020F0502020204030203" pitchFamily="34" charset="0"/>
                  </a:rPr>
                  <a:t>„znam </a:t>
                </a:r>
                <a14:m>
                  <m:oMath xmlns:m="http://schemas.openxmlformats.org/officeDocument/2006/math">
                    <m:r>
                      <a:rPr lang="pl-PL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pl-PL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2000" dirty="0">
                    <a:latin typeface="Lato" panose="020F0502020204030203" pitchFamily="34" charset="0"/>
                  </a:rPr>
                  <a:t>oraz </a:t>
                </a:r>
                <a14:m>
                  <m:oMath xmlns:m="http://schemas.openxmlformats.org/officeDocument/2006/math">
                    <m:r>
                      <a:rPr lang="pl-PL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𝒔𝒌</m:t>
                    </m:r>
                  </m:oMath>
                </a14:m>
                <a:r>
                  <a:rPr lang="pl-PL" sz="2000" dirty="0">
                    <a:latin typeface="Lato" panose="020F0502020204030203" pitchFamily="34" charset="0"/>
                  </a:rPr>
                  <a:t> pasujące do </a:t>
                </a:r>
                <a14:m>
                  <m:oMath xmlns:m="http://schemas.openxmlformats.org/officeDocument/2006/math">
                    <m:r>
                      <a:rPr lang="pl-PL" sz="20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𝒑𝒌</m:t>
                    </m:r>
                  </m:oMath>
                </a14:m>
                <a:r>
                  <a:rPr lang="pl-PL" sz="2000" dirty="0">
                    <a:latin typeface="Lato" panose="020F0502020204030203" pitchFamily="34" charset="0"/>
                  </a:rPr>
                  <a:t>”</a:t>
                </a:r>
                <a:br>
                  <a:rPr lang="pl-PL" sz="2000" dirty="0">
                    <a:latin typeface="Lato" panose="020F0502020204030203" pitchFamily="34" charset="0"/>
                  </a:rPr>
                </a:br>
                <a:r>
                  <a:rPr lang="pl-PL" sz="2000" dirty="0">
                    <a:latin typeface="Lato" panose="020F0502020204030203" pitchFamily="34" charset="0"/>
                  </a:rPr>
                  <a:t>+</a:t>
                </a:r>
              </a:p>
              <a:p>
                <a:pPr algn="ctr"/>
                <a:r>
                  <a:rPr lang="pl-PL" sz="2000" b="1" dirty="0">
                    <a:latin typeface="Lato" panose="020F0502020204030203" pitchFamily="34" charset="0"/>
                  </a:rPr>
                  <a:t>dowód </a:t>
                </a:r>
              </a:p>
            </p:txBody>
          </p:sp>
        </mc:Choice>
        <mc:Fallback>
          <p:sp>
            <p:nvSpPr>
              <p:cNvPr id="25" name="Strzałka w prawo 2">
                <a:extLst>
                  <a:ext uri="{FF2B5EF4-FFF2-40B4-BE49-F238E27FC236}">
                    <a16:creationId xmlns:a16="http://schemas.microsoft.com/office/drawing/2014/main" id="{6543267E-2658-DF0E-2FEB-C788FA30DB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006" y="3380696"/>
                <a:ext cx="4746359" cy="1459959"/>
              </a:xfrm>
              <a:prstGeom prst="rightArrow">
                <a:avLst>
                  <a:gd name="adj1" fmla="val 100000"/>
                  <a:gd name="adj2" fmla="val 31387"/>
                </a:avLst>
              </a:prstGeom>
              <a:blipFill>
                <a:blip r:embed="rId6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Vertical Scroll 30">
                <a:extLst>
                  <a:ext uri="{FF2B5EF4-FFF2-40B4-BE49-F238E27FC236}">
                    <a16:creationId xmlns:a16="http://schemas.microsoft.com/office/drawing/2014/main" id="{31E020A2-9E10-20CF-20C9-3A4996C335CF}"/>
                  </a:ext>
                </a:extLst>
              </p:cNvPr>
              <p:cNvSpPr/>
              <p:nvPr/>
            </p:nvSpPr>
            <p:spPr>
              <a:xfrm>
                <a:off x="493964" y="3556627"/>
                <a:ext cx="677345" cy="577094"/>
              </a:xfrm>
              <a:prstGeom prst="verticalScroll">
                <a:avLst>
                  <a:gd name="adj" fmla="val 25000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pl-PL" sz="2000" b="1" dirty="0">
                  <a:solidFill>
                    <a:srgbClr val="FF0000"/>
                  </a:solidFill>
                  <a:latin typeface="Lato" panose="020F0502020204030203" pitchFamily="34" charset="0"/>
                </a:endParaRPr>
              </a:p>
            </p:txBody>
          </p:sp>
        </mc:Choice>
        <mc:Fallback>
          <p:sp>
            <p:nvSpPr>
              <p:cNvPr id="28" name="Vertical Scroll 30">
                <a:extLst>
                  <a:ext uri="{FF2B5EF4-FFF2-40B4-BE49-F238E27FC236}">
                    <a16:creationId xmlns:a16="http://schemas.microsoft.com/office/drawing/2014/main" id="{31E020A2-9E10-20CF-20C9-3A4996C33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64" y="3556627"/>
                <a:ext cx="677345" cy="577094"/>
              </a:xfrm>
              <a:prstGeom prst="verticalScroll">
                <a:avLst>
                  <a:gd name="adj" fmla="val 25000"/>
                </a:avLst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DD72B81-F024-6001-44FF-C5F20D49083C}"/>
              </a:ext>
            </a:extLst>
          </p:cNvPr>
          <p:cNvSpPr txBox="1"/>
          <p:nvPr/>
        </p:nvSpPr>
        <p:spPr>
          <a:xfrm>
            <a:off x="137228" y="4316779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wiadomość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279AF4-2502-5BB4-595F-7366FA98A3AA}"/>
                  </a:ext>
                </a:extLst>
              </p:cNvPr>
              <p:cNvSpPr txBox="1"/>
              <p:nvPr/>
            </p:nvSpPr>
            <p:spPr>
              <a:xfrm>
                <a:off x="2306893" y="5348193"/>
                <a:ext cx="23933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𝒔𝒌</m:t>
                    </m:r>
                    <m:r>
                      <a:rPr lang="pl-PL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musi pozostać tajne</a:t>
                </a:r>
                <a:endParaRPr lang="en-US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279AF4-2502-5BB4-595F-7366FA98A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893" y="5348193"/>
                <a:ext cx="2393347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ABBA07C-6143-09E7-4EE0-7511F801C950}"/>
              </a:ext>
            </a:extLst>
          </p:cNvPr>
          <p:cNvCxnSpPr>
            <a:stCxn id="30" idx="0"/>
          </p:cNvCxnSpPr>
          <p:nvPr/>
        </p:nvCxnSpPr>
        <p:spPr>
          <a:xfrm flipV="1">
            <a:off x="3503567" y="4110675"/>
            <a:ext cx="859845" cy="1237518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654A91B9-E073-45EB-8014-30DDC114590F}"/>
              </a:ext>
            </a:extLst>
          </p:cNvPr>
          <p:cNvSpPr/>
          <p:nvPr/>
        </p:nvSpPr>
        <p:spPr>
          <a:xfrm>
            <a:off x="5617658" y="5247153"/>
            <a:ext cx="2220406" cy="519989"/>
          </a:xfrm>
          <a:prstGeom prst="wedgeRoundRectCallout">
            <a:avLst>
              <a:gd name="adj1" fmla="val -26471"/>
              <a:gd name="adj2" fmla="val -18766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„podpis”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 animBg="1"/>
      <p:bldP spid="24" grpId="0"/>
      <p:bldP spid="25" grpId="0" animBg="1"/>
      <p:bldP spid="28" grpId="0" animBg="1"/>
      <p:bldP spid="29" grpId="0"/>
      <p:bldP spid="30" grpId="0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B124-E4C4-6BA8-A20C-2D47F6078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365126"/>
            <a:ext cx="8156121" cy="799645"/>
          </a:xfrm>
        </p:spPr>
        <p:txBody>
          <a:bodyPr>
            <a:normAutofit/>
          </a:bodyPr>
          <a:lstStyle/>
          <a:p>
            <a:r>
              <a:rPr lang="pl-PL" dirty="0"/>
              <a:t>Wiele konstrukcji od lat 1980.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62CA223-F80C-9FD4-6290-DC174514669B}"/>
              </a:ext>
            </a:extLst>
          </p:cNvPr>
          <p:cNvSpPr/>
          <p:nvPr/>
        </p:nvSpPr>
        <p:spPr>
          <a:xfrm>
            <a:off x="1232319" y="1944633"/>
            <a:ext cx="3219938" cy="1469292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dowody z wiedzą zerową (ZK)</a:t>
            </a:r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3A63B173-8B5C-8826-8633-CE6C31878C1C}"/>
              </a:ext>
            </a:extLst>
          </p:cNvPr>
          <p:cNvSpPr/>
          <p:nvPr/>
        </p:nvSpPr>
        <p:spPr>
          <a:xfrm>
            <a:off x="5086094" y="1927667"/>
            <a:ext cx="3219938" cy="1469292"/>
          </a:xfrm>
          <a:prstGeom prst="clou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dowody wiedzy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0AFC8A7-C754-48C3-7EDE-B06B4E48C741}"/>
              </a:ext>
            </a:extLst>
          </p:cNvPr>
          <p:cNvSpPr/>
          <p:nvPr/>
        </p:nvSpPr>
        <p:spPr>
          <a:xfrm>
            <a:off x="1232319" y="3640840"/>
            <a:ext cx="3219938" cy="1469292"/>
          </a:xfrm>
          <a:prstGeom prst="cloud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dowody interaktywne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3F78354-5A36-0C64-472E-16BA8E9B2AEE}"/>
              </a:ext>
            </a:extLst>
          </p:cNvPr>
          <p:cNvSpPr/>
          <p:nvPr/>
        </p:nvSpPr>
        <p:spPr>
          <a:xfrm>
            <a:off x="5050134" y="3604066"/>
            <a:ext cx="3219938" cy="1469292"/>
          </a:xfrm>
          <a:prstGeom prst="clou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dowody nieinteraktywne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A3C61C-0E26-A83E-6A3C-51FEE053A71F}"/>
              </a:ext>
            </a:extLst>
          </p:cNvPr>
          <p:cNvSpPr txBox="1">
            <a:spLocks/>
          </p:cNvSpPr>
          <p:nvPr/>
        </p:nvSpPr>
        <p:spPr>
          <a:xfrm>
            <a:off x="237950" y="5554761"/>
            <a:ext cx="8791751" cy="104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800" b="1" dirty="0">
                <a:solidFill>
                  <a:srgbClr val="FF0000"/>
                </a:solidFill>
              </a:rPr>
              <a:t>Teoria</a:t>
            </a:r>
            <a:r>
              <a:rPr lang="pl-PL" sz="1800" dirty="0"/>
              <a:t>: wszystko, co się da dowieść matematycznie, da się dowieść kryptograficznie.</a:t>
            </a:r>
          </a:p>
          <a:p>
            <a:pPr marL="0" indent="0">
              <a:buNone/>
            </a:pPr>
            <a:r>
              <a:rPr lang="pl-PL" sz="1800" b="1" dirty="0">
                <a:solidFill>
                  <a:srgbClr val="7030A0"/>
                </a:solidFill>
              </a:rPr>
              <a:t>Uwaga</a:t>
            </a:r>
            <a:r>
              <a:rPr lang="pl-PL" sz="1800" dirty="0"/>
              <a:t>: początkowe konstrukcje były bardzo niewydajne.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800" dirty="0"/>
          </a:p>
          <a:p>
            <a:pPr marL="0" indent="0">
              <a:buFont typeface="Arial" panose="020B0604020202020204" pitchFamily="34" charset="0"/>
              <a:buNone/>
            </a:pPr>
            <a:endParaRPr lang="pl-PL" sz="1800" dirty="0"/>
          </a:p>
          <a:p>
            <a:pPr marL="0" indent="0">
              <a:buFont typeface="Arial" panose="020B0604020202020204" pitchFamily="34" charset="0"/>
              <a:buNone/>
            </a:pPr>
            <a:endParaRPr lang="pl-PL" sz="1800" dirty="0"/>
          </a:p>
          <a:p>
            <a:pPr marL="0" indent="0">
              <a:buFont typeface="Arial" panose="020B0604020202020204" pitchFamily="34" charset="0"/>
              <a:buNone/>
            </a:pPr>
            <a:endParaRPr lang="pl-PL" sz="18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6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1DE8-E657-E49F-2597-3909100B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04" y="4601"/>
            <a:ext cx="7886700" cy="1325563"/>
          </a:xfrm>
        </p:spPr>
        <p:txBody>
          <a:bodyPr/>
          <a:lstStyle/>
          <a:p>
            <a:r>
              <a:rPr lang="pl-PL" dirty="0"/>
              <a:t>Zastosowania tych technik?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7CA40-F063-AF0C-DF83-4EA2301DA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75" y="2587404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W teorii:</a:t>
            </a:r>
          </a:p>
          <a:p>
            <a:r>
              <a:rPr lang="pl-PL" dirty="0"/>
              <a:t>głosowanie elektroniczne</a:t>
            </a:r>
          </a:p>
          <a:p>
            <a:r>
              <a:rPr lang="pl-PL" dirty="0"/>
              <a:t>aukcje internetowe</a:t>
            </a:r>
          </a:p>
          <a:p>
            <a:r>
              <a:rPr lang="pl-PL" dirty="0"/>
              <a:t>chmura obliczeniowa</a:t>
            </a:r>
          </a:p>
          <a:p>
            <a:r>
              <a:rPr lang="pl-PL" dirty="0"/>
              <a:t>dowodzenie poprawności obliczeń</a:t>
            </a:r>
          </a:p>
          <a:p>
            <a:r>
              <a:rPr lang="pl-PL" dirty="0"/>
              <a:t>dowodzenie praw dostępu bez ujawniania tożsamości</a:t>
            </a:r>
          </a:p>
          <a:p>
            <a:r>
              <a:rPr lang="pl-PL" dirty="0"/>
              <a:t>….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con  Description automatically generated">
            <a:extLst>
              <a:ext uri="{FF2B5EF4-FFF2-40B4-BE49-F238E27FC236}">
                <a16:creationId xmlns:a16="http://schemas.microsoft.com/office/drawing/2014/main" id="{3F9BE5A3-B311-33F9-9DF5-2BDDF8860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8" y="1107007"/>
            <a:ext cx="1435039" cy="1435039"/>
          </a:xfrm>
          <a:prstGeom prst="rect">
            <a:avLst/>
          </a:prstGeom>
        </p:spPr>
      </p:pic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62ABBB1E-6ABB-1C21-A461-E50AC4F797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95" y="1456751"/>
            <a:ext cx="1458742" cy="778564"/>
          </a:xfrm>
          <a:prstGeom prst="rect">
            <a:avLst/>
          </a:prstGeom>
        </p:spPr>
      </p:pic>
      <p:pic>
        <p:nvPicPr>
          <p:cNvPr id="6" name="Picture 5" descr="Icon  Description automatically generated">
            <a:extLst>
              <a:ext uri="{FF2B5EF4-FFF2-40B4-BE49-F238E27FC236}">
                <a16:creationId xmlns:a16="http://schemas.microsoft.com/office/drawing/2014/main" id="{54F1D6E0-3401-7FB9-04DC-18AB65EF7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39" y="1107008"/>
            <a:ext cx="1435038" cy="14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789" y="160338"/>
            <a:ext cx="7886700" cy="1325563"/>
          </a:xfrm>
        </p:spPr>
        <p:txBody>
          <a:bodyPr/>
          <a:lstStyle/>
          <a:p>
            <a:r>
              <a:rPr lang="pl-PL" dirty="0"/>
              <a:t>Punkt widzenia praktyków</a:t>
            </a:r>
          </a:p>
        </p:txBody>
      </p:sp>
      <p:sp>
        <p:nvSpPr>
          <p:cNvPr id="4" name="AutoShape 2" descr="Znalezione obrazy dla zapytania manager 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155575" y="1926647"/>
            <a:ext cx="4932619" cy="1942978"/>
          </a:xfrm>
          <a:prstGeom prst="wedgeRectCallout">
            <a:avLst>
              <a:gd name="adj1" fmla="val -5492"/>
              <a:gd name="adj2" fmla="val 8011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</a:rPr>
              <a:t>to zbyt </a:t>
            </a:r>
            <a:r>
              <a:rPr lang="pl-PL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 panose="020F0502020204030203" pitchFamily="34" charset="0"/>
              </a:rPr>
              <a:t>niewydajne</a:t>
            </a:r>
            <a:r>
              <a:rPr lang="pl-PL" sz="2400" dirty="0">
                <a:latin typeface="Lato" panose="020F0502020204030203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</a:rPr>
              <a:t>używanie </a:t>
            </a:r>
            <a:r>
              <a:rPr lang="pl-PL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 panose="020F0502020204030203" pitchFamily="34" charset="0"/>
              </a:rPr>
              <a:t>zaufanych stron trzecich jest ok</a:t>
            </a:r>
          </a:p>
          <a:p>
            <a:endParaRPr lang="pl-PL" sz="24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321286" y="1894995"/>
            <a:ext cx="3565586" cy="2006282"/>
          </a:xfrm>
          <a:prstGeom prst="wedgeRectCallout">
            <a:avLst>
              <a:gd name="adj1" fmla="val -20833"/>
              <a:gd name="adj2" fmla="val 8375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Lato" panose="020F0502020204030203" pitchFamily="34" charset="0"/>
              </a:rPr>
              <a:t>to </a:t>
            </a:r>
            <a:r>
              <a:rPr lang="pl-PL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 panose="020F0502020204030203" pitchFamily="34" charset="0"/>
              </a:rPr>
              <a:t>filozofia</a:t>
            </a:r>
            <a:r>
              <a:rPr lang="pl-PL" sz="2400" dirty="0">
                <a:latin typeface="Lato" panose="020F0502020204030203" pitchFamily="34" charset="0"/>
              </a:rPr>
              <a:t>, nie informatyka</a:t>
            </a:r>
          </a:p>
        </p:txBody>
      </p:sp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EB87A57E-C36D-455A-AD52-912AE194C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12" y="4910278"/>
            <a:ext cx="768183" cy="768183"/>
          </a:xfrm>
          <a:prstGeom prst="rect">
            <a:avLst/>
          </a:prstGeom>
        </p:spPr>
      </p:pic>
      <p:pic>
        <p:nvPicPr>
          <p:cNvPr id="7" name="Picture 6" descr="Icon  Description automatically generated">
            <a:extLst>
              <a:ext uri="{FF2B5EF4-FFF2-40B4-BE49-F238E27FC236}">
                <a16:creationId xmlns:a16="http://schemas.microsoft.com/office/drawing/2014/main" id="{37EF4E10-AF09-4078-8EBA-D54804CE9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95" y="4884586"/>
            <a:ext cx="819569" cy="819569"/>
          </a:xfrm>
          <a:prstGeom prst="rect">
            <a:avLst/>
          </a:prstGeom>
        </p:spPr>
      </p:pic>
      <p:pic>
        <p:nvPicPr>
          <p:cNvPr id="12" name="Picture 11" descr="Icon  Description automatically generated">
            <a:extLst>
              <a:ext uri="{FF2B5EF4-FFF2-40B4-BE49-F238E27FC236}">
                <a16:creationId xmlns:a16="http://schemas.microsoft.com/office/drawing/2014/main" id="{41EDB37A-4A91-4194-8947-B143DAC7D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23" y="4821111"/>
            <a:ext cx="868040" cy="868040"/>
          </a:xfrm>
          <a:prstGeom prst="rect">
            <a:avLst/>
          </a:prstGeom>
        </p:spPr>
      </p:pic>
      <p:pic>
        <p:nvPicPr>
          <p:cNvPr id="20" name="Picture 19" descr="Icon  Description automatically generated">
            <a:extLst>
              <a:ext uri="{FF2B5EF4-FFF2-40B4-BE49-F238E27FC236}">
                <a16:creationId xmlns:a16="http://schemas.microsoft.com/office/drawing/2014/main" id="{6EDC40BB-87B1-49B3-83B8-6941A4316D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20" y="4819856"/>
            <a:ext cx="1366768" cy="897641"/>
          </a:xfrm>
          <a:prstGeom prst="rect">
            <a:avLst/>
          </a:prstGeom>
        </p:spPr>
      </p:pic>
      <p:pic>
        <p:nvPicPr>
          <p:cNvPr id="22" name="Picture 21" descr="Icon  Description automatically generated">
            <a:extLst>
              <a:ext uri="{FF2B5EF4-FFF2-40B4-BE49-F238E27FC236}">
                <a16:creationId xmlns:a16="http://schemas.microsoft.com/office/drawing/2014/main" id="{DA4B66A8-0BF2-4392-B436-2D777E5B2F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87" y="4533094"/>
            <a:ext cx="1537912" cy="1537912"/>
          </a:xfrm>
          <a:prstGeom prst="rect">
            <a:avLst/>
          </a:prstGeom>
        </p:spPr>
      </p:pic>
      <p:pic>
        <p:nvPicPr>
          <p:cNvPr id="24" name="Picture 23" descr="Icon  Description automatically generated">
            <a:extLst>
              <a:ext uri="{FF2B5EF4-FFF2-40B4-BE49-F238E27FC236}">
                <a16:creationId xmlns:a16="http://schemas.microsoft.com/office/drawing/2014/main" id="{AB8FC91D-51CD-4636-8D72-40B173122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9" y="4784729"/>
            <a:ext cx="1247685" cy="9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987" t="26873" r="41264" b="40689"/>
          <a:stretch/>
        </p:blipFill>
        <p:spPr>
          <a:xfrm>
            <a:off x="395558" y="1259344"/>
            <a:ext cx="5353493" cy="2773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5" y="0"/>
            <a:ext cx="8813409" cy="1325563"/>
          </a:xfrm>
        </p:spPr>
        <p:txBody>
          <a:bodyPr/>
          <a:lstStyle/>
          <a:p>
            <a:r>
              <a:rPr lang="pl-PL" dirty="0"/>
              <a:t>Wielka zmiana w 2008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336813" y="1325563"/>
            <a:ext cx="6457071" cy="3924582"/>
            <a:chOff x="1983137" y="-1657880"/>
            <a:chExt cx="6457071" cy="3924582"/>
          </a:xfrm>
        </p:grpSpPr>
        <p:sp>
          <p:nvSpPr>
            <p:cNvPr id="6" name="Explosion 2 5"/>
            <p:cNvSpPr/>
            <p:nvPr/>
          </p:nvSpPr>
          <p:spPr>
            <a:xfrm rot="606349">
              <a:off x="1983137" y="-1657880"/>
              <a:ext cx="6457071" cy="3924582"/>
            </a:xfrm>
            <a:prstGeom prst="irregularSeal2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latin typeface="Lato" panose="020F0502020204030203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499624" y="197740"/>
              <a:ext cx="3685334" cy="10394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pl-PL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Lato" panose="020F0502020204030203" pitchFamily="34" charset="0"/>
                </a:rPr>
                <a:t>Blockchain</a:t>
              </a:r>
            </a:p>
          </p:txBody>
        </p:sp>
      </p:grpSp>
      <p:sp>
        <p:nvSpPr>
          <p:cNvPr id="8" name="Explosion 2 7"/>
          <p:cNvSpPr/>
          <p:nvPr/>
        </p:nvSpPr>
        <p:spPr>
          <a:xfrm rot="606349">
            <a:off x="-290614" y="2874766"/>
            <a:ext cx="6457071" cy="3924582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149" y="4733731"/>
            <a:ext cx="3712235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Lato" panose="020F0502020204030203" pitchFamily="34" charset="0"/>
              </a:rPr>
              <a:t>Bitcoin</a:t>
            </a:r>
          </a:p>
        </p:txBody>
      </p:sp>
    </p:spTree>
    <p:extLst>
      <p:ext uri="{BB962C8B-B14F-4D97-AF65-F5344CB8AC3E}">
        <p14:creationId xmlns:p14="http://schemas.microsoft.com/office/powerpoint/2010/main" val="18938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04FBA-C279-1CED-8E37-BDECA96A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04F2-969C-8439-B7D7-64E1824B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CA79-5F62-44E4-4C9D-360033E6C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4E6D08E7-5108-D042-FD48-98824CABCC20}"/>
              </a:ext>
            </a:extLst>
          </p:cNvPr>
          <p:cNvSpPr/>
          <p:nvPr/>
        </p:nvSpPr>
        <p:spPr>
          <a:xfrm>
            <a:off x="4639258" y="2615027"/>
            <a:ext cx="1110529" cy="659111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3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669"/>
            <a:ext cx="6985000" cy="792091"/>
          </a:xfrm>
        </p:spPr>
        <p:txBody>
          <a:bodyPr>
            <a:noAutofit/>
          </a:bodyPr>
          <a:lstStyle/>
          <a:p>
            <a:pPr marL="0" indent="0"/>
            <a:r>
              <a:rPr lang="pl-PL" sz="3600" dirty="0"/>
              <a:t>Kryptowaluty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742173"/>
            <a:ext cx="8483600" cy="5429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/>
              <a:t>Najsłynniejsza z nich: </a:t>
            </a:r>
            <a:r>
              <a:rPr lang="pl-PL" b="1" dirty="0"/>
              <a:t>Bitcoin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Nie używa </a:t>
            </a:r>
            <a:r>
              <a:rPr lang="pl-PL" b="1" dirty="0">
                <a:solidFill>
                  <a:srgbClr val="FF0000"/>
                </a:solidFill>
              </a:rPr>
              <a:t>żadnej zaufanej strony trzeciej</a:t>
            </a:r>
            <a:r>
              <a:rPr lang="pl-PL" dirty="0"/>
              <a:t>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Zamiast tego</a:t>
            </a:r>
            <a:r>
              <a:rPr lang="pl-PL" dirty="0"/>
              <a:t>: oparta na założeniu, że “większość mocy obliczeniowej jest uczciwa”.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Zaimplementowana przy użyciu technologii zwanej “</a:t>
            </a:r>
            <a:r>
              <a:rPr lang="pl-PL" b="1" dirty="0">
                <a:solidFill>
                  <a:srgbClr val="FF0000"/>
                </a:solidFill>
              </a:rPr>
              <a:t>blockchain</a:t>
            </a:r>
            <a:r>
              <a:rPr lang="pl-PL" dirty="0"/>
              <a:t>”.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8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988" y="547584"/>
            <a:ext cx="1661045" cy="166104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1EF9B2-9532-E41D-92A8-C8D9964B079E}"/>
              </a:ext>
            </a:extLst>
          </p:cNvPr>
          <p:cNvGrpSpPr/>
          <p:nvPr/>
        </p:nvGrpSpPr>
        <p:grpSpPr>
          <a:xfrm>
            <a:off x="3612337" y="2648731"/>
            <a:ext cx="1661046" cy="1661045"/>
            <a:chOff x="4303249" y="924441"/>
            <a:chExt cx="2794571" cy="275347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E801E4B-236B-5EAB-02BD-685A65F84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2081" y="1260175"/>
              <a:ext cx="1896907" cy="189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ross 4">
              <a:extLst>
                <a:ext uri="{FF2B5EF4-FFF2-40B4-BE49-F238E27FC236}">
                  <a16:creationId xmlns:a16="http://schemas.microsoft.com/office/drawing/2014/main" id="{3669C75E-0AF0-2CE6-696C-307D5E18163B}"/>
                </a:ext>
              </a:extLst>
            </p:cNvPr>
            <p:cNvSpPr/>
            <p:nvPr/>
          </p:nvSpPr>
          <p:spPr>
            <a:xfrm rot="19101528">
              <a:off x="4303249" y="924441"/>
              <a:ext cx="2794571" cy="2753474"/>
            </a:xfrm>
            <a:prstGeom prst="plus">
              <a:avLst>
                <a:gd name="adj" fmla="val 47083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79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 15">
            <a:extLst>
              <a:ext uri="{FF2B5EF4-FFF2-40B4-BE49-F238E27FC236}">
                <a16:creationId xmlns:a16="http://schemas.microsoft.com/office/drawing/2014/main" id="{9D5611A1-9DCA-4FEA-AACF-540530853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6981" y="4409758"/>
            <a:ext cx="871890" cy="871890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D8D3D44B-8A6A-41D1-A987-202FD8845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492" y="2921921"/>
            <a:ext cx="856061" cy="8560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80" y="159765"/>
            <a:ext cx="8381707" cy="638193"/>
          </a:xfrm>
        </p:spPr>
        <p:txBody>
          <a:bodyPr>
            <a:normAutofit fontScale="90000"/>
          </a:bodyPr>
          <a:lstStyle/>
          <a:p>
            <a:r>
              <a:rPr lang="pl-PL" dirty="0"/>
              <a:t>Blockchain?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89" y="967265"/>
            <a:ext cx="8729003" cy="5886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/>
              <a:t>Blockchain</a:t>
            </a:r>
            <a:r>
              <a:rPr lang="pl-PL" dirty="0"/>
              <a:t> = rozproszony protokół emulujący idealną “</a:t>
            </a:r>
            <a:r>
              <a:rPr lang="pl-PL" b="1" dirty="0"/>
              <a:t>księgę</a:t>
            </a:r>
            <a:r>
              <a:rPr lang="pl-PL" dirty="0"/>
              <a:t>”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3056" y="2997455"/>
            <a:ext cx="913687" cy="9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6007679" y="1997529"/>
            <a:ext cx="2642192" cy="4700706"/>
          </a:xfrm>
          <a:prstGeom prst="wedgeRectCallout">
            <a:avLst>
              <a:gd name="adj1" fmla="val -131707"/>
              <a:gd name="adj2" fmla="val -6634"/>
            </a:avLst>
          </a:prstGeom>
          <a:solidFill>
            <a:schemeClr val="bg1"/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7679" y="3857096"/>
            <a:ext cx="2642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Lato" panose="020F0502020204030203" pitchFamily="34" charset="0"/>
              </a:rPr>
              <a:t>księga zawiera historię </a:t>
            </a:r>
            <a:r>
              <a:rPr lang="pl-PL" sz="2000" b="1" dirty="0">
                <a:solidFill>
                  <a:srgbClr val="FF0000"/>
                </a:solidFill>
                <a:latin typeface="Lato" panose="020F0502020204030203" pitchFamily="34" charset="0"/>
              </a:rPr>
              <a:t>wirtualnych “monet”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040" y="5717511"/>
            <a:ext cx="534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7030A0"/>
                </a:solidFill>
                <a:latin typeface="Lato" panose="020F0502020204030203" pitchFamily="34" charset="0"/>
              </a:rPr>
              <a:t>Najważniejsza  właściwość</a:t>
            </a:r>
            <a:r>
              <a:rPr lang="pl-PL" sz="2000" dirty="0">
                <a:latin typeface="Lato" panose="020F0502020204030203" pitchFamily="34" charset="0"/>
              </a:rPr>
              <a:t>: istnieje </a:t>
            </a:r>
            <a:r>
              <a:rPr lang="pl-PL" sz="2000" b="1" dirty="0">
                <a:solidFill>
                  <a:srgbClr val="FF0000"/>
                </a:solidFill>
                <a:latin typeface="Lato" panose="020F0502020204030203" pitchFamily="34" charset="0"/>
              </a:rPr>
              <a:t>konsensus</a:t>
            </a:r>
            <a:r>
              <a:rPr lang="pl-PL" sz="2000" dirty="0">
                <a:latin typeface="Lato" panose="020F0502020204030203" pitchFamily="34" charset="0"/>
              </a:rPr>
              <a:t> między stronami co do zawartości księgi.</a:t>
            </a:r>
          </a:p>
        </p:txBody>
      </p:sp>
      <p:pic>
        <p:nvPicPr>
          <p:cNvPr id="19" name="Obraz 11">
            <a:extLst>
              <a:ext uri="{FF2B5EF4-FFF2-40B4-BE49-F238E27FC236}">
                <a16:creationId xmlns:a16="http://schemas.microsoft.com/office/drawing/2014/main" id="{85076201-2E41-41D8-90AB-58E2384D4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915" y="4330864"/>
            <a:ext cx="950784" cy="950784"/>
          </a:xfrm>
          <a:prstGeom prst="rect">
            <a:avLst/>
          </a:prstGeom>
        </p:spPr>
      </p:pic>
      <p:pic>
        <p:nvPicPr>
          <p:cNvPr id="20" name="Obraz 12">
            <a:extLst>
              <a:ext uri="{FF2B5EF4-FFF2-40B4-BE49-F238E27FC236}">
                <a16:creationId xmlns:a16="http://schemas.microsoft.com/office/drawing/2014/main" id="{36A749F8-35BD-4D93-B735-7B2A0B45A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1552" y="1631351"/>
            <a:ext cx="884401" cy="884401"/>
          </a:xfrm>
          <a:prstGeom prst="rect">
            <a:avLst/>
          </a:prstGeom>
        </p:spPr>
      </p:pic>
      <p:pic>
        <p:nvPicPr>
          <p:cNvPr id="21" name="Obraz 13">
            <a:extLst>
              <a:ext uri="{FF2B5EF4-FFF2-40B4-BE49-F238E27FC236}">
                <a16:creationId xmlns:a16="http://schemas.microsoft.com/office/drawing/2014/main" id="{E1584231-3D7A-4A5A-81BA-4AAEAA1F8D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6389" y="2921921"/>
            <a:ext cx="845436" cy="845436"/>
          </a:xfrm>
          <a:prstGeom prst="rect">
            <a:avLst/>
          </a:prstGeom>
        </p:spPr>
      </p:pic>
      <p:pic>
        <p:nvPicPr>
          <p:cNvPr id="25" name="Picture 24" descr="Icon  Description automatically generated">
            <a:extLst>
              <a:ext uri="{FF2B5EF4-FFF2-40B4-BE49-F238E27FC236}">
                <a16:creationId xmlns:a16="http://schemas.microsoft.com/office/drawing/2014/main" id="{33585C98-9F0B-4F39-928B-9F42A57835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20" y="2490646"/>
            <a:ext cx="984331" cy="984331"/>
          </a:xfrm>
          <a:prstGeom prst="rect">
            <a:avLst/>
          </a:prstGeom>
        </p:spPr>
      </p:pic>
      <p:pic>
        <p:nvPicPr>
          <p:cNvPr id="26" name="Picture 25" descr="Icon  Description automatically generated">
            <a:extLst>
              <a:ext uri="{FF2B5EF4-FFF2-40B4-BE49-F238E27FC236}">
                <a16:creationId xmlns:a16="http://schemas.microsoft.com/office/drawing/2014/main" id="{6A06F0CF-AE74-400F-A71A-07FBEAB1A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68" y="3404578"/>
            <a:ext cx="689292" cy="689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0FB67-C45F-CA11-5D95-2F9B110117A3}"/>
              </a:ext>
            </a:extLst>
          </p:cNvPr>
          <p:cNvSpPr txBox="1"/>
          <p:nvPr/>
        </p:nvSpPr>
        <p:spPr>
          <a:xfrm>
            <a:off x="6222409" y="5769241"/>
            <a:ext cx="221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7030A0"/>
                </a:solidFill>
                <a:latin typeface="Lato" panose="020F0502020204030203" pitchFamily="34" charset="0"/>
              </a:rPr>
              <a:t>jedna księga dla całego świata</a:t>
            </a:r>
          </a:p>
        </p:txBody>
      </p:sp>
    </p:spTree>
    <p:extLst>
      <p:ext uri="{BB962C8B-B14F-4D97-AF65-F5344CB8AC3E}">
        <p14:creationId xmlns:p14="http://schemas.microsoft.com/office/powerpoint/2010/main" val="30715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7" grpId="0"/>
      <p:bldP spid="1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8017" y="1127915"/>
            <a:ext cx="8618561" cy="5607255"/>
          </a:xfrm>
          <a:prstGeom prst="roundRect">
            <a:avLst>
              <a:gd name="adj" fmla="val 53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18" y="198707"/>
            <a:ext cx="8343752" cy="762789"/>
          </a:xfrm>
        </p:spPr>
        <p:txBody>
          <a:bodyPr>
            <a:normAutofit fontScale="90000"/>
          </a:bodyPr>
          <a:lstStyle/>
          <a:p>
            <a:r>
              <a:rPr lang="pl-PL" dirty="0"/>
              <a:t>Wyszukiwanie “crypto” w Google: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004" t="8085" r="65604" b="47142"/>
          <a:stretch/>
        </p:blipFill>
        <p:spPr>
          <a:xfrm>
            <a:off x="572278" y="1392072"/>
            <a:ext cx="4750705" cy="5176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642" t="52771" r="69885" b="8281"/>
          <a:stretch/>
        </p:blipFill>
        <p:spPr>
          <a:xfrm>
            <a:off x="4972946" y="2065569"/>
            <a:ext cx="3897356" cy="45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61E0-EBE8-2EA8-7BB3-FFFBE1910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Księga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D839-7645-D18C-5F97-E2EF09C48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2229"/>
            <a:ext cx="7886700" cy="467473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Zawiera informacje:</a:t>
            </a:r>
          </a:p>
          <a:p>
            <a:r>
              <a:rPr lang="pl-PL" dirty="0"/>
              <a:t>o </a:t>
            </a:r>
            <a:r>
              <a:rPr lang="pl-PL" b="1" dirty="0">
                <a:solidFill>
                  <a:srgbClr val="7030A0"/>
                </a:solidFill>
              </a:rPr>
              <a:t>stworzeniu</a:t>
            </a:r>
            <a:r>
              <a:rPr lang="pl-PL" dirty="0"/>
              <a:t> nowych bitcoinów,</a:t>
            </a:r>
          </a:p>
          <a:p>
            <a:r>
              <a:rPr lang="pl-PL" dirty="0"/>
              <a:t>o dalszych ich losach, tzn. o </a:t>
            </a:r>
            <a:r>
              <a:rPr lang="pl-PL" b="1" dirty="0">
                <a:solidFill>
                  <a:srgbClr val="FF0000"/>
                </a:solidFill>
              </a:rPr>
              <a:t>historii transakcji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Przy okazji, księga dba o to, żeby transakcje były </a:t>
            </a:r>
            <a:r>
              <a:rPr lang="pl-PL" b="1" dirty="0"/>
              <a:t>poprawne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927FBCA-8A19-D592-D48A-CA260B94865F}"/>
              </a:ext>
            </a:extLst>
          </p:cNvPr>
          <p:cNvSpPr/>
          <p:nvPr/>
        </p:nvSpPr>
        <p:spPr>
          <a:xfrm>
            <a:off x="4305300" y="3227388"/>
            <a:ext cx="3826329" cy="985157"/>
          </a:xfrm>
          <a:prstGeom prst="wedgeRectCallout">
            <a:avLst>
              <a:gd name="adj1" fmla="val -12725"/>
              <a:gd name="adj2" fmla="val -7561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transakcje są podpisywane za pomocą podpisów cyfrowych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76165F65-388E-CD4D-DD38-AE89617B7898}"/>
              </a:ext>
            </a:extLst>
          </p:cNvPr>
          <p:cNvSpPr/>
          <p:nvPr/>
        </p:nvSpPr>
        <p:spPr>
          <a:xfrm>
            <a:off x="2438400" y="5709557"/>
            <a:ext cx="5355771" cy="876300"/>
          </a:xfrm>
          <a:prstGeom prst="wedgeRectCallout">
            <a:avLst>
              <a:gd name="adj1" fmla="val -45089"/>
              <a:gd name="adj2" fmla="val -8967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/>
              <a:t>np.: nikt nie wydał dwa razy tych samych pieniędzy („double spending”)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948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38" y="218157"/>
            <a:ext cx="7886700" cy="821568"/>
          </a:xfrm>
        </p:spPr>
        <p:txBody>
          <a:bodyPr/>
          <a:lstStyle/>
          <a:p>
            <a:r>
              <a:rPr lang="pl-PL" dirty="0"/>
              <a:t>Główna idea Bitcoina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465" y="1211085"/>
            <a:ext cx="8761868" cy="1193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Księga jest utrzymywana przez „</a:t>
            </a:r>
            <a:r>
              <a:rPr lang="pl-PL" sz="2400" b="1" dirty="0"/>
              <a:t>górników” </a:t>
            </a:r>
            <a:r>
              <a:rPr lang="pl-PL" sz="2400" dirty="0"/>
              <a:t>w procesie głosowania (zwanym również “</a:t>
            </a:r>
            <a:r>
              <a:rPr lang="pl-PL" sz="2400" b="1" dirty="0"/>
              <a:t>kopaniem</a:t>
            </a:r>
            <a:r>
              <a:rPr lang="pl-PL" sz="2400" dirty="0"/>
              <a:t>”).</a:t>
            </a:r>
          </a:p>
          <a:p>
            <a:pPr marL="0" indent="0">
              <a:buNone/>
            </a:pPr>
            <a:r>
              <a:rPr lang="pl-PL" sz="2400" dirty="0"/>
              <a:t>Większość górników decyduje o stanie księgi.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endParaRPr lang="pl-PL" sz="2400" dirty="0"/>
          </a:p>
        </p:txBody>
      </p:sp>
      <p:sp>
        <p:nvSpPr>
          <p:cNvPr id="4" name="Rectangular Callout 3"/>
          <p:cNvSpPr/>
          <p:nvPr/>
        </p:nvSpPr>
        <p:spPr>
          <a:xfrm>
            <a:off x="690753" y="3316609"/>
            <a:ext cx="3724667" cy="2402624"/>
          </a:xfrm>
          <a:prstGeom prst="wedgeRectCallout">
            <a:avLst>
              <a:gd name="adj1" fmla="val -37005"/>
              <a:gd name="adj2" fmla="val -666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23831"/>
              </p:ext>
            </p:extLst>
          </p:nvPr>
        </p:nvGraphicFramePr>
        <p:xfrm>
          <a:off x="871385" y="3429000"/>
          <a:ext cx="3195939" cy="1809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dd8bbeabc093b91e4402df4ba...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0.08431821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54166c365fd6ef4dc22c23e72...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0.6905818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900852167a13629873ac6defd...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0.11825461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6e51eb9fbc68bad9b3f62cd4f...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0.00362128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2842d89b36bc6041c89902cc4...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0.07622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e3bb90693a84b81384b0719f3...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0.0023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28a7953700f9dccadf779b194...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0.9998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008bfc174da83ac895636883c...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2.0698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a02a15eea695a066a9d2db4f7...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0.30642891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edb62013b99cb0162e2595fc6...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00" u="none" strike="noStrike" dirty="0">
                          <a:effectLst/>
                          <a:latin typeface="Lato" panose="020F0502020204030203" pitchFamily="34" charset="0"/>
                        </a:rPr>
                        <a:t>1.00491631 BTC </a:t>
                      </a:r>
                      <a:endParaRPr lang="pl-PL" sz="1000" b="0" i="0" u="none" strike="noStrike" dirty="0">
                        <a:solidFill>
                          <a:srgbClr val="5A5A5A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261" y="2503662"/>
            <a:ext cx="49343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>
                <a:latin typeface="Lato" panose="020F0502020204030203" pitchFamily="34" charset="0"/>
              </a:rPr>
              <a:t>“Czy </a:t>
            </a:r>
            <a:r>
              <a:rPr lang="pl-PL" sz="2200" b="1" dirty="0">
                <a:latin typeface="Lato" panose="020F0502020204030203" pitchFamily="34" charset="0"/>
              </a:rPr>
              <a:t>to</a:t>
            </a:r>
            <a:r>
              <a:rPr lang="pl-PL" sz="2200" dirty="0">
                <a:latin typeface="Lato" panose="020F0502020204030203" pitchFamily="34" charset="0"/>
              </a:rPr>
              <a:t> prawidłowa zawartość księgi?”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2334145" y="5304557"/>
            <a:ext cx="53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</a:rPr>
              <a:t>... 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4595585" y="4260620"/>
            <a:ext cx="589183" cy="400377"/>
          </a:xfrm>
          <a:prstGeom prst="wedgeRectCallout">
            <a:avLst>
              <a:gd name="adj1" fmla="val -24528"/>
              <a:gd name="adj2" fmla="val -843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6326413" y="4260619"/>
            <a:ext cx="589183" cy="400377"/>
          </a:xfrm>
          <a:prstGeom prst="wedgeRectCallout">
            <a:avLst>
              <a:gd name="adj1" fmla="val -24528"/>
              <a:gd name="adj2" fmla="val -843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8173447" y="4276946"/>
            <a:ext cx="589183" cy="400377"/>
          </a:xfrm>
          <a:prstGeom prst="wedgeRectCallout">
            <a:avLst>
              <a:gd name="adj1" fmla="val -24528"/>
              <a:gd name="adj2" fmla="val -843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tak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7274711" y="4276946"/>
            <a:ext cx="522638" cy="400377"/>
          </a:xfrm>
          <a:prstGeom prst="wedgeRectCallout">
            <a:avLst>
              <a:gd name="adj1" fmla="val -24528"/>
              <a:gd name="adj2" fmla="val -8431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494222" y="4276946"/>
            <a:ext cx="522638" cy="400377"/>
          </a:xfrm>
          <a:prstGeom prst="wedgeRectCallout">
            <a:avLst>
              <a:gd name="adj1" fmla="val -24528"/>
              <a:gd name="adj2" fmla="val -8431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nie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871" y="6019295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Lato" panose="020F0502020204030203" pitchFamily="34" charset="0"/>
              </a:rPr>
              <a:t>To działa przy założeniu, że </a:t>
            </a:r>
            <a:r>
              <a:rPr lang="pl-PL" sz="2400" b="1" dirty="0">
                <a:solidFill>
                  <a:srgbClr val="FF0000"/>
                </a:solidFill>
                <a:latin typeface="Lato" panose="020F0502020204030203" pitchFamily="34" charset="0"/>
              </a:rPr>
              <a:t>większość jest uczciwa</a:t>
            </a:r>
            <a:r>
              <a:rPr lang="pl-PL" sz="2400" dirty="0"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BDFEF-A46E-D423-C907-D990419D73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7204" y="3014653"/>
            <a:ext cx="790306" cy="1057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7F1B3A-352C-C94F-FE6A-A5C9A0D8B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2207" y="3046323"/>
            <a:ext cx="702080" cy="993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E0B1ED-60E8-F96F-606B-09F4858077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0652" y="3059778"/>
            <a:ext cx="741854" cy="967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757FE-C66E-F9FF-E1A8-E3C2F2E0DF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8096" y="3014653"/>
            <a:ext cx="657859" cy="1057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3D38F3-AD8F-A2D3-ACE0-F0E3041071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30" t="21180" r="59271" b="21292"/>
          <a:stretch>
            <a:fillRect/>
          </a:stretch>
        </p:blipFill>
        <p:spPr>
          <a:xfrm>
            <a:off x="4497939" y="3028801"/>
            <a:ext cx="715459" cy="1028976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7057642D-35FE-69D5-6C4D-4924902B31E0}"/>
              </a:ext>
            </a:extLst>
          </p:cNvPr>
          <p:cNvSpPr/>
          <p:nvPr/>
        </p:nvSpPr>
        <p:spPr>
          <a:xfrm rot="5400000">
            <a:off x="6406835" y="795250"/>
            <a:ext cx="572454" cy="4390247"/>
          </a:xfrm>
          <a:prstGeom prst="leftBrace">
            <a:avLst>
              <a:gd name="adj1" fmla="val 30298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02F808-1624-C522-062D-47335A0666E5}"/>
              </a:ext>
            </a:extLst>
          </p:cNvPr>
          <p:cNvSpPr txBox="1"/>
          <p:nvPr/>
        </p:nvSpPr>
        <p:spPr>
          <a:xfrm>
            <a:off x="6159614" y="2195963"/>
            <a:ext cx="106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„górnicy”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7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2636"/>
            <a:ext cx="8229600" cy="11245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dirty="0"/>
              <a:t>Jak zdefiniować “</a:t>
            </a:r>
            <a:r>
              <a:rPr lang="pl-PL" sz="3600" b="1" dirty="0">
                <a:solidFill>
                  <a:srgbClr val="0000FF"/>
                </a:solidFill>
              </a:rPr>
              <a:t>większość</a:t>
            </a:r>
            <a:r>
              <a:rPr lang="pl-PL" sz="3600" dirty="0"/>
              <a:t>” w </a:t>
            </a:r>
            <a:br>
              <a:rPr lang="pl-PL" sz="3600" dirty="0"/>
            </a:br>
            <a:r>
              <a:rPr lang="pl-PL" sz="3600" dirty="0"/>
              <a:t>sytuacji, gdy </a:t>
            </a:r>
            <a:br>
              <a:rPr lang="pl-PL" sz="3600" dirty="0"/>
            </a:br>
            <a:r>
              <a:rPr lang="pl-PL" sz="3600" b="1" dirty="0">
                <a:solidFill>
                  <a:srgbClr val="FF0000"/>
                </a:solidFill>
              </a:rPr>
              <a:t>każdy może dołączyć do sieci</a:t>
            </a:r>
            <a:r>
              <a:rPr lang="pl-PL" sz="3600" dirty="0"/>
              <a:t>?</a:t>
            </a:r>
          </a:p>
          <a:p>
            <a:pPr marL="0" indent="0" algn="ctr">
              <a:buNone/>
            </a:pPr>
            <a:endParaRPr lang="pl-PL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DF9B7-2A5A-874D-DA1E-5F79FDCDAB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8007" y="4187162"/>
            <a:ext cx="790306" cy="1057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339EE1-A138-335A-692A-A00D65579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4906" y="4218832"/>
            <a:ext cx="702080" cy="993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1231AA-D27D-5269-B340-6A7AE4F5E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9560" y="4232287"/>
            <a:ext cx="741854" cy="96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847A0-B173-B90F-13DA-5E878E4B32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3579" y="4043971"/>
            <a:ext cx="790306" cy="1270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63FD54-84BE-204C-2E9F-99AE3B63C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671" y="4194236"/>
            <a:ext cx="725296" cy="1043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D2BA41-6910-3AB7-6DE1-AE261FFEE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0478" y="4043971"/>
            <a:ext cx="790306" cy="1270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2F97-B15C-C64B-E25C-C0F76C001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7377" y="4043971"/>
            <a:ext cx="790306" cy="12701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C21142-541F-360C-12FA-AF23D39C9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1176" y="4043971"/>
            <a:ext cx="790306" cy="1270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678543E-9AC5-71D6-8909-50D5B8810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76" y="4043971"/>
            <a:ext cx="790306" cy="1270134"/>
          </a:xfrm>
          <a:prstGeom prst="rect">
            <a:avLst/>
          </a:prstGeom>
        </p:spPr>
      </p:pic>
      <p:sp>
        <p:nvSpPr>
          <p:cNvPr id="27" name="Left Brace 26">
            <a:extLst>
              <a:ext uri="{FF2B5EF4-FFF2-40B4-BE49-F238E27FC236}">
                <a16:creationId xmlns:a16="http://schemas.microsoft.com/office/drawing/2014/main" id="{3D691758-E6C4-73AC-049A-E95BCE48735A}"/>
              </a:ext>
            </a:extLst>
          </p:cNvPr>
          <p:cNvSpPr/>
          <p:nvPr/>
        </p:nvSpPr>
        <p:spPr>
          <a:xfrm rot="16200000">
            <a:off x="6186774" y="3352039"/>
            <a:ext cx="462643" cy="4386773"/>
          </a:xfrm>
          <a:prstGeom prst="leftBrace">
            <a:avLst>
              <a:gd name="adj1" fmla="val 56568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FD2F4-5FA3-68D6-1217-0F21DCA66129}"/>
              </a:ext>
            </a:extLst>
          </p:cNvPr>
          <p:cNvSpPr txBox="1"/>
          <p:nvPr/>
        </p:nvSpPr>
        <p:spPr>
          <a:xfrm>
            <a:off x="4854819" y="5846543"/>
            <a:ext cx="2966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wiele różnych tożsamości jednej nieuczciwej osoby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3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423" y="0"/>
            <a:ext cx="7886700" cy="1325563"/>
          </a:xfrm>
        </p:spPr>
        <p:txBody>
          <a:bodyPr/>
          <a:lstStyle/>
          <a:p>
            <a:r>
              <a:rPr lang="pl-PL" dirty="0"/>
              <a:t>Rozwiązanie Bitcoina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08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Zdefiniujmy “większość” jako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większość mocy obliczeniowej</a:t>
            </a:r>
          </a:p>
          <a:p>
            <a:pPr marL="0" indent="0">
              <a:buNone/>
            </a:pPr>
            <a:r>
              <a:rPr lang="pl-PL" dirty="0"/>
              <a:t>Teraz tworzenie wielu tożsamości nie pomaga!</a:t>
            </a:r>
          </a:p>
        </p:txBody>
      </p:sp>
      <p:pic>
        <p:nvPicPr>
          <p:cNvPr id="34" name="Obraz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7180" y="3698641"/>
            <a:ext cx="1172908" cy="1172908"/>
          </a:xfrm>
          <a:prstGeom prst="rect">
            <a:avLst/>
          </a:prstGeom>
        </p:spPr>
      </p:pic>
      <p:pic>
        <p:nvPicPr>
          <p:cNvPr id="36" name="Obraz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085" y="3698641"/>
            <a:ext cx="1172908" cy="1172908"/>
          </a:xfrm>
          <a:prstGeom prst="rect">
            <a:avLst/>
          </a:prstGeom>
        </p:spPr>
      </p:pic>
      <p:pic>
        <p:nvPicPr>
          <p:cNvPr id="37" name="Obraz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4462" y="3698641"/>
            <a:ext cx="1172908" cy="1172908"/>
          </a:xfrm>
          <a:prstGeom prst="rect">
            <a:avLst/>
          </a:prstGeom>
        </p:spPr>
      </p:pic>
      <p:pic>
        <p:nvPicPr>
          <p:cNvPr id="38" name="Obraz 3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296" y="3698641"/>
            <a:ext cx="1172908" cy="1172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09B5FF-CA1E-F829-6951-D4D22F9F7C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1672" y="4904135"/>
            <a:ext cx="790306" cy="1057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873A4A-1AB3-1DEA-6F5F-72807EE0C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628" y="4935805"/>
            <a:ext cx="702080" cy="993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A91CE5-0C56-5206-9418-A3163F5BF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169" y="4949260"/>
            <a:ext cx="741854" cy="967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B18466-F396-2AA6-EC15-C54662B3ED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224" y="4911209"/>
            <a:ext cx="725296" cy="1043124"/>
          </a:xfrm>
          <a:prstGeom prst="rect">
            <a:avLst/>
          </a:prstGeom>
        </p:spPr>
      </p:pic>
      <p:pic>
        <p:nvPicPr>
          <p:cNvPr id="18" name="Obraz 33">
            <a:extLst>
              <a:ext uri="{FF2B5EF4-FFF2-40B4-BE49-F238E27FC236}">
                <a16:creationId xmlns:a16="http://schemas.microsoft.com/office/drawing/2014/main" id="{E3C3FC40-817F-3A95-0EF6-C62AE5E5B5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98" y="3698641"/>
            <a:ext cx="1172908" cy="1172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791F9-3731-441F-D37C-88DE93A6A8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494" y="4732628"/>
            <a:ext cx="790306" cy="1270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603FC1-DA31-5DDD-2450-0FE71407AE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3794" y="4732628"/>
            <a:ext cx="790306" cy="1270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07738-0565-6285-A653-CB62B1ED9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6188" y="4732628"/>
            <a:ext cx="790306" cy="1270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3335F-D29A-247C-8CE9-96A9C50559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351" y="4732628"/>
            <a:ext cx="790306" cy="127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FEBC92-5B45-4BF7-4D98-EC61D19C6E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6514" y="4732628"/>
            <a:ext cx="790306" cy="12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1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96" y="195569"/>
            <a:ext cx="8811626" cy="1325563"/>
          </a:xfrm>
        </p:spPr>
        <p:txBody>
          <a:bodyPr>
            <a:noAutofit/>
          </a:bodyPr>
          <a:lstStyle/>
          <a:p>
            <a:r>
              <a:rPr lang="pl-PL" sz="4000" dirty="0"/>
              <a:t>Jak mierzona jest “moc obliczeniowa”?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03" y="1565233"/>
            <a:ext cx="8811626" cy="16775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Bitcoin wykorzystuje tzw.: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dowody pracy (Proofs-of-Work)</a:t>
            </a:r>
          </a:p>
          <a:p>
            <a:pPr marL="0" indent="0">
              <a:buNone/>
            </a:pPr>
            <a:r>
              <a:rPr lang="pl-PL" dirty="0"/>
              <a:t>Obecnie wykonywane głównie na dedykowanym sprzęcie</a:t>
            </a:r>
          </a:p>
        </p:txBody>
      </p:sp>
      <p:pic>
        <p:nvPicPr>
          <p:cNvPr id="2050" name="Picture 2" descr="China crackdown forces crypto mining operators to end operations | Business  and Economy News | Al Jazeera">
            <a:extLst>
              <a:ext uri="{FF2B5EF4-FFF2-40B4-BE49-F238E27FC236}">
                <a16:creationId xmlns:a16="http://schemas.microsoft.com/office/drawing/2014/main" id="{22521733-95F0-E667-305A-5A946769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29" y="3490034"/>
            <a:ext cx="3529173" cy="264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9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56" y="118941"/>
            <a:ext cx="8632329" cy="1325563"/>
          </a:xfrm>
        </p:spPr>
        <p:txBody>
          <a:bodyPr/>
          <a:lstStyle/>
          <a:p>
            <a:r>
              <a:rPr lang="pl-PL" dirty="0"/>
              <a:t>Efekt uboczny popularności kryptowalut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952332" y="1551214"/>
            <a:ext cx="7448843" cy="1148516"/>
          </a:xfrm>
          <a:prstGeom prst="wedgeRectCallout">
            <a:avLst>
              <a:gd name="adj1" fmla="val -14626"/>
              <a:gd name="adj2" fmla="val 2055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Lato" panose="020F0502020204030203" pitchFamily="34" charset="0"/>
              </a:rPr>
              <a:t>Kochamy            kryptografię, poleganie na </a:t>
            </a:r>
            <a:r>
              <a:rPr lang="pl-PL" sz="2400" b="1" dirty="0">
                <a:latin typeface="Lato" panose="020F0502020204030203" pitchFamily="34" charset="0"/>
              </a:rPr>
              <a:t>jednej zaufanej stronie </a:t>
            </a:r>
            <a:r>
              <a:rPr lang="pl-PL" sz="2400" dirty="0">
                <a:latin typeface="Lato" panose="020F0502020204030203" pitchFamily="34" charset="0"/>
              </a:rPr>
              <a:t>jest </a:t>
            </a:r>
            <a:r>
              <a:rPr lang="pl-PL" sz="2400" b="1" dirty="0">
                <a:latin typeface="Lato" panose="020F0502020204030203" pitchFamily="34" charset="0"/>
              </a:rPr>
              <a:t>nie do zaakceptowania</a:t>
            </a:r>
          </a:p>
        </p:txBody>
      </p:sp>
      <p:pic>
        <p:nvPicPr>
          <p:cNvPr id="2052" name="Picture 4" descr="Znalezione obrazy dla zapytania he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81" y="1696477"/>
            <a:ext cx="555171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  Description automatically generated">
            <a:extLst>
              <a:ext uri="{FF2B5EF4-FFF2-40B4-BE49-F238E27FC236}">
                <a16:creationId xmlns:a16="http://schemas.microsoft.com/office/drawing/2014/main" id="{8B13B3A0-1410-22E9-C00A-AC7E5EEF3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76" y="4774206"/>
            <a:ext cx="768183" cy="768183"/>
          </a:xfrm>
          <a:prstGeom prst="rect">
            <a:avLst/>
          </a:prstGeom>
        </p:spPr>
      </p:pic>
      <p:pic>
        <p:nvPicPr>
          <p:cNvPr id="4" name="Picture 3" descr="Icon  Description automatically generated">
            <a:extLst>
              <a:ext uri="{FF2B5EF4-FFF2-40B4-BE49-F238E27FC236}">
                <a16:creationId xmlns:a16="http://schemas.microsoft.com/office/drawing/2014/main" id="{F710CC6E-26E2-1EAA-8136-4D149AA3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59" y="4748514"/>
            <a:ext cx="819569" cy="819569"/>
          </a:xfrm>
          <a:prstGeom prst="rect">
            <a:avLst/>
          </a:prstGeom>
        </p:spPr>
      </p:pic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78912BA8-9232-BD2B-3332-C4782890A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928" y="4657126"/>
            <a:ext cx="924299" cy="924299"/>
          </a:xfrm>
          <a:prstGeom prst="rect">
            <a:avLst/>
          </a:prstGeom>
        </p:spPr>
      </p:pic>
      <p:pic>
        <p:nvPicPr>
          <p:cNvPr id="12" name="Picture 11" descr="Icon  Description automatically generated">
            <a:extLst>
              <a:ext uri="{FF2B5EF4-FFF2-40B4-BE49-F238E27FC236}">
                <a16:creationId xmlns:a16="http://schemas.microsoft.com/office/drawing/2014/main" id="{5837AF5A-AAED-6B1F-202D-3AB65F7834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84" y="4683784"/>
            <a:ext cx="1366768" cy="897641"/>
          </a:xfrm>
          <a:prstGeom prst="rect">
            <a:avLst/>
          </a:prstGeom>
        </p:spPr>
      </p:pic>
      <p:pic>
        <p:nvPicPr>
          <p:cNvPr id="14" name="Picture 13" descr="Icon  Description automatically generated">
            <a:extLst>
              <a:ext uri="{FF2B5EF4-FFF2-40B4-BE49-F238E27FC236}">
                <a16:creationId xmlns:a16="http://schemas.microsoft.com/office/drawing/2014/main" id="{7EF6A0C7-FD70-2711-CDEA-5509BD1CB5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51" y="4397022"/>
            <a:ext cx="1537912" cy="1537912"/>
          </a:xfrm>
          <a:prstGeom prst="rect">
            <a:avLst/>
          </a:prstGeom>
        </p:spPr>
      </p:pic>
      <p:pic>
        <p:nvPicPr>
          <p:cNvPr id="15" name="Picture 14" descr="Icon  Description automatically generated">
            <a:extLst>
              <a:ext uri="{FF2B5EF4-FFF2-40B4-BE49-F238E27FC236}">
                <a16:creationId xmlns:a16="http://schemas.microsoft.com/office/drawing/2014/main" id="{FA5EB4F3-66F9-8FC3-B32E-038A4569F0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3" y="4648657"/>
            <a:ext cx="1247685" cy="9044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5A5711C-212C-C82C-2036-CC4A6FC7C247}"/>
              </a:ext>
            </a:extLst>
          </p:cNvPr>
          <p:cNvGrpSpPr/>
          <p:nvPr/>
        </p:nvGrpSpPr>
        <p:grpSpPr>
          <a:xfrm>
            <a:off x="6952158" y="2874316"/>
            <a:ext cx="1902642" cy="1928881"/>
            <a:chOff x="7181525" y="2900809"/>
            <a:chExt cx="2863706" cy="2465828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C37CB7D-BDD1-4A38-A512-F7C85F3A7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93508" y="3048125"/>
              <a:ext cx="1896907" cy="1896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ross 16">
              <a:extLst>
                <a:ext uri="{FF2B5EF4-FFF2-40B4-BE49-F238E27FC236}">
                  <a16:creationId xmlns:a16="http://schemas.microsoft.com/office/drawing/2014/main" id="{B7D95CCF-3746-082C-F890-304E2F799098}"/>
                </a:ext>
              </a:extLst>
            </p:cNvPr>
            <p:cNvSpPr/>
            <p:nvPr/>
          </p:nvSpPr>
          <p:spPr>
            <a:xfrm rot="19101528">
              <a:off x="7181525" y="2900809"/>
              <a:ext cx="2863706" cy="2465828"/>
            </a:xfrm>
            <a:prstGeom prst="plus">
              <a:avLst>
                <a:gd name="adj" fmla="val 45067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718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384E-3DCE-5CD6-63A3-7F4A96F8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ED9E-BDAB-E62A-F4B3-B5DCCC43C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Dużo nakładów na wdrożenia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4E8E5-719F-4960-8D02-1A62F3C12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638" y="1851549"/>
            <a:ext cx="5732723" cy="3434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770509-402B-1C84-054B-A377BB3ADB1D}"/>
              </a:ext>
            </a:extLst>
          </p:cNvPr>
          <p:cNvSpPr txBox="1"/>
          <p:nvPr/>
        </p:nvSpPr>
        <p:spPr>
          <a:xfrm>
            <a:off x="702129" y="5704114"/>
            <a:ext cx="8028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Efekt</a:t>
            </a:r>
            <a:r>
              <a:rPr lang="pl-PL" sz="2800" dirty="0"/>
              <a:t>: duże usprawnienia w praktycznej wydajności rozwiązań kryptograficznych.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15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CB515-3C87-0886-9F50-B9393607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7"/>
            <a:ext cx="8319965" cy="807182"/>
          </a:xfrm>
        </p:spPr>
        <p:txBody>
          <a:bodyPr>
            <a:normAutofit/>
          </a:bodyPr>
          <a:lstStyle/>
          <a:p>
            <a:r>
              <a:rPr lang="pl-PL" dirty="0"/>
              <a:t>Przykład: zk-SNARKS (2012)</a:t>
            </a: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DC933AE-1E5A-3452-A4F6-019B00BDD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09" y="5044375"/>
            <a:ext cx="861826" cy="930719"/>
          </a:xfrm>
          <a:prstGeom prst="rect">
            <a:avLst/>
          </a:prstGeom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id="{CC0CDBF8-64FE-7B65-B2CC-2EBE14BF6F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4968" y="4983424"/>
            <a:ext cx="991670" cy="9916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Arrow: Right 5">
                <a:extLst>
                  <a:ext uri="{FF2B5EF4-FFF2-40B4-BE49-F238E27FC236}">
                    <a16:creationId xmlns:a16="http://schemas.microsoft.com/office/drawing/2014/main" id="{45289DC3-6A90-1891-17DF-845B63822035}"/>
                  </a:ext>
                </a:extLst>
              </p:cNvPr>
              <p:cNvSpPr/>
              <p:nvPr/>
            </p:nvSpPr>
            <p:spPr>
              <a:xfrm>
                <a:off x="1759058" y="5044375"/>
                <a:ext cx="5355909" cy="824948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pl-PL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dirty="0"/>
                  <a:t>+ dowód kryptograficzny</a:t>
                </a:r>
                <a:endParaRPr lang="en-US" dirty="0"/>
              </a:p>
            </p:txBody>
          </p:sp>
        </mc:Choice>
        <mc:Fallback>
          <p:sp>
            <p:nvSpPr>
              <p:cNvPr id="6" name="Arrow: Right 5">
                <a:extLst>
                  <a:ext uri="{FF2B5EF4-FFF2-40B4-BE49-F238E27FC236}">
                    <a16:creationId xmlns:a16="http://schemas.microsoft.com/office/drawing/2014/main" id="{45289DC3-6A90-1891-17DF-845B63822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058" y="5044375"/>
                <a:ext cx="5355909" cy="824948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948336F-AD2C-3FA4-8E6A-0373B62A2A65}"/>
              </a:ext>
            </a:extLst>
          </p:cNvPr>
          <p:cNvSpPr/>
          <p:nvPr/>
        </p:nvSpPr>
        <p:spPr>
          <a:xfrm>
            <a:off x="254110" y="1401151"/>
            <a:ext cx="8753819" cy="1254963"/>
          </a:xfrm>
          <a:prstGeom prst="wedgeRectCallout">
            <a:avLst>
              <a:gd name="adj1" fmla="val 17699"/>
              <a:gd name="adj2" fmla="val -698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Zero-Knowledge Succinct Non-Interactive Arguments of Knowledge</a:t>
            </a:r>
            <a:endParaRPr lang="pl-PL" sz="2400" b="1" dirty="0"/>
          </a:p>
          <a:p>
            <a:pPr algn="ctr"/>
            <a:r>
              <a:rPr lang="pl-PL" sz="2400" b="1" dirty="0"/>
              <a:t>(Zwięzłe Nieinteraktywne Argumenty Wiedzy z Wiedzą Zerową)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D4523-F11E-D302-120C-7EBE4BDB8E9D}"/>
              </a:ext>
            </a:extLst>
          </p:cNvPr>
          <p:cNvSpPr txBox="1"/>
          <p:nvPr/>
        </p:nvSpPr>
        <p:spPr>
          <a:xfrm>
            <a:off x="5366100" y="3860884"/>
            <a:ext cx="377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b="1" dirty="0"/>
              <a:t>czas weryfikacji dowodu</a:t>
            </a:r>
            <a:br>
              <a:rPr lang="pl-PL" b="1" dirty="0"/>
            </a:br>
            <a:r>
              <a:rPr lang="pl-PL" dirty="0"/>
              <a:t>(na sprzęcie konsumenckim): 1-2 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D67E5-C992-A50E-1176-2DDF03B0BEB7}"/>
              </a:ext>
            </a:extLst>
          </p:cNvPr>
          <p:cNvSpPr txBox="1"/>
          <p:nvPr/>
        </p:nvSpPr>
        <p:spPr>
          <a:xfrm>
            <a:off x="254110" y="3782286"/>
            <a:ext cx="3447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b="1" dirty="0"/>
              <a:t>czas stworzenia dowodu</a:t>
            </a:r>
            <a:r>
              <a:rPr lang="pl-PL" dirty="0"/>
              <a:t>: mierzony w sekundach dla wielu problemów praktycznych.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2AF97-9B23-943C-7300-5DEBB9063EDE}"/>
              </a:ext>
            </a:extLst>
          </p:cNvPr>
          <p:cNvSpPr txBox="1"/>
          <p:nvPr/>
        </p:nvSpPr>
        <p:spPr>
          <a:xfrm>
            <a:off x="2335372" y="4705616"/>
            <a:ext cx="415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b="1" dirty="0"/>
              <a:t>rozmiar dowodu</a:t>
            </a:r>
            <a:r>
              <a:rPr lang="pl-PL" dirty="0"/>
              <a:t>: 128 – 256 bajtów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4DC49-0C67-C1FE-04D0-B0C9FD355A0E}"/>
              </a:ext>
            </a:extLst>
          </p:cNvPr>
          <p:cNvSpPr txBox="1"/>
          <p:nvPr/>
        </p:nvSpPr>
        <p:spPr>
          <a:xfrm>
            <a:off x="3019065" y="3122220"/>
            <a:ext cx="3483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Przykładowe benchmarki: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2B055CA-3D38-8A5E-C832-A3ACE84D5190}"/>
              </a:ext>
            </a:extLst>
          </p:cNvPr>
          <p:cNvSpPr/>
          <p:nvPr/>
        </p:nvSpPr>
        <p:spPr>
          <a:xfrm rot="5400000">
            <a:off x="4362836" y="4099177"/>
            <a:ext cx="325237" cy="2215635"/>
          </a:xfrm>
          <a:prstGeom prst="leftBrace">
            <a:avLst>
              <a:gd name="adj1" fmla="val 25682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3" grpId="0"/>
      <p:bldP spid="16" grpId="0"/>
      <p:bldP spid="17" grpId="0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/>
          <p:cNvSpPr/>
          <p:nvPr/>
        </p:nvSpPr>
        <p:spPr>
          <a:xfrm>
            <a:off x="6804967" y="3525125"/>
            <a:ext cx="1016688" cy="659111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76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13" y="105819"/>
            <a:ext cx="7886700" cy="1325563"/>
          </a:xfrm>
        </p:spPr>
        <p:txBody>
          <a:bodyPr/>
          <a:lstStyle/>
          <a:p>
            <a:r>
              <a:rPr lang="pl-PL" dirty="0"/>
              <a:t>Podejście wielu kryptografów</a:t>
            </a:r>
          </a:p>
        </p:txBody>
      </p:sp>
      <p:sp>
        <p:nvSpPr>
          <p:cNvPr id="4" name="Cloud 3"/>
          <p:cNvSpPr/>
          <p:nvPr/>
        </p:nvSpPr>
        <p:spPr>
          <a:xfrm>
            <a:off x="1257145" y="3044770"/>
            <a:ext cx="7408717" cy="2956213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pl-PL" sz="3200" dirty="0">
                <a:solidFill>
                  <a:srgbClr val="000000"/>
                </a:solidFill>
                <a:latin typeface="Lato" panose="020F0502020204030203" pitchFamily="34" charset="0"/>
              </a:rPr>
              <a:t>Praca nad kryptograficznymi aspektami kryptowalut (“</a:t>
            </a:r>
            <a:r>
              <a:rPr lang="pl-PL" sz="3200" b="1" dirty="0">
                <a:solidFill>
                  <a:srgbClr val="000000"/>
                </a:solidFill>
                <a:latin typeface="Lato" panose="020F0502020204030203" pitchFamily="34" charset="0"/>
              </a:rPr>
              <a:t>kryptografia w crypto</a:t>
            </a:r>
            <a:r>
              <a:rPr lang="pl-PL" sz="3200" dirty="0">
                <a:solidFill>
                  <a:srgbClr val="000000"/>
                </a:solidFill>
                <a:latin typeface="Lato" panose="020F0502020204030203" pitchFamily="34" charset="0"/>
              </a:rPr>
              <a:t>”).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92859" y="1690689"/>
            <a:ext cx="89082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r"/>
            <a:r>
              <a:rPr lang="pl-PL" sz="3200" dirty="0">
                <a:latin typeface="Lato" panose="020F0502020204030203" pitchFamily="34" charset="0"/>
              </a:rPr>
              <a:t>“nie możesz ich pokonać, przyłącz się do nich”</a:t>
            </a:r>
          </a:p>
        </p:txBody>
      </p:sp>
    </p:spTree>
    <p:extLst>
      <p:ext uri="{BB962C8B-B14F-4D97-AF65-F5344CB8AC3E}">
        <p14:creationId xmlns:p14="http://schemas.microsoft.com/office/powerpoint/2010/main" val="341247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/>
          <p:cNvSpPr/>
          <p:nvPr/>
        </p:nvSpPr>
        <p:spPr>
          <a:xfrm>
            <a:off x="7822095" y="1730446"/>
            <a:ext cx="1110529" cy="659111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6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4D5F-4111-887C-3379-B8BDED06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blockchain potrzebuje kryptografii?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EC1E-8750-FE2C-3911-AFD62BD3F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Brak zaufanej strony trzeciej zupełnie zmienia zasady gry.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 tradycyjnej bankowości zawsze istnieje „instytucja odwoławcza”.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CB6E66-387A-9F39-B4E2-FE91BAA8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23546" y="2721989"/>
            <a:ext cx="1896907" cy="18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38C30DBE-D761-27C4-761D-D097ABA9F9DF}"/>
              </a:ext>
            </a:extLst>
          </p:cNvPr>
          <p:cNvSpPr/>
          <p:nvPr/>
        </p:nvSpPr>
        <p:spPr>
          <a:xfrm rot="19101528">
            <a:off x="3130386" y="2406196"/>
            <a:ext cx="2794571" cy="2753474"/>
          </a:xfrm>
          <a:prstGeom prst="plus">
            <a:avLst>
              <a:gd name="adj" fmla="val 47083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5257" y="5614486"/>
            <a:ext cx="1135027" cy="113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88" y="4846"/>
            <a:ext cx="7886700" cy="1325563"/>
          </a:xfrm>
        </p:spPr>
        <p:txBody>
          <a:bodyPr/>
          <a:lstStyle/>
          <a:p>
            <a:r>
              <a:rPr lang="pl-PL" dirty="0"/>
              <a:t>Wady blockchaina Bitcoina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72" y="1243514"/>
            <a:ext cx="8515350" cy="5357632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problemy z „przechowywaniem bitcoinów”</a:t>
            </a:r>
          </a:p>
          <a:p>
            <a:pPr marL="0" indent="0"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r>
              <a:rPr lang="pl-PL" b="1" dirty="0">
                <a:solidFill>
                  <a:srgbClr val="00B050"/>
                </a:solidFill>
              </a:rPr>
              <a:t>prywatność transakcji</a:t>
            </a: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r>
              <a:rPr lang="pl-PL" b="1" dirty="0">
                <a:solidFill>
                  <a:srgbClr val="7030A0"/>
                </a:solidFill>
              </a:rPr>
              <a:t>zużycie energii</a:t>
            </a:r>
            <a:endParaRPr lang="pl-PL" b="1" dirty="0">
              <a:solidFill>
                <a:srgbClr val="FF0000"/>
              </a:solidFill>
            </a:endParaRPr>
          </a:p>
          <a:p>
            <a:endParaRPr lang="pl-PL" b="1" dirty="0">
              <a:solidFill>
                <a:srgbClr val="FF0000"/>
              </a:solidFill>
            </a:endParaRPr>
          </a:p>
          <a:p>
            <a:endParaRPr lang="pl-PL" b="1" dirty="0">
              <a:solidFill>
                <a:srgbClr val="FF0000"/>
              </a:solidFill>
            </a:endParaRPr>
          </a:p>
          <a:p>
            <a:r>
              <a:rPr lang="pl-PL" b="1" dirty="0">
                <a:solidFill>
                  <a:srgbClr val="FF0000"/>
                </a:solidFill>
              </a:rPr>
              <a:t>cena i czas wykonania transakcji</a:t>
            </a:r>
            <a:endParaRPr lang="pl-PL" dirty="0"/>
          </a:p>
        </p:txBody>
      </p:sp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57768" y="5648924"/>
            <a:ext cx="1100589" cy="110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9210" y="4008253"/>
            <a:ext cx="1517193" cy="151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B6004-C146-97A1-23E4-423E5BFD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618" r="31517"/>
          <a:stretch>
            <a:fillRect/>
          </a:stretch>
        </p:blipFill>
        <p:spPr>
          <a:xfrm>
            <a:off x="4572000" y="2718752"/>
            <a:ext cx="976544" cy="128950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5371D25-6336-FA13-B50E-38B0034DC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76" y="1807974"/>
            <a:ext cx="1674704" cy="5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4FAB82C-5AFC-6D89-B113-0732DEC38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71" y="1735463"/>
            <a:ext cx="1438642" cy="66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s Download | Zondacrypto">
            <a:extLst>
              <a:ext uri="{FF2B5EF4-FFF2-40B4-BE49-F238E27FC236}">
                <a16:creationId xmlns:a16="http://schemas.microsoft.com/office/drawing/2014/main" id="{3FBF7DF1-2E09-A24E-CA76-67135D106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57" y="1936098"/>
            <a:ext cx="2039420" cy="26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CB22D-30B4-5BF1-960F-D47F54283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162D-96A4-853A-4DA1-337E4451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CD672-A0AB-4259-5D6A-DC8BC0F60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80218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  <a:br>
              <a:rPr lang="pl-PL" dirty="0"/>
            </a:b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Przechowywanie kryptowalut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Prywatność</a:t>
            </a:r>
          </a:p>
          <a:p>
            <a:pPr marL="971550" lvl="1" indent="-514350">
              <a:buFont typeface="+mj-lt"/>
              <a:buAutoNum type="arabicPeriod"/>
            </a:pPr>
            <a:endParaRPr lang="pl-PL" b="1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Blockchain bez śladu węglowego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Skalowalność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457200" lvl="1" indent="0">
              <a:buNone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5EAD4FF-69BF-127F-3184-E720E1FEA880}"/>
              </a:ext>
            </a:extLst>
          </p:cNvPr>
          <p:cNvSpPr/>
          <p:nvPr/>
        </p:nvSpPr>
        <p:spPr>
          <a:xfrm>
            <a:off x="5133563" y="3429000"/>
            <a:ext cx="1201923" cy="45423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7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D90E-E585-F2F6-A093-87A5714F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45" y="365126"/>
            <a:ext cx="8419671" cy="1325563"/>
          </a:xfrm>
        </p:spPr>
        <p:txBody>
          <a:bodyPr/>
          <a:lstStyle/>
          <a:p>
            <a:r>
              <a:rPr lang="pl-PL" dirty="0"/>
              <a:t>Co to znaczy „posiadać bitcoiny”?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09CD6-2D4C-6D3A-5919-20363AC0B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825625"/>
            <a:ext cx="7939997" cy="377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0070C0"/>
                </a:solidFill>
              </a:rPr>
              <a:t>W teorii:</a:t>
            </a:r>
          </a:p>
          <a:p>
            <a:pPr marL="0" indent="0">
              <a:buNone/>
            </a:pPr>
            <a:r>
              <a:rPr lang="pl-PL" dirty="0"/>
              <a:t>Każdy użytkownik przechowuje bezpiecznie swoje „klucze prywatne” służące do ich wydawania.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>
                <a:solidFill>
                  <a:srgbClr val="7030A0"/>
                </a:solidFill>
              </a:rPr>
              <a:t>W praktyce: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Wielu zwykłych użytkowników trzyma swoje bitcoiny na „giełdach”.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Speech Bubble: Rectangle 3">
                <a:extLst>
                  <a:ext uri="{FF2B5EF4-FFF2-40B4-BE49-F238E27FC236}">
                    <a16:creationId xmlns:a16="http://schemas.microsoft.com/office/drawing/2014/main" id="{E59E9E5A-F711-88CB-8242-6CB8B17B0497}"/>
                  </a:ext>
                </a:extLst>
              </p:cNvPr>
              <p:cNvSpPr/>
              <p:nvPr/>
            </p:nvSpPr>
            <p:spPr>
              <a:xfrm>
                <a:off x="2224355" y="5933326"/>
                <a:ext cx="4628508" cy="559548"/>
              </a:xfrm>
              <a:prstGeom prst="wedgeRectCallout">
                <a:avLst>
                  <a:gd name="adj1" fmla="val -28547"/>
                  <a:gd name="adj2" fmla="val -133324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dirty="0"/>
                  <a:t>giełda </a:t>
                </a:r>
                <a14:m>
                  <m:oMath xmlns:m="http://schemas.openxmlformats.org/officeDocument/2006/math">
                    <m:r>
                      <a:rPr lang="pl-PL" sz="24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pl-PL" sz="2400" dirty="0"/>
                  <a:t> bank kryptowalutowy</a:t>
                </a:r>
                <a:endParaRPr lang="en-US" sz="2400" dirty="0"/>
              </a:p>
            </p:txBody>
          </p:sp>
        </mc:Choice>
        <mc:Fallback>
          <p:sp>
            <p:nvSpPr>
              <p:cNvPr id="4" name="Speech Bubble: Rectangle 3">
                <a:extLst>
                  <a:ext uri="{FF2B5EF4-FFF2-40B4-BE49-F238E27FC236}">
                    <a16:creationId xmlns:a16="http://schemas.microsoft.com/office/drawing/2014/main" id="{E59E9E5A-F711-88CB-8242-6CB8B17B0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355" y="5933326"/>
                <a:ext cx="4628508" cy="559548"/>
              </a:xfrm>
              <a:prstGeom prst="wedgeRectCallout">
                <a:avLst>
                  <a:gd name="adj1" fmla="val -28547"/>
                  <a:gd name="adj2" fmla="val -133324"/>
                </a:avLst>
              </a:prstGeom>
              <a:blipFill>
                <a:blip r:embed="rId2"/>
                <a:stretch>
                  <a:fillRect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6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79B02-1BB9-51E5-9E9D-AB1EEFCE8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2F406C-2144-A8FE-A657-3C71B99AF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349" y="2751507"/>
            <a:ext cx="3007805" cy="1503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A004D-F9FF-BA26-B5F8-F9C92D0B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01" y="125956"/>
            <a:ext cx="7886700" cy="1325563"/>
          </a:xfrm>
        </p:spPr>
        <p:txBody>
          <a:bodyPr/>
          <a:lstStyle/>
          <a:p>
            <a:r>
              <a:rPr lang="pl-PL" dirty="0"/>
              <a:t>Typowa sytuacja</a:t>
            </a:r>
            <a:endParaRPr lang="en-US" dirty="0"/>
          </a:p>
        </p:txBody>
      </p:sp>
      <p:pic>
        <p:nvPicPr>
          <p:cNvPr id="11" name="Picture 10" descr="Icon  Description automatically generated">
            <a:extLst>
              <a:ext uri="{FF2B5EF4-FFF2-40B4-BE49-F238E27FC236}">
                <a16:creationId xmlns:a16="http://schemas.microsoft.com/office/drawing/2014/main" id="{1D9BC725-360D-01AA-7B6F-AF858F677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21" y="3063705"/>
            <a:ext cx="984331" cy="984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57585-1FFF-4DFD-AB87-78B480B31485}"/>
              </a:ext>
            </a:extLst>
          </p:cNvPr>
          <p:cNvSpPr txBox="1"/>
          <p:nvPr/>
        </p:nvSpPr>
        <p:spPr>
          <a:xfrm>
            <a:off x="586005" y="4212905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„posiadacz”</a:t>
            </a:r>
            <a:br>
              <a:rPr lang="pl-PL" dirty="0"/>
            </a:br>
            <a:r>
              <a:rPr lang="pl-PL" dirty="0"/>
              <a:t>bitcoinów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E56E6-FD42-832A-6EF3-81E46315291A}"/>
              </a:ext>
            </a:extLst>
          </p:cNvPr>
          <p:cNvSpPr txBox="1"/>
          <p:nvPr/>
        </p:nvSpPr>
        <p:spPr>
          <a:xfrm>
            <a:off x="3733928" y="4313416"/>
            <a:ext cx="94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„giełda”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78622-D868-6D88-DE17-6EE8D7A9D930}"/>
              </a:ext>
            </a:extLst>
          </p:cNvPr>
          <p:cNvSpPr txBox="1"/>
          <p:nvPr/>
        </p:nvSpPr>
        <p:spPr>
          <a:xfrm>
            <a:off x="6890622" y="4255410"/>
            <a:ext cx="1323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księga</a:t>
            </a:r>
            <a:br>
              <a:rPr lang="pl-PL" dirty="0"/>
            </a:br>
            <a:r>
              <a:rPr lang="pl-PL" dirty="0"/>
              <a:t>(blockchain)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1A2D22F-562E-85F9-ACD3-1FD98F24A4E4}"/>
              </a:ext>
            </a:extLst>
          </p:cNvPr>
          <p:cNvSpPr/>
          <p:nvPr/>
        </p:nvSpPr>
        <p:spPr>
          <a:xfrm>
            <a:off x="5550364" y="3368171"/>
            <a:ext cx="1401467" cy="3753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02023F2-AE28-073A-7C38-75A0740BD32E}"/>
              </a:ext>
            </a:extLst>
          </p:cNvPr>
          <p:cNvSpPr/>
          <p:nvPr/>
        </p:nvSpPr>
        <p:spPr>
          <a:xfrm>
            <a:off x="1691682" y="3368171"/>
            <a:ext cx="1401467" cy="3753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3E50326-C91F-F427-704B-E02A6FA09BD3}"/>
              </a:ext>
            </a:extLst>
          </p:cNvPr>
          <p:cNvSpPr/>
          <p:nvPr/>
        </p:nvSpPr>
        <p:spPr>
          <a:xfrm>
            <a:off x="1098199" y="1693514"/>
            <a:ext cx="1925295" cy="999987"/>
          </a:xfrm>
          <a:prstGeom prst="wedgeRoundRectCallout">
            <a:avLst>
              <a:gd name="adj1" fmla="val -40642"/>
              <a:gd name="adj2" fmla="val 76745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musi całkowicie ufać giełdzie</a:t>
            </a:r>
            <a:endParaRPr lang="en-US" dirty="0"/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FA5726F-6695-BD5B-845F-AABCC8D194E0}"/>
              </a:ext>
            </a:extLst>
          </p:cNvPr>
          <p:cNvSpPr/>
          <p:nvPr/>
        </p:nvSpPr>
        <p:spPr>
          <a:xfrm>
            <a:off x="5559691" y="1690690"/>
            <a:ext cx="1925295" cy="999987"/>
          </a:xfrm>
          <a:prstGeom prst="wedgeRoundRectCallout">
            <a:avLst>
              <a:gd name="adj1" fmla="val -54007"/>
              <a:gd name="adj2" fmla="val 87314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zna klucze kryptograficzne do bitcoinów</a:t>
            </a:r>
            <a:endParaRPr lang="en-US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7EB9270-6518-CFE2-C8EF-C4D8FFE6D0D6}"/>
              </a:ext>
            </a:extLst>
          </p:cNvPr>
          <p:cNvSpPr/>
          <p:nvPr/>
        </p:nvSpPr>
        <p:spPr>
          <a:xfrm>
            <a:off x="3446769" y="1690689"/>
            <a:ext cx="1925295" cy="999987"/>
          </a:xfrm>
          <a:prstGeom prst="wedgeRoundRectCallout">
            <a:avLst>
              <a:gd name="adj1" fmla="val 30480"/>
              <a:gd name="adj2" fmla="val 8639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obiecuje, że ma bitcoiny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0EDAEE-7F39-730E-16F1-92065861827A}"/>
              </a:ext>
            </a:extLst>
          </p:cNvPr>
          <p:cNvSpPr txBox="1"/>
          <p:nvPr/>
        </p:nvSpPr>
        <p:spPr>
          <a:xfrm>
            <a:off x="380179" y="4984574"/>
            <a:ext cx="56582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Dwa </a:t>
            </a:r>
            <a:r>
              <a:rPr lang="pl-PL" sz="2000" b="1" dirty="0">
                <a:solidFill>
                  <a:srgbClr val="C00000"/>
                </a:solidFill>
              </a:rPr>
              <a:t>główne ryzyka</a:t>
            </a:r>
            <a:r>
              <a:rPr lang="pl-PL" sz="20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giełda nie ma pokrycia w prawdziwych bitcoinach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giełda jest zaatakowana przez hackerów</a:t>
            </a:r>
          </a:p>
          <a:p>
            <a:endParaRPr lang="pl-PL" sz="2000" dirty="0"/>
          </a:p>
          <a:p>
            <a:r>
              <a:rPr lang="pl-PL" sz="2000" dirty="0"/>
              <a:t>Oba te problemy można rozwiązać </a:t>
            </a:r>
            <a:r>
              <a:rPr lang="pl-PL" sz="2000" b="1" dirty="0"/>
              <a:t>kryptograficznie</a:t>
            </a:r>
            <a:r>
              <a:rPr lang="pl-PL" sz="2000" dirty="0"/>
              <a:t>!</a:t>
            </a:r>
          </a:p>
          <a:p>
            <a:endParaRPr lang="en-US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1CA8C7-E192-7340-42F0-9267EFAFE8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59" t="4642" r="30476" b="5833"/>
          <a:stretch>
            <a:fillRect/>
          </a:stretch>
        </p:blipFill>
        <p:spPr>
          <a:xfrm>
            <a:off x="586005" y="3057846"/>
            <a:ext cx="959293" cy="10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build="allAtOnce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93D3-4B92-5C75-3BDC-BD01C4D0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50" y="165177"/>
            <a:ext cx="9160363" cy="1325563"/>
          </a:xfrm>
        </p:spPr>
        <p:txBody>
          <a:bodyPr/>
          <a:lstStyle/>
          <a:p>
            <a:r>
              <a:rPr lang="pl-PL" dirty="0"/>
              <a:t>Jak dowieść pokrycie?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0A1A6-1E16-CBC9-C7CD-C8B2624B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20" y="2121125"/>
            <a:ext cx="3007805" cy="1503903"/>
          </a:xfrm>
          <a:prstGeom prst="rect">
            <a:avLst/>
          </a:prstGeom>
        </p:spPr>
      </p:pic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C2BD3260-4877-2E15-2E45-01B3D68AF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92" y="2433323"/>
            <a:ext cx="984331" cy="98433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F55F785-497F-833D-8E20-10DC1AF8C079}"/>
              </a:ext>
            </a:extLst>
          </p:cNvPr>
          <p:cNvSpPr/>
          <p:nvPr/>
        </p:nvSpPr>
        <p:spPr>
          <a:xfrm>
            <a:off x="3552835" y="2737789"/>
            <a:ext cx="1401467" cy="3753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97C5605B-EE25-93BD-524C-685B5E898531}"/>
              </a:ext>
            </a:extLst>
          </p:cNvPr>
          <p:cNvSpPr/>
          <p:nvPr/>
        </p:nvSpPr>
        <p:spPr>
          <a:xfrm>
            <a:off x="840820" y="1490740"/>
            <a:ext cx="8145337" cy="584990"/>
          </a:xfrm>
          <a:prstGeom prst="wedgeEllipseCallout">
            <a:avLst>
              <a:gd name="adj1" fmla="val -23808"/>
              <a:gd name="adj2" fmla="val 7878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każdy bitcoin na koncie ma pokrycie na blockchainie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D32B8-24F9-5FE4-0387-9E0778661801}"/>
              </a:ext>
            </a:extLst>
          </p:cNvPr>
          <p:cNvSpPr txBox="1"/>
          <p:nvPr/>
        </p:nvSpPr>
        <p:spPr>
          <a:xfrm>
            <a:off x="96568" y="4067326"/>
            <a:ext cx="831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Możliwe rozwiązania:</a:t>
            </a:r>
          </a:p>
          <a:p>
            <a:endParaRPr lang="pl-PL" sz="2400" dirty="0"/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użycie zaufanego audytora </a:t>
            </a:r>
          </a:p>
          <a:p>
            <a:pPr marL="342900" indent="-342900">
              <a:buFont typeface="+mj-lt"/>
              <a:buAutoNum type="arabicPeriod"/>
            </a:pPr>
            <a:endParaRPr lang="pl-PL" sz="2400" dirty="0"/>
          </a:p>
          <a:p>
            <a:pPr marL="342900" indent="-342900">
              <a:buFont typeface="+mj-lt"/>
              <a:buAutoNum type="arabicPeriod"/>
            </a:pPr>
            <a:r>
              <a:rPr lang="pl-PL" sz="2400" dirty="0"/>
              <a:t>ujawnienie wartości wszystkich kont</a:t>
            </a:r>
          </a:p>
          <a:p>
            <a:pPr marL="342900" indent="-342900">
              <a:buFont typeface="+mj-lt"/>
              <a:buAutoNum type="arabicPeriod"/>
            </a:pPr>
            <a:endParaRPr lang="pl-PL" sz="2400" dirty="0"/>
          </a:p>
          <a:p>
            <a:r>
              <a:rPr lang="pl-PL" sz="2400" dirty="0"/>
              <a:t>Rozwiązanie kryptograficzne: </a:t>
            </a:r>
            <a:r>
              <a:rPr lang="pl-PL" sz="2400" b="1" dirty="0"/>
              <a:t>protokoły z wiedzą zerową (ZK)</a:t>
            </a:r>
            <a:r>
              <a:rPr lang="pl-PL" sz="2400" dirty="0"/>
              <a:t>.</a:t>
            </a:r>
          </a:p>
          <a:p>
            <a:endParaRPr lang="en-US" sz="240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03C8897-5D80-827E-3D4F-1581184F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8625" y="4376047"/>
            <a:ext cx="1116771" cy="11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4B6FA69A-CC65-D8E4-17AE-C4291C26FC81}"/>
              </a:ext>
            </a:extLst>
          </p:cNvPr>
          <p:cNvSpPr/>
          <p:nvPr/>
        </p:nvSpPr>
        <p:spPr>
          <a:xfrm>
            <a:off x="6112062" y="2994876"/>
            <a:ext cx="2661823" cy="1503903"/>
          </a:xfrm>
          <a:prstGeom prst="wedgeRectCallout">
            <a:avLst>
              <a:gd name="adj1" fmla="val -107835"/>
              <a:gd name="adj2" fmla="val 450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>sprawdza czy wartość zobowiązań giełdy nie przekracza wartości posiadanych środków</a:t>
            </a:r>
            <a:endParaRPr lang="en-US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A7275948-A1EF-8DD1-7443-01863645BF44}"/>
              </a:ext>
            </a:extLst>
          </p:cNvPr>
          <p:cNvSpPr/>
          <p:nvPr/>
        </p:nvSpPr>
        <p:spPr>
          <a:xfrm>
            <a:off x="4913488" y="4597817"/>
            <a:ext cx="3692979" cy="658586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problem: zaufanie</a:t>
            </a:r>
            <a:endParaRPr lang="en-US" dirty="0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B1088518-C243-75AD-85AB-AF041BBD5A74}"/>
              </a:ext>
            </a:extLst>
          </p:cNvPr>
          <p:cNvSpPr/>
          <p:nvPr/>
        </p:nvSpPr>
        <p:spPr>
          <a:xfrm>
            <a:off x="5195242" y="5355441"/>
            <a:ext cx="3692979" cy="658586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problem: prywatność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1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F1A3-A45C-D3B0-EC10-66652731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365126"/>
            <a:ext cx="8014607" cy="1325563"/>
          </a:xfrm>
        </p:spPr>
        <p:txBody>
          <a:bodyPr>
            <a:normAutofit fontScale="90000"/>
          </a:bodyPr>
          <a:lstStyle/>
          <a:p>
            <a:r>
              <a:rPr lang="pl-PL" dirty="0"/>
              <a:t>Emulacja audytora przez protokół z wiedzą zerową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7F9FE-C89C-3960-3493-6F1239AD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686" y="3429000"/>
            <a:ext cx="3007805" cy="15039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2638D756-4E41-8E5D-2C37-A789814DD7BE}"/>
                  </a:ext>
                </a:extLst>
              </p:cNvPr>
              <p:cNvSpPr/>
              <p:nvPr/>
            </p:nvSpPr>
            <p:spPr>
              <a:xfrm flipH="1">
                <a:off x="2046107" y="2900771"/>
                <a:ext cx="4256721" cy="2773911"/>
              </a:xfrm>
              <a:prstGeom prst="rightArrow">
                <a:avLst>
                  <a:gd name="adj1" fmla="val 100000"/>
                  <a:gd name="adj2" fmla="val 35872"/>
                </a:avLst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pl-PL" sz="2400" b="1" dirty="0">
                    <a:solidFill>
                      <a:srgbClr val="FF0000"/>
                    </a:solidFill>
                  </a:rPr>
                  <a:t>Fakt </a:t>
                </a:r>
                <a14:m>
                  <m:oMath xmlns:m="http://schemas.openxmlformats.org/officeDocument/2006/math">
                    <m:r>
                      <a:rPr lang="pl-PL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pl-PL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pl-PL" sz="2400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pl-PL" sz="2400" dirty="0"/>
                  <a:t>wartość zobowiązań giełdy nie przekracza wartości posiadanych środków</a:t>
                </a:r>
              </a:p>
              <a:p>
                <a:pPr algn="ctr"/>
                <a:r>
                  <a:rPr lang="pl-PL" sz="2400" dirty="0"/>
                  <a:t>+ </a:t>
                </a:r>
              </a:p>
              <a:p>
                <a:pPr algn="ctr"/>
                <a:r>
                  <a:rPr lang="pl-PL" sz="2400" dirty="0"/>
                  <a:t>dowód kryptograficzny</a:t>
                </a:r>
                <a:endParaRPr lang="en-US" sz="2400" dirty="0"/>
              </a:p>
            </p:txBody>
          </p:sp>
        </mc:Choice>
        <mc:Fallback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2638D756-4E41-8E5D-2C37-A789814DD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046107" y="2900771"/>
                <a:ext cx="4256721" cy="2773911"/>
              </a:xfrm>
              <a:prstGeom prst="rightArrow">
                <a:avLst>
                  <a:gd name="adj1" fmla="val 100000"/>
                  <a:gd name="adj2" fmla="val 35872"/>
                </a:avLst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1D38B332-C74C-2691-4C6F-5F3155419524}"/>
              </a:ext>
            </a:extLst>
          </p:cNvPr>
          <p:cNvSpPr/>
          <p:nvPr/>
        </p:nvSpPr>
        <p:spPr>
          <a:xfrm>
            <a:off x="5094515" y="1918199"/>
            <a:ext cx="2841171" cy="696686"/>
          </a:xfrm>
          <a:prstGeom prst="wedgeRectCallout">
            <a:avLst>
              <a:gd name="adj1" fmla="val -27538"/>
              <a:gd name="adj2" fmla="val 1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dowód z wiedzą zerową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85B8D1-CCB3-1508-0A84-0832D7AB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59" t="4642" r="30476" b="5833"/>
          <a:stretch>
            <a:fillRect/>
          </a:stretch>
        </p:blipFill>
        <p:spPr>
          <a:xfrm>
            <a:off x="664029" y="3844836"/>
            <a:ext cx="984683" cy="108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3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A35C6-B28E-D5FD-792E-794B41C2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77" y="65470"/>
            <a:ext cx="7886700" cy="1325563"/>
          </a:xfrm>
        </p:spPr>
        <p:txBody>
          <a:bodyPr/>
          <a:lstStyle/>
          <a:p>
            <a:r>
              <a:rPr lang="pl-PL" dirty="0"/>
              <a:t>Praktyczne wdrożenia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73D30-23E5-DBC9-7335-8E4AC6D90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01" y="1391033"/>
            <a:ext cx="5868198" cy="1650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06D40-CF1B-8483-A53A-8D7A605D0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27" y="4949250"/>
            <a:ext cx="3719544" cy="1721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800842-8BA7-FB61-0B34-80BE2A8DB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28" y="3429000"/>
            <a:ext cx="6096000" cy="1351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172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09DF-ED5B-5231-CE49-016CD080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36" y="121517"/>
            <a:ext cx="7886700" cy="1325563"/>
          </a:xfrm>
        </p:spPr>
        <p:txBody>
          <a:bodyPr/>
          <a:lstStyle/>
          <a:p>
            <a:r>
              <a:rPr lang="pl-PL" dirty="0"/>
              <a:t>Jak utrudnić ataki hackerskie?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AE36E-9934-E788-22DE-6DFF41E65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078" y="5072970"/>
            <a:ext cx="7886700" cy="901246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Pomysł</a:t>
            </a:r>
            <a:r>
              <a:rPr lang="pl-PL" dirty="0"/>
              <a:t> (jeszcze sprzed ery blockchaina): rozproszmy klucze na wiele serwerów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16D04-2837-5DA6-29AE-8D7D21B57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08" y="1894738"/>
            <a:ext cx="3007805" cy="1503903"/>
          </a:xfrm>
          <a:prstGeom prst="rect">
            <a:avLst/>
          </a:prstGeom>
        </p:spPr>
      </p:pic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406F0822-E47E-2309-EF0C-D39271816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96" y="3422764"/>
            <a:ext cx="1128802" cy="1128802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74BC8020-FB80-B416-5BC3-79BEF8628A59}"/>
              </a:ext>
            </a:extLst>
          </p:cNvPr>
          <p:cNvSpPr/>
          <p:nvPr/>
        </p:nvSpPr>
        <p:spPr>
          <a:xfrm>
            <a:off x="5003657" y="1562100"/>
            <a:ext cx="3704914" cy="1375003"/>
          </a:xfrm>
          <a:prstGeom prst="wedgeRectCallout">
            <a:avLst>
              <a:gd name="adj1" fmla="val -78593"/>
              <a:gd name="adj2" fmla="val 43731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noProof="0" dirty="0"/>
              <a:t>pojedynczy punkt awarii</a:t>
            </a:r>
            <a:br>
              <a:rPr lang="pl-PL" sz="2400" noProof="0" dirty="0"/>
            </a:br>
            <a:r>
              <a:rPr lang="pl-PL" sz="2400" dirty="0"/>
              <a:t>(„single point of failure”)</a:t>
            </a:r>
            <a:endParaRPr lang="pl-PL" sz="24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16CCDC-2E05-28BB-011F-133C28B9F0A1}"/>
              </a:ext>
            </a:extLst>
          </p:cNvPr>
          <p:cNvSpPr/>
          <p:nvPr/>
        </p:nvSpPr>
        <p:spPr>
          <a:xfrm>
            <a:off x="2497745" y="2483262"/>
            <a:ext cx="1398817" cy="63814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klucze do bitcoinów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3C24F-4DBB-52BD-E4E8-FB8DF1335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69" y="1294454"/>
            <a:ext cx="2552700" cy="1276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22469-97EA-2506-5403-0F2E07219778}"/>
              </a:ext>
            </a:extLst>
          </p:cNvPr>
          <p:cNvSpPr/>
          <p:nvPr/>
        </p:nvSpPr>
        <p:spPr>
          <a:xfrm>
            <a:off x="6466736" y="1827573"/>
            <a:ext cx="1187165" cy="49052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klucze do bitcoinów</a:t>
            </a:r>
            <a:endParaRPr lang="en-US" dirty="0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BC467967-5670-8ECF-FFF0-FFAB573E9AD5}"/>
              </a:ext>
            </a:extLst>
          </p:cNvPr>
          <p:cNvSpPr/>
          <p:nvPr/>
        </p:nvSpPr>
        <p:spPr>
          <a:xfrm>
            <a:off x="4631871" y="2756486"/>
            <a:ext cx="4272643" cy="2824843"/>
          </a:xfrm>
          <a:prstGeom prst="wedgeEllipseCallout">
            <a:avLst>
              <a:gd name="adj1" fmla="val -4272"/>
              <a:gd name="adj2" fmla="val -6081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2FB0D-4DE0-A3D4-F75A-45EC17CB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68" y="365127"/>
            <a:ext cx="8169789" cy="803214"/>
          </a:xfrm>
        </p:spPr>
        <p:txBody>
          <a:bodyPr>
            <a:normAutofit fontScale="90000"/>
          </a:bodyPr>
          <a:lstStyle/>
          <a:p>
            <a:r>
              <a:rPr lang="pl-PL" dirty="0"/>
              <a:t>Rozwiązanie za pomocą kryptografii rozproszonej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4F96B6-76C7-1DC7-17C8-5738DD80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31" t="24811" r="26191" b="6632"/>
          <a:stretch>
            <a:fillRect/>
          </a:stretch>
        </p:blipFill>
        <p:spPr>
          <a:xfrm>
            <a:off x="6232071" y="3149786"/>
            <a:ext cx="964632" cy="694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F5CD0B-F626-4292-6FBE-34AA449469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31" t="24811" r="26191" b="6632"/>
          <a:stretch>
            <a:fillRect/>
          </a:stretch>
        </p:blipFill>
        <p:spPr>
          <a:xfrm>
            <a:off x="5568042" y="4608948"/>
            <a:ext cx="964632" cy="694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253895-A8A4-9834-83CD-1711B75DD6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31" t="24811" r="26191" b="6632"/>
          <a:stretch>
            <a:fillRect/>
          </a:stretch>
        </p:blipFill>
        <p:spPr>
          <a:xfrm>
            <a:off x="7060319" y="4619717"/>
            <a:ext cx="964632" cy="694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F6AFDD-7556-FC0B-E097-875C626B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31" t="24811" r="26191" b="6632"/>
          <a:stretch>
            <a:fillRect/>
          </a:stretch>
        </p:blipFill>
        <p:spPr>
          <a:xfrm>
            <a:off x="7501503" y="3497222"/>
            <a:ext cx="964632" cy="694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9C858D-CD0A-1B3B-E9EE-0CDD333A94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31" t="24811" r="26191" b="6632"/>
          <a:stretch>
            <a:fillRect/>
          </a:stretch>
        </p:blipFill>
        <p:spPr>
          <a:xfrm>
            <a:off x="4898571" y="3543525"/>
            <a:ext cx="964632" cy="6948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B53C16-F1A9-63F5-7373-1BB4F82EBF6F}"/>
                  </a:ext>
                </a:extLst>
              </p:cNvPr>
              <p:cNvSpPr txBox="1"/>
              <p:nvPr/>
            </p:nvSpPr>
            <p:spPr>
              <a:xfrm>
                <a:off x="315686" y="1648356"/>
                <a:ext cx="590005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l-PL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pl-PL" sz="2400" dirty="0"/>
                  <a:t> serwerów wspólnie „emuluje” bank</a:t>
                </a:r>
              </a:p>
              <a:p>
                <a:pPr algn="ctr"/>
                <a:r>
                  <a:rPr lang="pl-PL" sz="2400" dirty="0"/>
                  <a:t>technika: </a:t>
                </a:r>
                <a:r>
                  <a:rPr lang="pl-PL" sz="2400" b="1" dirty="0">
                    <a:solidFill>
                      <a:srgbClr val="0070C0"/>
                    </a:solidFill>
                  </a:rPr>
                  <a:t>obliczenia wielostronne</a:t>
                </a:r>
                <a:br>
                  <a:rPr lang="pl-PL" sz="2400" dirty="0"/>
                </a:br>
                <a:r>
                  <a:rPr lang="pl-PL" sz="2400" dirty="0"/>
                  <a:t>(</a:t>
                </a:r>
                <a:r>
                  <a:rPr lang="pl-PL" sz="2400" b="1" dirty="0">
                    <a:solidFill>
                      <a:srgbClr val="FF0000"/>
                    </a:solidFill>
                  </a:rPr>
                  <a:t>MPC</a:t>
                </a:r>
                <a:r>
                  <a:rPr lang="pl-PL" sz="2400" dirty="0"/>
                  <a:t> – „multiparty computations”)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B53C16-F1A9-63F5-7373-1BB4F82E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6" y="1648356"/>
                <a:ext cx="5900059" cy="1200329"/>
              </a:xfrm>
              <a:prstGeom prst="rect">
                <a:avLst/>
              </a:prstGeom>
              <a:blipFill>
                <a:blip r:embed="rId4"/>
                <a:stretch>
                  <a:fillRect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Icon  Description automatically generated">
            <a:extLst>
              <a:ext uri="{FF2B5EF4-FFF2-40B4-BE49-F238E27FC236}">
                <a16:creationId xmlns:a16="http://schemas.microsoft.com/office/drawing/2014/main" id="{845901C0-3541-42F0-EAD6-22C8B62C2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18" y="3200991"/>
            <a:ext cx="1128802" cy="11288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CAA2C2-C641-15FA-AC68-6EE7F10D530F}"/>
              </a:ext>
            </a:extLst>
          </p:cNvPr>
          <p:cNvSpPr txBox="1"/>
          <p:nvPr/>
        </p:nvSpPr>
        <p:spPr>
          <a:xfrm>
            <a:off x="1464129" y="4558303"/>
            <a:ext cx="310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musi się włamać do większości z nich żeby ukraść bitcoiny</a:t>
            </a:r>
            <a:endParaRPr lang="en-US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B7E7BE-C71D-EE24-C443-198E9E6ED5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6131" t="24811" r="26191" b="6632"/>
          <a:stretch>
            <a:fillRect/>
          </a:stretch>
        </p:blipFill>
        <p:spPr>
          <a:xfrm>
            <a:off x="5553590" y="4597408"/>
            <a:ext cx="964632" cy="694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87CA13-B916-E6A9-5F90-D0B4BC4CE5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6131" t="24811" r="26191" b="6632"/>
          <a:stretch>
            <a:fillRect/>
          </a:stretch>
        </p:blipFill>
        <p:spPr>
          <a:xfrm>
            <a:off x="4898571" y="3543525"/>
            <a:ext cx="964632" cy="694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BB5710-67BE-B8B7-A119-3AFA2F966F09}"/>
              </a:ext>
            </a:extLst>
          </p:cNvPr>
          <p:cNvSpPr txBox="1"/>
          <p:nvPr/>
        </p:nvSpPr>
        <p:spPr>
          <a:xfrm>
            <a:off x="244868" y="5855546"/>
            <a:ext cx="8774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Różnica</a:t>
            </a:r>
            <a:r>
              <a:rPr lang="pl-PL" sz="2400" dirty="0"/>
              <a:t>: serwery są „przejęte przez przeciwnika”, a nie „z gruntu złe”.</a:t>
            </a:r>
          </a:p>
          <a:p>
            <a:r>
              <a:rPr lang="pl-PL" sz="2400" dirty="0"/>
              <a:t>Ale technologia jest dokładnie ta sama!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8FAC6A-1A21-2AC3-07E9-FF33C43EB5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6131" t="24811" r="26191" b="6632"/>
          <a:stretch>
            <a:fillRect/>
          </a:stretch>
        </p:blipFill>
        <p:spPr>
          <a:xfrm>
            <a:off x="6232071" y="3161326"/>
            <a:ext cx="964632" cy="694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F561DC-5AB2-4282-F495-6F90980E3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6131" t="24811" r="26191" b="6632"/>
          <a:stretch>
            <a:fillRect/>
          </a:stretch>
        </p:blipFill>
        <p:spPr>
          <a:xfrm>
            <a:off x="7060318" y="4631257"/>
            <a:ext cx="964632" cy="6948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558B30-6DD6-AAC7-1FAB-EB463B59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6131" t="24811" r="26191" b="6632"/>
          <a:stretch>
            <a:fillRect/>
          </a:stretch>
        </p:blipFill>
        <p:spPr>
          <a:xfrm>
            <a:off x="7488126" y="3479477"/>
            <a:ext cx="964632" cy="69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8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23" y="219351"/>
            <a:ext cx="8652289" cy="1057275"/>
          </a:xfrm>
        </p:spPr>
        <p:txBody>
          <a:bodyPr>
            <a:normAutofit/>
          </a:bodyPr>
          <a:lstStyle/>
          <a:p>
            <a:r>
              <a:rPr lang="pl-PL" sz="4000" dirty="0"/>
              <a:t>Główny cel badań kryptograficznych</a:t>
            </a:r>
          </a:p>
        </p:txBody>
      </p:sp>
      <p:sp>
        <p:nvSpPr>
          <p:cNvPr id="6" name="Cloud 5"/>
          <p:cNvSpPr/>
          <p:nvPr/>
        </p:nvSpPr>
        <p:spPr>
          <a:xfrm>
            <a:off x="657868" y="2352927"/>
            <a:ext cx="8098556" cy="3046976"/>
          </a:xfrm>
          <a:prstGeom prst="cloud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latin typeface="Lato" panose="020F0502020204030203" pitchFamily="34" charset="0"/>
              </a:rPr>
              <a:t>Uczynić cyfrowy świat bezpieczniejszym</a:t>
            </a:r>
          </a:p>
        </p:txBody>
      </p:sp>
    </p:spTree>
    <p:extLst>
      <p:ext uri="{BB962C8B-B14F-4D97-AF65-F5344CB8AC3E}">
        <p14:creationId xmlns:p14="http://schemas.microsoft.com/office/powerpoint/2010/main" val="946186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96BA2-CCF8-84EE-A925-66E215CD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Przykłady wdrożeń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E9856-2233-88F9-9437-F8A58023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79" y="1770958"/>
            <a:ext cx="4609031" cy="2022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B0D82-41E3-CC00-E9EF-16046DFD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22" y="2160359"/>
            <a:ext cx="3677428" cy="3266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5211A-8509-8D98-CDB4-E8E88B5F9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77" y="4303490"/>
            <a:ext cx="5392537" cy="19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9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F9A83-2E42-025C-EAC9-82174D5D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7015-90D7-C689-CEE5-0A69A5AB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EC7FD-1B2C-BC3A-3CAC-A3D216C0A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80218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  <a:br>
              <a:rPr lang="pl-PL" dirty="0"/>
            </a:b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Przechowywanie kryptowalut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Prywatność</a:t>
            </a:r>
          </a:p>
          <a:p>
            <a:pPr marL="971550" lvl="1" indent="-514350">
              <a:buFont typeface="+mj-lt"/>
              <a:buAutoNum type="arabicPeriod"/>
            </a:pPr>
            <a:endParaRPr lang="pl-PL" b="1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Blockchain bez śladu węglowego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Skalowalność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457200" lvl="1" indent="0">
              <a:buNone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5625DB93-33B1-D409-DCE5-0DB31312D04A}"/>
              </a:ext>
            </a:extLst>
          </p:cNvPr>
          <p:cNvSpPr/>
          <p:nvPr/>
        </p:nvSpPr>
        <p:spPr>
          <a:xfrm>
            <a:off x="3282992" y="4027713"/>
            <a:ext cx="1201923" cy="45423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06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72B67-A2F2-D982-5624-9FC713EC0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71FBB-4C73-C5D7-D9D7-82281FE4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650921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Zawartość księgi jest </a:t>
            </a:r>
            <a:r>
              <a:rPr lang="pl-PL" b="1" dirty="0">
                <a:solidFill>
                  <a:srgbClr val="FF0000"/>
                </a:solidFill>
              </a:rPr>
              <a:t>publiczna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Bitcoin </a:t>
            </a:r>
            <a:r>
              <a:rPr lang="pl-PL" b="1" dirty="0">
                <a:solidFill>
                  <a:srgbClr val="FF0000"/>
                </a:solidFill>
              </a:rPr>
              <a:t>nie</a:t>
            </a:r>
            <a:r>
              <a:rPr lang="pl-PL" dirty="0"/>
              <a:t> daje prywatności, tylko „</a:t>
            </a:r>
            <a:r>
              <a:rPr lang="pl-PL" b="1" dirty="0">
                <a:solidFill>
                  <a:srgbClr val="7030A0"/>
                </a:solidFill>
              </a:rPr>
              <a:t>pseudonimowość</a:t>
            </a:r>
            <a:r>
              <a:rPr lang="pl-PL" dirty="0"/>
              <a:t>”.</a:t>
            </a:r>
            <a:endParaRPr lang="en-US" dirty="0"/>
          </a:p>
        </p:txBody>
      </p:sp>
      <p:pic>
        <p:nvPicPr>
          <p:cNvPr id="4" name="Picture 3" descr="Icon  Description automatically generated">
            <a:extLst>
              <a:ext uri="{FF2B5EF4-FFF2-40B4-BE49-F238E27FC236}">
                <a16:creationId xmlns:a16="http://schemas.microsoft.com/office/drawing/2014/main" id="{917FC740-B679-215C-B8B1-9F14FF7AC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07" y="1690689"/>
            <a:ext cx="2079795" cy="2079795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41AB8422-7BE7-C5EC-322C-DB8A8312182E}"/>
              </a:ext>
            </a:extLst>
          </p:cNvPr>
          <p:cNvSpPr/>
          <p:nvPr/>
        </p:nvSpPr>
        <p:spPr>
          <a:xfrm>
            <a:off x="1322614" y="4403271"/>
            <a:ext cx="6190625" cy="2231117"/>
          </a:xfrm>
          <a:prstGeom prst="wedgeRectCallout">
            <a:avLst>
              <a:gd name="adj1" fmla="val -32749"/>
              <a:gd name="adj2" fmla="val -726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l-PL" sz="2200" dirty="0"/>
              <a:t>Słabsza własność oznaczająca,</a:t>
            </a:r>
          </a:p>
          <a:p>
            <a:pPr algn="r"/>
            <a:r>
              <a:rPr lang="pl-PL" sz="2200" dirty="0"/>
              <a:t>że „</a:t>
            </a:r>
            <a:r>
              <a:rPr lang="pl-PL" sz="2200" b="1" dirty="0"/>
              <a:t>nikt nie musi się przedstawiać</a:t>
            </a:r>
            <a:r>
              <a:rPr lang="pl-PL" sz="2200" dirty="0"/>
              <a:t>” </a:t>
            </a: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0CD16-9268-1F47-7886-534107DD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48" t="303" r="27678" b="-303"/>
          <a:stretch>
            <a:fillRect/>
          </a:stretch>
        </p:blipFill>
        <p:spPr>
          <a:xfrm>
            <a:off x="1583873" y="4588496"/>
            <a:ext cx="1648194" cy="19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F06E-7455-4E55-98E8-52EBB13AB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3" y="365126"/>
            <a:ext cx="8969828" cy="1325563"/>
          </a:xfrm>
        </p:spPr>
        <p:txBody>
          <a:bodyPr>
            <a:normAutofit/>
          </a:bodyPr>
          <a:lstStyle/>
          <a:p>
            <a:r>
              <a:rPr lang="pl-PL" dirty="0"/>
              <a:t>Idea: „zaszyfrujmy” księgę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76EC3-C12F-6D55-640D-266EA4F3D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199164" cy="966561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Zamiast</a:t>
            </a:r>
            <a:r>
              <a:rPr lang="pl-PL" dirty="0"/>
              <a:t>: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85287F-5BC2-B5FF-4321-C86F50FB6226}"/>
              </a:ext>
            </a:extLst>
          </p:cNvPr>
          <p:cNvSpPr txBox="1">
            <a:spLocks/>
          </p:cNvSpPr>
          <p:nvPr/>
        </p:nvSpPr>
        <p:spPr>
          <a:xfrm>
            <a:off x="4418128" y="1860260"/>
            <a:ext cx="4199164" cy="966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b="1" dirty="0">
                <a:solidFill>
                  <a:srgbClr val="00B050"/>
                </a:solidFill>
              </a:rPr>
              <a:t>Zróbmy</a:t>
            </a:r>
            <a:r>
              <a:rPr lang="pl-PL" dirty="0"/>
              <a:t>:</a:t>
            </a:r>
            <a:endParaRPr lang="en-US" dirty="0"/>
          </a:p>
        </p:txBody>
      </p:sp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832E3B77-CC0C-564F-4169-3BC3B105F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50" y="2481631"/>
            <a:ext cx="2079795" cy="2079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7AEC4-1DAF-C4CE-9259-95E76E2CCD5E}"/>
              </a:ext>
            </a:extLst>
          </p:cNvPr>
          <p:cNvSpPr txBox="1"/>
          <p:nvPr/>
        </p:nvSpPr>
        <p:spPr>
          <a:xfrm>
            <a:off x="809952" y="4772348"/>
            <a:ext cx="2525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Zawartość księgi jest </a:t>
            </a:r>
            <a:r>
              <a:rPr lang="pl-PL" sz="2000" b="1" dirty="0">
                <a:solidFill>
                  <a:srgbClr val="FF0000"/>
                </a:solidFill>
              </a:rPr>
              <a:t>publiczna</a:t>
            </a:r>
            <a:r>
              <a:rPr lang="pl-PL" sz="2000" dirty="0"/>
              <a:t>, każdy może sprawdzić czy transakcje są poprawne</a:t>
            </a:r>
            <a:endParaRPr lang="en-US" sz="2000" dirty="0"/>
          </a:p>
        </p:txBody>
      </p:sp>
      <p:pic>
        <p:nvPicPr>
          <p:cNvPr id="7" name="Picture 6" descr="Icon  Description automatically generated">
            <a:extLst>
              <a:ext uri="{FF2B5EF4-FFF2-40B4-BE49-F238E27FC236}">
                <a16:creationId xmlns:a16="http://schemas.microsoft.com/office/drawing/2014/main" id="{263A1641-7A35-29D8-695E-0D68CADF0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3738"/>
            <a:ext cx="2079795" cy="2079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BAD16B-7660-6CA3-C4F7-4B4BE5055105}"/>
              </a:ext>
            </a:extLst>
          </p:cNvPr>
          <p:cNvSpPr/>
          <p:nvPr/>
        </p:nvSpPr>
        <p:spPr>
          <a:xfrm>
            <a:off x="5106650" y="3159856"/>
            <a:ext cx="1442358" cy="501452"/>
          </a:xfrm>
          <a:prstGeom prst="rect">
            <a:avLst/>
          </a:prstGeom>
          <a:solidFill>
            <a:srgbClr val="8892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/>
              <a:t>???</a:t>
            </a:r>
            <a:endParaRPr lang="en-US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8FAC5-31C2-0BB5-A77E-97E80DEBA7B3}"/>
              </a:ext>
            </a:extLst>
          </p:cNvPr>
          <p:cNvSpPr txBox="1"/>
          <p:nvPr/>
        </p:nvSpPr>
        <p:spPr>
          <a:xfrm>
            <a:off x="4572000" y="4769325"/>
            <a:ext cx="2525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Zawartość księgi jest </a:t>
            </a:r>
            <a:r>
              <a:rPr lang="pl-PL" sz="2000" b="1" dirty="0">
                <a:solidFill>
                  <a:srgbClr val="00B050"/>
                </a:solidFill>
              </a:rPr>
              <a:t>tajna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114EA-6E04-EB94-C661-1ECDE5B73994}"/>
              </a:ext>
            </a:extLst>
          </p:cNvPr>
          <p:cNvSpPr txBox="1"/>
          <p:nvPr/>
        </p:nvSpPr>
        <p:spPr>
          <a:xfrm>
            <a:off x="4572000" y="5477211"/>
            <a:ext cx="2639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Pytanie</a:t>
            </a:r>
            <a:r>
              <a:rPr lang="pl-PL" sz="2000" dirty="0"/>
              <a:t>: jak zagwarantować poprawność transakcji?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EA6754-699C-02F6-E88A-71FAB4196A5C}"/>
              </a:ext>
            </a:extLst>
          </p:cNvPr>
          <p:cNvGrpSpPr/>
          <p:nvPr/>
        </p:nvGrpSpPr>
        <p:grpSpPr>
          <a:xfrm>
            <a:off x="7097486" y="4454626"/>
            <a:ext cx="1661046" cy="1661045"/>
            <a:chOff x="4303249" y="924441"/>
            <a:chExt cx="2794571" cy="2753474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4AB5BA1-6B3B-EFC0-443B-BF896F29D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2081" y="1260175"/>
              <a:ext cx="1896907" cy="189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ross 13">
              <a:extLst>
                <a:ext uri="{FF2B5EF4-FFF2-40B4-BE49-F238E27FC236}">
                  <a16:creationId xmlns:a16="http://schemas.microsoft.com/office/drawing/2014/main" id="{790B4B38-261F-A526-E5C2-3495A782DF9B}"/>
                </a:ext>
              </a:extLst>
            </p:cNvPr>
            <p:cNvSpPr/>
            <p:nvPr/>
          </p:nvSpPr>
          <p:spPr>
            <a:xfrm rot="19101528">
              <a:off x="4303249" y="924441"/>
              <a:ext cx="2794571" cy="2753474"/>
            </a:xfrm>
            <a:prstGeom prst="plus">
              <a:avLst>
                <a:gd name="adj" fmla="val 47083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230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9" grpId="0" animBg="1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4834-FC1C-D5AD-C5A8-326D91338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907EC-5FBD-0060-1F14-E279A5EF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3" y="365126"/>
            <a:ext cx="8969828" cy="1325563"/>
          </a:xfrm>
        </p:spPr>
        <p:txBody>
          <a:bodyPr>
            <a:normAutofit/>
          </a:bodyPr>
          <a:lstStyle/>
          <a:p>
            <a:r>
              <a:rPr lang="pl-PL" dirty="0"/>
              <a:t>Idea: użyjmy technologii „wiedzy zerowej”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E3800-42A3-32D7-D1C9-DE004CFFA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59" t="4642" r="30476" b="5833"/>
          <a:stretch>
            <a:fillRect/>
          </a:stretch>
        </p:blipFill>
        <p:spPr>
          <a:xfrm>
            <a:off x="423869" y="2863084"/>
            <a:ext cx="1443032" cy="16367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A811F6-90A9-4E4F-26F5-33A6CC7073FC}"/>
              </a:ext>
            </a:extLst>
          </p:cNvPr>
          <p:cNvGrpSpPr/>
          <p:nvPr/>
        </p:nvGrpSpPr>
        <p:grpSpPr>
          <a:xfrm>
            <a:off x="6492078" y="2594202"/>
            <a:ext cx="2079795" cy="2079795"/>
            <a:chOff x="5757293" y="2594202"/>
            <a:chExt cx="2079795" cy="2079795"/>
          </a:xfrm>
        </p:grpSpPr>
        <p:pic>
          <p:nvPicPr>
            <p:cNvPr id="11" name="Picture 10" descr="Icon  Description automatically generated">
              <a:extLst>
                <a:ext uri="{FF2B5EF4-FFF2-40B4-BE49-F238E27FC236}">
                  <a16:creationId xmlns:a16="http://schemas.microsoft.com/office/drawing/2014/main" id="{C945E989-257A-959F-F3A3-03FA810E9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7293" y="2594202"/>
              <a:ext cx="2079795" cy="20797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18BBDFD-ED52-B872-0CC1-B4A7C0AA2DA6}"/>
                </a:ext>
              </a:extLst>
            </p:cNvPr>
            <p:cNvSpPr/>
            <p:nvPr/>
          </p:nvSpPr>
          <p:spPr>
            <a:xfrm>
              <a:off x="6291943" y="3330320"/>
              <a:ext cx="1442358" cy="501452"/>
            </a:xfrm>
            <a:prstGeom prst="rect">
              <a:avLst/>
            </a:prstGeom>
            <a:solidFill>
              <a:srgbClr val="889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3600" b="1" dirty="0"/>
                <a:t>???</a:t>
              </a:r>
              <a:endParaRPr lang="en-US" sz="3600" b="1" dirty="0"/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280E22A-D535-01DE-F179-63354A5EEB1C}"/>
              </a:ext>
            </a:extLst>
          </p:cNvPr>
          <p:cNvSpPr/>
          <p:nvPr/>
        </p:nvSpPr>
        <p:spPr>
          <a:xfrm>
            <a:off x="2611947" y="2339790"/>
            <a:ext cx="3135085" cy="2683329"/>
          </a:xfrm>
          <a:prstGeom prst="rightArrow">
            <a:avLst>
              <a:gd name="adj1" fmla="val 100000"/>
              <a:gd name="adj2" fmla="val 3762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„</a:t>
            </a:r>
            <a:r>
              <a:rPr lang="pl-PL" sz="2000" b="1" dirty="0"/>
              <a:t>zaszyfrowana transakcja</a:t>
            </a:r>
            <a:r>
              <a:rPr lang="pl-PL" sz="2000" dirty="0"/>
              <a:t>”</a:t>
            </a:r>
          </a:p>
          <a:p>
            <a:pPr algn="ctr"/>
            <a:r>
              <a:rPr lang="pl-PL" sz="2000" dirty="0"/>
              <a:t>+</a:t>
            </a:r>
          </a:p>
          <a:p>
            <a:pPr algn="ctr"/>
            <a:r>
              <a:rPr lang="pl-PL" sz="2000" b="1" dirty="0">
                <a:solidFill>
                  <a:srgbClr val="FF0000"/>
                </a:solidFill>
              </a:rPr>
              <a:t>dowód z wiedzą zerową, że transakcja jest poprawna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15042-B267-81FB-F3EB-D107F87C1B27}"/>
              </a:ext>
            </a:extLst>
          </p:cNvPr>
          <p:cNvSpPr txBox="1"/>
          <p:nvPr/>
        </p:nvSpPr>
        <p:spPr>
          <a:xfrm>
            <a:off x="478972" y="5523226"/>
            <a:ext cx="8665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Wyzwanie techniczne</a:t>
            </a:r>
            <a:r>
              <a:rPr lang="pl-PL" sz="2400" dirty="0"/>
              <a:t>: skoro wszystko jest zaszyfrowane, to jak udowodnić, że nie wydało się tych samych pieniędzy dwukrotnie?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905F2-F97E-4025-ACE3-759F5BB8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Rozwiązanie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57A4F-D194-A726-25B2-623B0B896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85" y="1994240"/>
            <a:ext cx="4455002" cy="44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03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B5CD3-A962-7084-35C7-71B05A47A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152A-58CD-4BB7-704E-6EDE4A00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40FC4-DCED-3751-DBCA-3BADA449E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80218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  <a:br>
              <a:rPr lang="pl-PL" dirty="0"/>
            </a:b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Przechowywanie kryptowalut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Prywatność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Blockchain bez śladu węglowego</a:t>
            </a:r>
          </a:p>
          <a:p>
            <a:pPr marL="971550" lvl="1" indent="-514350">
              <a:buFont typeface="+mj-lt"/>
              <a:buAutoNum type="arabicPeriod"/>
            </a:pPr>
            <a:endParaRPr lang="pl-PL" b="1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Skalowalność</a:t>
            </a:r>
          </a:p>
          <a:p>
            <a:pPr marL="457200" lvl="1" indent="0">
              <a:buNone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457200" lvl="1" indent="0">
              <a:buNone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84599C18-289C-7F8A-15CF-C87BD1A4988F}"/>
              </a:ext>
            </a:extLst>
          </p:cNvPr>
          <p:cNvSpPr/>
          <p:nvPr/>
        </p:nvSpPr>
        <p:spPr>
          <a:xfrm>
            <a:off x="5481906" y="4593771"/>
            <a:ext cx="1201923" cy="45423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766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88" y="4846"/>
            <a:ext cx="7886700" cy="1325563"/>
          </a:xfrm>
        </p:spPr>
        <p:txBody>
          <a:bodyPr/>
          <a:lstStyle/>
          <a:p>
            <a:r>
              <a:rPr lang="pl-PL" dirty="0"/>
              <a:t>Blockchain Bitcoina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71" y="1243513"/>
            <a:ext cx="8651071" cy="5331457"/>
          </a:xfrm>
        </p:spPr>
        <p:txBody>
          <a:bodyPr>
            <a:normAutofit lnSpcReduction="10000"/>
          </a:bodyPr>
          <a:lstStyle/>
          <a:p>
            <a:r>
              <a:rPr lang="pl-PL" b="1" dirty="0">
                <a:solidFill>
                  <a:srgbClr val="7030A0"/>
                </a:solidFill>
              </a:rPr>
              <a:t>zużywa dużo energii</a:t>
            </a:r>
            <a:r>
              <a:rPr lang="pl-PL" dirty="0"/>
              <a:t>: </a:t>
            </a:r>
            <a:r>
              <a:rPr lang="en-US" b="1" dirty="0"/>
              <a:t>130–150 TWh</a:t>
            </a:r>
            <a:r>
              <a:rPr lang="pl-PL" b="1" dirty="0"/>
              <a:t> </a:t>
            </a:r>
            <a:r>
              <a:rPr lang="pl-PL" dirty="0"/>
              <a:t>rocznie</a:t>
            </a:r>
          </a:p>
          <a:p>
            <a:r>
              <a:rPr lang="pl-PL" dirty="0"/>
              <a:t>Jest to podobne do rocznego zużycia energii elektrycznej Polski.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Duży koszt dla środowiska!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dirty="0"/>
              <a:t>Rozwiązanie?</a:t>
            </a:r>
          </a:p>
          <a:p>
            <a:endParaRPr lang="pl-PL" dirty="0"/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7702" y="3908756"/>
            <a:ext cx="2256576" cy="225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9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B1AF-DA97-2732-1874-F56F4F585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4" y="216112"/>
            <a:ext cx="9252520" cy="1325563"/>
          </a:xfrm>
        </p:spPr>
        <p:txBody>
          <a:bodyPr/>
          <a:lstStyle/>
          <a:p>
            <a:r>
              <a:rPr lang="pl-PL" dirty="0"/>
              <a:t>Podejście 1: blockchain konsorcyjny</a:t>
            </a:r>
            <a:endParaRPr lang="en-US" dirty="0"/>
          </a:p>
        </p:txBody>
      </p:sp>
      <p:pic>
        <p:nvPicPr>
          <p:cNvPr id="3074" name="Picture 2" descr="Logotypy | Biuro Prasowe PKO Leasing S.A.">
            <a:extLst>
              <a:ext uri="{FF2B5EF4-FFF2-40B4-BE49-F238E27FC236}">
                <a16:creationId xmlns:a16="http://schemas.microsoft.com/office/drawing/2014/main" id="{5AEA0D2D-6D19-E32A-90B8-DB0F7EA4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4" y="2707065"/>
            <a:ext cx="1341421" cy="13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ntander Logo and symbol, meaning, history, PNG, brand">
            <a:extLst>
              <a:ext uri="{FF2B5EF4-FFF2-40B4-BE49-F238E27FC236}">
                <a16:creationId xmlns:a16="http://schemas.microsoft.com/office/drawing/2014/main" id="{69CA9FE1-DB5B-A19E-536A-BB48E833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02" y="2953269"/>
            <a:ext cx="938995" cy="9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EO Cena Akcji i Wykres — GPW:PEO — TradingView">
            <a:extLst>
              <a:ext uri="{FF2B5EF4-FFF2-40B4-BE49-F238E27FC236}">
                <a16:creationId xmlns:a16="http://schemas.microsoft.com/office/drawing/2014/main" id="{88853231-717F-274B-E94D-9454F1BE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55" y="3000944"/>
            <a:ext cx="843643" cy="84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Bank - YouTube">
            <a:extLst>
              <a:ext uri="{FF2B5EF4-FFF2-40B4-BE49-F238E27FC236}">
                <a16:creationId xmlns:a16="http://schemas.microsoft.com/office/drawing/2014/main" id="{3AC3D279-B753-E062-1CD3-ED0CF08D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24" y="4172843"/>
            <a:ext cx="801020" cy="8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0442A389-4CF4-929F-A19F-222357ABD6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3514" y="2752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3A4019C1-A4D0-4BFB-D5B9-DAA15B51A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59" y="4138468"/>
            <a:ext cx="1188117" cy="8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9ED0F-30B7-91B9-7956-7536C1E8BDA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7125" y="2598768"/>
            <a:ext cx="1066014" cy="1426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E3813-8CC3-FC99-4656-96F89CB807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5442" y="4024883"/>
            <a:ext cx="947009" cy="1340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1561C-0331-C4D6-DAAF-23DCBAEE54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0572" y="2643893"/>
            <a:ext cx="1000659" cy="1304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7D852B-2657-2681-3CB0-2F06302BFD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8017" y="2598768"/>
            <a:ext cx="887361" cy="1426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D75CFD-7718-2323-01DF-A6E14CEDD60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30" t="21180" r="59271" b="21292"/>
          <a:stretch>
            <a:fillRect/>
          </a:stretch>
        </p:blipFill>
        <p:spPr>
          <a:xfrm>
            <a:off x="1455846" y="4001249"/>
            <a:ext cx="965055" cy="1387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31F0E8-D4D2-FE08-CF6A-147B59699DCB}"/>
              </a:ext>
            </a:extLst>
          </p:cNvPr>
          <p:cNvSpPr txBox="1"/>
          <p:nvPr/>
        </p:nvSpPr>
        <p:spPr>
          <a:xfrm>
            <a:off x="745853" y="1649803"/>
            <a:ext cx="307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zamiast anonimowych „górników”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0DA28-6D6D-EAD9-4E6D-3AE2AD322605}"/>
              </a:ext>
            </a:extLst>
          </p:cNvPr>
          <p:cNvSpPr txBox="1"/>
          <p:nvPr/>
        </p:nvSpPr>
        <p:spPr>
          <a:xfrm>
            <a:off x="5394053" y="1649802"/>
            <a:ext cx="307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użyjmy znanych instytucji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AAB587-0A19-78BE-274D-B535A5184D31}"/>
              </a:ext>
            </a:extLst>
          </p:cNvPr>
          <p:cNvSpPr txBox="1"/>
          <p:nvPr/>
        </p:nvSpPr>
        <p:spPr>
          <a:xfrm>
            <a:off x="5306968" y="5324302"/>
            <a:ext cx="307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i załóżmy, że większość z nich jest uczciwa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365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1F9D-5614-45E2-EF30-CCBBA860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7"/>
            <a:ext cx="8008005" cy="605340"/>
          </a:xfrm>
        </p:spPr>
        <p:txBody>
          <a:bodyPr>
            <a:normAutofit fontScale="90000"/>
          </a:bodyPr>
          <a:lstStyle/>
          <a:p>
            <a:r>
              <a:rPr lang="pl-PL" dirty="0"/>
              <a:t>Jak to zrobić?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4A88A-FA3D-DA7F-4673-D96EB5A8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2248"/>
            <a:ext cx="7886700" cy="478471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Kryptografia rozproszona dostarcza gotowych rozwiązań. </a:t>
            </a:r>
          </a:p>
          <a:p>
            <a:pPr marL="0" indent="0">
              <a:buNone/>
            </a:pPr>
            <a:r>
              <a:rPr lang="pl-PL" dirty="0"/>
              <a:t>Trzeba tylko je dopracować technicznie.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EC533-C8CA-8B68-B813-2106F137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089" y="3636178"/>
            <a:ext cx="3952801" cy="2408821"/>
          </a:xfrm>
          <a:prstGeom prst="rect">
            <a:avLst/>
          </a:prstGeom>
        </p:spPr>
      </p:pic>
      <p:pic>
        <p:nvPicPr>
          <p:cNvPr id="5" name="Picture 2" descr="Is Facebook's Diem the future of cryptocurrency or a financial pipe dream?  - SKEMA Knowledge">
            <a:extLst>
              <a:ext uri="{FF2B5EF4-FFF2-40B4-BE49-F238E27FC236}">
                <a16:creationId xmlns:a16="http://schemas.microsoft.com/office/drawing/2014/main" id="{053354F7-94A1-4D8D-F8D8-763D1C6B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84" y="4707766"/>
            <a:ext cx="2835729" cy="18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nsensys Acquires Quorum® Platform from J.P. Morgan | Consensys">
            <a:extLst>
              <a:ext uri="{FF2B5EF4-FFF2-40B4-BE49-F238E27FC236}">
                <a16:creationId xmlns:a16="http://schemas.microsoft.com/office/drawing/2014/main" id="{7DABDA46-E30B-07C3-A8B6-FE8BDAC98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4221" r="8280" b="14002"/>
          <a:stretch>
            <a:fillRect/>
          </a:stretch>
        </p:blipFill>
        <p:spPr bwMode="auto">
          <a:xfrm>
            <a:off x="424110" y="3189187"/>
            <a:ext cx="3055690" cy="13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/>
          <p:cNvSpPr/>
          <p:nvPr/>
        </p:nvSpPr>
        <p:spPr>
          <a:xfrm>
            <a:off x="217351" y="1343666"/>
            <a:ext cx="8098556" cy="35862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000" dirty="0">
              <a:latin typeface="Lato" panose="020F05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97" y="296324"/>
            <a:ext cx="7886700" cy="717727"/>
          </a:xfrm>
        </p:spPr>
        <p:txBody>
          <a:bodyPr/>
          <a:lstStyle/>
          <a:p>
            <a:r>
              <a:rPr lang="pl-PL" dirty="0"/>
              <a:t>Część większego obrazu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770080" y="1966069"/>
            <a:ext cx="1844146" cy="4302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prawo cyfrowe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4995" y="3478626"/>
            <a:ext cx="2257427" cy="9740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bezpieczne oprogramowanie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40514" y="3663611"/>
            <a:ext cx="1951166" cy="6311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bezpieczeństwo użytkowe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74995" y="2855539"/>
            <a:ext cx="1716684" cy="436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kryptografia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51424" y="2238566"/>
            <a:ext cx="2204738" cy="6230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ekonomia bezpieczeństwa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46876" y="2047461"/>
            <a:ext cx="1965669" cy="95503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bezpieczny sprzęt</a:t>
            </a:r>
          </a:p>
        </p:txBody>
      </p:sp>
      <p:sp>
        <p:nvSpPr>
          <p:cNvPr id="12" name="Left Arrow 11"/>
          <p:cNvSpPr/>
          <p:nvPr/>
        </p:nvSpPr>
        <p:spPr>
          <a:xfrm rot="1138968">
            <a:off x="3035209" y="2596811"/>
            <a:ext cx="717124" cy="34945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rot="19519176">
            <a:off x="3058139" y="3348437"/>
            <a:ext cx="717124" cy="34945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sp>
        <p:nvSpPr>
          <p:cNvPr id="14" name="Left Arrow 13"/>
          <p:cNvSpPr/>
          <p:nvPr/>
        </p:nvSpPr>
        <p:spPr>
          <a:xfrm rot="1163752">
            <a:off x="5484653" y="3399209"/>
            <a:ext cx="1032188" cy="34945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69222" y="3232807"/>
            <a:ext cx="2257427" cy="40187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teoria liczb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2424" y="5769298"/>
            <a:ext cx="4636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latin typeface="Lato" panose="020F0502020204030203" pitchFamily="34" charset="0"/>
              </a:rPr>
              <a:t>Oczywiście: </a:t>
            </a:r>
            <a:r>
              <a:rPr lang="pl-PL" sz="2800" dirty="0">
                <a:latin typeface="Lato" panose="020F0502020204030203" pitchFamily="34" charset="0"/>
              </a:rPr>
              <a:t>wiele interakcji!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51859" y="3721207"/>
            <a:ext cx="2258019" cy="63500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teoria złożoności obliczeniowej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69222" y="4452653"/>
            <a:ext cx="2257427" cy="40187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Lato" panose="020F0502020204030203" pitchFamily="34" charset="0"/>
              </a:rPr>
              <a:t>fizyka kwantowa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78261" y="5174192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Lato" panose="020F0502020204030203" pitchFamily="34" charset="0"/>
              </a:rPr>
              <a:t>Narzędzia z innych dziedzin</a:t>
            </a:r>
          </a:p>
        </p:txBody>
      </p:sp>
    </p:spTree>
    <p:extLst>
      <p:ext uri="{BB962C8B-B14F-4D97-AF65-F5344CB8AC3E}">
        <p14:creationId xmlns:p14="http://schemas.microsoft.com/office/powerpoint/2010/main" val="320568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21" grpId="0" animBg="1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15252-835C-D810-8F83-F6C5ACE46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58BC-E390-CE17-55C7-5C6A6A4E3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59" y="365126"/>
            <a:ext cx="8517276" cy="1325563"/>
          </a:xfrm>
        </p:spPr>
        <p:txBody>
          <a:bodyPr/>
          <a:lstStyle/>
          <a:p>
            <a:r>
              <a:rPr lang="pl-PL" dirty="0"/>
              <a:t>Podejście 2: blockchain oparty na innych zasobach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69552-D8C3-C495-65C0-88B8768C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67" y="5073545"/>
            <a:ext cx="8006779" cy="1059089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Zamiast używać „mocy obliczeniowej”, użyjmy innego zasobu.</a:t>
            </a:r>
          </a:p>
        </p:txBody>
      </p:sp>
      <p:pic>
        <p:nvPicPr>
          <p:cNvPr id="4" name="Obraz 33">
            <a:extLst>
              <a:ext uri="{FF2B5EF4-FFF2-40B4-BE49-F238E27FC236}">
                <a16:creationId xmlns:a16="http://schemas.microsoft.com/office/drawing/2014/main" id="{5AA59A7D-28BE-3B8B-D4B8-27A31DEC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523" y="2348813"/>
            <a:ext cx="1172908" cy="1172908"/>
          </a:xfrm>
          <a:prstGeom prst="rect">
            <a:avLst/>
          </a:prstGeom>
        </p:spPr>
      </p:pic>
      <p:pic>
        <p:nvPicPr>
          <p:cNvPr id="5" name="Obraz 35">
            <a:extLst>
              <a:ext uri="{FF2B5EF4-FFF2-40B4-BE49-F238E27FC236}">
                <a16:creationId xmlns:a16="http://schemas.microsoft.com/office/drawing/2014/main" id="{C63C3B4E-71C6-2DF6-0E45-1987B93FE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0428" y="2348813"/>
            <a:ext cx="1172908" cy="1172908"/>
          </a:xfrm>
          <a:prstGeom prst="rect">
            <a:avLst/>
          </a:prstGeom>
        </p:spPr>
      </p:pic>
      <p:pic>
        <p:nvPicPr>
          <p:cNvPr id="6" name="Obraz 36">
            <a:extLst>
              <a:ext uri="{FF2B5EF4-FFF2-40B4-BE49-F238E27FC236}">
                <a16:creationId xmlns:a16="http://schemas.microsoft.com/office/drawing/2014/main" id="{F2ADE7F1-0797-F3F1-545D-27FCD118C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805" y="2348813"/>
            <a:ext cx="1172908" cy="1172908"/>
          </a:xfrm>
          <a:prstGeom prst="rect">
            <a:avLst/>
          </a:prstGeom>
        </p:spPr>
      </p:pic>
      <p:pic>
        <p:nvPicPr>
          <p:cNvPr id="7" name="Obraz 37">
            <a:extLst>
              <a:ext uri="{FF2B5EF4-FFF2-40B4-BE49-F238E27FC236}">
                <a16:creationId xmlns:a16="http://schemas.microsoft.com/office/drawing/2014/main" id="{7F5E6256-A44A-0727-5407-A3450FD62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639" y="2348813"/>
            <a:ext cx="1172908" cy="1172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CF98F-BAB8-D278-2EA2-95B3A575D2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015" y="3554307"/>
            <a:ext cx="790306" cy="1057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3126CD-C76D-745A-A93C-414CA05C82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5971" y="3585977"/>
            <a:ext cx="702080" cy="993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BF092-09D8-A413-FECF-9AE3C60DEA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0512" y="3599432"/>
            <a:ext cx="741854" cy="96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316FA9-A125-842E-7EAE-BBD8D2F503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567" y="3561381"/>
            <a:ext cx="725296" cy="1043124"/>
          </a:xfrm>
          <a:prstGeom prst="rect">
            <a:avLst/>
          </a:prstGeom>
        </p:spPr>
      </p:pic>
      <p:pic>
        <p:nvPicPr>
          <p:cNvPr id="12" name="Obraz 33">
            <a:extLst>
              <a:ext uri="{FF2B5EF4-FFF2-40B4-BE49-F238E27FC236}">
                <a16:creationId xmlns:a16="http://schemas.microsoft.com/office/drawing/2014/main" id="{1EEA8FD1-AA75-7C01-780E-88758B6A9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641" y="2348813"/>
            <a:ext cx="1172908" cy="1172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82A50-109E-5A96-EF33-0745F9FBC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3837" y="3382800"/>
            <a:ext cx="790306" cy="1270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C93AA4-BA7B-C490-8CFF-16555D238C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1137" y="3382800"/>
            <a:ext cx="790306" cy="1270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D3ED28-DED4-7FE6-B3B3-5AE2BFF483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3531" y="3382800"/>
            <a:ext cx="790306" cy="1270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BEB40E-5E0B-2B67-86C4-8CB8CD4605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3694" y="3382800"/>
            <a:ext cx="790306" cy="1270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FAE69D-D72E-C2D2-DE3E-19AF6D759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F532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857" y="3382800"/>
            <a:ext cx="790306" cy="12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1154-8E0C-570B-5396-F0CF0EE3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57" y="204861"/>
            <a:ext cx="8722179" cy="1325563"/>
          </a:xfrm>
        </p:spPr>
        <p:txBody>
          <a:bodyPr>
            <a:normAutofit/>
          </a:bodyPr>
          <a:lstStyle/>
          <a:p>
            <a:r>
              <a:rPr lang="pl-PL" dirty="0"/>
              <a:t>Dowody stawki („proofs-of-stake”)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FFB3-D273-0589-D8F5-8E0943F7D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53" y="1145022"/>
            <a:ext cx="7886700" cy="53374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Idea</a:t>
            </a:r>
            <a:r>
              <a:rPr lang="pl-PL" dirty="0"/>
              <a:t>: moc głosu zależy od liczby pieniędzy.</a:t>
            </a:r>
          </a:p>
          <a:p>
            <a:pPr marL="0" indent="0">
              <a:buNone/>
            </a:pPr>
            <a:r>
              <a:rPr lang="pl-PL" b="1" dirty="0"/>
              <a:t>Założenie</a:t>
            </a:r>
            <a:r>
              <a:rPr lang="pl-PL" dirty="0"/>
              <a:t>: żaden złośliwy uczestnik nie kontroluje większości pieniędzy.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Jak to zrobić?</a:t>
            </a:r>
          </a:p>
          <a:p>
            <a:pPr marL="0" indent="0">
              <a:buNone/>
            </a:pPr>
            <a:r>
              <a:rPr lang="pl-PL" dirty="0"/>
              <a:t>Użyć technik kryptografii rozproszonej.</a:t>
            </a:r>
          </a:p>
          <a:p>
            <a:pPr marL="0" indent="0">
              <a:buNone/>
            </a:pPr>
            <a:r>
              <a:rPr lang="pl-PL" dirty="0"/>
              <a:t>Wdrożenia: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655DC-7B50-0624-45DD-493555FA30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22980" y="3890159"/>
            <a:ext cx="790306" cy="1057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45DF1-B021-AD1B-D6C6-CB56F77F1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5170" y="3863249"/>
            <a:ext cx="702080" cy="993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595DC5-4DDB-470E-1CDB-525BA491C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9243" y="3890159"/>
            <a:ext cx="741854" cy="967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EE8B1-9E48-39F5-8E26-AC99A1622A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501" y="3799909"/>
            <a:ext cx="657859" cy="1057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E6D659-EACD-6938-AFEB-D837FCE2BF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30" t="21180" r="59271" b="21292"/>
          <a:stretch>
            <a:fillRect/>
          </a:stretch>
        </p:blipFill>
        <p:spPr>
          <a:xfrm>
            <a:off x="622159" y="3828206"/>
            <a:ext cx="715459" cy="1028976"/>
          </a:xfrm>
          <a:prstGeom prst="rect">
            <a:avLst/>
          </a:prstGeom>
        </p:spPr>
      </p:pic>
      <p:pic>
        <p:nvPicPr>
          <p:cNvPr id="9" name="Obraz 3">
            <a:extLst>
              <a:ext uri="{FF2B5EF4-FFF2-40B4-BE49-F238E27FC236}">
                <a16:creationId xmlns:a16="http://schemas.microsoft.com/office/drawing/2014/main" id="{DC5803AD-BFD9-F35B-81BC-30E0E6CCC8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74" y="3205843"/>
            <a:ext cx="440003" cy="440003"/>
          </a:xfrm>
          <a:prstGeom prst="rect">
            <a:avLst/>
          </a:prstGeom>
        </p:spPr>
      </p:pic>
      <p:pic>
        <p:nvPicPr>
          <p:cNvPr id="10" name="Obraz 3">
            <a:extLst>
              <a:ext uri="{FF2B5EF4-FFF2-40B4-BE49-F238E27FC236}">
                <a16:creationId xmlns:a16="http://schemas.microsoft.com/office/drawing/2014/main" id="{E4BE7A9A-B5D9-71E2-6AF7-A6092E8ED0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215" y="2765840"/>
            <a:ext cx="440003" cy="440003"/>
          </a:xfrm>
          <a:prstGeom prst="rect">
            <a:avLst/>
          </a:prstGeom>
        </p:spPr>
      </p:pic>
      <p:pic>
        <p:nvPicPr>
          <p:cNvPr id="11" name="Obraz 3">
            <a:extLst>
              <a:ext uri="{FF2B5EF4-FFF2-40B4-BE49-F238E27FC236}">
                <a16:creationId xmlns:a16="http://schemas.microsoft.com/office/drawing/2014/main" id="{D79E5A00-AC86-502F-1818-06012A7446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27" y="2325837"/>
            <a:ext cx="440003" cy="440003"/>
          </a:xfrm>
          <a:prstGeom prst="rect">
            <a:avLst/>
          </a:prstGeom>
        </p:spPr>
      </p:pic>
      <p:pic>
        <p:nvPicPr>
          <p:cNvPr id="12" name="Obraz 3">
            <a:extLst>
              <a:ext uri="{FF2B5EF4-FFF2-40B4-BE49-F238E27FC236}">
                <a16:creationId xmlns:a16="http://schemas.microsoft.com/office/drawing/2014/main" id="{1F3AEFB3-19F7-0096-962B-512622AEAC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59" y="3270666"/>
            <a:ext cx="440003" cy="440003"/>
          </a:xfrm>
          <a:prstGeom prst="rect">
            <a:avLst/>
          </a:prstGeom>
        </p:spPr>
      </p:pic>
      <p:pic>
        <p:nvPicPr>
          <p:cNvPr id="13" name="Obraz 3">
            <a:extLst>
              <a:ext uri="{FF2B5EF4-FFF2-40B4-BE49-F238E27FC236}">
                <a16:creationId xmlns:a16="http://schemas.microsoft.com/office/drawing/2014/main" id="{6518E27F-1B42-4679-FF07-5A85B42DDA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700" y="2830663"/>
            <a:ext cx="440003" cy="440003"/>
          </a:xfrm>
          <a:prstGeom prst="rect">
            <a:avLst/>
          </a:prstGeom>
        </p:spPr>
      </p:pic>
      <p:pic>
        <p:nvPicPr>
          <p:cNvPr id="14" name="Obraz 3">
            <a:extLst>
              <a:ext uri="{FF2B5EF4-FFF2-40B4-BE49-F238E27FC236}">
                <a16:creationId xmlns:a16="http://schemas.microsoft.com/office/drawing/2014/main" id="{ED054954-4404-BD60-9BC0-2D9759C6AC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403" y="3205843"/>
            <a:ext cx="440003" cy="440003"/>
          </a:xfrm>
          <a:prstGeom prst="rect">
            <a:avLst/>
          </a:prstGeom>
        </p:spPr>
      </p:pic>
      <p:pic>
        <p:nvPicPr>
          <p:cNvPr id="15" name="Obraz 3">
            <a:extLst>
              <a:ext uri="{FF2B5EF4-FFF2-40B4-BE49-F238E27FC236}">
                <a16:creationId xmlns:a16="http://schemas.microsoft.com/office/drawing/2014/main" id="{47330531-1670-30E9-72C5-E324BA7217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644" y="2765840"/>
            <a:ext cx="440003" cy="440003"/>
          </a:xfrm>
          <a:prstGeom prst="rect">
            <a:avLst/>
          </a:prstGeom>
        </p:spPr>
      </p:pic>
      <p:pic>
        <p:nvPicPr>
          <p:cNvPr id="18" name="Obraz 3">
            <a:extLst>
              <a:ext uri="{FF2B5EF4-FFF2-40B4-BE49-F238E27FC236}">
                <a16:creationId xmlns:a16="http://schemas.microsoft.com/office/drawing/2014/main" id="{5BA26AAB-EE4A-5F9E-112F-FB6D07D42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7089" y="3248026"/>
            <a:ext cx="440003" cy="440003"/>
          </a:xfrm>
          <a:prstGeom prst="rect">
            <a:avLst/>
          </a:prstGeom>
        </p:spPr>
      </p:pic>
      <p:pic>
        <p:nvPicPr>
          <p:cNvPr id="19" name="Obraz 3">
            <a:extLst>
              <a:ext uri="{FF2B5EF4-FFF2-40B4-BE49-F238E27FC236}">
                <a16:creationId xmlns:a16="http://schemas.microsoft.com/office/drawing/2014/main" id="{3126A7A7-D455-975C-CF7D-69AC7EB34E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330" y="2808023"/>
            <a:ext cx="440003" cy="440003"/>
          </a:xfrm>
          <a:prstGeom prst="rect">
            <a:avLst/>
          </a:prstGeom>
        </p:spPr>
      </p:pic>
      <p:pic>
        <p:nvPicPr>
          <p:cNvPr id="20" name="Obraz 3">
            <a:extLst>
              <a:ext uri="{FF2B5EF4-FFF2-40B4-BE49-F238E27FC236}">
                <a16:creationId xmlns:a16="http://schemas.microsoft.com/office/drawing/2014/main" id="{D6D2BA0A-1CD9-1A0C-85CC-F6D99865D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242" y="2368020"/>
            <a:ext cx="440003" cy="440003"/>
          </a:xfrm>
          <a:prstGeom prst="rect">
            <a:avLst/>
          </a:prstGeom>
        </p:spPr>
      </p:pic>
      <p:pic>
        <p:nvPicPr>
          <p:cNvPr id="21" name="Obraz 3">
            <a:extLst>
              <a:ext uri="{FF2B5EF4-FFF2-40B4-BE49-F238E27FC236}">
                <a16:creationId xmlns:a16="http://schemas.microsoft.com/office/drawing/2014/main" id="{FC884AB8-6F60-A0F3-802D-0FE35E987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6208" y="3243075"/>
            <a:ext cx="440003" cy="440003"/>
          </a:xfrm>
          <a:prstGeom prst="rect">
            <a:avLst/>
          </a:prstGeom>
        </p:spPr>
      </p:pic>
      <p:pic>
        <p:nvPicPr>
          <p:cNvPr id="22" name="Picture 2" descr="Cardano (ADA) Logo, symbol, meaning, history, PNG, brand">
            <a:extLst>
              <a:ext uri="{FF2B5EF4-FFF2-40B4-BE49-F238E27FC236}">
                <a16:creationId xmlns:a16="http://schemas.microsoft.com/office/drawing/2014/main" id="{E2D9B284-57D9-049A-E580-CD4D82E5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78" y="5808346"/>
            <a:ext cx="1866051" cy="10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63417E8E-3B33-F878-8433-2E7E498C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89" y="5427307"/>
            <a:ext cx="1912706" cy="1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5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61" y="383916"/>
            <a:ext cx="8712044" cy="785375"/>
          </a:xfrm>
        </p:spPr>
        <p:txBody>
          <a:bodyPr>
            <a:normAutofit fontScale="90000"/>
          </a:bodyPr>
          <a:lstStyle/>
          <a:p>
            <a:r>
              <a:rPr lang="pl-PL" dirty="0"/>
              <a:t>Inna możliwość: dowody przestrzeni („Proofs-of-Space”)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61" y="1876074"/>
            <a:ext cx="8229600" cy="1000394"/>
          </a:xfrm>
        </p:spPr>
        <p:txBody>
          <a:bodyPr>
            <a:normAutofit fontScale="85000" lnSpcReduction="20000"/>
          </a:bodyPr>
          <a:lstStyle/>
          <a:p>
            <a:pPr marL="0" lvl="1" indent="0">
              <a:spcBef>
                <a:spcPts val="1000"/>
              </a:spcBef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b="1" dirty="0"/>
              <a:t>Idea</a:t>
            </a:r>
            <a:r>
              <a:rPr lang="pl-PL" dirty="0"/>
              <a:t>: Zastąpienie </a:t>
            </a:r>
            <a:r>
              <a:rPr lang="pl-PL" b="1" dirty="0">
                <a:solidFill>
                  <a:srgbClr val="00B050"/>
                </a:solidFill>
              </a:rPr>
              <a:t>pracy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przestrzenią dyskową</a:t>
            </a:r>
            <a:r>
              <a:rPr lang="pl-PL" dirty="0"/>
              <a:t>.</a:t>
            </a:r>
            <a:br>
              <a:rPr lang="pl-PL" b="1" dirty="0"/>
            </a:b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761" y="3063377"/>
            <a:ext cx="1531786" cy="1531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D76F7-BE9C-CD48-05BC-0D98BF0CED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7758" y="4597805"/>
            <a:ext cx="790306" cy="1057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A3BCB-1C33-0666-97D6-CD9D22B721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2513" y="4595163"/>
            <a:ext cx="702080" cy="993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0D218-06D7-C949-3DEE-C9E36FA46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86" y="4622073"/>
            <a:ext cx="741854" cy="967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5F2D6-0F6F-AA15-E417-3B3F695401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6844" y="4531823"/>
            <a:ext cx="657859" cy="1057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C11DF-E25C-CA49-4F04-5748055218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30" t="21180" r="59271" b="21292"/>
          <a:stretch>
            <a:fillRect/>
          </a:stretch>
        </p:blipFill>
        <p:spPr>
          <a:xfrm>
            <a:off x="589502" y="4560120"/>
            <a:ext cx="715459" cy="1028976"/>
          </a:xfrm>
          <a:prstGeom prst="rect">
            <a:avLst/>
          </a:prstGeom>
        </p:spPr>
      </p:pic>
      <p:pic>
        <p:nvPicPr>
          <p:cNvPr id="22" name="Obraz 4">
            <a:extLst>
              <a:ext uri="{FF2B5EF4-FFF2-40B4-BE49-F238E27FC236}">
                <a16:creationId xmlns:a16="http://schemas.microsoft.com/office/drawing/2014/main" id="{7E283787-3CDF-4DE7-6E54-C5525AEED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2374" y="3543824"/>
            <a:ext cx="946797" cy="946797"/>
          </a:xfrm>
          <a:prstGeom prst="rect">
            <a:avLst/>
          </a:prstGeom>
        </p:spPr>
      </p:pic>
      <p:pic>
        <p:nvPicPr>
          <p:cNvPr id="23" name="Obraz 4">
            <a:extLst>
              <a:ext uri="{FF2B5EF4-FFF2-40B4-BE49-F238E27FC236}">
                <a16:creationId xmlns:a16="http://schemas.microsoft.com/office/drawing/2014/main" id="{2C98EFF8-B5D7-B375-2F7C-62132E5DA0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907" y="3148414"/>
            <a:ext cx="1464186" cy="1464186"/>
          </a:xfrm>
          <a:prstGeom prst="rect">
            <a:avLst/>
          </a:prstGeom>
        </p:spPr>
      </p:pic>
      <p:pic>
        <p:nvPicPr>
          <p:cNvPr id="24" name="Obraz 4">
            <a:extLst>
              <a:ext uri="{FF2B5EF4-FFF2-40B4-BE49-F238E27FC236}">
                <a16:creationId xmlns:a16="http://schemas.microsoft.com/office/drawing/2014/main" id="{AD6D1755-CE51-3633-0C37-8D23EB3B1A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0323" y="3613155"/>
            <a:ext cx="797741" cy="797741"/>
          </a:xfrm>
          <a:prstGeom prst="rect">
            <a:avLst/>
          </a:prstGeom>
        </p:spPr>
      </p:pic>
      <p:pic>
        <p:nvPicPr>
          <p:cNvPr id="25" name="Obraz 4">
            <a:extLst>
              <a:ext uri="{FF2B5EF4-FFF2-40B4-BE49-F238E27FC236}">
                <a16:creationId xmlns:a16="http://schemas.microsoft.com/office/drawing/2014/main" id="{9E48058E-40EA-EDD0-0B7B-3D9DFBDBA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859" y="3123333"/>
            <a:ext cx="1531786" cy="1531786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B5D736F-20D4-88D4-561F-C5465AF99C73}"/>
              </a:ext>
            </a:extLst>
          </p:cNvPr>
          <p:cNvSpPr txBox="1">
            <a:spLocks/>
          </p:cNvSpPr>
          <p:nvPr/>
        </p:nvSpPr>
        <p:spPr>
          <a:xfrm>
            <a:off x="342713" y="5651665"/>
            <a:ext cx="8229600" cy="1000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b="1" dirty="0"/>
              <a:t>Założenie</a:t>
            </a:r>
            <a:r>
              <a:rPr lang="pl-PL" dirty="0"/>
              <a:t>: żaden złośliwy uczestnik nie kontroluje większości przestrzeni dyskowej.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42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1222-92DD-57C3-F0D2-59C5F8D3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Główny problem techniczny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CAEA2-F012-0927-A9F6-F6DA21602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0294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Jak dowieść, że „zużyło się” przestrzeń dyskową?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>
                <a:solidFill>
                  <a:srgbClr val="0070C0"/>
                </a:solidFill>
              </a:rPr>
              <a:t>Techniki</a:t>
            </a:r>
            <a:r>
              <a:rPr lang="pl-PL" dirty="0"/>
              <a:t>: „gra w kamyki” („graph pebbling”) – zaawansowane twierdzenia matematyczne z teorii grafów.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Wdrożenia: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C0660-EED8-5919-A268-0D87952A3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3" t="4906" r="6593" b="-1"/>
          <a:stretch/>
        </p:blipFill>
        <p:spPr>
          <a:xfrm>
            <a:off x="208881" y="4972819"/>
            <a:ext cx="2594680" cy="1062097"/>
          </a:xfrm>
          <a:prstGeom prst="rect">
            <a:avLst/>
          </a:prstGeom>
        </p:spPr>
      </p:pic>
      <p:pic>
        <p:nvPicPr>
          <p:cNvPr id="6146" name="Picture 2" descr="Spacemesh: Hard disk mining is open to everyone, claiming to be the  people's currency | 深潮 TechFlow on Binance Square">
            <a:extLst>
              <a:ext uri="{FF2B5EF4-FFF2-40B4-BE49-F238E27FC236}">
                <a16:creationId xmlns:a16="http://schemas.microsoft.com/office/drawing/2014/main" id="{A3B93A37-BD40-B984-E96D-B8D83EDD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21" y="5023600"/>
            <a:ext cx="3118757" cy="96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coin – UZH Blockchain Center">
            <a:extLst>
              <a:ext uri="{FF2B5EF4-FFF2-40B4-BE49-F238E27FC236}">
                <a16:creationId xmlns:a16="http://schemas.microsoft.com/office/drawing/2014/main" id="{158E3F9E-9C51-9399-9E6C-958B39AF3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71" y="4968111"/>
            <a:ext cx="2610185" cy="114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20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1C39B-A44D-3A5D-3BF2-370CE02BE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CD32-3AC4-E213-D126-1199D194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8F288-9084-0CA2-1DD9-D142F8087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80218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  <a:br>
              <a:rPr lang="pl-PL" dirty="0"/>
            </a:b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Przechowywanie kryptowalut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Prywatność</a:t>
            </a:r>
          </a:p>
          <a:p>
            <a:pPr marL="971550" lvl="1" indent="-514350">
              <a:buFont typeface="+mj-lt"/>
              <a:buAutoNum type="arabicPeriod"/>
            </a:pPr>
            <a:endParaRPr lang="pl-PL" b="1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Blockchain bez śladu węglowego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r>
              <a:rPr lang="pl-PL" dirty="0"/>
              <a:t>Skalowalność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971550" lvl="1" indent="-514350">
              <a:buFont typeface="+mj-lt"/>
              <a:buAutoNum type="arabicPeriod"/>
            </a:pPr>
            <a:endParaRPr lang="pl-PL" dirty="0"/>
          </a:p>
          <a:p>
            <a:pPr marL="457200" lvl="1" indent="0">
              <a:buNone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01EE6ABE-434D-066A-794C-A204E251C826}"/>
              </a:ext>
            </a:extLst>
          </p:cNvPr>
          <p:cNvSpPr/>
          <p:nvPr/>
        </p:nvSpPr>
        <p:spPr>
          <a:xfrm>
            <a:off x="3435391" y="5112881"/>
            <a:ext cx="1201923" cy="454238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28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4A4DB-B881-1085-49FB-3F37E7C5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„Skalowalność” = sprawienie by transakcje były szybsze i tańsze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48AA5-F1C0-5589-C41E-5FE08D8B4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463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Idea: Technologia „off-chain” wykonujmy część transakcji poza głównym blockchainem.</a:t>
            </a:r>
            <a:endParaRPr lang="en-US" dirty="0"/>
          </a:p>
        </p:txBody>
      </p:sp>
      <p:pic>
        <p:nvPicPr>
          <p:cNvPr id="4" name="Picture 3" descr="Icon  Description automatically generated">
            <a:extLst>
              <a:ext uri="{FF2B5EF4-FFF2-40B4-BE49-F238E27FC236}">
                <a16:creationId xmlns:a16="http://schemas.microsoft.com/office/drawing/2014/main" id="{117F1F17-51B3-8EF0-6906-0EC51F0F5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7" y="2850018"/>
            <a:ext cx="2516640" cy="2516640"/>
          </a:xfrm>
          <a:prstGeom prst="rect">
            <a:avLst/>
          </a:prstGeom>
        </p:spPr>
      </p:pic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1F82C502-4E06-B7CD-0574-B9CF86487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47" y="2868696"/>
            <a:ext cx="850337" cy="850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8DA0B-1DE4-E94B-761C-32F08FF235AF}"/>
              </a:ext>
            </a:extLst>
          </p:cNvPr>
          <p:cNvSpPr txBox="1"/>
          <p:nvPr/>
        </p:nvSpPr>
        <p:spPr>
          <a:xfrm>
            <a:off x="778329" y="5569544"/>
            <a:ext cx="1502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główny („ciężki”)</a:t>
            </a:r>
          </a:p>
          <a:p>
            <a:pPr algn="ctr"/>
            <a:r>
              <a:rPr lang="pl-PL" dirty="0"/>
              <a:t>blockchain</a:t>
            </a:r>
            <a:endParaRPr lang="en-US" dirty="0"/>
          </a:p>
        </p:txBody>
      </p:sp>
      <p:pic>
        <p:nvPicPr>
          <p:cNvPr id="7" name="Picture 6" descr="Icon  Description automatically generated">
            <a:extLst>
              <a:ext uri="{FF2B5EF4-FFF2-40B4-BE49-F238E27FC236}">
                <a16:creationId xmlns:a16="http://schemas.microsoft.com/office/drawing/2014/main" id="{1F76645C-9212-2922-CF1C-A5F0E7266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47" y="3935496"/>
            <a:ext cx="850337" cy="850337"/>
          </a:xfrm>
          <a:prstGeom prst="rect">
            <a:avLst/>
          </a:prstGeom>
        </p:spPr>
      </p:pic>
      <p:pic>
        <p:nvPicPr>
          <p:cNvPr id="8" name="Picture 7" descr="Icon  Description automatically generated">
            <a:extLst>
              <a:ext uri="{FF2B5EF4-FFF2-40B4-BE49-F238E27FC236}">
                <a16:creationId xmlns:a16="http://schemas.microsoft.com/office/drawing/2014/main" id="{59BBAC57-5E70-661D-3103-A0075A21E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862" y="5002296"/>
            <a:ext cx="850337" cy="850337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0F725017-2CDE-4F79-0C11-918C9A38F8C1}"/>
              </a:ext>
            </a:extLst>
          </p:cNvPr>
          <p:cNvSpPr/>
          <p:nvPr/>
        </p:nvSpPr>
        <p:spPr>
          <a:xfrm>
            <a:off x="6955346" y="2697871"/>
            <a:ext cx="850337" cy="3325586"/>
          </a:xfrm>
          <a:prstGeom prst="rightBrace">
            <a:avLst>
              <a:gd name="adj1" fmla="val 21775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8D228-6AA6-72D6-87B3-1D4F11226F85}"/>
              </a:ext>
            </a:extLst>
          </p:cNvPr>
          <p:cNvSpPr txBox="1"/>
          <p:nvPr/>
        </p:nvSpPr>
        <p:spPr>
          <a:xfrm>
            <a:off x="7695413" y="3293865"/>
            <a:ext cx="150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mniejsze („lekkie”)</a:t>
            </a:r>
          </a:p>
          <a:p>
            <a:pPr algn="ctr"/>
            <a:r>
              <a:rPr lang="pl-PL" dirty="0"/>
              <a:t>blockchainy „lokalne”</a:t>
            </a:r>
            <a:endParaRPr lang="en-US" dirty="0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DFAB9861-84FC-5E85-ADE3-47E982DD7F86}"/>
              </a:ext>
            </a:extLst>
          </p:cNvPr>
          <p:cNvSpPr/>
          <p:nvPr/>
        </p:nvSpPr>
        <p:spPr>
          <a:xfrm>
            <a:off x="2758276" y="3506919"/>
            <a:ext cx="3297586" cy="1707489"/>
          </a:xfrm>
          <a:prstGeom prst="leftRightArrow">
            <a:avLst>
              <a:gd name="adj1" fmla="val 77414"/>
              <a:gd name="adj2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okresowo synchronizują się</a:t>
            </a:r>
            <a:endParaRPr lang="en-US" dirty="0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BAA85E7-AA4B-850C-8DB4-18CC6EE728AC}"/>
              </a:ext>
            </a:extLst>
          </p:cNvPr>
          <p:cNvSpPr/>
          <p:nvPr/>
        </p:nvSpPr>
        <p:spPr>
          <a:xfrm>
            <a:off x="2796845" y="5763986"/>
            <a:ext cx="2781300" cy="850337"/>
          </a:xfrm>
          <a:prstGeom prst="wedgeRectCallout">
            <a:avLst>
              <a:gd name="adj1" fmla="val -1459"/>
              <a:gd name="adj2" fmla="val -12568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Jak to zrobić bez zaufanej strony trzeciej?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27D36A-C9C2-84D2-0FCC-D07CF50021D3}"/>
              </a:ext>
            </a:extLst>
          </p:cNvPr>
          <p:cNvGrpSpPr/>
          <p:nvPr/>
        </p:nvGrpSpPr>
        <p:grpSpPr>
          <a:xfrm>
            <a:off x="7348714" y="5266847"/>
            <a:ext cx="1661046" cy="1661045"/>
            <a:chOff x="4303249" y="924441"/>
            <a:chExt cx="2794571" cy="275347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72F55B7-E7E7-C748-9840-901F53DC0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2081" y="1260175"/>
              <a:ext cx="1896907" cy="1896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ross 14">
              <a:extLst>
                <a:ext uri="{FF2B5EF4-FFF2-40B4-BE49-F238E27FC236}">
                  <a16:creationId xmlns:a16="http://schemas.microsoft.com/office/drawing/2014/main" id="{A2257316-DED3-BE85-FE8F-19EE985598A2}"/>
                </a:ext>
              </a:extLst>
            </p:cNvPr>
            <p:cNvSpPr/>
            <p:nvPr/>
          </p:nvSpPr>
          <p:spPr>
            <a:xfrm rot="19101528">
              <a:off x="4303249" y="924441"/>
              <a:ext cx="2794571" cy="2753474"/>
            </a:xfrm>
            <a:prstGeom prst="plus">
              <a:avLst>
                <a:gd name="adj" fmla="val 47083"/>
              </a:avLst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19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 animBg="1"/>
      <p:bldP spid="10" grpId="0"/>
      <p:bldP spid="11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6372F-F7C4-9202-CF42-20D1083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8" y="283685"/>
            <a:ext cx="9140453" cy="1325563"/>
          </a:xfrm>
        </p:spPr>
        <p:txBody>
          <a:bodyPr>
            <a:normAutofit fontScale="90000"/>
          </a:bodyPr>
          <a:lstStyle/>
          <a:p>
            <a:r>
              <a:rPr lang="pl-PL" sz="4800" dirty="0"/>
              <a:t>Użyjmy dowodów kryptograficznych</a:t>
            </a:r>
            <a:endParaRPr lang="en-US" sz="4800" dirty="0"/>
          </a:p>
        </p:txBody>
      </p:sp>
      <p:pic>
        <p:nvPicPr>
          <p:cNvPr id="4" name="Picture 3" descr="Icon  Description automatically generated">
            <a:extLst>
              <a:ext uri="{FF2B5EF4-FFF2-40B4-BE49-F238E27FC236}">
                <a16:creationId xmlns:a16="http://schemas.microsoft.com/office/drawing/2014/main" id="{239CFA0C-9A7C-7F73-8014-498BAD790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" y="2231769"/>
            <a:ext cx="2516640" cy="2516640"/>
          </a:xfrm>
          <a:prstGeom prst="rect">
            <a:avLst/>
          </a:prstGeom>
        </p:spPr>
      </p:pic>
      <p:pic>
        <p:nvPicPr>
          <p:cNvPr id="5" name="Picture 4" descr="Icon  Description automatically generated">
            <a:extLst>
              <a:ext uri="{FF2B5EF4-FFF2-40B4-BE49-F238E27FC236}">
                <a16:creationId xmlns:a16="http://schemas.microsoft.com/office/drawing/2014/main" id="{D32A0FE8-86D8-0B8A-79A3-984D2FCE30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81" y="3186310"/>
            <a:ext cx="850337" cy="850337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B696474-EDE7-D78C-3069-0B3EF0B0094D}"/>
              </a:ext>
            </a:extLst>
          </p:cNvPr>
          <p:cNvSpPr/>
          <p:nvPr/>
        </p:nvSpPr>
        <p:spPr>
          <a:xfrm flipH="1">
            <a:off x="2836519" y="3695700"/>
            <a:ext cx="5131824" cy="1143000"/>
          </a:xfrm>
          <a:prstGeom prst="rightArrow">
            <a:avLst>
              <a:gd name="adj1" fmla="val 100000"/>
              <a:gd name="adj2" fmla="val 358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to jest stan kont na lokalnym blockchainie</a:t>
            </a:r>
            <a:endParaRPr lang="pl-PL" sz="2000" dirty="0"/>
          </a:p>
          <a:p>
            <a:pPr algn="ctr"/>
            <a:r>
              <a:rPr lang="pl-PL" sz="2000" dirty="0"/>
              <a:t>+ </a:t>
            </a:r>
          </a:p>
          <a:p>
            <a:pPr algn="ctr"/>
            <a:r>
              <a:rPr lang="pl-PL" sz="2000" dirty="0"/>
              <a:t>dowód kryptograficzny</a:t>
            </a:r>
            <a:endParaRPr lang="en-US" sz="20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1FE4527-E299-3565-1AF8-2EF49A654E48}"/>
              </a:ext>
            </a:extLst>
          </p:cNvPr>
          <p:cNvSpPr/>
          <p:nvPr/>
        </p:nvSpPr>
        <p:spPr>
          <a:xfrm>
            <a:off x="2895600" y="2231769"/>
            <a:ext cx="5131824" cy="1085169"/>
          </a:xfrm>
          <a:prstGeom prst="rightArrow">
            <a:avLst>
              <a:gd name="adj1" fmla="val 100000"/>
              <a:gd name="adj2" fmla="val 358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FF0000"/>
                </a:solidFill>
              </a:rPr>
              <a:t>to jest stan kont na głównym blockchainie</a:t>
            </a:r>
            <a:endParaRPr lang="pl-PL" sz="2000" dirty="0"/>
          </a:p>
          <a:p>
            <a:pPr algn="ctr"/>
            <a:r>
              <a:rPr lang="pl-PL" sz="2000" dirty="0"/>
              <a:t>+ </a:t>
            </a:r>
          </a:p>
          <a:p>
            <a:pPr algn="ctr"/>
            <a:r>
              <a:rPr lang="pl-PL" sz="2000" dirty="0"/>
              <a:t>dowód kryptograficzny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11084-27D3-CD26-1B7E-D8C7067E62F1}"/>
              </a:ext>
            </a:extLst>
          </p:cNvPr>
          <p:cNvSpPr txBox="1"/>
          <p:nvPr/>
        </p:nvSpPr>
        <p:spPr>
          <a:xfrm>
            <a:off x="364584" y="5127171"/>
            <a:ext cx="8414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Uwaga</a:t>
            </a:r>
            <a:r>
              <a:rPr lang="pl-PL" sz="2400" dirty="0"/>
              <a:t>: w tego typu rozwiązaniach najważniejsza jest </a:t>
            </a:r>
            <a:r>
              <a:rPr lang="pl-PL" sz="2400" b="1" dirty="0"/>
              <a:t>zwięzłość </a:t>
            </a:r>
            <a:r>
              <a:rPr lang="pl-PL" sz="2400" dirty="0"/>
              <a:t>dowodu, a nie „</a:t>
            </a:r>
            <a:r>
              <a:rPr lang="pl-PL" sz="2400" b="1" dirty="0"/>
              <a:t>wiedza zerowa</a:t>
            </a:r>
            <a:r>
              <a:rPr lang="pl-PL" sz="2400" dirty="0"/>
              <a:t>”.</a:t>
            </a:r>
          </a:p>
          <a:p>
            <a:endParaRPr lang="pl-PL" sz="2400" b="1" dirty="0"/>
          </a:p>
          <a:p>
            <a:pPr algn="r"/>
            <a:r>
              <a:rPr lang="pl-PL" sz="2400" dirty="0"/>
              <a:t>(ale przemysł lubi skrót „ZK”)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78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7DF7-C153-9FEC-A8FC-9F24B8E1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Wdrożenia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CEADD-584A-8C16-53C8-4B868CF00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5" y="1474320"/>
            <a:ext cx="3682111" cy="3028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AB1784-3BBC-CBD3-73D3-2C5DCC1F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807" y="4632142"/>
            <a:ext cx="5916386" cy="1959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168EA2-58CC-0A51-5CE6-740CDC45E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47" y="1992639"/>
            <a:ext cx="5030898" cy="21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0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69655-D38E-C171-D8BF-BD2FE036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392D5-7500-81E0-DA68-EE1739E5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4C03-4883-4510-B035-2EB56136A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Kryptografia – przeszłość i teraźniejszość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Bitcoin i blockchain</a:t>
            </a:r>
            <a:br>
              <a:rPr lang="pl-PL" dirty="0"/>
            </a:b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Zastosowania kryptografii w crypto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Podsumowanie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61E06AB3-A0D9-0D70-9407-6714EC253794}"/>
              </a:ext>
            </a:extLst>
          </p:cNvPr>
          <p:cNvSpPr/>
          <p:nvPr/>
        </p:nvSpPr>
        <p:spPr>
          <a:xfrm>
            <a:off x="3818756" y="4577442"/>
            <a:ext cx="1226774" cy="621102"/>
          </a:xfrm>
          <a:prstGeom prst="lef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49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1D02-782A-0630-B44C-6F35A475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Pomysły na zastosowania poza blockchainem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AE5FF-B02F-B80F-3CD9-77642632D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41536"/>
            <a:ext cx="7886700" cy="4351338"/>
          </a:xfrm>
        </p:spPr>
        <p:txBody>
          <a:bodyPr/>
          <a:lstStyle/>
          <a:p>
            <a:r>
              <a:rPr lang="pl-PL" dirty="0"/>
              <a:t>Bezpieczeństwo uczenia maszynowego</a:t>
            </a:r>
          </a:p>
          <a:p>
            <a:endParaRPr lang="pl-PL" dirty="0"/>
          </a:p>
          <a:p>
            <a:r>
              <a:rPr lang="pl-PL" dirty="0"/>
              <a:t>Autentyczność mediów </a:t>
            </a:r>
          </a:p>
          <a:p>
            <a:endParaRPr lang="pl-PL" dirty="0"/>
          </a:p>
          <a:p>
            <a:r>
              <a:rPr lang="pl-PL" dirty="0"/>
              <a:t>…</a:t>
            </a:r>
          </a:p>
          <a:p>
            <a:endParaRPr lang="pl-PL" dirty="0"/>
          </a:p>
          <a:p>
            <a:endParaRPr lang="pl-P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15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26" y="50667"/>
            <a:ext cx="7886700" cy="994172"/>
          </a:xfrm>
        </p:spPr>
        <p:txBody>
          <a:bodyPr/>
          <a:lstStyle/>
          <a:p>
            <a:r>
              <a:rPr lang="pl-PL" dirty="0"/>
              <a:t>Kryptografia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66" y="1132060"/>
            <a:ext cx="6742592" cy="4963939"/>
          </a:xfrm>
        </p:spPr>
        <p:txBody>
          <a:bodyPr>
            <a:noAutofit/>
          </a:bodyPr>
          <a:lstStyle/>
          <a:p>
            <a:r>
              <a:rPr lang="pl-PL" dirty="0"/>
              <a:t>w przeszłości: </a:t>
            </a:r>
          </a:p>
          <a:p>
            <a:pPr lvl="1"/>
            <a:r>
              <a:rPr lang="pl-PL" dirty="0"/>
              <a:t>główne pole zainteresowań: </a:t>
            </a:r>
            <a:r>
              <a:rPr lang="pl-PL" b="1" dirty="0">
                <a:solidFill>
                  <a:srgbClr val="FF0000"/>
                </a:solidFill>
              </a:rPr>
              <a:t>szyfrowanie</a:t>
            </a:r>
          </a:p>
          <a:p>
            <a:pPr lvl="1"/>
            <a:r>
              <a:rPr lang="pl-PL" dirty="0"/>
              <a:t>stosowana głównie przez </a:t>
            </a:r>
            <a:r>
              <a:rPr lang="pl-PL" b="1" dirty="0">
                <a:solidFill>
                  <a:srgbClr val="7030A0"/>
                </a:solidFill>
              </a:rPr>
              <a:t>wojsko i dyplomację </a:t>
            </a:r>
            <a:br>
              <a:rPr lang="pl-PL" dirty="0"/>
            </a:br>
            <a:r>
              <a:rPr lang="pl-PL" dirty="0"/>
              <a:t>(od starożytności),</a:t>
            </a:r>
          </a:p>
          <a:p>
            <a:pPr lvl="1"/>
            <a:r>
              <a:rPr lang="pl-PL" dirty="0"/>
              <a:t>często uważana za część </a:t>
            </a:r>
            <a:r>
              <a:rPr lang="pl-PL" b="1" dirty="0">
                <a:solidFill>
                  <a:srgbClr val="0070C0"/>
                </a:solidFill>
              </a:rPr>
              <a:t>lingwistyki</a:t>
            </a:r>
          </a:p>
          <a:p>
            <a:pPr marL="457200" lvl="1" indent="0">
              <a:buNone/>
            </a:pPr>
            <a:endParaRPr lang="pl-PL" b="1" dirty="0"/>
          </a:p>
          <a:p>
            <a:r>
              <a:rPr lang="pl-PL" dirty="0"/>
              <a:t>współcześnie (od lat 1970.):</a:t>
            </a:r>
          </a:p>
          <a:p>
            <a:pPr lvl="1"/>
            <a:r>
              <a:rPr lang="pl-PL" dirty="0"/>
              <a:t>dużo </a:t>
            </a:r>
            <a:r>
              <a:rPr lang="pl-PL" b="1" dirty="0">
                <a:solidFill>
                  <a:srgbClr val="FF0000"/>
                </a:solidFill>
              </a:rPr>
              <a:t>więcej niż szyfrowanie</a:t>
            </a:r>
          </a:p>
          <a:p>
            <a:pPr lvl="1"/>
            <a:r>
              <a:rPr lang="pl-PL" dirty="0"/>
              <a:t>wiele </a:t>
            </a:r>
            <a:r>
              <a:rPr lang="pl-PL" b="1" dirty="0">
                <a:solidFill>
                  <a:srgbClr val="7030A0"/>
                </a:solidFill>
              </a:rPr>
              <a:t>zastosowań cywilnych i komercyjnych</a:t>
            </a:r>
          </a:p>
          <a:p>
            <a:pPr lvl="1"/>
            <a:r>
              <a:rPr lang="pl-PL" dirty="0"/>
              <a:t>zazwyczaj uważana za </a:t>
            </a:r>
            <a:r>
              <a:rPr lang="pl-PL" b="1" dirty="0">
                <a:solidFill>
                  <a:srgbClr val="0070C0"/>
                </a:solidFill>
              </a:rPr>
              <a:t>część informatyki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0161" y="1457282"/>
            <a:ext cx="1359573" cy="135957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3924" y="4041145"/>
            <a:ext cx="1416374" cy="14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1456BD-7D30-4933-8413-BC0DB18717E7}"/>
              </a:ext>
            </a:extLst>
          </p:cNvPr>
          <p:cNvSpPr txBox="1"/>
          <p:nvPr/>
        </p:nvSpPr>
        <p:spPr>
          <a:xfrm>
            <a:off x="7619126" y="2875002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a-Latn" b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Cezar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6882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6F69-E2B6-0794-A8C3-FE1F8066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Konkluzja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99B7C-7BF7-DE0F-984C-EE3C835DE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06485"/>
            <a:ext cx="7886700" cy="32704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rgbClr val="0070C0"/>
                </a:solidFill>
              </a:rPr>
              <a:t>Dobra teoria prędzej czy później znajdzie zastosowania!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429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742" y="1623321"/>
            <a:ext cx="6412027" cy="994172"/>
          </a:xfrm>
        </p:spPr>
        <p:txBody>
          <a:bodyPr>
            <a:noAutofit/>
          </a:bodyPr>
          <a:lstStyle/>
          <a:p>
            <a:pPr algn="ctr"/>
            <a:r>
              <a:rPr lang="pl-PL" sz="8000" b="1" dirty="0"/>
              <a:t>Dziękuję!</a:t>
            </a:r>
          </a:p>
        </p:txBody>
      </p:sp>
      <p:pic>
        <p:nvPicPr>
          <p:cNvPr id="11" name="Obraz 12">
            <a:extLst>
              <a:ext uri="{FF2B5EF4-FFF2-40B4-BE49-F238E27FC236}">
                <a16:creationId xmlns:a16="http://schemas.microsoft.com/office/drawing/2014/main" id="{4BC274D7-E104-44C1-AB68-CC8814595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2210" y="3922860"/>
            <a:ext cx="900000" cy="900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C669C03-1114-412B-A602-60F5FC32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98882" y="5473319"/>
            <a:ext cx="1017295" cy="101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1">
            <a:extLst>
              <a:ext uri="{FF2B5EF4-FFF2-40B4-BE49-F238E27FC236}">
                <a16:creationId xmlns:a16="http://schemas.microsoft.com/office/drawing/2014/main" id="{9C6EA9B9-7BC8-4D1F-86B5-2618B6BBC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42" y="3922859"/>
            <a:ext cx="900000" cy="900000"/>
          </a:xfrm>
          <a:prstGeom prst="rect">
            <a:avLst/>
          </a:prstGeom>
        </p:spPr>
      </p:pic>
      <p:pic>
        <p:nvPicPr>
          <p:cNvPr id="15" name="Obraz 13">
            <a:extLst>
              <a:ext uri="{FF2B5EF4-FFF2-40B4-BE49-F238E27FC236}">
                <a16:creationId xmlns:a16="http://schemas.microsoft.com/office/drawing/2014/main" id="{8983D0A1-FEF2-44EC-BF8A-A6698123B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6746" y="3922859"/>
            <a:ext cx="900000" cy="90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A2190F2-B8D2-4A62-ADAE-18913635C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478" y="3922860"/>
            <a:ext cx="900000" cy="900000"/>
          </a:xfrm>
          <a:prstGeom prst="rect">
            <a:avLst/>
          </a:prstGeom>
        </p:spPr>
      </p:pic>
      <p:pic>
        <p:nvPicPr>
          <p:cNvPr id="26" name="Obraz 9">
            <a:extLst>
              <a:ext uri="{FF2B5EF4-FFF2-40B4-BE49-F238E27FC236}">
                <a16:creationId xmlns:a16="http://schemas.microsoft.com/office/drawing/2014/main" id="{C1442DD3-3CFD-4435-9F55-DD2FDEF649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354" y="5409961"/>
            <a:ext cx="1080653" cy="1080653"/>
          </a:xfrm>
          <a:prstGeom prst="rect">
            <a:avLst/>
          </a:prstGeom>
        </p:spPr>
      </p:pic>
      <p:pic>
        <p:nvPicPr>
          <p:cNvPr id="27" name="Obraz 10">
            <a:extLst>
              <a:ext uri="{FF2B5EF4-FFF2-40B4-BE49-F238E27FC236}">
                <a16:creationId xmlns:a16="http://schemas.microsoft.com/office/drawing/2014/main" id="{83F505DF-0AA0-49EB-BDDF-214576DCE5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7183" y="5473319"/>
            <a:ext cx="1017295" cy="101729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56BE3BA-04FB-99C2-6E02-8ADFB5F7B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010" y="3944829"/>
            <a:ext cx="818932" cy="8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1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trzałka w prawo 17"/>
          <p:cNvSpPr/>
          <p:nvPr/>
        </p:nvSpPr>
        <p:spPr>
          <a:xfrm>
            <a:off x="1941084" y="5256678"/>
            <a:ext cx="5359724" cy="70207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sp>
        <p:nvSpPr>
          <p:cNvPr id="3" name="Strzałka w prawo 2"/>
          <p:cNvSpPr/>
          <p:nvPr/>
        </p:nvSpPr>
        <p:spPr>
          <a:xfrm>
            <a:off x="1933644" y="2555475"/>
            <a:ext cx="5404853" cy="70207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ytuł 1"/>
              <p:cNvSpPr>
                <a:spLocks noGrp="1"/>
              </p:cNvSpPr>
              <p:nvPr>
                <p:ph type="title"/>
              </p:nvPr>
            </p:nvSpPr>
            <p:spPr>
              <a:xfrm>
                <a:off x="243347" y="223340"/>
                <a:ext cx="8830575" cy="1007797"/>
              </a:xfrm>
            </p:spPr>
            <p:txBody>
              <a:bodyPr>
                <a:noAutofit/>
              </a:bodyPr>
              <a:lstStyle/>
              <a:p>
                <a:r>
                  <a:rPr lang="pl-PL" sz="3200" dirty="0"/>
                  <a:t>Szyfrowanie </a:t>
                </a:r>
                <a14:m>
                  <m:oMath xmlns:m="http://schemas.openxmlformats.org/officeDocument/2006/math">
                    <m:r>
                      <a:rPr lang="pl-PL" sz="32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pl-PL" sz="3200" dirty="0"/>
                  <a:t> emulacja bezpiecznych kanałów</a:t>
                </a:r>
              </a:p>
            </p:txBody>
          </p:sp>
        </mc:Choice>
        <mc:Fallback>
          <p:sp>
            <p:nvSpPr>
              <p:cNvPr id="2" name="Tytu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43347" y="223340"/>
                <a:ext cx="8830575" cy="1007797"/>
              </a:xfrm>
              <a:blipFill>
                <a:blip r:embed="rId3"/>
                <a:stretch>
                  <a:fillRect l="-1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5030" y="2380767"/>
            <a:ext cx="1052478" cy="10524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358" y="2285445"/>
            <a:ext cx="964611" cy="964611"/>
          </a:xfrm>
          <a:prstGeom prst="rect">
            <a:avLst/>
          </a:prstGeom>
        </p:spPr>
      </p:pic>
      <p:sp>
        <p:nvSpPr>
          <p:cNvPr id="17" name="PoleTekstowe 16"/>
          <p:cNvSpPr txBox="1"/>
          <p:nvPr/>
        </p:nvSpPr>
        <p:spPr>
          <a:xfrm>
            <a:off x="439346" y="1755175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</a:rPr>
              <a:t>rzeczywistość:</a:t>
            </a:r>
          </a:p>
        </p:txBody>
      </p:sp>
      <p:pic>
        <p:nvPicPr>
          <p:cNvPr id="15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524" y="4871771"/>
            <a:ext cx="1052478" cy="1052478"/>
          </a:xfrm>
          <a:prstGeom prst="rect">
            <a:avLst/>
          </a:prstGeom>
        </p:spPr>
      </p:pic>
      <p:pic>
        <p:nvPicPr>
          <p:cNvPr id="16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669" y="5019774"/>
            <a:ext cx="964611" cy="964611"/>
          </a:xfrm>
          <a:prstGeom prst="rect">
            <a:avLst/>
          </a:prstGeom>
        </p:spPr>
      </p:pic>
      <p:sp>
        <p:nvSpPr>
          <p:cNvPr id="21" name="PoleTekstowe 16"/>
          <p:cNvSpPr txBox="1"/>
          <p:nvPr/>
        </p:nvSpPr>
        <p:spPr>
          <a:xfrm>
            <a:off x="439346" y="4433880"/>
            <a:ext cx="174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</a:rPr>
              <a:t>świat idealny: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2388" y="1962900"/>
            <a:ext cx="1638716" cy="147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tical Scroll 3"/>
          <p:cNvSpPr/>
          <p:nvPr/>
        </p:nvSpPr>
        <p:spPr>
          <a:xfrm>
            <a:off x="4131086" y="2501574"/>
            <a:ext cx="677345" cy="577094"/>
          </a:xfrm>
          <a:prstGeom prst="verticalScroll">
            <a:avLst>
              <a:gd name="adj" fmla="val 250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9616" y="1231137"/>
            <a:ext cx="917819" cy="9178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1148" y="4365407"/>
            <a:ext cx="891271" cy="89127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882466" y="4088542"/>
            <a:ext cx="749147" cy="332959"/>
          </a:xfrm>
          <a:prstGeom prst="wedgeRoundRectCallout">
            <a:avLst>
              <a:gd name="adj1" fmla="val -50613"/>
              <a:gd name="adj2" fmla="val 9238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Lato" panose="020F0502020204030203" pitchFamily="34" charset="0"/>
              </a:rPr>
              <a:t>???</a:t>
            </a:r>
          </a:p>
        </p:txBody>
      </p:sp>
      <p:sp>
        <p:nvSpPr>
          <p:cNvPr id="31" name="Vertical Scroll 30"/>
          <p:cNvSpPr/>
          <p:nvPr/>
        </p:nvSpPr>
        <p:spPr>
          <a:xfrm>
            <a:off x="5594445" y="1807382"/>
            <a:ext cx="677345" cy="577094"/>
          </a:xfrm>
          <a:prstGeom prst="verticalScroll">
            <a:avLst>
              <a:gd name="adj" fmla="val 250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3807" y="4943693"/>
            <a:ext cx="1116771" cy="111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Vertical Scroll 21"/>
          <p:cNvSpPr/>
          <p:nvPr/>
        </p:nvSpPr>
        <p:spPr>
          <a:xfrm>
            <a:off x="4343712" y="5542142"/>
            <a:ext cx="677345" cy="577094"/>
          </a:xfrm>
          <a:prstGeom prst="verticalScroll">
            <a:avLst>
              <a:gd name="adj" fmla="val 250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350" dirty="0">
              <a:latin typeface="Lato" panose="020F0502020204030203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1F8177F-7AF6-41F3-A73A-85DA604D4E39}"/>
              </a:ext>
            </a:extLst>
          </p:cNvPr>
          <p:cNvSpPr/>
          <p:nvPr/>
        </p:nvSpPr>
        <p:spPr>
          <a:xfrm>
            <a:off x="570051" y="3505015"/>
            <a:ext cx="5024393" cy="714307"/>
          </a:xfrm>
          <a:prstGeom prst="wedgeRoundRectCallout">
            <a:avLst>
              <a:gd name="adj1" fmla="val -37178"/>
              <a:gd name="adj2" fmla="val -8507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/>
              <a:t>Szyfrowanie</a:t>
            </a:r>
            <a:r>
              <a:rPr lang="pl-PL" sz="2000" dirty="0"/>
              <a:t> służy do emulowania</a:t>
            </a:r>
            <a:br>
              <a:rPr lang="pl-PL" sz="2000" dirty="0"/>
            </a:br>
            <a:r>
              <a:rPr lang="pl-PL" sz="2000" dirty="0"/>
              <a:t>“świata idealnego” w “świecie rzeczywistym”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9F26F4-2FF9-6FC9-35A3-7DFB54292688}"/>
              </a:ext>
            </a:extLst>
          </p:cNvPr>
          <p:cNvSpPr/>
          <p:nvPr/>
        </p:nvSpPr>
        <p:spPr>
          <a:xfrm>
            <a:off x="1791280" y="6149165"/>
            <a:ext cx="3143216" cy="464558"/>
          </a:xfrm>
          <a:prstGeom prst="wedgeRoundRectCallout">
            <a:avLst>
              <a:gd name="adj1" fmla="val 10961"/>
              <a:gd name="adj2" fmla="val -14950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/>
              <a:t>idealna </a:t>
            </a:r>
            <a:r>
              <a:rPr lang="pl-PL" sz="2000" b="1" dirty="0"/>
              <a:t>zaufana strona</a:t>
            </a:r>
          </a:p>
        </p:txBody>
      </p:sp>
    </p:spTree>
    <p:extLst>
      <p:ext uri="{BB962C8B-B14F-4D97-AF65-F5344CB8AC3E}">
        <p14:creationId xmlns:p14="http://schemas.microsoft.com/office/powerpoint/2010/main" val="41414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17" grpId="0"/>
      <p:bldP spid="21" grpId="0"/>
      <p:bldP spid="4" grpId="0" animBg="1"/>
      <p:bldP spid="7" grpId="0" animBg="1"/>
      <p:bldP spid="31" grpId="0" animBg="1"/>
      <p:bldP spid="22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60" y="79928"/>
            <a:ext cx="7886700" cy="994172"/>
          </a:xfrm>
        </p:spPr>
        <p:txBody>
          <a:bodyPr>
            <a:normAutofit/>
          </a:bodyPr>
          <a:lstStyle/>
          <a:p>
            <a:r>
              <a:rPr lang="pl-PL" dirty="0"/>
              <a:t>Nowe kierunki w kryptografii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51" y="2118884"/>
            <a:ext cx="7843148" cy="29776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u="sng" dirty="0">
                <a:solidFill>
                  <a:srgbClr val="0070C0"/>
                </a:solidFill>
              </a:rPr>
              <a:t>Idea</a:t>
            </a:r>
            <a:r>
              <a:rPr lang="pl-PL" b="1" dirty="0"/>
              <a:t>: </a:t>
            </a:r>
            <a:r>
              <a:rPr lang="pl-PL" dirty="0"/>
              <a:t>rozszerzenie paradygmatu “emulacji” poza bezpieczną komunikację.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u="sng" dirty="0">
                <a:solidFill>
                  <a:srgbClr val="0070C0"/>
                </a:solidFill>
              </a:rPr>
              <a:t>Przykłady</a:t>
            </a:r>
            <a:r>
              <a:rPr lang="pl-PL" b="1" dirty="0"/>
              <a:t>: </a:t>
            </a:r>
          </a:p>
          <a:p>
            <a:r>
              <a:rPr lang="pl-PL" b="1" dirty="0">
                <a:solidFill>
                  <a:srgbClr val="FF0000"/>
                </a:solidFill>
              </a:rPr>
              <a:t>kryptografia rozproszona</a:t>
            </a:r>
            <a:endParaRPr lang="pl-PL" dirty="0"/>
          </a:p>
          <a:p>
            <a:r>
              <a:rPr lang="pl-PL" b="1" dirty="0">
                <a:solidFill>
                  <a:srgbClr val="FF0000"/>
                </a:solidFill>
              </a:rPr>
              <a:t>dowody kryptograficzne</a:t>
            </a:r>
          </a:p>
        </p:txBody>
      </p:sp>
    </p:spTree>
    <p:extLst>
      <p:ext uri="{BB962C8B-B14F-4D97-AF65-F5344CB8AC3E}">
        <p14:creationId xmlns:p14="http://schemas.microsoft.com/office/powerpoint/2010/main" val="17423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5834</TotalTime>
  <Words>1962</Words>
  <Application>Microsoft Office PowerPoint</Application>
  <PresentationFormat>On-screen Show (4:3)</PresentationFormat>
  <Paragraphs>548</Paragraphs>
  <Slides>71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Cambria Math</vt:lpstr>
      <vt:lpstr>Lato</vt:lpstr>
      <vt:lpstr>Office Theme</vt:lpstr>
      <vt:lpstr>Kryptografia w crypto</vt:lpstr>
      <vt:lpstr>Crypto</vt:lpstr>
      <vt:lpstr>Wyszukiwanie “crypto” w Google:</vt:lpstr>
      <vt:lpstr>Plan</vt:lpstr>
      <vt:lpstr>Główny cel badań kryptograficznych</vt:lpstr>
      <vt:lpstr>Część większego obrazu</vt:lpstr>
      <vt:lpstr>Kryptografia</vt:lpstr>
      <vt:lpstr>Szyfrowanie ≈ emulacja bezpiecznych kanałów</vt:lpstr>
      <vt:lpstr>Nowe kierunki w kryptografii</vt:lpstr>
      <vt:lpstr>Plan</vt:lpstr>
      <vt:lpstr>Kryptografia rozproszona</vt:lpstr>
      <vt:lpstr>Przykład</vt:lpstr>
      <vt:lpstr>Głosowanie niekryptograficzne</vt:lpstr>
      <vt:lpstr>Głosowanie kryptograficzne</vt:lpstr>
      <vt:lpstr>Bezpieczeństwo</vt:lpstr>
      <vt:lpstr>Podstawowa różnica</vt:lpstr>
      <vt:lpstr>Czy się da?</vt:lpstr>
      <vt:lpstr>Teoretyczne wyniki z lat 1980.:</vt:lpstr>
      <vt:lpstr>Plan</vt:lpstr>
      <vt:lpstr>Jak przekonać kogoś, że jakiś fakt F jest prawdziwy?</vt:lpstr>
      <vt:lpstr>Dowody kryptograficzne</vt:lpstr>
      <vt:lpstr>Luźny przykład: podpis cyfrowy </vt:lpstr>
      <vt:lpstr>Wiele konstrukcji od lat 1980.</vt:lpstr>
      <vt:lpstr>Zastosowania tych technik?</vt:lpstr>
      <vt:lpstr>Punkt widzenia praktyków</vt:lpstr>
      <vt:lpstr>Wielka zmiana w 2008</vt:lpstr>
      <vt:lpstr>Plan</vt:lpstr>
      <vt:lpstr>Kryptowaluty</vt:lpstr>
      <vt:lpstr>Blockchain?</vt:lpstr>
      <vt:lpstr>Księga</vt:lpstr>
      <vt:lpstr>Główna idea Bitcoina</vt:lpstr>
      <vt:lpstr>Problem</vt:lpstr>
      <vt:lpstr>Rozwiązanie Bitcoina</vt:lpstr>
      <vt:lpstr>Jak mierzona jest “moc obliczeniowa”?</vt:lpstr>
      <vt:lpstr>Efekt uboczny popularności kryptowalut</vt:lpstr>
      <vt:lpstr>Dużo nakładów na wdrożenia</vt:lpstr>
      <vt:lpstr>Przykład: zk-SNARKS (2012)</vt:lpstr>
      <vt:lpstr>Plan</vt:lpstr>
      <vt:lpstr>Podejście wielu kryptografów</vt:lpstr>
      <vt:lpstr>Dlaczego blockchain potrzebuje kryptografii?</vt:lpstr>
      <vt:lpstr>Wady blockchaina Bitcoina</vt:lpstr>
      <vt:lpstr>Plan</vt:lpstr>
      <vt:lpstr>Co to znaczy „posiadać bitcoiny”?</vt:lpstr>
      <vt:lpstr>Typowa sytuacja</vt:lpstr>
      <vt:lpstr>Jak dowieść pokrycie?</vt:lpstr>
      <vt:lpstr>Emulacja audytora przez protokół z wiedzą zerową </vt:lpstr>
      <vt:lpstr>Praktyczne wdrożenia</vt:lpstr>
      <vt:lpstr>Jak utrudnić ataki hackerskie?</vt:lpstr>
      <vt:lpstr>Rozwiązanie za pomocą kryptografii rozproszonej</vt:lpstr>
      <vt:lpstr>Przykłady wdrożeń</vt:lpstr>
      <vt:lpstr>Plan</vt:lpstr>
      <vt:lpstr>Problem</vt:lpstr>
      <vt:lpstr>Idea: „zaszyfrujmy” księgę</vt:lpstr>
      <vt:lpstr>Idea: użyjmy technologii „wiedzy zerowej”</vt:lpstr>
      <vt:lpstr>Rozwiązanie</vt:lpstr>
      <vt:lpstr>Plan</vt:lpstr>
      <vt:lpstr>Blockchain Bitcoina</vt:lpstr>
      <vt:lpstr>Podejście 1: blockchain konsorcyjny</vt:lpstr>
      <vt:lpstr>Jak to zrobić?</vt:lpstr>
      <vt:lpstr>Podejście 2: blockchain oparty na innych zasobach</vt:lpstr>
      <vt:lpstr>Dowody stawki („proofs-of-stake”) </vt:lpstr>
      <vt:lpstr>Inna możliwość: dowody przestrzeni („Proofs-of-Space”)</vt:lpstr>
      <vt:lpstr>Główny problem techniczny</vt:lpstr>
      <vt:lpstr>Plan</vt:lpstr>
      <vt:lpstr>„Skalowalność” = sprawienie by transakcje były szybsze i tańsze</vt:lpstr>
      <vt:lpstr>Użyjmy dowodów kryptograficznych</vt:lpstr>
      <vt:lpstr>Wdrożenia</vt:lpstr>
      <vt:lpstr>Plan</vt:lpstr>
      <vt:lpstr>Pomysły na zastosowania poza blockchainem</vt:lpstr>
      <vt:lpstr>Konkluzja</vt:lpstr>
      <vt:lpstr>Dziękuję!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research in cryptography</dc:title>
  <dc:creator>Stefan Dziembowski</dc:creator>
  <cp:lastModifiedBy>Stefan Dziembowski</cp:lastModifiedBy>
  <cp:revision>491</cp:revision>
  <dcterms:created xsi:type="dcterms:W3CDTF">2015-04-03T13:39:15Z</dcterms:created>
  <dcterms:modified xsi:type="dcterms:W3CDTF">2026-05-20T10:07:36Z</dcterms:modified>
</cp:coreProperties>
</file>