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469" r:id="rId2"/>
    <p:sldId id="557" r:id="rId3"/>
    <p:sldId id="558" r:id="rId4"/>
    <p:sldId id="556" r:id="rId5"/>
  </p:sldIdLst>
  <p:sldSz cx="9144000" cy="6858000" type="screen4x3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>
        <p:scale>
          <a:sx n="108" d="100"/>
          <a:sy n="108" d="100"/>
        </p:scale>
        <p:origin x="-36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343" cy="497254"/>
          </a:xfrm>
          <a:prstGeom prst="rect">
            <a:avLst/>
          </a:prstGeom>
        </p:spPr>
        <p:txBody>
          <a:bodyPr vert="horz" lIns="88166" tIns="44083" rIns="88166" bIns="4408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53" y="0"/>
            <a:ext cx="2943342" cy="497254"/>
          </a:xfrm>
          <a:prstGeom prst="rect">
            <a:avLst/>
          </a:prstGeom>
        </p:spPr>
        <p:txBody>
          <a:bodyPr vert="horz" lIns="88166" tIns="44083" rIns="88166" bIns="44083" rtlCol="0"/>
          <a:lstStyle>
            <a:lvl1pPr algn="r">
              <a:defRPr sz="1200"/>
            </a:lvl1pPr>
          </a:lstStyle>
          <a:p>
            <a:fld id="{CB412FE4-3145-4EF6-B42A-FBC5BC8CBB71}" type="datetimeFigureOut">
              <a:rPr lang="pl-PL" smtClean="0"/>
              <a:t>23.01.2019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797"/>
            <a:ext cx="2943343" cy="497254"/>
          </a:xfrm>
          <a:prstGeom prst="rect">
            <a:avLst/>
          </a:prstGeom>
        </p:spPr>
        <p:txBody>
          <a:bodyPr vert="horz" lIns="88166" tIns="44083" rIns="88166" bIns="4408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53" y="9427797"/>
            <a:ext cx="2943342" cy="497254"/>
          </a:xfrm>
          <a:prstGeom prst="rect">
            <a:avLst/>
          </a:prstGeom>
        </p:spPr>
        <p:txBody>
          <a:bodyPr vert="horz" lIns="88166" tIns="44083" rIns="88166" bIns="44083" rtlCol="0" anchor="b"/>
          <a:lstStyle>
            <a:lvl1pPr algn="r">
              <a:defRPr sz="1200"/>
            </a:lvl1pPr>
          </a:lstStyle>
          <a:p>
            <a:fld id="{4F5195C7-A3A9-49A7-828D-175002B257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911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5528" tIns="47765" rIns="95528" bIns="47765" rtlCol="0"/>
          <a:lstStyle>
            <a:lvl1pPr algn="l">
              <a:defRPr sz="1300"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5528" tIns="47765" rIns="95528" bIns="47765" rtlCol="0"/>
          <a:lstStyle>
            <a:lvl1pPr algn="r">
              <a:defRPr sz="1300">
                <a:latin typeface="Cambria" panose="02040503050406030204" pitchFamily="18" charset="0"/>
              </a:defRPr>
            </a:lvl1pPr>
          </a:lstStyle>
          <a:p>
            <a:fld id="{9A9543F3-0831-4635-AD48-8E4410E96487}" type="datetimeFigureOut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8" tIns="47765" rIns="95528" bIns="477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76430"/>
            <a:ext cx="5434330" cy="3907989"/>
          </a:xfrm>
          <a:prstGeom prst="rect">
            <a:avLst/>
          </a:prstGeom>
        </p:spPr>
        <p:txBody>
          <a:bodyPr vert="horz" lIns="95528" tIns="47765" rIns="95528" bIns="47765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5528" tIns="47765" rIns="95528" bIns="47765" rtlCol="0" anchor="b"/>
          <a:lstStyle>
            <a:lvl1pPr algn="l">
              <a:defRPr sz="1300"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5528" tIns="47765" rIns="95528" bIns="47765" rtlCol="0" anchor="b"/>
          <a:lstStyle>
            <a:lvl1pPr algn="r">
              <a:defRPr sz="1300">
                <a:latin typeface="Cambria" panose="02040503050406030204" pitchFamily="18" charset="0"/>
              </a:defRPr>
            </a:lvl1pPr>
          </a:lstStyle>
          <a:p>
            <a:fld id="{8BBDC37B-729A-4393-B484-407F8F0BFA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36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32A10-DCC6-4A20-9C12-577EF1D036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3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1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66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2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8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5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4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5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23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55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latin typeface="Cambria" panose="02040503050406030204" pitchFamily="18" charset="0"/>
              </a:defRPr>
            </a:lvl1pPr>
            <a:lvl2pPr>
              <a:defRPr sz="2800">
                <a:latin typeface="Cambria" panose="02040503050406030204" pitchFamily="18" charset="0"/>
              </a:defRPr>
            </a:lvl2pPr>
            <a:lvl3pPr>
              <a:defRPr sz="2400">
                <a:latin typeface="Cambria" panose="02040503050406030204" pitchFamily="18" charset="0"/>
              </a:defRPr>
            </a:lvl3pPr>
            <a:lvl4pPr>
              <a:defRPr sz="2000">
                <a:latin typeface="Cambria" panose="02040503050406030204" pitchFamily="18" charset="0"/>
              </a:defRPr>
            </a:lvl4pPr>
            <a:lvl5pPr>
              <a:defRPr sz="2000">
                <a:latin typeface="Cambria" panose="020405030504060302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Cambria" panose="020405030504060302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95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latin typeface="Cambria" panose="020405030504060302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Cambria" panose="020405030504060302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8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696E6001-67F8-40DD-9924-BF04E315CF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rypto.edu.pl/Dziembowsk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print.iacr.org/" TargetMode="External"/><Relationship Id="rId2" Type="http://schemas.openxmlformats.org/officeDocument/2006/relationships/hyperlink" Target="https://www.iac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0553" y="406572"/>
            <a:ext cx="8216362" cy="20884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pl-PL" sz="1000" dirty="0" smtClean="0"/>
              <a:t/>
            </a:r>
            <a:br>
              <a:rPr lang="pl-PL" sz="1000" dirty="0" smtClean="0"/>
            </a:br>
            <a:r>
              <a:rPr lang="pl-PL" sz="4800" b="1" dirty="0" smtClean="0">
                <a:solidFill>
                  <a:srgbClr val="0070C0"/>
                </a:solidFill>
              </a:rPr>
              <a:t>Conclusion</a:t>
            </a:r>
            <a:endParaRPr lang="en-US" sz="4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19" y="6286520"/>
            <a:ext cx="868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mbria" panose="02040503050406030204" pitchFamily="18" charset="0"/>
              </a:rPr>
              <a:t>23</a:t>
            </a:r>
            <a:r>
              <a:rPr lang="en-GB" b="1" dirty="0" smtClean="0">
                <a:latin typeface="Cambria" panose="02040503050406030204" pitchFamily="18" charset="0"/>
              </a:rPr>
              <a:t>.01.1</a:t>
            </a:r>
            <a:r>
              <a:rPr lang="pl-PL" b="1" dirty="0">
                <a:latin typeface="Cambria" panose="02040503050406030204" pitchFamily="18" charset="0"/>
              </a:rPr>
              <a:t>9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40352" y="6286520"/>
            <a:ext cx="135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mbria" panose="02040503050406030204" pitchFamily="18" charset="0"/>
              </a:rPr>
              <a:t>version 1.</a:t>
            </a:r>
            <a:r>
              <a:rPr lang="pl-PL" b="1" dirty="0" smtClean="0">
                <a:latin typeface="Cambria" panose="02040503050406030204" pitchFamily="18" charset="0"/>
              </a:rPr>
              <a:t>0</a:t>
            </a:r>
            <a:endParaRPr lang="it-IT" b="1" dirty="0">
              <a:latin typeface="Cambria" panose="020405030504060302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27534" y="2382035"/>
            <a:ext cx="3962400" cy="17708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Stefan</a:t>
            </a:r>
            <a:r>
              <a:rPr lang="en-US" sz="3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Dziembowski</a:t>
            </a:r>
            <a:b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Cambria" panose="02040503050406030204" pitchFamily="18" charset="0"/>
                <a:hlinkClick r:id="rId2"/>
              </a:rPr>
              <a:t>www.crypto.edu.pl/Dziembowski</a:t>
            </a:r>
            <a:r>
              <a:rPr lang="en-US" sz="1800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en-US" sz="1800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University of Warsaw</a:t>
            </a:r>
          </a:p>
          <a:p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r="58267"/>
          <a:stretch/>
        </p:blipFill>
        <p:spPr>
          <a:xfrm>
            <a:off x="3822360" y="4864120"/>
            <a:ext cx="1418989" cy="152674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298866"/>
            <a:ext cx="8293100" cy="52277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Main take-home messages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366216"/>
            <a:ext cx="8121650" cy="45751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Cryptography is a </a:t>
            </a:r>
            <a:r>
              <a:rPr lang="pl-PL" b="1" dirty="0" smtClean="0">
                <a:solidFill>
                  <a:srgbClr val="FF0000"/>
                </a:solidFill>
              </a:rPr>
              <a:t>mature</a:t>
            </a:r>
            <a:r>
              <a:rPr lang="pl-PL" dirty="0" smtClean="0"/>
              <a:t> (yet still qu</a:t>
            </a:r>
            <a:r>
              <a:rPr lang="en-US" dirty="0" err="1" smtClean="0"/>
              <a:t>ic</a:t>
            </a:r>
            <a:r>
              <a:rPr lang="pl-PL" dirty="0" smtClean="0"/>
              <a:t>kly deveopling</a:t>
            </a:r>
            <a:r>
              <a:rPr lang="en-US" dirty="0" smtClean="0"/>
              <a:t>)</a:t>
            </a:r>
            <a:r>
              <a:rPr lang="pl-PL" dirty="0" smtClean="0"/>
              <a:t> </a:t>
            </a:r>
            <a:r>
              <a:rPr lang="pl-PL" b="1" dirty="0" smtClean="0">
                <a:solidFill>
                  <a:srgbClr val="FF0000"/>
                </a:solidFill>
              </a:rPr>
              <a:t>field</a:t>
            </a:r>
            <a:r>
              <a:rPr lang="pl-PL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Seurity of all popular constructions is </a:t>
            </a:r>
            <a:r>
              <a:rPr lang="pl-PL" b="1" dirty="0" smtClean="0">
                <a:solidFill>
                  <a:srgbClr val="7030A0"/>
                </a:solidFill>
              </a:rPr>
              <a:t>well-defined</a:t>
            </a:r>
            <a:r>
              <a:rPr lang="pl-PL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Popular schemes have been </a:t>
            </a:r>
            <a:r>
              <a:rPr lang="pl-PL" b="1" dirty="0" smtClean="0">
                <a:solidFill>
                  <a:srgbClr val="0070C0"/>
                </a:solidFill>
              </a:rPr>
              <a:t>analyzed for a long time</a:t>
            </a:r>
            <a:r>
              <a:rPr lang="pl-PL" dirty="0" smtClean="0"/>
              <a:t> by lots of smart people.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Do </a:t>
            </a:r>
            <a:r>
              <a:rPr lang="pl-PL" b="1" u="sng" dirty="0" smtClean="0"/>
              <a:t>not</a:t>
            </a:r>
            <a:r>
              <a:rPr lang="pl-PL" dirty="0" smtClean="0"/>
              <a:t> invent your own crypto.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If you have your own idea for a new crypto promitive </a:t>
            </a:r>
            <a:r>
              <a:rPr lang="en-US" dirty="0" smtClean="0"/>
              <a:t>“do your homework” by </a:t>
            </a:r>
            <a:r>
              <a:rPr lang="en-US" b="1" dirty="0" smtClean="0">
                <a:solidFill>
                  <a:srgbClr val="00B050"/>
                </a:solidFill>
              </a:rPr>
              <a:t>checking if it hasn’t been invented before</a:t>
            </a:r>
            <a:r>
              <a:rPr lang="en-US" dirty="0" smtClean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6924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7" y="365127"/>
            <a:ext cx="8170793" cy="695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is crypto research published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57" y="1214783"/>
            <a:ext cx="8326782" cy="51065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Crypto conferences </a:t>
            </a:r>
            <a:r>
              <a:rPr lang="en-US" dirty="0" smtClean="0"/>
              <a:t>(most of them organized by </a:t>
            </a:r>
            <a:r>
              <a:rPr lang="en-GB" dirty="0" smtClean="0"/>
              <a:t>the </a:t>
            </a:r>
            <a:r>
              <a:rPr lang="en-GB" b="1" dirty="0">
                <a:solidFill>
                  <a:srgbClr val="00B050"/>
                </a:solidFill>
              </a:rPr>
              <a:t>International Association for Cryptologic </a:t>
            </a:r>
            <a:r>
              <a:rPr lang="en-GB" b="1" dirty="0" smtClean="0">
                <a:solidFill>
                  <a:srgbClr val="00B050"/>
                </a:solidFill>
              </a:rPr>
              <a:t>Research</a:t>
            </a:r>
            <a:r>
              <a:rPr lang="en-GB" dirty="0" smtClean="0"/>
              <a:t>, </a:t>
            </a:r>
            <a:r>
              <a:rPr lang="en-GB" dirty="0" smtClean="0">
                <a:hlinkClick r:id="rId2"/>
              </a:rPr>
              <a:t>ww.iacr.org</a:t>
            </a:r>
            <a:r>
              <a:rPr lang="en-GB" dirty="0" smtClean="0"/>
              <a:t>)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CRYPTO, </a:t>
            </a:r>
            <a:r>
              <a:rPr lang="en-US" dirty="0" err="1" smtClean="0"/>
              <a:t>Eurocrypt</a:t>
            </a:r>
            <a:r>
              <a:rPr lang="en-US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Asiacrypt</a:t>
            </a:r>
            <a:r>
              <a:rPr lang="en-US" dirty="0" smtClean="0"/>
              <a:t>, Theory of Cryptography Conference (TCC), Public-Key Cryptography (PKC), Fast Software Encryption (FSE), </a:t>
            </a:r>
            <a:r>
              <a:rPr lang="en-GB" dirty="0"/>
              <a:t>Cryptographic Hardware and Embedded </a:t>
            </a:r>
            <a:r>
              <a:rPr lang="en-GB" dirty="0" smtClean="0"/>
              <a:t>Systems (CHES),…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Security conferences</a:t>
            </a:r>
            <a:r>
              <a:rPr lang="en-GB" dirty="0" smtClean="0"/>
              <a:t>: IEEE Symposium on Security and Privacy (IEEE S&amp;P)</a:t>
            </a:r>
            <a:r>
              <a:rPr lang="en-US" dirty="0" smtClean="0"/>
              <a:t>, </a:t>
            </a:r>
            <a:r>
              <a:rPr lang="en-GB" dirty="0" smtClean="0"/>
              <a:t>ACM Conference on Computer and Communications Security (ACM CCS), </a:t>
            </a:r>
            <a:r>
              <a:rPr lang="en-GB" dirty="0" err="1" smtClean="0"/>
              <a:t>Usenix</a:t>
            </a:r>
            <a:r>
              <a:rPr lang="en-GB" dirty="0" smtClean="0"/>
              <a:t> Security</a:t>
            </a:r>
            <a:r>
              <a:rPr lang="en-GB" dirty="0"/>
              <a:t>, Network and Distributed System </a:t>
            </a:r>
            <a:r>
              <a:rPr lang="en-GB" dirty="0" smtClean="0"/>
              <a:t>Security (NDSS),…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Journals are less important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Non-reviewed</a:t>
            </a:r>
            <a:r>
              <a:rPr lang="en-GB" dirty="0" smtClean="0"/>
              <a:t> </a:t>
            </a:r>
            <a:r>
              <a:rPr lang="en-GB" dirty="0"/>
              <a:t>internet repository: </a:t>
            </a:r>
            <a:r>
              <a:rPr lang="en-GB" dirty="0" smtClean="0">
                <a:hlinkClick r:id="rId3"/>
              </a:rPr>
              <a:t>eprint.iacr.org</a:t>
            </a:r>
            <a:r>
              <a:rPr lang="pl-PL" dirty="0" smtClean="0"/>
              <a:t>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50" y="5429250"/>
            <a:ext cx="84296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Arial"/>
              </a:rPr>
              <a:t>©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+mn-cs"/>
              </a:rPr>
              <a:t>201</a:t>
            </a:r>
            <a:r>
              <a:rPr lang="pl-PL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9</a:t>
            </a:r>
            <a:r>
              <a:rPr lang="pl-PL" smtClean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+mn-cs"/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+mn-cs"/>
              </a:rPr>
              <a:t>by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+mn-cs"/>
              </a:rPr>
              <a:t>Stefan Dziembowski. Permission to make digital or hard copies of part or all of this material is currently granted without fee </a:t>
            </a:r>
            <a:r>
              <a:rPr lang="en-US" i="1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+mn-cs"/>
              </a:rPr>
              <a:t>provided that copies are made only for personal or classroom use, are not distributed for profit or commercial advantage, and that new copies bear this notice and the full citation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cs typeface="+mn-cs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7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57070</TotalTime>
  <Words>242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Office Theme</vt:lpstr>
      <vt:lpstr>PowerPoint Presentation</vt:lpstr>
      <vt:lpstr>Main take-home messages</vt:lpstr>
      <vt:lpstr>Where is crypto research published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 Dziembowski</dc:creator>
  <cp:lastModifiedBy>Stefan Dziembowski</cp:lastModifiedBy>
  <cp:revision>1379</cp:revision>
  <cp:lastPrinted>2016-12-14T14:56:01Z</cp:lastPrinted>
  <dcterms:created xsi:type="dcterms:W3CDTF">2015-07-03T16:44:25Z</dcterms:created>
  <dcterms:modified xsi:type="dcterms:W3CDTF">2019-01-26T10:39:02Z</dcterms:modified>
</cp:coreProperties>
</file>