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3"/>
  </p:notesMasterIdLst>
  <p:sldIdLst>
    <p:sldId id="256" r:id="rId2"/>
    <p:sldId id="331" r:id="rId3"/>
    <p:sldId id="332" r:id="rId4"/>
    <p:sldId id="333" r:id="rId5"/>
    <p:sldId id="334" r:id="rId6"/>
    <p:sldId id="335" r:id="rId7"/>
    <p:sldId id="336" r:id="rId8"/>
    <p:sldId id="479" r:id="rId9"/>
    <p:sldId id="453" r:id="rId10"/>
    <p:sldId id="478" r:id="rId11"/>
    <p:sldId id="455" r:id="rId12"/>
    <p:sldId id="456" r:id="rId13"/>
    <p:sldId id="457" r:id="rId14"/>
    <p:sldId id="458" r:id="rId15"/>
    <p:sldId id="480" r:id="rId16"/>
    <p:sldId id="482" r:id="rId17"/>
    <p:sldId id="481" r:id="rId18"/>
    <p:sldId id="519" r:id="rId19"/>
    <p:sldId id="459" r:id="rId20"/>
    <p:sldId id="460" r:id="rId21"/>
    <p:sldId id="461" r:id="rId22"/>
    <p:sldId id="462" r:id="rId23"/>
    <p:sldId id="476" r:id="rId24"/>
    <p:sldId id="477" r:id="rId25"/>
    <p:sldId id="520" r:id="rId26"/>
    <p:sldId id="463" r:id="rId27"/>
    <p:sldId id="349" r:id="rId28"/>
    <p:sldId id="341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485" r:id="rId42"/>
    <p:sldId id="483" r:id="rId43"/>
    <p:sldId id="484" r:id="rId44"/>
    <p:sldId id="488" r:id="rId45"/>
    <p:sldId id="489" r:id="rId46"/>
    <p:sldId id="530" r:id="rId47"/>
    <p:sldId id="521" r:id="rId48"/>
    <p:sldId id="464" r:id="rId49"/>
    <p:sldId id="465" r:id="rId50"/>
    <p:sldId id="466" r:id="rId51"/>
    <p:sldId id="467" r:id="rId52"/>
    <p:sldId id="468" r:id="rId53"/>
    <p:sldId id="469" r:id="rId54"/>
    <p:sldId id="470" r:id="rId55"/>
    <p:sldId id="471" r:id="rId56"/>
    <p:sldId id="472" r:id="rId57"/>
    <p:sldId id="473" r:id="rId58"/>
    <p:sldId id="474" r:id="rId59"/>
    <p:sldId id="475" r:id="rId60"/>
    <p:sldId id="522" r:id="rId61"/>
    <p:sldId id="494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93" r:id="rId76"/>
    <p:sldId id="394" r:id="rId77"/>
    <p:sldId id="395" r:id="rId78"/>
    <p:sldId id="396" r:id="rId79"/>
    <p:sldId id="397" r:id="rId80"/>
    <p:sldId id="398" r:id="rId81"/>
    <p:sldId id="399" r:id="rId82"/>
    <p:sldId id="400" r:id="rId83"/>
    <p:sldId id="401" r:id="rId84"/>
    <p:sldId id="402" r:id="rId85"/>
    <p:sldId id="403" r:id="rId86"/>
    <p:sldId id="404" r:id="rId87"/>
    <p:sldId id="405" r:id="rId88"/>
    <p:sldId id="406" r:id="rId89"/>
    <p:sldId id="523" r:id="rId90"/>
    <p:sldId id="408" r:id="rId91"/>
    <p:sldId id="409" r:id="rId92"/>
    <p:sldId id="410" r:id="rId93"/>
    <p:sldId id="411" r:id="rId94"/>
    <p:sldId id="412" r:id="rId95"/>
    <p:sldId id="413" r:id="rId96"/>
    <p:sldId id="414" r:id="rId97"/>
    <p:sldId id="415" r:id="rId98"/>
    <p:sldId id="416" r:id="rId99"/>
    <p:sldId id="417" r:id="rId100"/>
    <p:sldId id="418" r:id="rId101"/>
    <p:sldId id="419" r:id="rId102"/>
    <p:sldId id="420" r:id="rId103"/>
    <p:sldId id="524" r:id="rId104"/>
    <p:sldId id="422" r:id="rId105"/>
    <p:sldId id="423" r:id="rId106"/>
    <p:sldId id="490" r:id="rId107"/>
    <p:sldId id="512" r:id="rId108"/>
    <p:sldId id="514" r:id="rId109"/>
    <p:sldId id="515" r:id="rId110"/>
    <p:sldId id="516" r:id="rId111"/>
    <p:sldId id="424" r:id="rId112"/>
    <p:sldId id="425" r:id="rId113"/>
    <p:sldId id="426" r:id="rId114"/>
    <p:sldId id="427" r:id="rId115"/>
    <p:sldId id="428" r:id="rId116"/>
    <p:sldId id="429" r:id="rId117"/>
    <p:sldId id="430" r:id="rId118"/>
    <p:sldId id="431" r:id="rId119"/>
    <p:sldId id="432" r:id="rId120"/>
    <p:sldId id="433" r:id="rId121"/>
    <p:sldId id="434" r:id="rId122"/>
    <p:sldId id="435" r:id="rId123"/>
    <p:sldId id="436" r:id="rId124"/>
    <p:sldId id="437" r:id="rId125"/>
    <p:sldId id="438" r:id="rId126"/>
    <p:sldId id="531" r:id="rId127"/>
    <p:sldId id="525" r:id="rId128"/>
    <p:sldId id="486" r:id="rId129"/>
    <p:sldId id="510" r:id="rId130"/>
    <p:sldId id="503" r:id="rId131"/>
    <p:sldId id="496" r:id="rId132"/>
    <p:sldId id="498" r:id="rId133"/>
    <p:sldId id="499" r:id="rId134"/>
    <p:sldId id="500" r:id="rId135"/>
    <p:sldId id="492" r:id="rId136"/>
    <p:sldId id="495" r:id="rId137"/>
    <p:sldId id="506" r:id="rId138"/>
    <p:sldId id="507" r:id="rId139"/>
    <p:sldId id="505" r:id="rId140"/>
    <p:sldId id="508" r:id="rId141"/>
    <p:sldId id="509" r:id="rId142"/>
    <p:sldId id="501" r:id="rId143"/>
    <p:sldId id="491" r:id="rId144"/>
    <p:sldId id="502" r:id="rId145"/>
    <p:sldId id="511" r:id="rId146"/>
    <p:sldId id="527" r:id="rId147"/>
    <p:sldId id="528" r:id="rId148"/>
    <p:sldId id="529" r:id="rId149"/>
    <p:sldId id="532" r:id="rId150"/>
    <p:sldId id="513" r:id="rId151"/>
    <p:sldId id="330" r:id="rId152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154"/>
      <p:bold r:id="rId155"/>
      <p:italic r:id="rId156"/>
      <p:boldItalic r:id="rId157"/>
    </p:embeddedFont>
    <p:embeddedFont>
      <p:font typeface="cmsy10" panose="020B0500000000000000"/>
      <p:regular r:id="rId158"/>
    </p:embeddedFont>
    <p:embeddedFont>
      <p:font typeface="Microsoft Sans Serif" panose="020B0604020202020204" pitchFamily="34" charset="0"/>
      <p:regular r:id="rId159"/>
    </p:embeddedFont>
    <p:embeddedFont>
      <p:font typeface="Cambria Math" panose="02040503050406030204" pitchFamily="18" charset="0"/>
      <p:regular r:id="rId1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" initials="S" lastIdx="6" clrIdx="0">
    <p:extLst>
      <p:ext uri="{19B8F6BF-5375-455C-9EA6-DF929625EA0E}">
        <p15:presenceInfo xmlns:p15="http://schemas.microsoft.com/office/powerpoint/2012/main" userId="Stefan" providerId="None"/>
      </p:ext>
    </p:extLst>
  </p:cmAuthor>
  <p:cmAuthor id="2" name="Stefan Dziembowski" initials="SD" lastIdx="1" clrIdx="1">
    <p:extLst>
      <p:ext uri="{19B8F6BF-5375-455C-9EA6-DF929625EA0E}">
        <p15:presenceInfo xmlns:p15="http://schemas.microsoft.com/office/powerpoint/2012/main" userId="f3029b03a50a8e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4655" autoAdjust="0"/>
  </p:normalViewPr>
  <p:slideViewPr>
    <p:cSldViewPr snapToGrid="0">
      <p:cViewPr varScale="1">
        <p:scale>
          <a:sx n="103" d="100"/>
          <a:sy n="103" d="100"/>
        </p:scale>
        <p:origin x="5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-2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font" Target="fonts/font1.fntdata"/><Relationship Id="rId159" Type="http://schemas.openxmlformats.org/officeDocument/2006/relationships/font" Target="fonts/font6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font" Target="fonts/font7.fntdata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font" Target="fonts/font2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font" Target="fonts/font3.fntdata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9A9543F3-0831-4635-AD48-8E4410E9648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8BBDC37B-729A-4393-B484-407F8F0BFA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Lecture 3 (90 </a:t>
            </a:r>
            <a:r>
              <a:rPr lang="en-GB" dirty="0" err="1" smtClean="0"/>
              <a:t>mins</a:t>
            </a:r>
            <a:r>
              <a:rPr lang="en-GB" dirty="0" smtClean="0"/>
              <a:t>) Smart contracts and their applications, overview of the Ethereum system; using smart contracts to construct the off-chain protocols, such as Plasma, payment and state channels (e.g.: Lighting and Perun),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DC37B-729A-4393-B484-407F8F0BFA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1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34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6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3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DC37B-729A-4393-B484-407F8F0BFACB}" type="slidenum">
              <a:rPr lang="en-US" smtClean="0"/>
              <a:pPr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1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D314-8D36-B84A-8400-0C92E89012B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53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D314-8D36-B84A-8400-0C92E89012B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66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2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8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61996"/>
            <a:ext cx="8712044" cy="78537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52517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085" y="6356350"/>
            <a:ext cx="2057400" cy="365125"/>
          </a:xfrm>
        </p:spPr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052" y="168294"/>
            <a:ext cx="8257298" cy="1528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052" y="1825624"/>
            <a:ext cx="8257298" cy="4895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89.png"/><Relationship Id="rId9" Type="http://schemas.openxmlformats.org/officeDocument/2006/relationships/image" Target="../media/image9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4.png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0.png"/><Relationship Id="rId3" Type="http://schemas.openxmlformats.org/officeDocument/2006/relationships/image" Target="../media/image3.png"/><Relationship Id="rId7" Type="http://schemas.openxmlformats.org/officeDocument/2006/relationships/image" Target="../media/image112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080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2.png"/><Relationship Id="rId7" Type="http://schemas.openxmlformats.org/officeDocument/2006/relationships/image" Target="../media/image1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3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4.png"/><Relationship Id="rId7" Type="http://schemas.openxmlformats.org/officeDocument/2006/relationships/image" Target="../media/image1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9" Type="http://schemas.openxmlformats.org/officeDocument/2006/relationships/image" Target="../media/image58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0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020.png"/><Relationship Id="rId3" Type="http://schemas.openxmlformats.org/officeDocument/2006/relationships/image" Target="../media/image920.png"/><Relationship Id="rId7" Type="http://schemas.openxmlformats.org/officeDocument/2006/relationships/image" Target="../media/image960.png"/><Relationship Id="rId12" Type="http://schemas.openxmlformats.org/officeDocument/2006/relationships/image" Target="../media/image1010.png"/><Relationship Id="rId17" Type="http://schemas.openxmlformats.org/officeDocument/2006/relationships/image" Target="../media/image1060.png"/><Relationship Id="rId16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1000.png"/><Relationship Id="rId5" Type="http://schemas.openxmlformats.org/officeDocument/2006/relationships/image" Target="../media/image940.png"/><Relationship Id="rId15" Type="http://schemas.openxmlformats.org/officeDocument/2006/relationships/image" Target="../media/image153.png"/><Relationship Id="rId10" Type="http://schemas.openxmlformats.org/officeDocument/2006/relationships/image" Target="../media/image990.png"/><Relationship Id="rId4" Type="http://schemas.openxmlformats.org/officeDocument/2006/relationships/image" Target="../media/image930.png"/><Relationship Id="rId9" Type="http://schemas.openxmlformats.org/officeDocument/2006/relationships/image" Target="../media/image980.png"/><Relationship Id="rId14" Type="http://schemas.openxmlformats.org/officeDocument/2006/relationships/image" Target="../media/image1030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4.png"/><Relationship Id="rId5" Type="http://schemas.openxmlformats.org/officeDocument/2006/relationships/image" Target="../media/image157.png"/><Relationship Id="rId10" Type="http://schemas.openxmlformats.org/officeDocument/2006/relationships/image" Target="../media/image163.png"/><Relationship Id="rId4" Type="http://schemas.openxmlformats.org/officeDocument/2006/relationships/image" Target="../media/image156.png"/><Relationship Id="rId9" Type="http://schemas.openxmlformats.org/officeDocument/2006/relationships/image" Target="../media/image162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9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2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9.jpeg"/><Relationship Id="rId4" Type="http://schemas.openxmlformats.org/officeDocument/2006/relationships/image" Target="../media/image50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4.png"/><Relationship Id="rId7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4.png"/><Relationship Id="rId7" Type="http://schemas.openxmlformats.org/officeDocument/2006/relationships/image" Target="../media/image1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90.png"/><Relationship Id="rId4" Type="http://schemas.openxmlformats.org/officeDocument/2006/relationships/image" Target="../media/image14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0.png"/><Relationship Id="rId4" Type="http://schemas.openxmlformats.org/officeDocument/2006/relationships/image" Target="../media/image19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4.png"/><Relationship Id="rId7" Type="http://schemas.openxmlformats.org/officeDocument/2006/relationships/image" Target="../media/image2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30.png"/><Relationship Id="rId4" Type="http://schemas.openxmlformats.org/officeDocument/2006/relationships/image" Target="../media/image18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29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png"/><Relationship Id="rId3" Type="http://schemas.openxmlformats.org/officeDocument/2006/relationships/image" Target="../media/image2.png"/><Relationship Id="rId7" Type="http://schemas.openxmlformats.org/officeDocument/2006/relationships/image" Target="../media/image4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400.png"/><Relationship Id="rId4" Type="http://schemas.openxmlformats.org/officeDocument/2006/relationships/image" Target="../media/image410.png"/><Relationship Id="rId9" Type="http://schemas.openxmlformats.org/officeDocument/2006/relationships/image" Target="../media/image45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4" Type="http://schemas.openxmlformats.org/officeDocument/2006/relationships/image" Target="../media/image460.png"/><Relationship Id="rId9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80.png"/><Relationship Id="rId4" Type="http://schemas.openxmlformats.org/officeDocument/2006/relationships/image" Target="../media/image46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9" Type="http://schemas.openxmlformats.org/officeDocument/2006/relationships/image" Target="../media/image62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4.png"/><Relationship Id="rId5" Type="http://schemas.openxmlformats.org/officeDocument/2006/relationships/image" Target="../media/image75.pn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" y="1333948"/>
            <a:ext cx="8169910" cy="13025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4100" b="1" dirty="0" smtClean="0"/>
              <a:t>Smart Contracts and</a:t>
            </a:r>
            <a:br>
              <a:rPr lang="en-GB" sz="4100" b="1" dirty="0" smtClean="0"/>
            </a:br>
            <a:r>
              <a:rPr lang="en-GB" sz="4100" b="1" dirty="0" smtClean="0"/>
              <a:t>Off-Chain </a:t>
            </a:r>
            <a:r>
              <a:rPr lang="en-GB" sz="4100" b="1" dirty="0"/>
              <a:t>Protocols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799" y="2947595"/>
            <a:ext cx="3962400" cy="11620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Stefan</a:t>
            </a:r>
            <a:r>
              <a:rPr lang="en-US" sz="3000" dirty="0" smtClean="0"/>
              <a:t> </a:t>
            </a:r>
            <a:r>
              <a:rPr lang="en-US" sz="3000" b="1" dirty="0" smtClean="0"/>
              <a:t>Dziembowski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600" dirty="0" smtClean="0"/>
              <a:t>University of Warsaw</a:t>
            </a: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862505" y="4667661"/>
            <a:ext cx="1418989" cy="1526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1" y="106684"/>
            <a:ext cx="340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 to Cryptocurrencies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Ethereum money mechanics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Ethereum does not use the </a:t>
            </a:r>
            <a:r>
              <a:rPr lang="en-US" b="1" dirty="0" smtClean="0">
                <a:solidFill>
                  <a:srgbClr val="0070C0"/>
                </a:solidFill>
              </a:rPr>
              <a:t>UTXO model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uses the “</a:t>
            </a:r>
            <a:r>
              <a:rPr lang="pl-PL" b="1" dirty="0" smtClean="0">
                <a:solidFill>
                  <a:srgbClr val="FF0000"/>
                </a:solidFill>
              </a:rPr>
              <a:t>Account/Balance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pl-PL" b="1" dirty="0" smtClean="0">
                <a:solidFill>
                  <a:srgbClr val="FF0000"/>
                </a:solidFill>
              </a:rPr>
              <a:t>odel</a:t>
            </a:r>
            <a:r>
              <a:rPr lang="en-US" dirty="0" smtClean="0"/>
              <a:t>”: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sers have </a:t>
            </a:r>
            <a:r>
              <a:rPr lang="en-US" b="1" dirty="0" smtClean="0">
                <a:solidFill>
                  <a:srgbClr val="00B050"/>
                </a:solidFill>
              </a:rPr>
              <a:t>accounts</a:t>
            </a:r>
            <a:r>
              <a:rPr lang="en-US" dirty="0" smtClean="0"/>
              <a:t> with coins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contracts are </a:t>
            </a:r>
            <a:r>
              <a:rPr lang="en-US" b="1" dirty="0" smtClean="0">
                <a:solidFill>
                  <a:srgbClr val="7030A0"/>
                </a:solidFill>
              </a:rPr>
              <a:t>independent entities </a:t>
            </a:r>
            <a:r>
              <a:rPr lang="en-US" dirty="0" smtClean="0"/>
              <a:t>that can also own coins.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21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execution</a:t>
            </a:r>
            <a:endParaRPr lang="pl-PL" dirty="0"/>
          </a:p>
        </p:txBody>
      </p:sp>
      <p:pic>
        <p:nvPicPr>
          <p:cNvPr id="4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9" y="2273685"/>
            <a:ext cx="1230243" cy="93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8900" y="1286843"/>
            <a:ext cx="3643171" cy="5293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18133" y="4964878"/>
                <a:ext cx="3281646" cy="138405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“registered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</a:t>
                </a:r>
                <a:br>
                  <a:rPr lang="en-US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𝐯𝐞𝐫𝐬𝐢𝐨𝐧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”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33" y="4964878"/>
                <a:ext cx="3281646" cy="138405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560365" y="1708364"/>
            <a:ext cx="240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/>
              <a:t> </a:t>
            </a:r>
            <a:r>
              <a:rPr lang="en-US" sz="2000" dirty="0" smtClean="0"/>
              <a:t>= current time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1125" y="1509234"/>
                <a:ext cx="3281646" cy="93214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“r</a:t>
                </a:r>
                <a14:m>
                  <m:oMath xmlns:m="http://schemas.openxmlformats.org/officeDocument/2006/math"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𝐞𝐠𝐢𝐬𝐭𝐞𝐫𝐞𝐝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” </a:t>
                </a:r>
                <a:endParaRPr lang="en-US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125" y="1509234"/>
                <a:ext cx="3281646" cy="93214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172588" y="4063951"/>
            <a:ext cx="2629198" cy="1657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3583" y="3863896"/>
                <a:ext cx="2114901" cy="40011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exec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𝐟𝐮𝐧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3" y="3863896"/>
                <a:ext cx="2114901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2831125" y="2676531"/>
            <a:ext cx="6060989" cy="2088292"/>
            <a:chOff x="4800600" y="216243"/>
            <a:chExt cx="6060989" cy="2088292"/>
          </a:xfrm>
        </p:grpSpPr>
        <p:sp>
          <p:nvSpPr>
            <p:cNvPr id="40" name="Rectangular Callout 39"/>
            <p:cNvSpPr/>
            <p:nvPr/>
          </p:nvSpPr>
          <p:spPr>
            <a:xfrm>
              <a:off x="4800600" y="216243"/>
              <a:ext cx="6060989" cy="2088292"/>
            </a:xfrm>
            <a:prstGeom prst="wedgeRect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smtClean="0"/>
                <a:t>compute:</a:t>
              </a:r>
              <a:endParaRPr lang="pl-PL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092563" y="440167"/>
              <a:ext cx="5678721" cy="1644027"/>
              <a:chOff x="2275276" y="3453707"/>
              <a:chExt cx="6549489" cy="1912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2275276" y="4280964"/>
                    <a:ext cx="987325" cy="40893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l-PL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ounded 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276" y="4280964"/>
                    <a:ext cx="987325" cy="408936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5742982" y="4280964"/>
                    <a:ext cx="987325" cy="42015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l-PL" sz="2400" b="1" dirty="0"/>
                  </a:p>
                </p:txBody>
              </p:sp>
            </mc:Choice>
            <mc:Fallback xmlns="">
              <p:sp>
                <p:nvSpPr>
                  <p:cNvPr id="25" name="Rounded 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2982" y="4280964"/>
                    <a:ext cx="987325" cy="420156"/>
                  </a:xfrm>
                  <a:prstGeom prst="round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Rectangle 25"/>
              <p:cNvSpPr/>
              <p:nvPr/>
            </p:nvSpPr>
            <p:spPr>
              <a:xfrm>
                <a:off x="3790154" y="3674311"/>
                <a:ext cx="1337941" cy="2758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Alice</a:t>
                </a:r>
                <a:endParaRPr lang="pl-PL" sz="1600" dirty="0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3346046" y="4342194"/>
                <a:ext cx="403907" cy="281636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/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5233585" y="4342194"/>
                <a:ext cx="403907" cy="281636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295819" y="3453707"/>
                    <a:ext cx="3528946" cy="437556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a14:m>
                    <a:r>
                      <a:rPr lang="en-US" sz="1600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coins to Alice,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a14:m>
                    <a:r>
                      <a:rPr lang="en-US" sz="1600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coins to Bob</a:t>
                    </a:r>
                    <a:endParaRPr lang="pl-PL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5819" y="3453707"/>
                    <a:ext cx="3528946" cy="43755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/>
              <p:cNvCxnSpPr>
                <a:endCxn id="29" idx="1"/>
              </p:cNvCxnSpPr>
              <p:nvPr/>
            </p:nvCxnSpPr>
            <p:spPr>
              <a:xfrm flipV="1">
                <a:off x="4988375" y="3672485"/>
                <a:ext cx="307444" cy="8488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2556696" y="4948341"/>
                    <a:ext cx="1045296" cy="395584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a14:m>
                    <a:r>
                      <a:rPr lang="en-US" sz="1600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600" dirty="0" smtClean="0"/>
                      <a:t>coins</a:t>
                    </a:r>
                    <a:endParaRPr lang="pl-PL" sz="1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6696" y="4948341"/>
                    <a:ext cx="1045296" cy="39558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5406019" y="4943694"/>
                    <a:ext cx="1052913" cy="422364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/>
                      <a:t>time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a14:m>
                    <a:endParaRPr lang="pl-PL" sz="1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6019" y="4943694"/>
                    <a:ext cx="1052913" cy="42236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3790154" y="4182458"/>
                    <a:ext cx="1337941" cy="552296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𝐟𝐮𝐧</m:t>
                          </m:r>
                        </m:oMath>
                      </m:oMathPara>
                    </a14:m>
                    <a:endParaRPr lang="pl-PL" sz="1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0154" y="4182458"/>
                    <a:ext cx="1337941" cy="552296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/>
              <p:cNvCxnSpPr>
                <a:stCxn id="26" idx="2"/>
                <a:endCxn id="33" idx="0"/>
              </p:cNvCxnSpPr>
              <p:nvPr/>
            </p:nvCxnSpPr>
            <p:spPr>
              <a:xfrm>
                <a:off x="4459125" y="3950140"/>
                <a:ext cx="0" cy="2323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1" idx="0"/>
                <a:endCxn id="33" idx="2"/>
              </p:cNvCxnSpPr>
              <p:nvPr/>
            </p:nvCxnSpPr>
            <p:spPr>
              <a:xfrm flipV="1">
                <a:off x="3079344" y="4734754"/>
                <a:ext cx="1379781" cy="2135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2" idx="0"/>
                <a:endCxn id="33" idx="2"/>
              </p:cNvCxnSpPr>
              <p:nvPr/>
            </p:nvCxnSpPr>
            <p:spPr>
              <a:xfrm flipH="1" flipV="1">
                <a:off x="4459125" y="4734754"/>
                <a:ext cx="1473351" cy="2089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3680039" y="4935865"/>
                    <a:ext cx="1636219" cy="408060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/>
                      <a:t>arguments</a:t>
                    </a:r>
                    <a14:m>
                      <m:oMath xmlns:m="http://schemas.openxmlformats.org/officeDocument/2006/math">
                        <m: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a14:m>
                    <a:endParaRPr lang="en-US" sz="1600" b="1" dirty="0" smtClean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0039" y="4935865"/>
                    <a:ext cx="1636219" cy="40806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>
                <a:stCxn id="37" idx="0"/>
                <a:endCxn id="33" idx="2"/>
              </p:cNvCxnSpPr>
              <p:nvPr/>
            </p:nvCxnSpPr>
            <p:spPr>
              <a:xfrm flipH="1" flipV="1">
                <a:off x="4459125" y="4734754"/>
                <a:ext cx="39024" cy="2011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98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pl-PL" dirty="0"/>
          </a:p>
        </p:txBody>
      </p:sp>
      <p:pic>
        <p:nvPicPr>
          <p:cNvPr id="4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" y="1047371"/>
            <a:ext cx="1230243" cy="93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6659" y="1093573"/>
            <a:ext cx="3972940" cy="4581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400" b="1" dirty="0"/>
          </a:p>
        </p:txBody>
      </p:sp>
      <p:pic>
        <p:nvPicPr>
          <p:cNvPr id="6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87" y="998455"/>
            <a:ext cx="970060" cy="9700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98704" y="4502164"/>
            <a:ext cx="3281646" cy="830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“closed”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7143" y="5103341"/>
            <a:ext cx="1927110" cy="27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632" y="4699296"/>
                <a:ext cx="1419452" cy="7078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closed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r>
                  <a:rPr lang="en-US" sz="20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coins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2" y="4699296"/>
                <a:ext cx="1419452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345453" y="2786449"/>
            <a:ext cx="1828800" cy="1235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632" y="2584852"/>
            <a:ext cx="14194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close()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27346" y="5041834"/>
            <a:ext cx="2014592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66707" y="4625042"/>
                <a:ext cx="1419452" cy="7078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closed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r>
                  <a:rPr lang="en-US" sz="20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coins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707" y="4625042"/>
                <a:ext cx="1419452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2598704" y="1313045"/>
                <a:ext cx="3281646" cy="93214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“r</a:t>
                </a:r>
                <a14:m>
                  <m:oMath xmlns:m="http://schemas.openxmlformats.org/officeDocument/2006/math"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𝐞𝐠𝐢𝐬𝐭𝐞𝐫𝐞𝐝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”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704" y="1313045"/>
                <a:ext cx="3281646" cy="93214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3014323" y="2798806"/>
                <a:ext cx="2271976" cy="891867"/>
              </a:xfrm>
              <a:prstGeom prst="wedgeRoundRectCallout">
                <a:avLst>
                  <a:gd name="adj1" fmla="val -9139"/>
                  <a:gd name="adj2" fmla="val -137520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requirement: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𝐜𝐥𝐨𝐬𝐞𝐝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23" y="2798806"/>
                <a:ext cx="2271976" cy="891867"/>
              </a:xfrm>
              <a:prstGeom prst="wedgeRoundRectCallout">
                <a:avLst>
                  <a:gd name="adj1" fmla="val -9139"/>
                  <a:gd name="adj2" fmla="val -137520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1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Time </a:t>
            </a:r>
            <a:r>
              <a:rPr lang="en-US" dirty="0" smtClean="0"/>
              <a:t>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901952"/>
                <a:ext cx="8712043" cy="4684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 long as both </a:t>
                </a:r>
                <a:r>
                  <a:rPr lang="en-US" b="1" dirty="0" smtClean="0"/>
                  <a:t>Alice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Bob</a:t>
                </a:r>
                <a:r>
                  <a:rPr lang="en-US" dirty="0" smtClean="0"/>
                  <a:t> are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honest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 smtClean="0"/>
                  <a:t>updating is immediate</a:t>
                </a:r>
              </a:p>
              <a:p>
                <a:r>
                  <a:rPr lang="en-US" dirty="0" smtClean="0"/>
                  <a:t>registering the state up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3 hours</a:t>
                </a:r>
              </a:p>
              <a:p>
                <a:r>
                  <a:rPr lang="en-US" dirty="0" smtClean="0"/>
                  <a:t>virtual contract execution (after state registering)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𝐡𝐨𝐮𝐫</m:t>
                    </m:r>
                  </m:oMath>
                </a14:m>
                <a:r>
                  <a:rPr lang="en-US" dirty="0" smtClean="0"/>
                  <a:t>.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closing a channel with registered state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hour</a:t>
                </a:r>
                <a:r>
                  <a:rPr lang="en-US" dirty="0" smtClean="0"/>
                  <a:t>.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901952"/>
                <a:ext cx="8712043" cy="4684888"/>
              </a:xfrm>
              <a:blipFill>
                <a:blip r:embed="rId2"/>
                <a:stretch>
                  <a:fillRect l="-1399" t="-2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1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433944"/>
            <a:ext cx="7124466" cy="51528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smart contracts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Examples of smart contracts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token contract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multiparty games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criminal use of smart contracts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Off-chain protocols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payment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state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connecting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Plasma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</p:txBody>
      </p:sp>
      <p:sp>
        <p:nvSpPr>
          <p:cNvPr id="4" name="Strzałka w lewo 3"/>
          <p:cNvSpPr/>
          <p:nvPr/>
        </p:nvSpPr>
        <p:spPr>
          <a:xfrm>
            <a:off x="4180105" y="4800504"/>
            <a:ext cx="1534259" cy="57939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2299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every pair of parties requires a separate channel…</a:t>
            </a:r>
            <a:endParaRPr lang="en-US" dirty="0"/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Can we do better?</a:t>
            </a:r>
            <a:endParaRPr lang="en-US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Yes! </a:t>
            </a:r>
            <a:r>
              <a:rPr lang="en-US" dirty="0" smtClean="0"/>
              <a:t>We can let the parties “</a:t>
            </a:r>
            <a:r>
              <a:rPr lang="en-US" b="1" dirty="0" smtClean="0"/>
              <a:t>route</a:t>
            </a:r>
            <a:r>
              <a:rPr lang="en-US" dirty="0" smtClean="0"/>
              <a:t>” the payments.</a:t>
            </a:r>
            <a:endParaRPr lang="en-US" dirty="0"/>
          </a:p>
        </p:txBody>
      </p:sp>
      <p:pic>
        <p:nvPicPr>
          <p:cNvPr id="7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98" y="3759099"/>
            <a:ext cx="1137313" cy="1057706"/>
          </a:xfrm>
          <a:prstGeom prst="rect">
            <a:avLst/>
          </a:prstGeom>
        </p:spPr>
      </p:pic>
      <p:pic>
        <p:nvPicPr>
          <p:cNvPr id="8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73" y="3782400"/>
            <a:ext cx="1087203" cy="1011105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>
          <a:xfrm>
            <a:off x="3091170" y="4044381"/>
            <a:ext cx="125452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5499755" y="4079596"/>
            <a:ext cx="121077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76538" y="488706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pic>
        <p:nvPicPr>
          <p:cNvPr id="16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332" y="3634451"/>
            <a:ext cx="1555729" cy="11823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27256" y="4894641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Ingrid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7098" y="488706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2961" y="5453084"/>
            <a:ext cx="829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Alice</a:t>
            </a:r>
            <a:r>
              <a:rPr lang="en-US" sz="2400" dirty="0" smtClean="0"/>
              <a:t> pays to </a:t>
            </a:r>
            <a:r>
              <a:rPr lang="en-US" sz="2400" b="1" dirty="0" smtClean="0"/>
              <a:t>Bob </a:t>
            </a:r>
            <a:r>
              <a:rPr lang="en-US" sz="2400" dirty="0" smtClean="0"/>
              <a:t>using </a:t>
            </a:r>
            <a:r>
              <a:rPr lang="en-US" sz="2400" b="1" dirty="0" smtClean="0"/>
              <a:t>Ingrid </a:t>
            </a:r>
            <a:r>
              <a:rPr lang="en-US" sz="2400" dirty="0" smtClean="0"/>
              <a:t>as an intermediary (possibly at a fee).</a:t>
            </a:r>
          </a:p>
          <a:p>
            <a:r>
              <a:rPr lang="en-US" sz="2400" dirty="0" smtClean="0"/>
              <a:t>Think of </a:t>
            </a:r>
            <a:r>
              <a:rPr lang="en-US" sz="2400" b="1" dirty="0" smtClean="0"/>
              <a:t>Ingrid</a:t>
            </a:r>
            <a:r>
              <a:rPr lang="en-US" sz="2400" dirty="0" smtClean="0"/>
              <a:t> as an (untrusted) payment hub.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71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1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128901"/>
            <a:ext cx="8712043" cy="11818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Instead of having a </a:t>
            </a:r>
            <a:r>
              <a:rPr lang="en-US" b="1" dirty="0" smtClean="0">
                <a:solidFill>
                  <a:srgbClr val="FF0000"/>
                </a:solidFill>
              </a:rPr>
              <a:t>channel for every pair of parties</a:t>
            </a:r>
            <a:r>
              <a:rPr lang="en-US" dirty="0" smtClean="0"/>
              <a:t>, it’s enough to have a channel </a:t>
            </a:r>
            <a:r>
              <a:rPr lang="en-US" b="1" dirty="0" smtClean="0">
                <a:solidFill>
                  <a:srgbClr val="7030A0"/>
                </a:solidFill>
              </a:rPr>
              <a:t>between each party and the intermediary</a:t>
            </a:r>
            <a:r>
              <a:rPr lang="en-US" dirty="0" smtClean="0"/>
              <a:t>!</a:t>
            </a:r>
            <a:endParaRPr lang="pl-PL" dirty="0"/>
          </a:p>
        </p:txBody>
      </p:sp>
      <p:pic>
        <p:nvPicPr>
          <p:cNvPr id="5" name="Obraz 4" descr="angry-bird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43" y="5320903"/>
            <a:ext cx="814055" cy="814055"/>
          </a:xfrm>
          <a:prstGeom prst="rect">
            <a:avLst/>
          </a:prstGeom>
        </p:spPr>
      </p:pic>
      <p:pic>
        <p:nvPicPr>
          <p:cNvPr id="6" name="Obraz 5" descr="angry-bird-yellow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27" y="4099836"/>
            <a:ext cx="884401" cy="884401"/>
          </a:xfrm>
          <a:prstGeom prst="rect">
            <a:avLst/>
          </a:prstGeom>
        </p:spPr>
      </p:pic>
      <p:pic>
        <p:nvPicPr>
          <p:cNvPr id="7" name="Obraz 6" descr="angry-bird-white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99" y="4012378"/>
            <a:ext cx="845436" cy="845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05" y="3808434"/>
            <a:ext cx="722269" cy="8907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27" y="5320903"/>
            <a:ext cx="1147224" cy="871890"/>
          </a:xfrm>
          <a:prstGeom prst="rect">
            <a:avLst/>
          </a:prstGeom>
        </p:spPr>
      </p:pic>
      <p:cxnSp>
        <p:nvCxnSpPr>
          <p:cNvPr id="26" name="Łącznik prosty 48"/>
          <p:cNvCxnSpPr>
            <a:stCxn id="7" idx="3"/>
          </p:cNvCxnSpPr>
          <p:nvPr/>
        </p:nvCxnSpPr>
        <p:spPr>
          <a:xfrm>
            <a:off x="5779535" y="4435096"/>
            <a:ext cx="420377" cy="64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50"/>
          <p:cNvCxnSpPr/>
          <p:nvPr/>
        </p:nvCxnSpPr>
        <p:spPr>
          <a:xfrm>
            <a:off x="6850927" y="3661909"/>
            <a:ext cx="0" cy="3563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53"/>
          <p:cNvCxnSpPr/>
          <p:nvPr/>
        </p:nvCxnSpPr>
        <p:spPr>
          <a:xfrm flipH="1">
            <a:off x="7514151" y="4499737"/>
            <a:ext cx="442354" cy="147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56"/>
          <p:cNvCxnSpPr/>
          <p:nvPr/>
        </p:nvCxnSpPr>
        <p:spPr>
          <a:xfrm flipH="1" flipV="1">
            <a:off x="7130135" y="5191763"/>
            <a:ext cx="266282" cy="332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59"/>
          <p:cNvCxnSpPr/>
          <p:nvPr/>
        </p:nvCxnSpPr>
        <p:spPr>
          <a:xfrm flipV="1">
            <a:off x="6411898" y="5129120"/>
            <a:ext cx="194166" cy="395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Obraz 11" descr="angry-bird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5" y="5334342"/>
            <a:ext cx="814055" cy="814055"/>
          </a:xfrm>
          <a:prstGeom prst="rect">
            <a:avLst/>
          </a:prstGeom>
        </p:spPr>
      </p:pic>
      <p:pic>
        <p:nvPicPr>
          <p:cNvPr id="38" name="Obraz 13" descr="angry-bird-white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1" y="4025817"/>
            <a:ext cx="845436" cy="845436"/>
          </a:xfrm>
          <a:prstGeom prst="rect">
            <a:avLst/>
          </a:prstGeom>
        </p:spPr>
      </p:pic>
      <p:pic>
        <p:nvPicPr>
          <p:cNvPr id="3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4" y="3821873"/>
            <a:ext cx="722269" cy="890799"/>
          </a:xfrm>
          <a:prstGeom prst="rect">
            <a:avLst/>
          </a:prstGeom>
        </p:spPr>
      </p:pic>
      <p:pic>
        <p:nvPicPr>
          <p:cNvPr id="40" name="Obraz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69" y="5334342"/>
            <a:ext cx="1147224" cy="871890"/>
          </a:xfrm>
          <a:prstGeom prst="rect">
            <a:avLst/>
          </a:prstGeom>
        </p:spPr>
      </p:pic>
      <p:cxnSp>
        <p:nvCxnSpPr>
          <p:cNvPr id="41" name="Łącznik prosty 17"/>
          <p:cNvCxnSpPr/>
          <p:nvPr/>
        </p:nvCxnSpPr>
        <p:spPr>
          <a:xfrm>
            <a:off x="4620027" y="2392822"/>
            <a:ext cx="0" cy="3879721"/>
          </a:xfrm>
          <a:prstGeom prst="line">
            <a:avLst/>
          </a:prstGeom>
          <a:ln w="38100" cmpd="sng">
            <a:solidFill>
              <a:srgbClr val="4F81B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21"/>
          <p:cNvCxnSpPr/>
          <p:nvPr/>
        </p:nvCxnSpPr>
        <p:spPr>
          <a:xfrm flipV="1">
            <a:off x="1730240" y="3702353"/>
            <a:ext cx="588529" cy="1489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23"/>
          <p:cNvCxnSpPr/>
          <p:nvPr/>
        </p:nvCxnSpPr>
        <p:spPr>
          <a:xfrm>
            <a:off x="2318769" y="3702353"/>
            <a:ext cx="472976" cy="1489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25"/>
          <p:cNvCxnSpPr/>
          <p:nvPr/>
        </p:nvCxnSpPr>
        <p:spPr>
          <a:xfrm>
            <a:off x="2318769" y="3702353"/>
            <a:ext cx="780251" cy="504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27"/>
          <p:cNvCxnSpPr/>
          <p:nvPr/>
        </p:nvCxnSpPr>
        <p:spPr>
          <a:xfrm flipH="1">
            <a:off x="1398763" y="3702353"/>
            <a:ext cx="920006" cy="504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29"/>
          <p:cNvCxnSpPr/>
          <p:nvPr/>
        </p:nvCxnSpPr>
        <p:spPr>
          <a:xfrm>
            <a:off x="1398763" y="4206702"/>
            <a:ext cx="331477" cy="985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31"/>
          <p:cNvCxnSpPr/>
          <p:nvPr/>
        </p:nvCxnSpPr>
        <p:spPr>
          <a:xfrm>
            <a:off x="1730240" y="5191763"/>
            <a:ext cx="10615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33"/>
          <p:cNvCxnSpPr/>
          <p:nvPr/>
        </p:nvCxnSpPr>
        <p:spPr>
          <a:xfrm flipV="1">
            <a:off x="2791745" y="4206702"/>
            <a:ext cx="307275" cy="985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36"/>
          <p:cNvCxnSpPr/>
          <p:nvPr/>
        </p:nvCxnSpPr>
        <p:spPr>
          <a:xfrm>
            <a:off x="1398763" y="4206702"/>
            <a:ext cx="17002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4"/>
          <p:cNvCxnSpPr/>
          <p:nvPr/>
        </p:nvCxnSpPr>
        <p:spPr>
          <a:xfrm flipH="1" flipV="1">
            <a:off x="1398763" y="4206702"/>
            <a:ext cx="1392982" cy="985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46"/>
          <p:cNvCxnSpPr/>
          <p:nvPr/>
        </p:nvCxnSpPr>
        <p:spPr>
          <a:xfrm flipV="1">
            <a:off x="1730240" y="4206702"/>
            <a:ext cx="1368780" cy="985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Znalezione obrazy dla zapytania angry bir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10" y="2755935"/>
            <a:ext cx="822715" cy="8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Znalezione obrazy dla zapytania angry bir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45" y="2820167"/>
            <a:ext cx="822715" cy="8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Lightning network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1463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(invented by Poon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 smtClean="0"/>
              <a:t>Dryja</a:t>
            </a:r>
            <a:r>
              <a:rPr lang="en-GB" dirty="0" smtClean="0"/>
              <a:t>, deployed over Bitcoin)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Suppose </a:t>
            </a:r>
            <a:r>
              <a:rPr lang="en-GB" b="1" dirty="0" smtClean="0">
                <a:solidFill>
                  <a:srgbClr val="0070C0"/>
                </a:solidFill>
              </a:rPr>
              <a:t>Alice</a:t>
            </a:r>
            <a:r>
              <a:rPr lang="en-GB" dirty="0" smtClean="0"/>
              <a:t> wants to pay </a:t>
            </a:r>
            <a:r>
              <a:rPr lang="en-GB" b="1" dirty="0" smtClean="0">
                <a:solidFill>
                  <a:srgbClr val="FF0000"/>
                </a:solidFill>
              </a:rPr>
              <a:t>1 coin </a:t>
            </a:r>
            <a:r>
              <a:rPr lang="en-GB" dirty="0" smtClean="0"/>
              <a:t>to </a:t>
            </a:r>
            <a:r>
              <a:rPr lang="en-GB" b="1" dirty="0" smtClean="0">
                <a:solidFill>
                  <a:srgbClr val="0070C0"/>
                </a:solidFill>
              </a:rPr>
              <a:t>Bob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56" y="4680201"/>
            <a:ext cx="1137313" cy="1057706"/>
          </a:xfrm>
          <a:prstGeom prst="rect">
            <a:avLst/>
          </a:prstGeom>
        </p:spPr>
      </p:pic>
      <p:pic>
        <p:nvPicPr>
          <p:cNvPr id="5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31" y="4703502"/>
            <a:ext cx="1087203" cy="1011105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832528" y="4965483"/>
            <a:ext cx="125452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5241113" y="5000698"/>
            <a:ext cx="121077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pic>
        <p:nvPicPr>
          <p:cNvPr id="8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18" y="4555553"/>
            <a:ext cx="1555729" cy="11823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5455" y="585043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36173" y="5858009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Ingrid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68279" y="585043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7" name="Curved Up Arrow 16"/>
          <p:cNvSpPr/>
          <p:nvPr/>
        </p:nvSpPr>
        <p:spPr>
          <a:xfrm rot="10800000" flipH="1">
            <a:off x="2048058" y="3648085"/>
            <a:ext cx="5215307" cy="800033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1540" y="3315773"/>
            <a:ext cx="1135937" cy="5351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 1 coin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943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1" grpId="0"/>
      <p:bldP spid="12" grpId="0"/>
      <p:bldP spid="13" grpId="0"/>
      <p:bldP spid="17" grpId="0" animBg="1"/>
      <p:bldP spid="1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35136"/>
                <a:ext cx="8712043" cy="93527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GB" dirty="0" smtClean="0"/>
                  <a:t> generates a random string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and sends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dirty="0" smtClean="0"/>
                  <a:t> to </a:t>
                </a:r>
                <a:r>
                  <a:rPr lang="en-GB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GB" dirty="0" smtClean="0"/>
                  <a:t>.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35136"/>
                <a:ext cx="8712043" cy="935278"/>
              </a:xfrm>
              <a:blipFill>
                <a:blip r:embed="rId2"/>
                <a:stretch>
                  <a:fillRect l="-1399" t="-11111" b="-104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6" descr="angry-bird-yellow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61" y="2682827"/>
            <a:ext cx="1137313" cy="1057706"/>
          </a:xfrm>
          <a:prstGeom prst="rect">
            <a:avLst/>
          </a:prstGeom>
        </p:spPr>
      </p:pic>
      <p:pic>
        <p:nvPicPr>
          <p:cNvPr id="5" name="Obraz 7" descr="angry-bird-white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36" y="2706128"/>
            <a:ext cx="1087203" cy="1011105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827333" y="2968109"/>
            <a:ext cx="125452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5235918" y="3003324"/>
            <a:ext cx="121077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pic>
        <p:nvPicPr>
          <p:cNvPr id="8" name="Obraz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023" y="2558179"/>
            <a:ext cx="1555729" cy="1182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0260" y="385306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30978" y="386063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Ingrid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3084" y="385306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2" name="Curved Up Arrow 11"/>
          <p:cNvSpPr/>
          <p:nvPr/>
        </p:nvSpPr>
        <p:spPr>
          <a:xfrm flipH="1">
            <a:off x="1949225" y="4239331"/>
            <a:ext cx="5215307" cy="800033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286714" y="4715220"/>
                <a:ext cx="540327" cy="60267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714" y="4715220"/>
                <a:ext cx="540327" cy="6026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8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026706"/>
            <a:ext cx="8712043" cy="102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parties add the following virtual contract to their channel:</a:t>
            </a:r>
            <a:endParaRPr lang="pl-PL" dirty="0"/>
          </a:p>
        </p:txBody>
      </p:sp>
      <p:pic>
        <p:nvPicPr>
          <p:cNvPr id="12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43" y="4231073"/>
            <a:ext cx="1137313" cy="1057706"/>
          </a:xfrm>
          <a:prstGeom prst="rect">
            <a:avLst/>
          </a:prstGeom>
        </p:spPr>
      </p:pic>
      <p:pic>
        <p:nvPicPr>
          <p:cNvPr id="13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18" y="4254374"/>
            <a:ext cx="1087203" cy="1011105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2962415" y="4516355"/>
            <a:ext cx="125452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5371000" y="4551570"/>
            <a:ext cx="121077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pic>
        <p:nvPicPr>
          <p:cNvPr id="16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105" y="4106425"/>
            <a:ext cx="1555729" cy="11823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15342" y="540130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66060" y="5408881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Ingrid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98166" y="540130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/>
              <p:cNvSpPr/>
              <p:nvPr/>
            </p:nvSpPr>
            <p:spPr>
              <a:xfrm>
                <a:off x="673568" y="2315790"/>
                <a:ext cx="3555644" cy="1678105"/>
              </a:xfrm>
              <a:prstGeom prst="wedgeRectCallout">
                <a:avLst>
                  <a:gd name="adj1" fmla="val 26677"/>
                  <a:gd name="adj2" fmla="val 7520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(1)</a:t>
                </a:r>
              </a:p>
              <a:p>
                <a:pPr algn="ctr"/>
                <a:r>
                  <a:rPr lang="en-GB" sz="2000" b="1" dirty="0" smtClean="0">
                    <a:solidFill>
                      <a:srgbClr val="7030A0"/>
                    </a:solidFill>
                  </a:rPr>
                  <a:t>Alice</a:t>
                </a:r>
                <a:r>
                  <a:rPr lang="en-GB" sz="2000" dirty="0" smtClean="0"/>
                  <a:t> pays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1 coin </a:t>
                </a:r>
                <a:r>
                  <a:rPr lang="en-GB" sz="2000" dirty="0" smtClean="0"/>
                  <a:t>to </a:t>
                </a:r>
                <a:r>
                  <a:rPr lang="en-GB" sz="2000" b="1" dirty="0" smtClean="0">
                    <a:solidFill>
                      <a:srgbClr val="7030A0"/>
                    </a:solidFill>
                  </a:rPr>
                  <a:t>Ingrid</a:t>
                </a:r>
              </a:p>
              <a:p>
                <a:pPr algn="ctr"/>
                <a:r>
                  <a:rPr lang="en-GB" sz="2000" dirty="0" smtClean="0"/>
                  <a:t>if she presents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dirty="0" smtClean="0"/>
                  <a:t> such that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sz="2000" dirty="0" smtClean="0"/>
                  <a:t> </a:t>
                </a:r>
              </a:p>
              <a:p>
                <a:pPr algn="ctr"/>
                <a:r>
                  <a:rPr lang="en-GB" sz="2000" dirty="0" smtClean="0"/>
                  <a:t>within time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.</a:t>
                </a:r>
                <a:endParaRPr lang="pl-P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68" y="2315790"/>
                <a:ext cx="3555644" cy="1678105"/>
              </a:xfrm>
              <a:prstGeom prst="wedgeRectCallout">
                <a:avLst>
                  <a:gd name="adj1" fmla="val 26677"/>
                  <a:gd name="adj2" fmla="val 75209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ular Callout 20"/>
              <p:cNvSpPr/>
              <p:nvPr/>
            </p:nvSpPr>
            <p:spPr>
              <a:xfrm>
                <a:off x="4785599" y="2323691"/>
                <a:ext cx="3555644" cy="1678105"/>
              </a:xfrm>
              <a:prstGeom prst="wedgeRectCallout">
                <a:avLst>
                  <a:gd name="adj1" fmla="val -18181"/>
                  <a:gd name="adj2" fmla="val 8202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(2)</a:t>
                </a:r>
              </a:p>
              <a:p>
                <a:pPr algn="ctr"/>
                <a:r>
                  <a:rPr lang="en-GB" sz="2000" b="1" dirty="0" smtClean="0">
                    <a:solidFill>
                      <a:srgbClr val="7030A0"/>
                    </a:solidFill>
                  </a:rPr>
                  <a:t>Ingrid</a:t>
                </a:r>
                <a:r>
                  <a:rPr lang="en-GB" sz="2000" dirty="0" smtClean="0"/>
                  <a:t> pays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1 coin </a:t>
                </a:r>
                <a:r>
                  <a:rPr lang="en-GB" sz="2000" dirty="0" smtClean="0"/>
                  <a:t>to </a:t>
                </a:r>
                <a:r>
                  <a:rPr lang="en-GB" sz="2000" b="1" dirty="0" smtClean="0">
                    <a:solidFill>
                      <a:srgbClr val="7030A0"/>
                    </a:solidFill>
                  </a:rPr>
                  <a:t>Alice</a:t>
                </a:r>
              </a:p>
              <a:p>
                <a:pPr algn="ctr"/>
                <a:r>
                  <a:rPr lang="en-GB" sz="2000" dirty="0" smtClean="0"/>
                  <a:t>if she presents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dirty="0" smtClean="0"/>
                  <a:t> such that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sz="2000" dirty="0" smtClean="0"/>
                  <a:t> </a:t>
                </a:r>
              </a:p>
              <a:p>
                <a:pPr algn="ctr"/>
                <a:r>
                  <a:rPr lang="en-GB" sz="2000" dirty="0" smtClean="0"/>
                  <a:t>within time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.</a:t>
                </a:r>
                <a:endParaRPr lang="pl-P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599" y="2323691"/>
                <a:ext cx="3555644" cy="1678105"/>
              </a:xfrm>
              <a:prstGeom prst="wedgeRectCallout">
                <a:avLst>
                  <a:gd name="adj1" fmla="val -18181"/>
                  <a:gd name="adj2" fmla="val 8202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flipH="1">
                <a:off x="5100895" y="5951730"/>
                <a:ext cx="311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2400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2400" dirty="0" smtClean="0"/>
                  <a:t> </a:t>
                </a:r>
                <a:endParaRPr lang="pl-PL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00895" y="5951730"/>
                <a:ext cx="3118312" cy="461665"/>
              </a:xfrm>
              <a:prstGeom prst="rect">
                <a:avLst/>
              </a:prstGeom>
              <a:blipFill>
                <a:blip r:embed="rId7"/>
                <a:stretch>
                  <a:fillRect t="-10526" r="-391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9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35136"/>
                <a:ext cx="8712043" cy="9352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GB" dirty="0" smtClean="0"/>
                  <a:t> uses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to claim the money from </a:t>
                </a:r>
                <a:r>
                  <a:rPr lang="en-GB" b="1" dirty="0" smtClean="0">
                    <a:solidFill>
                      <a:srgbClr val="0070C0"/>
                    </a:solidFill>
                  </a:rPr>
                  <a:t>Ingrid</a:t>
                </a:r>
                <a:r>
                  <a:rPr lang="en-GB" dirty="0" smtClean="0"/>
                  <a:t>. </a:t>
                </a: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rgbClr val="0070C0"/>
                    </a:solidFill>
                  </a:rPr>
                  <a:t>Ingrid</a:t>
                </a:r>
                <a:r>
                  <a:rPr lang="en-GB" dirty="0" smtClean="0"/>
                  <a:t> </a:t>
                </a:r>
                <a:r>
                  <a:rPr lang="en-GB" dirty="0"/>
                  <a:t>uses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/>
                  <a:t> to claim the money </a:t>
                </a:r>
                <a:r>
                  <a:rPr lang="en-GB" dirty="0" smtClean="0"/>
                  <a:t>from </a:t>
                </a:r>
                <a:r>
                  <a:rPr lang="en-GB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GB" dirty="0" smtClean="0"/>
                  <a:t>. 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35136"/>
                <a:ext cx="8712043" cy="935278"/>
              </a:xfrm>
              <a:blipFill>
                <a:blip r:embed="rId2"/>
                <a:stretch>
                  <a:fillRect l="-1399" t="-15686" b="-150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6" descr="angry-bird-yellow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61" y="2682827"/>
            <a:ext cx="1137313" cy="1057706"/>
          </a:xfrm>
          <a:prstGeom prst="rect">
            <a:avLst/>
          </a:prstGeom>
        </p:spPr>
      </p:pic>
      <p:pic>
        <p:nvPicPr>
          <p:cNvPr id="5" name="Obraz 7" descr="angry-bird-white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36" y="2706128"/>
            <a:ext cx="1087203" cy="1011105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827333" y="2968109"/>
            <a:ext cx="125452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5235918" y="3003324"/>
            <a:ext cx="121077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pic>
        <p:nvPicPr>
          <p:cNvPr id="8" name="Obraz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023" y="2558179"/>
            <a:ext cx="1555729" cy="1182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0260" y="385306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30978" y="386063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Ingrid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3084" y="385306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2" name="Curved Up Arrow 11"/>
          <p:cNvSpPr/>
          <p:nvPr/>
        </p:nvSpPr>
        <p:spPr>
          <a:xfrm flipH="1">
            <a:off x="4686299" y="4239331"/>
            <a:ext cx="2478232" cy="800033"/>
          </a:xfrm>
          <a:prstGeom prst="curved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flipH="1">
            <a:off x="4686299" y="4229967"/>
            <a:ext cx="2478232" cy="800033"/>
          </a:xfrm>
          <a:prstGeom prst="curved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655" y="4338205"/>
            <a:ext cx="836467" cy="1347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ambria Math" panose="02040503050406030204" pitchFamily="18" charset="0"/>
              </a:rPr>
              <a:t>(1)</a:t>
            </a:r>
            <a:br>
              <a:rPr lang="en-GB" sz="2400" b="1" dirty="0" smtClean="0">
                <a:solidFill>
                  <a:schemeClr val="tx1"/>
                </a:solidFill>
                <a:latin typeface="Cambria Math" panose="02040503050406030204" pitchFamily="18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/>
            </a:r>
            <a:br>
              <a:rPr lang="en-GB" sz="2400" b="1" dirty="0" smtClean="0">
                <a:solidFill>
                  <a:srgbClr val="FF0000"/>
                </a:solidFill>
                <a:latin typeface="Cambria Math" panose="02040503050406030204" pitchFamily="18" charset="0"/>
              </a:rPr>
            </a:br>
            <a:r>
              <a:rPr lang="en-GB" sz="2400" b="1" i="1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X</a:t>
            </a:r>
            <a:endParaRPr lang="pl-PL" sz="2400" i="1" dirty="0"/>
          </a:p>
        </p:txBody>
      </p:sp>
      <p:sp>
        <p:nvSpPr>
          <p:cNvPr id="15" name="Curved Up Arrow 14"/>
          <p:cNvSpPr/>
          <p:nvPr/>
        </p:nvSpPr>
        <p:spPr>
          <a:xfrm flipH="1">
            <a:off x="2048740" y="4278458"/>
            <a:ext cx="2478232" cy="800033"/>
          </a:xfrm>
          <a:prstGeom prst="curved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27333" y="4309355"/>
            <a:ext cx="836467" cy="1347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ambria Math" panose="02040503050406030204" pitchFamily="18" charset="0"/>
              </a:rPr>
              <a:t>(2)</a:t>
            </a:r>
            <a:br>
              <a:rPr lang="en-GB" sz="2400" b="1" dirty="0" smtClean="0">
                <a:solidFill>
                  <a:schemeClr val="tx1"/>
                </a:solidFill>
                <a:latin typeface="Cambria Math" panose="02040503050406030204" pitchFamily="18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/>
            </a:r>
            <a:br>
              <a:rPr lang="en-GB" sz="2400" b="1" dirty="0" smtClean="0">
                <a:solidFill>
                  <a:srgbClr val="FF0000"/>
                </a:solidFill>
                <a:latin typeface="Cambria Math" panose="02040503050406030204" pitchFamily="18" charset="0"/>
              </a:rPr>
            </a:br>
            <a:r>
              <a:rPr lang="en-GB" sz="2400" b="1" i="1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X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1968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42" y="138335"/>
            <a:ext cx="8712044" cy="785375"/>
          </a:xfrm>
        </p:spPr>
        <p:txBody>
          <a:bodyPr/>
          <a:lstStyle/>
          <a:p>
            <a:r>
              <a:rPr lang="en-US" dirty="0" smtClean="0"/>
              <a:t>Smart contracts in Ethereum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43" y="1047371"/>
            <a:ext cx="8712043" cy="52517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7030A0"/>
                </a:solidFill>
              </a:rPr>
              <a:t>smart contract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is an agreement, in which the users can deposit money.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oney is then distributed according to the rules of the currency.</a:t>
            </a:r>
            <a:endParaRPr lang="pl-PL" dirty="0"/>
          </a:p>
        </p:txBody>
      </p:sp>
      <p:pic>
        <p:nvPicPr>
          <p:cNvPr id="4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2" y="3886615"/>
            <a:ext cx="1230243" cy="93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7597" y="4228219"/>
            <a:ext cx="2479539" cy="17273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contract rules</a:t>
            </a:r>
          </a:p>
          <a:p>
            <a:pPr algn="ctr"/>
            <a:r>
              <a:rPr lang="en-US" dirty="0"/>
              <a:t>(in </a:t>
            </a:r>
            <a:r>
              <a:rPr lang="en-US" b="1" dirty="0">
                <a:solidFill>
                  <a:srgbClr val="FF0000"/>
                </a:solidFill>
              </a:rPr>
              <a:t>Ethereum</a:t>
            </a:r>
            <a:r>
              <a:rPr lang="en-US" dirty="0"/>
              <a:t>: </a:t>
            </a:r>
            <a:r>
              <a:rPr lang="en-US" dirty="0" smtClean="0"/>
              <a:t>a set of functions written in </a:t>
            </a:r>
            <a:r>
              <a:rPr lang="en-US" b="1" dirty="0">
                <a:solidFill>
                  <a:srgbClr val="FF0000"/>
                </a:solidFill>
              </a:rPr>
              <a:t>Solidity</a:t>
            </a:r>
            <a:r>
              <a:rPr lang="en-US" dirty="0"/>
              <a:t>)</a:t>
            </a:r>
            <a:endParaRPr lang="pl-PL" dirty="0"/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2945468" y="2915128"/>
            <a:ext cx="411394" cy="2179712"/>
          </a:xfrm>
          <a:prstGeom prst="curvedConnector3">
            <a:avLst>
              <a:gd name="adj1" fmla="val -65113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0800000" flipV="1">
            <a:off x="5907136" y="4321674"/>
            <a:ext cx="1863304" cy="35748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50087" y="4643716"/>
            <a:ext cx="1295146" cy="44819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07136" y="5577658"/>
            <a:ext cx="1694164" cy="79098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34916" y="3269135"/>
                <a:ext cx="1090427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coins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16" y="3269135"/>
                <a:ext cx="109042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45626" y="4512639"/>
            <a:ext cx="106755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function call</a:t>
            </a:r>
            <a:endParaRPr 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6400487" y="5788484"/>
            <a:ext cx="69923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coins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3" name="Obraz 10" descr="angry-bird-white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72" y="3799287"/>
            <a:ext cx="970060" cy="970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27392" y="4315750"/>
                <a:ext cx="1037528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coins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92" y="4315750"/>
                <a:ext cx="103752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1733433" y="5486266"/>
            <a:ext cx="1704836" cy="79098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12242" y="5603818"/>
            <a:ext cx="69923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coins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507984" y="2634999"/>
            <a:ext cx="2088759" cy="842650"/>
          </a:xfrm>
          <a:prstGeom prst="wedgeEllipseCallout">
            <a:avLst>
              <a:gd name="adj1" fmla="val -46347"/>
              <a:gd name="adj2" fmla="val 558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contract initialization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15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6" grpId="0" animBg="1"/>
      <p:bldP spid="20" grpId="0" animBg="1"/>
      <p:bldP spid="1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l-PL" dirty="0" smtClean="0"/>
                  <a:t>If 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pl-PL" dirty="0" smtClean="0"/>
                  <a:t> </a:t>
                </a:r>
                <a:r>
                  <a:rPr lang="pl-PL" dirty="0"/>
                  <a:t>claimed 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1 coin </a:t>
                </a:r>
                <a:r>
                  <a:rPr lang="pl-PL" dirty="0" smtClean="0"/>
                  <a:t>from </a:t>
                </a:r>
                <a:r>
                  <a:rPr lang="pl-PL" b="1" dirty="0">
                    <a:solidFill>
                      <a:srgbClr val="0070C0"/>
                    </a:solidFill>
                  </a:rPr>
                  <a:t>Ingrid</a:t>
                </a:r>
                <a:r>
                  <a:rPr lang="pl-PL" dirty="0"/>
                  <a:t> then 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Ingrid</a:t>
                </a:r>
                <a:r>
                  <a:rPr lang="pl-PL" dirty="0" smtClean="0"/>
                  <a:t> will for sure be able to claim </a:t>
                </a:r>
                <a:r>
                  <a:rPr lang="pl-PL" b="1" dirty="0">
                    <a:solidFill>
                      <a:srgbClr val="FF0000"/>
                    </a:solidFill>
                  </a:rPr>
                  <a:t>1 coin </a:t>
                </a:r>
                <a:r>
                  <a:rPr lang="pl-PL" dirty="0" smtClean="0"/>
                  <a:t>from 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pl-PL" dirty="0" smtClean="0"/>
                  <a:t>.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en-GB" dirty="0" smtClean="0"/>
                  <a:t>If </a:t>
                </a:r>
                <a:r>
                  <a:rPr lang="en-GB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GB" dirty="0" smtClean="0"/>
                  <a:t> doesn’t reveal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within time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l-PL" dirty="0" smtClean="0"/>
                  <a:t> then he cannot claim the money from 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Ingrid</a:t>
                </a:r>
                <a:r>
                  <a:rPr lang="pl-PL" dirty="0" smtClean="0"/>
                  <a:t>. But then it is also too late for 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Ingrid</a:t>
                </a:r>
                <a:r>
                  <a:rPr lang="pl-PL" dirty="0" smtClean="0"/>
                  <a:t> to claim the money from 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pl-PL" dirty="0" smtClean="0"/>
                  <a:t>.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 smtClean="0"/>
                  <a:t>So: the whole procedure is </a:t>
                </a:r>
                <a:r>
                  <a:rPr lang="pl-PL" b="1" dirty="0" smtClean="0">
                    <a:solidFill>
                      <a:srgbClr val="7030A0"/>
                    </a:solidFill>
                  </a:rPr>
                  <a:t>financially neutral </a:t>
                </a:r>
                <a:r>
                  <a:rPr lang="pl-PL" dirty="0" smtClean="0"/>
                  <a:t>to 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Ingrid</a:t>
                </a:r>
                <a:r>
                  <a:rPr lang="pl-PL" dirty="0" smtClean="0"/>
                  <a:t>.</a:t>
                </a: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 algn="r">
                  <a:buNone/>
                </a:pPr>
                <a:r>
                  <a:rPr lang="en-GB" dirty="0" smtClean="0"/>
                  <a:t>This can be generalized to </a:t>
                </a:r>
                <a:r>
                  <a:rPr lang="en-GB" b="1" dirty="0" smtClean="0">
                    <a:solidFill>
                      <a:srgbClr val="00B050"/>
                    </a:solidFill>
                  </a:rPr>
                  <a:t>longer channels</a:t>
                </a:r>
                <a:r>
                  <a:rPr lang="en-GB" dirty="0" smtClean="0"/>
                  <a:t>!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9" t="-1972" r="-13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8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Drawback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604561"/>
            <a:ext cx="8712043" cy="1896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Lightning requires interacting with Ingrid for every micropayment.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93" y="4597337"/>
            <a:ext cx="1137313" cy="1057706"/>
          </a:xfrm>
          <a:prstGeom prst="rect">
            <a:avLst/>
          </a:prstGeom>
        </p:spPr>
      </p:pic>
      <p:pic>
        <p:nvPicPr>
          <p:cNvPr id="5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68" y="4620638"/>
            <a:ext cx="1087203" cy="1011105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917265" y="4882619"/>
            <a:ext cx="125452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5325850" y="4917834"/>
            <a:ext cx="121077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channel </a:t>
            </a:r>
            <a:endParaRPr lang="en-US" dirty="0"/>
          </a:p>
        </p:txBody>
      </p:sp>
      <p:pic>
        <p:nvPicPr>
          <p:cNvPr id="9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12" y="4543254"/>
            <a:ext cx="1555729" cy="1182354"/>
          </a:xfrm>
          <a:prstGeom prst="rect">
            <a:avLst/>
          </a:prstGeom>
        </p:spPr>
      </p:pic>
      <p:cxnSp>
        <p:nvCxnSpPr>
          <p:cNvPr id="13" name="Curved Connector 12"/>
          <p:cNvCxnSpPr>
            <a:stCxn id="9" idx="2"/>
            <a:endCxn id="5" idx="2"/>
          </p:cNvCxnSpPr>
          <p:nvPr/>
        </p:nvCxnSpPr>
        <p:spPr>
          <a:xfrm rot="5400000" flipH="1" flipV="1">
            <a:off x="4499740" y="3191579"/>
            <a:ext cx="93865" cy="4974193"/>
          </a:xfrm>
          <a:prstGeom prst="curvedConnector3">
            <a:avLst>
              <a:gd name="adj1" fmla="val -243541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14079" y="5805435"/>
            <a:ext cx="29887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payment of </a:t>
            </a:r>
            <a:r>
              <a:rPr lang="en-US" b="1" dirty="0" smtClean="0">
                <a:solidFill>
                  <a:srgbClr val="FF0000"/>
                </a:solidFill>
              </a:rPr>
              <a:t>0.0000001 coin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17" name="Curved Connector 16"/>
          <p:cNvCxnSpPr/>
          <p:nvPr/>
        </p:nvCxnSpPr>
        <p:spPr>
          <a:xfrm rot="16200000" flipH="1">
            <a:off x="3445442" y="3391651"/>
            <a:ext cx="63579" cy="2366786"/>
          </a:xfrm>
          <a:prstGeom prst="curvedConnector3">
            <a:avLst>
              <a:gd name="adj1" fmla="val -86248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4" idx="0"/>
            <a:endCxn id="5" idx="0"/>
          </p:cNvCxnSpPr>
          <p:nvPr/>
        </p:nvCxnSpPr>
        <p:spPr>
          <a:xfrm rot="16200000" flipH="1">
            <a:off x="5875459" y="3462327"/>
            <a:ext cx="23301" cy="2293320"/>
          </a:xfrm>
          <a:prstGeom prst="curvedConnector3">
            <a:avLst>
              <a:gd name="adj1" fmla="val -225707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93688" y="3814344"/>
            <a:ext cx="12638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interaction</a:t>
            </a:r>
            <a:endParaRPr lang="pl-PL" dirty="0"/>
          </a:p>
        </p:txBody>
      </p:sp>
      <p:sp>
        <p:nvSpPr>
          <p:cNvPr id="33" name="TextBox 32"/>
          <p:cNvSpPr txBox="1"/>
          <p:nvPr/>
        </p:nvSpPr>
        <p:spPr>
          <a:xfrm>
            <a:off x="5272757" y="3858284"/>
            <a:ext cx="12638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interaction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03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5" grpId="0" animBg="1"/>
      <p:bldP spid="32" grpId="0" animBg="1"/>
      <p:bldP spid="3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this is a problem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98" y="1536192"/>
            <a:ext cx="8370350" cy="49043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Consider applications like:</a:t>
            </a:r>
          </a:p>
          <a:p>
            <a:r>
              <a:rPr lang="en-US" dirty="0" smtClean="0"/>
              <a:t>paying for </a:t>
            </a:r>
            <a:r>
              <a:rPr lang="en-US" b="1" dirty="0" err="1" smtClean="0">
                <a:solidFill>
                  <a:srgbClr val="0070C0"/>
                </a:solidFill>
              </a:rPr>
              <a:t>WiFi</a:t>
            </a:r>
            <a:r>
              <a:rPr lang="en-US" b="1" dirty="0" smtClean="0">
                <a:solidFill>
                  <a:srgbClr val="0070C0"/>
                </a:solidFill>
              </a:rPr>
              <a:t> sharing</a:t>
            </a:r>
          </a:p>
          <a:p>
            <a:r>
              <a:rPr lang="en-US" dirty="0" smtClean="0"/>
              <a:t>paying for </a:t>
            </a:r>
            <a:r>
              <a:rPr lang="en-US" b="1" dirty="0" smtClean="0">
                <a:solidFill>
                  <a:srgbClr val="7030A0"/>
                </a:solidFill>
              </a:rPr>
              <a:t>file downloading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 smtClean="0"/>
              <a:t>paying for </a:t>
            </a:r>
            <a:r>
              <a:rPr lang="en-US" b="1" dirty="0" smtClean="0">
                <a:solidFill>
                  <a:srgbClr val="C00000"/>
                </a:solidFill>
              </a:rPr>
              <a:t>routing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Or: </a:t>
            </a:r>
          </a:p>
          <a:p>
            <a:r>
              <a:rPr lang="en-US" dirty="0" smtClean="0"/>
              <a:t>applications where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long-distance communication is expensive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(e.g. Internet of Things)</a:t>
            </a:r>
          </a:p>
        </p:txBody>
      </p:sp>
    </p:spTree>
    <p:extLst>
      <p:ext uri="{BB962C8B-B14F-4D97-AF65-F5344CB8AC3E}">
        <p14:creationId xmlns:p14="http://schemas.microsoft.com/office/powerpoint/2010/main" val="2075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irtual channels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2" y="1620981"/>
            <a:ext cx="8553622" cy="2987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Proposed</a:t>
            </a:r>
            <a:r>
              <a:rPr lang="pl-PL" dirty="0" smtClean="0"/>
              <a:t> by</a:t>
            </a:r>
            <a:r>
              <a:rPr lang="en-US" dirty="0" smtClean="0"/>
              <a:t> </a:t>
            </a:r>
            <a:r>
              <a:rPr lang="en-US" b="1" dirty="0" smtClean="0"/>
              <a:t>Perun Network.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0070C0"/>
                </a:solidFill>
              </a:rPr>
              <a:t>Virtual channels</a:t>
            </a:r>
            <a:r>
              <a:rPr lang="en-US" dirty="0" smtClean="0"/>
              <a:t>” – “longer” channels that do not require interaction with the intermediary for every payment.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38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channels 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basic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channels (created “on the ledger”)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virtual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channels (created without interacting with the ledger)</a:t>
            </a:r>
            <a:endParaRPr lang="pl-PL" dirty="0"/>
          </a:p>
        </p:txBody>
      </p:sp>
      <p:pic>
        <p:nvPicPr>
          <p:cNvPr id="4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93" y="3835725"/>
            <a:ext cx="1137313" cy="1057706"/>
          </a:xfrm>
          <a:prstGeom prst="rect">
            <a:avLst/>
          </a:prstGeom>
        </p:spPr>
      </p:pic>
      <p:pic>
        <p:nvPicPr>
          <p:cNvPr id="5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42" y="3884683"/>
            <a:ext cx="1087203" cy="1011105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110639" y="3977291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p:pic>
        <p:nvPicPr>
          <p:cNvPr id="8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75" y="3735480"/>
            <a:ext cx="1555729" cy="1182354"/>
          </a:xfrm>
          <a:prstGeom prst="rect">
            <a:avLst/>
          </a:prstGeom>
        </p:spPr>
      </p:pic>
      <p:cxnSp>
        <p:nvCxnSpPr>
          <p:cNvPr id="9" name="Curved Connector 8"/>
          <p:cNvCxnSpPr>
            <a:stCxn id="8" idx="2"/>
            <a:endCxn id="5" idx="2"/>
          </p:cNvCxnSpPr>
          <p:nvPr/>
        </p:nvCxnSpPr>
        <p:spPr>
          <a:xfrm rot="5400000" flipH="1" flipV="1">
            <a:off x="4572019" y="1398709"/>
            <a:ext cx="22046" cy="7016204"/>
          </a:xfrm>
          <a:prstGeom prst="curvedConnector3">
            <a:avLst>
              <a:gd name="adj1" fmla="val -506262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50923" y="5762969"/>
            <a:ext cx="16642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virtual channe</a:t>
            </a:r>
            <a:r>
              <a:rPr lang="en-US" dirty="0"/>
              <a:t>l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5544121" y="4002949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08138" y="4893431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95005" y="4893431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Ingrid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7058" y="4934702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4" grpId="0" animBg="1"/>
      <p:bldP spid="14" grpId="0"/>
      <p:bldP spid="15" grpId="0"/>
      <p:bldP spid="1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channel creation</a:t>
            </a:r>
            <a:endParaRPr lang="pl-PL" dirty="0"/>
          </a:p>
        </p:txBody>
      </p:sp>
      <p:pic>
        <p:nvPicPr>
          <p:cNvPr id="4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70" y="2247228"/>
            <a:ext cx="1137313" cy="1057706"/>
          </a:xfrm>
          <a:prstGeom prst="rect">
            <a:avLst/>
          </a:prstGeom>
        </p:spPr>
      </p:pic>
      <p:pic>
        <p:nvPicPr>
          <p:cNvPr id="5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19" y="2296186"/>
            <a:ext cx="1087203" cy="1011105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264916" y="2388794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p:pic>
        <p:nvPicPr>
          <p:cNvPr id="7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52" y="2146983"/>
            <a:ext cx="1555729" cy="1182354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5698398" y="2414452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23003" y="1689783"/>
            <a:ext cx="1001806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 coin</a:t>
            </a:r>
            <a:endParaRPr lang="pl-PL" sz="2000" b="1" dirty="0"/>
          </a:p>
        </p:txBody>
      </p:sp>
      <p:sp>
        <p:nvSpPr>
          <p:cNvPr id="12" name="Oval 11"/>
          <p:cNvSpPr/>
          <p:nvPr/>
        </p:nvSpPr>
        <p:spPr>
          <a:xfrm>
            <a:off x="3577374" y="1689783"/>
            <a:ext cx="1001806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 coin</a:t>
            </a:r>
            <a:endParaRPr lang="pl-PL" sz="2000" b="1" dirty="0"/>
          </a:p>
        </p:txBody>
      </p:sp>
      <p:sp>
        <p:nvSpPr>
          <p:cNvPr id="13" name="Oval 12"/>
          <p:cNvSpPr/>
          <p:nvPr/>
        </p:nvSpPr>
        <p:spPr>
          <a:xfrm>
            <a:off x="5161810" y="1689783"/>
            <a:ext cx="1001806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 coin</a:t>
            </a:r>
            <a:endParaRPr lang="pl-PL" sz="2000" b="1" dirty="0"/>
          </a:p>
        </p:txBody>
      </p:sp>
      <p:sp>
        <p:nvSpPr>
          <p:cNvPr id="14" name="Oval 13"/>
          <p:cNvSpPr/>
          <p:nvPr/>
        </p:nvSpPr>
        <p:spPr>
          <a:xfrm>
            <a:off x="7243614" y="1689783"/>
            <a:ext cx="1001806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 coin</a:t>
            </a:r>
            <a:endParaRPr lang="pl-PL" sz="2000" b="1" dirty="0"/>
          </a:p>
        </p:txBody>
      </p:sp>
      <p:pic>
        <p:nvPicPr>
          <p:cNvPr id="15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11" y="4522285"/>
            <a:ext cx="1137313" cy="1057706"/>
          </a:xfrm>
          <a:prstGeom prst="rect">
            <a:avLst/>
          </a:prstGeom>
        </p:spPr>
      </p:pic>
      <p:pic>
        <p:nvPicPr>
          <p:cNvPr id="16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60" y="4571243"/>
            <a:ext cx="1087203" cy="1011105"/>
          </a:xfrm>
          <a:prstGeom prst="rect">
            <a:avLst/>
          </a:prstGeom>
        </p:spPr>
      </p:pic>
      <p:sp>
        <p:nvSpPr>
          <p:cNvPr id="17" name="Left-Right Arrow 16"/>
          <p:cNvSpPr/>
          <p:nvPr/>
        </p:nvSpPr>
        <p:spPr>
          <a:xfrm>
            <a:off x="2258557" y="4663851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p:pic>
        <p:nvPicPr>
          <p:cNvPr id="18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3" y="4422040"/>
            <a:ext cx="1555729" cy="1182354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>
            <a:off x="5692039" y="4689509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616644" y="3964840"/>
            <a:ext cx="1001806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0.9 coin</a:t>
            </a:r>
            <a:endParaRPr lang="pl-PL" sz="2000" b="1" dirty="0"/>
          </a:p>
        </p:txBody>
      </p:sp>
      <p:sp>
        <p:nvSpPr>
          <p:cNvPr id="21" name="Oval 20"/>
          <p:cNvSpPr/>
          <p:nvPr/>
        </p:nvSpPr>
        <p:spPr>
          <a:xfrm>
            <a:off x="3571015" y="3964840"/>
            <a:ext cx="1001806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0.8 coin</a:t>
            </a:r>
            <a:endParaRPr lang="pl-PL" sz="2000" b="1" dirty="0"/>
          </a:p>
        </p:txBody>
      </p:sp>
      <p:sp>
        <p:nvSpPr>
          <p:cNvPr id="22" name="Oval 21"/>
          <p:cNvSpPr/>
          <p:nvPr/>
        </p:nvSpPr>
        <p:spPr>
          <a:xfrm>
            <a:off x="5155451" y="3964840"/>
            <a:ext cx="1001806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0.9 coin</a:t>
            </a:r>
            <a:endParaRPr lang="pl-PL" sz="2000" b="1" dirty="0"/>
          </a:p>
        </p:txBody>
      </p:sp>
      <p:sp>
        <p:nvSpPr>
          <p:cNvPr id="23" name="Oval 22"/>
          <p:cNvSpPr/>
          <p:nvPr/>
        </p:nvSpPr>
        <p:spPr>
          <a:xfrm>
            <a:off x="7237255" y="3964840"/>
            <a:ext cx="1001806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0.8 coin</a:t>
            </a:r>
            <a:endParaRPr lang="pl-PL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5386" y="3731485"/>
            <a:ext cx="8487277" cy="2424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7761" y="1419236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pl-PL" dirty="0"/>
          </a:p>
        </p:txBody>
      </p:sp>
      <p:sp>
        <p:nvSpPr>
          <p:cNvPr id="34" name="TextBox 33"/>
          <p:cNvSpPr txBox="1"/>
          <p:nvPr/>
        </p:nvSpPr>
        <p:spPr>
          <a:xfrm>
            <a:off x="236782" y="3985998"/>
            <a:ext cx="71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</a:t>
            </a:r>
            <a:endParaRPr lang="pl-PL" dirty="0"/>
          </a:p>
        </p:txBody>
      </p:sp>
      <p:cxnSp>
        <p:nvCxnSpPr>
          <p:cNvPr id="37" name="Curved Connector 36"/>
          <p:cNvCxnSpPr/>
          <p:nvPr/>
        </p:nvCxnSpPr>
        <p:spPr>
          <a:xfrm rot="5400000" flipH="1" flipV="1">
            <a:off x="4910408" y="2059126"/>
            <a:ext cx="22046" cy="7016204"/>
          </a:xfrm>
          <a:prstGeom prst="curvedConnector3">
            <a:avLst>
              <a:gd name="adj1" fmla="val -207384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26269" y="5940098"/>
            <a:ext cx="16642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virtual channe</a:t>
            </a:r>
            <a:r>
              <a:rPr lang="en-US" dirty="0"/>
              <a:t>l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>
            <a:stCxn id="26" idx="0"/>
            <a:endCxn id="20" idx="4"/>
          </p:cNvCxnSpPr>
          <p:nvPr/>
        </p:nvCxnSpPr>
        <p:spPr>
          <a:xfrm flipV="1">
            <a:off x="1869894" y="4879240"/>
            <a:ext cx="247653" cy="8172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" idx="7"/>
            <a:endCxn id="22" idx="3"/>
          </p:cNvCxnSpPr>
          <p:nvPr/>
        </p:nvCxnSpPr>
        <p:spPr>
          <a:xfrm flipV="1">
            <a:off x="2224086" y="4745329"/>
            <a:ext cx="3078076" cy="10850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7" idx="0"/>
            <a:endCxn id="23" idx="4"/>
          </p:cNvCxnSpPr>
          <p:nvPr/>
        </p:nvCxnSpPr>
        <p:spPr>
          <a:xfrm flipH="1" flipV="1">
            <a:off x="7738158" y="4879240"/>
            <a:ext cx="186139" cy="7746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1" idx="5"/>
          </p:cNvCxnSpPr>
          <p:nvPr/>
        </p:nvCxnSpPr>
        <p:spPr>
          <a:xfrm flipH="1" flipV="1">
            <a:off x="4426110" y="4745329"/>
            <a:ext cx="3076156" cy="949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368991" y="5696517"/>
            <a:ext cx="1001806" cy="914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0.1 coin</a:t>
            </a:r>
            <a:endParaRPr lang="pl-PL" sz="2000" b="1" dirty="0"/>
          </a:p>
        </p:txBody>
      </p:sp>
      <p:sp>
        <p:nvSpPr>
          <p:cNvPr id="27" name="Oval 26"/>
          <p:cNvSpPr/>
          <p:nvPr/>
        </p:nvSpPr>
        <p:spPr>
          <a:xfrm>
            <a:off x="7423394" y="5653928"/>
            <a:ext cx="1001806" cy="914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0.2 coin</a:t>
            </a:r>
            <a:endParaRPr lang="pl-PL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23093" y="5354875"/>
            <a:ext cx="11328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“blocked”</a:t>
            </a:r>
            <a:endParaRPr lang="pl-PL" dirty="0"/>
          </a:p>
        </p:txBody>
      </p:sp>
      <p:sp>
        <p:nvSpPr>
          <p:cNvPr id="46" name="TextBox 45"/>
          <p:cNvSpPr txBox="1"/>
          <p:nvPr/>
        </p:nvSpPr>
        <p:spPr>
          <a:xfrm>
            <a:off x="6428845" y="5419243"/>
            <a:ext cx="11328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“blocked”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26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3" grpId="0"/>
      <p:bldP spid="34" grpId="0"/>
      <p:bldP spid="38" grpId="0" animBg="1"/>
      <p:bldP spid="26" grpId="0" animBg="1"/>
      <p:bldP spid="27" grpId="0" animBg="1"/>
      <p:bldP spid="45" grpId="0" animBg="1"/>
      <p:bldP spid="4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virtual channel can be updated without interaction with Ingrid!</a:t>
            </a:r>
            <a:endParaRPr lang="pl-PL" dirty="0"/>
          </a:p>
        </p:txBody>
      </p:sp>
      <p:pic>
        <p:nvPicPr>
          <p:cNvPr id="4" name="Obraz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1" y="2236893"/>
            <a:ext cx="1555729" cy="1182354"/>
          </a:xfrm>
          <a:prstGeom prst="rect">
            <a:avLst/>
          </a:prstGeom>
        </p:spPr>
      </p:pic>
      <p:cxnSp>
        <p:nvCxnSpPr>
          <p:cNvPr id="7" name="Curved Connector 6"/>
          <p:cNvCxnSpPr>
            <a:stCxn id="4" idx="3"/>
            <a:endCxn id="9" idx="1"/>
          </p:cNvCxnSpPr>
          <p:nvPr/>
        </p:nvCxnSpPr>
        <p:spPr>
          <a:xfrm>
            <a:off x="1808170" y="2828070"/>
            <a:ext cx="6071313" cy="10542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73436" y="2653945"/>
            <a:ext cx="16642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virtual channe</a:t>
            </a:r>
            <a:r>
              <a:rPr lang="en-US" dirty="0"/>
              <a:t>l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9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83" y="2333059"/>
            <a:ext cx="1087203" cy="10111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59917" y="2370870"/>
            <a:ext cx="1001806" cy="914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0.1 coin</a:t>
            </a:r>
            <a:endParaRPr lang="pl-PL" sz="2000" b="1" dirty="0"/>
          </a:p>
        </p:txBody>
      </p:sp>
      <p:sp>
        <p:nvSpPr>
          <p:cNvPr id="6" name="Oval 5"/>
          <p:cNvSpPr/>
          <p:nvPr/>
        </p:nvSpPr>
        <p:spPr>
          <a:xfrm>
            <a:off x="6624877" y="2381411"/>
            <a:ext cx="1001806" cy="914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0.2 coin</a:t>
            </a:r>
            <a:endParaRPr lang="pl-PL" sz="2000" b="1" dirty="0"/>
          </a:p>
        </p:txBody>
      </p:sp>
      <p:pic>
        <p:nvPicPr>
          <p:cNvPr id="12" name="Obraz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1" y="4891844"/>
            <a:ext cx="1555729" cy="1182354"/>
          </a:xfrm>
          <a:prstGeom prst="rect">
            <a:avLst/>
          </a:prstGeom>
        </p:spPr>
      </p:pic>
      <p:cxnSp>
        <p:nvCxnSpPr>
          <p:cNvPr id="13" name="Curved Connector 12"/>
          <p:cNvCxnSpPr>
            <a:stCxn id="12" idx="3"/>
            <a:endCxn id="15" idx="1"/>
          </p:cNvCxnSpPr>
          <p:nvPr/>
        </p:nvCxnSpPr>
        <p:spPr>
          <a:xfrm>
            <a:off x="1808170" y="5483021"/>
            <a:ext cx="6071313" cy="10542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73436" y="5308896"/>
            <a:ext cx="16642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virtual channe</a:t>
            </a:r>
            <a:r>
              <a:rPr lang="en-US" dirty="0"/>
              <a:t>l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5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83" y="4988010"/>
            <a:ext cx="1087203" cy="101110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059917" y="5025821"/>
            <a:ext cx="1001806" cy="914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0.2 coin</a:t>
            </a:r>
            <a:endParaRPr lang="pl-PL" sz="2000" b="1" dirty="0"/>
          </a:p>
        </p:txBody>
      </p:sp>
      <p:sp>
        <p:nvSpPr>
          <p:cNvPr id="17" name="Oval 16"/>
          <p:cNvSpPr/>
          <p:nvPr/>
        </p:nvSpPr>
        <p:spPr>
          <a:xfrm>
            <a:off x="6624877" y="5036362"/>
            <a:ext cx="1001806" cy="914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0.1 coin</a:t>
            </a:r>
            <a:endParaRPr lang="pl-PL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3924" y="4141694"/>
            <a:ext cx="105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updated:</a:t>
            </a:r>
            <a:endParaRPr lang="pl-PL" dirty="0"/>
          </a:p>
        </p:txBody>
      </p:sp>
      <p:sp>
        <p:nvSpPr>
          <p:cNvPr id="19" name="TextBox 18"/>
          <p:cNvSpPr txBox="1"/>
          <p:nvPr/>
        </p:nvSpPr>
        <p:spPr>
          <a:xfrm>
            <a:off x="463923" y="1671409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59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14" grpId="0" animBg="1"/>
      <p:bldP spid="16" grpId="0" animBg="1"/>
      <p:bldP spid="17" grpId="0" animBg="1"/>
      <p:bldP spid="18" grpId="0"/>
      <p:bldP spid="1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channel closing</a:t>
            </a:r>
            <a:endParaRPr lang="pl-PL" dirty="0"/>
          </a:p>
        </p:txBody>
      </p:sp>
      <p:pic>
        <p:nvPicPr>
          <p:cNvPr id="4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70" y="1731224"/>
            <a:ext cx="1137313" cy="1057706"/>
          </a:xfrm>
          <a:prstGeom prst="rect">
            <a:avLst/>
          </a:prstGeom>
        </p:spPr>
      </p:pic>
      <p:pic>
        <p:nvPicPr>
          <p:cNvPr id="5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19" y="1780182"/>
            <a:ext cx="1087203" cy="1011105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274216" y="1872790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p:pic>
        <p:nvPicPr>
          <p:cNvPr id="7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52" y="1630979"/>
            <a:ext cx="1555729" cy="1182354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5707698" y="1898448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32303" y="1173779"/>
            <a:ext cx="1001806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0.9 coin</a:t>
            </a:r>
            <a:endParaRPr lang="pl-PL" sz="2000" b="1" dirty="0"/>
          </a:p>
        </p:txBody>
      </p:sp>
      <p:sp>
        <p:nvSpPr>
          <p:cNvPr id="10" name="Oval 9"/>
          <p:cNvSpPr/>
          <p:nvPr/>
        </p:nvSpPr>
        <p:spPr>
          <a:xfrm>
            <a:off x="3586674" y="1173779"/>
            <a:ext cx="1001806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0.8 coin</a:t>
            </a:r>
            <a:endParaRPr lang="pl-PL" sz="2000" b="1" dirty="0"/>
          </a:p>
        </p:txBody>
      </p:sp>
      <p:sp>
        <p:nvSpPr>
          <p:cNvPr id="11" name="Oval 10"/>
          <p:cNvSpPr/>
          <p:nvPr/>
        </p:nvSpPr>
        <p:spPr>
          <a:xfrm>
            <a:off x="5171110" y="1173779"/>
            <a:ext cx="1001806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0.9 coin</a:t>
            </a:r>
            <a:endParaRPr lang="pl-PL" sz="2000" b="1" dirty="0"/>
          </a:p>
        </p:txBody>
      </p:sp>
      <p:sp>
        <p:nvSpPr>
          <p:cNvPr id="12" name="Oval 11"/>
          <p:cNvSpPr/>
          <p:nvPr/>
        </p:nvSpPr>
        <p:spPr>
          <a:xfrm>
            <a:off x="7252914" y="1173779"/>
            <a:ext cx="1001806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0.8 coin</a:t>
            </a:r>
            <a:endParaRPr lang="pl-PL" sz="2000" b="1" dirty="0"/>
          </a:p>
        </p:txBody>
      </p:sp>
      <p:cxnSp>
        <p:nvCxnSpPr>
          <p:cNvPr id="13" name="Curved Connector 12"/>
          <p:cNvCxnSpPr>
            <a:stCxn id="7" idx="2"/>
            <a:endCxn id="5" idx="2"/>
          </p:cNvCxnSpPr>
          <p:nvPr/>
        </p:nvCxnSpPr>
        <p:spPr>
          <a:xfrm rot="5400000" flipH="1" flipV="1">
            <a:off x="4735596" y="-705792"/>
            <a:ext cx="22046" cy="7016204"/>
          </a:xfrm>
          <a:prstGeom prst="curvedConnector3">
            <a:avLst>
              <a:gd name="adj1" fmla="val -207384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1457" y="3175180"/>
            <a:ext cx="16642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virtual channe</a:t>
            </a:r>
            <a:r>
              <a:rPr lang="en-US" dirty="0"/>
              <a:t>l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78970" y="2802310"/>
            <a:ext cx="1001806" cy="914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0.1 coin</a:t>
            </a:r>
            <a:endParaRPr lang="pl-PL" sz="2000" b="1" dirty="0"/>
          </a:p>
        </p:txBody>
      </p:sp>
      <p:sp>
        <p:nvSpPr>
          <p:cNvPr id="15" name="Oval 14"/>
          <p:cNvSpPr/>
          <p:nvPr/>
        </p:nvSpPr>
        <p:spPr>
          <a:xfrm>
            <a:off x="1323439" y="2802310"/>
            <a:ext cx="1001806" cy="914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0.2 coin</a:t>
            </a:r>
            <a:endParaRPr lang="pl-PL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3345" y="1176682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pl-PL" dirty="0"/>
          </a:p>
        </p:txBody>
      </p:sp>
      <p:pic>
        <p:nvPicPr>
          <p:cNvPr id="18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87" y="4946218"/>
            <a:ext cx="1137313" cy="1057706"/>
          </a:xfrm>
          <a:prstGeom prst="rect">
            <a:avLst/>
          </a:prstGeom>
        </p:spPr>
      </p:pic>
      <p:pic>
        <p:nvPicPr>
          <p:cNvPr id="19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36" y="4995176"/>
            <a:ext cx="1087203" cy="1011105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>
            <a:off x="2254233" y="5087784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p:pic>
        <p:nvPicPr>
          <p:cNvPr id="21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69" y="4845973"/>
            <a:ext cx="1555729" cy="1182354"/>
          </a:xfrm>
          <a:prstGeom prst="rect">
            <a:avLst/>
          </a:prstGeom>
        </p:spPr>
      </p:pic>
      <p:sp>
        <p:nvSpPr>
          <p:cNvPr id="22" name="Left-Right Arrow 21"/>
          <p:cNvSpPr/>
          <p:nvPr/>
        </p:nvSpPr>
        <p:spPr>
          <a:xfrm>
            <a:off x="5687715" y="5113442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612320" y="4388773"/>
            <a:ext cx="1001806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1.1 coin</a:t>
            </a:r>
            <a:endParaRPr lang="pl-PL" sz="2000" b="1" dirty="0"/>
          </a:p>
        </p:txBody>
      </p:sp>
      <p:sp>
        <p:nvSpPr>
          <p:cNvPr id="24" name="Oval 23"/>
          <p:cNvSpPr/>
          <p:nvPr/>
        </p:nvSpPr>
        <p:spPr>
          <a:xfrm>
            <a:off x="3566691" y="4388773"/>
            <a:ext cx="1001806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0.9 coin</a:t>
            </a:r>
            <a:endParaRPr lang="pl-PL" sz="2000" b="1" dirty="0"/>
          </a:p>
        </p:txBody>
      </p:sp>
      <p:sp>
        <p:nvSpPr>
          <p:cNvPr id="25" name="Oval 24"/>
          <p:cNvSpPr/>
          <p:nvPr/>
        </p:nvSpPr>
        <p:spPr>
          <a:xfrm>
            <a:off x="5151127" y="4388773"/>
            <a:ext cx="1001806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1.1 coin</a:t>
            </a:r>
            <a:endParaRPr lang="pl-PL" sz="2000" b="1" dirty="0"/>
          </a:p>
        </p:txBody>
      </p:sp>
      <p:sp>
        <p:nvSpPr>
          <p:cNvPr id="26" name="Oval 25"/>
          <p:cNvSpPr/>
          <p:nvPr/>
        </p:nvSpPr>
        <p:spPr>
          <a:xfrm>
            <a:off x="7232931" y="4388773"/>
            <a:ext cx="1001806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0.9 coin</a:t>
            </a:r>
            <a:endParaRPr lang="pl-PL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4314" y="4237265"/>
            <a:ext cx="71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</a:t>
            </a:r>
            <a:endParaRPr lang="pl-PL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44841" y="3973641"/>
            <a:ext cx="8487277" cy="2424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ular Callout 36"/>
          <p:cNvSpPr/>
          <p:nvPr/>
        </p:nvSpPr>
        <p:spPr>
          <a:xfrm>
            <a:off x="867523" y="4298925"/>
            <a:ext cx="2084294" cy="1705000"/>
          </a:xfrm>
          <a:prstGeom prst="wedgeRectCallou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Rectangular Callout 39"/>
          <p:cNvSpPr/>
          <p:nvPr/>
        </p:nvSpPr>
        <p:spPr>
          <a:xfrm>
            <a:off x="3498153" y="4293754"/>
            <a:ext cx="2730238" cy="1705000"/>
          </a:xfrm>
          <a:prstGeom prst="wedgeRectCallou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Rectangular Callout 40"/>
          <p:cNvSpPr/>
          <p:nvPr/>
        </p:nvSpPr>
        <p:spPr>
          <a:xfrm>
            <a:off x="7028471" y="4298924"/>
            <a:ext cx="1749867" cy="1705000"/>
          </a:xfrm>
          <a:prstGeom prst="wedgeRectCallou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TextBox 41"/>
          <p:cNvSpPr txBox="1"/>
          <p:nvPr/>
        </p:nvSpPr>
        <p:spPr>
          <a:xfrm>
            <a:off x="650764" y="6243300"/>
            <a:ext cx="172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gained </a:t>
            </a:r>
            <a:r>
              <a:rPr lang="en-US" b="1" dirty="0" smtClean="0">
                <a:solidFill>
                  <a:srgbClr val="FF0000"/>
                </a:solidFill>
              </a:rPr>
              <a:t>0.1 coin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67114" y="6243300"/>
            <a:ext cx="142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lost </a:t>
            </a:r>
            <a:r>
              <a:rPr lang="en-US" b="1" dirty="0" smtClean="0">
                <a:solidFill>
                  <a:srgbClr val="FF0000"/>
                </a:solidFill>
              </a:rPr>
              <a:t>0.1 coin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2392" y="6243300"/>
            <a:ext cx="196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financially neutral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2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5" grpId="0" animBg="1"/>
      <p:bldP spid="17" grpId="0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37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design the virtual payment channels?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2250612"/>
                <a:ext cx="8712043" cy="2140928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use the “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version counter</a:t>
                </a:r>
                <a:r>
                  <a:rPr lang="en-US" dirty="0" smtClean="0"/>
                  <a:t>” method (</a:t>
                </a:r>
                <a:r>
                  <a:rPr lang="en-US" b="1" dirty="0" smtClean="0"/>
                  <a:t>Alice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Bob</a:t>
                </a:r>
                <a:r>
                  <a:rPr lang="en-US" dirty="0" smtClean="0"/>
                  <a:t> maintain signed tuples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𝐯𝐞𝐫𝐬𝐢𝐨𝐧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Use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“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virtual contracts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in the state channels” to guarantee that nobody can cheat.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2250612"/>
                <a:ext cx="8712043" cy="2140928"/>
              </a:xfrm>
              <a:blipFill>
                <a:blip r:embed="rId2"/>
                <a:stretch>
                  <a:fillRect l="-1329" t="-6838" b="-37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7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assumption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 smtClean="0"/>
                  <a:t>Every virtual channel has a closing time denoted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𝐯𝐚𝐥𝐢𝐝𝐢𝐭𝐲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 smtClean="0">
                    <a:solidFill>
                      <a:srgbClr val="0070C0"/>
                    </a:solidFill>
                  </a:rPr>
                  <a:t>Idea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when time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𝐯𝐚𝐥𝐢𝐝𝐢𝐭𝐲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comes both</a:t>
                </a:r>
                <a:r>
                  <a:rPr lang="pl-PL" sz="2400" dirty="0" smtClean="0"/>
                  <a:t> </a:t>
                </a:r>
                <a:r>
                  <a:rPr lang="en-US" sz="2400" dirty="0" smtClean="0"/>
                  <a:t>parties send their latest signed tuples to Ingrid.</a:t>
                </a:r>
                <a:endParaRPr lang="pl-P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9" t="-16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6" descr="angry-bird-yellow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39" y="4090403"/>
            <a:ext cx="1137313" cy="1057706"/>
          </a:xfrm>
          <a:prstGeom prst="rect">
            <a:avLst/>
          </a:prstGeom>
        </p:spPr>
      </p:pic>
      <p:pic>
        <p:nvPicPr>
          <p:cNvPr id="5" name="Obraz 7" descr="angry-bird-white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87" y="4028079"/>
            <a:ext cx="1087203" cy="1011105"/>
          </a:xfrm>
          <a:prstGeom prst="rect">
            <a:avLst/>
          </a:prstGeom>
        </p:spPr>
      </p:pic>
      <p:pic>
        <p:nvPicPr>
          <p:cNvPr id="6" name="Obraz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72" y="4028079"/>
            <a:ext cx="1555729" cy="1182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/>
              <p:cNvSpPr/>
              <p:nvPr/>
            </p:nvSpPr>
            <p:spPr>
              <a:xfrm>
                <a:off x="1903963" y="3970781"/>
                <a:ext cx="2238436" cy="117732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smtClean="0"/>
                  <a:t>signed by Bob</a:t>
                </a:r>
                <a:endParaRPr lang="pl-PL" dirty="0"/>
              </a:p>
            </p:txBody>
          </p:sp>
        </mc:Choice>
        <mc:Fallback xmlns="">
          <p:sp>
            <p:nvSpPr>
              <p:cNvPr id="8" name="Righ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963" y="3970781"/>
                <a:ext cx="2238436" cy="1177328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ight Arrow 8"/>
              <p:cNvSpPr/>
              <p:nvPr/>
            </p:nvSpPr>
            <p:spPr>
              <a:xfrm flipH="1">
                <a:off x="5370748" y="3935221"/>
                <a:ext cx="2137643" cy="117732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smtClean="0"/>
                  <a:t>signed by Alice</a:t>
                </a:r>
                <a:endParaRPr lang="pl-PL" dirty="0"/>
              </a:p>
            </p:txBody>
          </p:sp>
        </mc:Choice>
        <mc:Fallback xmlns="">
          <p:sp>
            <p:nvSpPr>
              <p:cNvPr id="9" name="Right Arrow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70748" y="3935221"/>
                <a:ext cx="2137643" cy="1177328"/>
              </a:xfrm>
              <a:prstGeom prst="righ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2441" y="5603542"/>
                <a:ext cx="85579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Ingrid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determines the balance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acc>
                          <m:accPr>
                            <m:chr m:val="̂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400" dirty="0" smtClean="0"/>
                  <a:t> by checking which version is higher, and updates the basic channels accordingly.</a:t>
                </a:r>
                <a:endParaRPr lang="pl-PL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1" y="5603542"/>
                <a:ext cx="8557926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068" t="-5839" b="-153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4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61997"/>
            <a:ext cx="8712044" cy="4794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Contract’s code in more detail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2240078" y="1065127"/>
            <a:ext cx="5290059" cy="2204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 16"/>
          <p:cNvSpPr/>
          <p:nvPr/>
        </p:nvSpPr>
        <p:spPr>
          <a:xfrm>
            <a:off x="2638376" y="1209182"/>
            <a:ext cx="4414925" cy="376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nitializing function </a:t>
            </a:r>
            <a:r>
              <a:rPr lang="en-US" dirty="0" smtClean="0"/>
              <a:t>(a “constructor”)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38374" y="1826781"/>
                <a:ext cx="4414925" cy="3594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𝐟𝐮𝐧𝐜𝐭𝐢𝐨𝐧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374" y="1826781"/>
                <a:ext cx="4414925" cy="3594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38374" y="2779740"/>
                <a:ext cx="4414925" cy="3594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𝐟𝐮𝐧𝐜𝐭𝐢𝐨𝐧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374" y="2779740"/>
                <a:ext cx="4414925" cy="3594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5400000">
            <a:off x="4637538" y="2347506"/>
            <a:ext cx="49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 </a:t>
            </a:r>
            <a:endParaRPr lang="pl-P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0380" y="3593658"/>
                <a:ext cx="856410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function can have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an argument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sz="2400" dirty="0" smtClean="0"/>
                  <a:t>a function call can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be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accompanied with coins </a:t>
                </a:r>
                <a:r>
                  <a:rPr lang="en-US" sz="2400" dirty="0" smtClean="0"/>
                  <a:t>from the party who called it and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pay money </a:t>
                </a:r>
                <a:r>
                  <a:rPr lang="en-US" sz="2400" dirty="0" smtClean="0"/>
                  <a:t>and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send messages </a:t>
                </a:r>
                <a:r>
                  <a:rPr lang="en-US" sz="2400" dirty="0" smtClean="0"/>
                  <a:t>to some parties. </a:t>
                </a:r>
              </a:p>
              <a:p>
                <a:r>
                  <a:rPr lang="en-US" sz="2400" dirty="0" smtClean="0"/>
                  <a:t>a function “knows” about: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time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/>
                  <a:t>when it was called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amount of coins </a:t>
                </a:r>
                <a:r>
                  <a:rPr lang="en-US" sz="2400" dirty="0" smtClean="0"/>
                  <a:t>that was added to this call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identity of a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party </a:t>
                </a:r>
                <a:r>
                  <a:rPr lang="en-US" sz="2400" dirty="0" smtClean="0"/>
                  <a:t>who called it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" y="3593658"/>
                <a:ext cx="8564105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139" t="-1603" r="-1779" b="-38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8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  <p:bldP spid="20" grpId="0" animBg="1"/>
      <p:bldP spid="21" grpId="0"/>
      <p:bldP spid="2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Ingrid can cheat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35135"/>
                <a:ext cx="8712043" cy="51398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need to guarantee that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𝐀𝐥𝐢𝐜𝐞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𝐁𝐨𝐛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sends her message on time then it will count when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Ingrid</a:t>
                </a:r>
                <a:r>
                  <a:rPr lang="en-US" dirty="0" smtClean="0"/>
                  <a:t> determines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Question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How to guarantee it?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u="sng" dirty="0" smtClean="0">
                    <a:solidFill>
                      <a:srgbClr val="00B050"/>
                    </a:solidFill>
                  </a:rPr>
                  <a:t>Answer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By a virtual contract in the basic channel between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Ingrid</a:t>
                </a:r>
                <a:r>
                  <a:rPr lang="en-US" dirty="0" smtClean="0"/>
                  <a:t>.</a:t>
                </a: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35135"/>
                <a:ext cx="8712043" cy="5139805"/>
              </a:xfrm>
              <a:blipFill>
                <a:blip r:embed="rId2"/>
                <a:stretch>
                  <a:fillRect l="-1399" t="-2017" r="-18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3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virtual contract</a:t>
            </a:r>
            <a:endParaRPr lang="pl-PL" dirty="0"/>
          </a:p>
        </p:txBody>
      </p:sp>
      <p:pic>
        <p:nvPicPr>
          <p:cNvPr id="4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00" y="5313249"/>
            <a:ext cx="1137313" cy="1057706"/>
          </a:xfrm>
          <a:prstGeom prst="rect">
            <a:avLst/>
          </a:prstGeom>
        </p:spPr>
      </p:pic>
      <p:pic>
        <p:nvPicPr>
          <p:cNvPr id="5" name="Obraz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13" y="5250925"/>
            <a:ext cx="1555729" cy="1182354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3518359" y="5502330"/>
            <a:ext cx="1944329" cy="774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</a:t>
            </a:r>
            <a:r>
              <a:rPr lang="pl-PL" dirty="0" smtClean="0"/>
              <a:t>channel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52441" y="1047372"/>
                <a:ext cx="8817418" cy="3957114"/>
              </a:xfrm>
              <a:prstGeom prst="wedgeRectCallout">
                <a:avLst>
                  <a:gd name="adj1" fmla="val -1563"/>
                  <a:gd name="adj2" fmla="val 64748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1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100" dirty="0" smtClean="0"/>
                  <a:t>f in time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𝐯𝐚𝐥𝐢𝐝𝐢𝐭𝐲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1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𝐯𝐚𝐥𝐢𝐝𝐢𝐭𝐲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100" b="1" dirty="0" smtClean="0">
                    <a:solidFill>
                      <a:schemeClr val="tx1"/>
                    </a:solidFill>
                  </a:rPr>
                  <a:t>Alice</a:t>
                </a:r>
                <a:r>
                  <a:rPr lang="en-US" sz="21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calls a function</a:t>
                </a:r>
              </a:p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</a:rPr>
                  <a:t>close-virtual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1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1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1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100" b="1" dirty="0" smtClean="0"/>
                  <a:t>     </a:t>
                </a:r>
                <a:r>
                  <a:rPr lang="en-US" sz="2100" dirty="0" smtClean="0"/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100" b="1" dirty="0" smtClean="0"/>
                  <a:t> </a:t>
                </a:r>
                <a:r>
                  <a:rPr lang="en-US" sz="2100" dirty="0" smtClean="0"/>
                  <a:t>is </a:t>
                </a:r>
                <a:r>
                  <a:rPr lang="en-US" sz="2100" b="1" dirty="0" smtClean="0"/>
                  <a:t>Bob</a:t>
                </a:r>
                <a:r>
                  <a:rPr lang="en-US" sz="2100" dirty="0" smtClean="0"/>
                  <a:t>’s signature)</a:t>
                </a:r>
                <a:r>
                  <a:rPr lang="en-US" sz="2100" b="1" dirty="0" smtClean="0"/>
                  <a:t> </a:t>
                </a:r>
                <a:r>
                  <a:rPr lang="en-US" sz="2100" dirty="0" smtClean="0"/>
                  <a:t>then record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1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 smtClean="0"/>
                  <a:t>.</a:t>
                </a:r>
                <a:br>
                  <a:rPr lang="en-US" sz="2100" dirty="0" smtClean="0"/>
                </a:br>
                <a:endParaRPr lang="en-US" sz="21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I</a:t>
                </a:r>
                <a:r>
                  <a:rPr lang="en-US" sz="2100" dirty="0"/>
                  <a:t>f in time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𝐯𝐚𝐥𝐢𝐝𝐢𝐭𝐲</m:t>
                        </m:r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1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𝐯𝐚𝐥𝐢𝐝𝐢𝐭𝐲</m:t>
                        </m:r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100" b="1" dirty="0" smtClean="0">
                    <a:solidFill>
                      <a:schemeClr val="tx1"/>
                    </a:solidFill>
                  </a:rPr>
                  <a:t>Ingrid 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calls </a:t>
                </a:r>
                <a:r>
                  <a:rPr lang="en-US" sz="2100" dirty="0">
                    <a:solidFill>
                      <a:schemeClr val="tx1"/>
                    </a:solidFill>
                  </a:rPr>
                  <a:t>a function</a:t>
                </a:r>
              </a:p>
              <a:p>
                <a:pPr algn="ctr"/>
                <a:r>
                  <a:rPr lang="en-US" sz="2100" b="1" dirty="0">
                    <a:solidFill>
                      <a:srgbClr val="FF0000"/>
                    </a:solidFill>
                  </a:rPr>
                  <a:t>close-virtual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1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1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b="1" dirty="0" smtClean="0"/>
                  <a:t>  </a:t>
                </a:r>
              </a:p>
              <a:p>
                <a:r>
                  <a:rPr lang="en-US" sz="2100" b="1" dirty="0"/>
                  <a:t> </a:t>
                </a:r>
                <a:r>
                  <a:rPr lang="en-US" sz="2100" b="1" dirty="0" smtClean="0"/>
                  <a:t>    </a:t>
                </a:r>
                <a:r>
                  <a:rPr lang="en-US" sz="2100" dirty="0" smtClean="0"/>
                  <a:t>(</a:t>
                </a:r>
                <a:r>
                  <a:rPr lang="en-US" sz="21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100" b="1" dirty="0"/>
                  <a:t> </a:t>
                </a:r>
                <a:r>
                  <a:rPr lang="en-US" sz="2100" dirty="0"/>
                  <a:t>is </a:t>
                </a:r>
                <a:r>
                  <a:rPr lang="en-US" sz="2100" b="1" dirty="0" smtClean="0"/>
                  <a:t>Alice</a:t>
                </a:r>
                <a:r>
                  <a:rPr lang="en-US" sz="2100" dirty="0" smtClean="0"/>
                  <a:t>’s signature</a:t>
                </a:r>
                <a:r>
                  <a:rPr lang="en-US" sz="2100" dirty="0"/>
                  <a:t>)</a:t>
                </a:r>
                <a:r>
                  <a:rPr lang="en-US" sz="2100" b="1" dirty="0"/>
                  <a:t> </a:t>
                </a:r>
                <a:r>
                  <a:rPr lang="en-US" sz="2100" dirty="0"/>
                  <a:t>then record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.</a:t>
                </a:r>
                <a:endParaRPr lang="en-US" sz="2100" dirty="0">
                  <a:solidFill>
                    <a:schemeClr val="tx1"/>
                  </a:solidFill>
                </a:endParaRPr>
              </a:p>
              <a:p>
                <a:endParaRPr lang="en-US" sz="21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Once both tuples are recorded: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determine </a:t>
                </a:r>
                <a:r>
                  <a:rPr lang="en-US" sz="2100" dirty="0"/>
                  <a:t>the balance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1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1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acc>
                          <m:accPr>
                            <m:chr m:val="̂"/>
                            <m:ctrlP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1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1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100" dirty="0"/>
                  <a:t> by checking which version is </a:t>
                </a:r>
                <a:r>
                  <a:rPr lang="en-US" sz="2100" dirty="0" smtClean="0"/>
                  <a:t>higher</a:t>
                </a:r>
                <a:endParaRPr lang="en-US" sz="21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update </a:t>
                </a:r>
                <a:r>
                  <a:rPr lang="en-US" sz="2100" dirty="0"/>
                  <a:t>the basic channels </a:t>
                </a:r>
                <a:r>
                  <a:rPr lang="en-US" sz="2100" dirty="0" smtClean="0"/>
                  <a:t>accordingly, and close the virtual contract.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1" y="1047372"/>
                <a:ext cx="8817418" cy="3957114"/>
              </a:xfrm>
              <a:prstGeom prst="wedgeRectCallout">
                <a:avLst>
                  <a:gd name="adj1" fmla="val -1563"/>
                  <a:gd name="adj2" fmla="val 64748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11113" y="261995"/>
                <a:ext cx="3587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pl-PL" sz="2000" dirty="0" smtClean="0"/>
                  <a:t> </a:t>
                </a:r>
                <a:r>
                  <a:rPr lang="en-US" sz="2000" dirty="0" smtClean="0"/>
                  <a:t>– to be determined later</a:t>
                </a:r>
                <a:endParaRPr lang="pl-PL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3" y="261995"/>
                <a:ext cx="3587457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1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Pictorially</a:t>
            </a:r>
            <a:endParaRPr lang="pl-PL" dirty="0"/>
          </a:p>
        </p:txBody>
      </p:sp>
      <p:pic>
        <p:nvPicPr>
          <p:cNvPr id="4" name="Obraz 6" descr="angry-bird-yellow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50" y="2498304"/>
            <a:ext cx="1137313" cy="1057706"/>
          </a:xfrm>
          <a:prstGeom prst="rect">
            <a:avLst/>
          </a:prstGeom>
        </p:spPr>
      </p:pic>
      <p:pic>
        <p:nvPicPr>
          <p:cNvPr id="5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86" y="2521602"/>
            <a:ext cx="1087203" cy="1011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9012" y="2875280"/>
            <a:ext cx="1611307" cy="539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contract</a:t>
            </a:r>
            <a:endParaRPr lang="en-US" dirty="0"/>
          </a:p>
        </p:txBody>
      </p:sp>
      <p:pic>
        <p:nvPicPr>
          <p:cNvPr id="7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5978"/>
            <a:ext cx="1555729" cy="11823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87894" y="2875280"/>
            <a:ext cx="1611307" cy="539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contract</a:t>
            </a:r>
            <a:endParaRPr lang="en-US" dirty="0"/>
          </a:p>
        </p:txBody>
      </p:sp>
      <p:cxnSp>
        <p:nvCxnSpPr>
          <p:cNvPr id="12" name="Curved Connector 11"/>
          <p:cNvCxnSpPr>
            <a:stCxn id="7" idx="0"/>
            <a:endCxn id="6" idx="0"/>
          </p:cNvCxnSpPr>
          <p:nvPr/>
        </p:nvCxnSpPr>
        <p:spPr>
          <a:xfrm rot="16200000" flipH="1">
            <a:off x="1681614" y="1532229"/>
            <a:ext cx="439302" cy="2246801"/>
          </a:xfrm>
          <a:prstGeom prst="curvedConnector3">
            <a:avLst>
              <a:gd name="adj1" fmla="val -1341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4" idx="2"/>
            <a:endCxn id="6" idx="2"/>
          </p:cNvCxnSpPr>
          <p:nvPr/>
        </p:nvCxnSpPr>
        <p:spPr>
          <a:xfrm rot="5400000" flipH="1">
            <a:off x="3896102" y="2543005"/>
            <a:ext cx="141570" cy="1884441"/>
          </a:xfrm>
          <a:prstGeom prst="curvedConnector3">
            <a:avLst>
              <a:gd name="adj1" fmla="val -5669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5" idx="0"/>
            <a:endCxn id="10" idx="0"/>
          </p:cNvCxnSpPr>
          <p:nvPr/>
        </p:nvCxnSpPr>
        <p:spPr>
          <a:xfrm rot="16200000" flipH="1" flipV="1">
            <a:off x="7457829" y="1857321"/>
            <a:ext cx="353678" cy="1682240"/>
          </a:xfrm>
          <a:prstGeom prst="curvedConnector3">
            <a:avLst>
              <a:gd name="adj1" fmla="val -1479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4" idx="2"/>
            <a:endCxn id="10" idx="2"/>
          </p:cNvCxnSpPr>
          <p:nvPr/>
        </p:nvCxnSpPr>
        <p:spPr>
          <a:xfrm rot="5400000" flipH="1" flipV="1">
            <a:off x="5780542" y="2543004"/>
            <a:ext cx="141570" cy="1884441"/>
          </a:xfrm>
          <a:prstGeom prst="curvedConnector3">
            <a:avLst>
              <a:gd name="adj1" fmla="val -5992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3721" y="1424348"/>
                <a:ext cx="2113280" cy="91245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close-virtual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signed by Bob</a:t>
                </a:r>
                <a:endParaRPr lang="pl-PL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1" y="1424348"/>
                <a:ext cx="2113280" cy="9124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578027" y="1424348"/>
                <a:ext cx="2113280" cy="9124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close-virtual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signed by </a:t>
                </a:r>
                <a:r>
                  <a:rPr lang="en-US" b="1" dirty="0" smtClean="0"/>
                  <a:t>Alice</a:t>
                </a:r>
                <a:endParaRPr lang="pl-PL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027" y="1424348"/>
                <a:ext cx="2113280" cy="9124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17974" y="3930565"/>
                <a:ext cx="2113280" cy="9124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close-virtual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signed by </a:t>
                </a:r>
                <a:r>
                  <a:rPr lang="en-US" b="1" dirty="0" smtClean="0"/>
                  <a:t>Alice</a:t>
                </a:r>
                <a:endParaRPr lang="pl-PL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974" y="3930565"/>
                <a:ext cx="2113280" cy="9124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72187" y="3930565"/>
                <a:ext cx="2113280" cy="91245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close-virtual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signed by Bob</a:t>
                </a:r>
                <a:endParaRPr lang="pl-PL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187" y="3930565"/>
                <a:ext cx="2113280" cy="9124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0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4" grpId="0" animBg="1"/>
      <p:bldP spid="28" grpId="0" animBg="1"/>
      <p:bldP spid="31" grpId="0" animBg="1"/>
      <p:bldP spid="32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one party does not send her message?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3991932" y="3078480"/>
            <a:ext cx="1611307" cy="539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contract</a:t>
            </a:r>
            <a:endParaRPr lang="en-US" dirty="0"/>
          </a:p>
        </p:txBody>
      </p:sp>
      <p:pic>
        <p:nvPicPr>
          <p:cNvPr id="5" name="Obraz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20" y="2639178"/>
            <a:ext cx="1555729" cy="1182354"/>
          </a:xfrm>
          <a:prstGeom prst="rect">
            <a:avLst/>
          </a:prstGeom>
        </p:spPr>
      </p:pic>
      <p:cxnSp>
        <p:nvCxnSpPr>
          <p:cNvPr id="6" name="Curved Connector 5"/>
          <p:cNvCxnSpPr>
            <a:stCxn id="5" idx="0"/>
            <a:endCxn id="4" idx="0"/>
          </p:cNvCxnSpPr>
          <p:nvPr/>
        </p:nvCxnSpPr>
        <p:spPr>
          <a:xfrm rot="16200000" flipH="1">
            <a:off x="3454534" y="1735429"/>
            <a:ext cx="439302" cy="2246801"/>
          </a:xfrm>
          <a:prstGeom prst="curvedConnector3">
            <a:avLst>
              <a:gd name="adj1" fmla="val -1341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endCxn id="4" idx="2"/>
          </p:cNvCxnSpPr>
          <p:nvPr/>
        </p:nvCxnSpPr>
        <p:spPr>
          <a:xfrm rot="5400000" flipH="1">
            <a:off x="5669022" y="2746205"/>
            <a:ext cx="141570" cy="1884441"/>
          </a:xfrm>
          <a:prstGeom prst="curvedConnector3">
            <a:avLst>
              <a:gd name="adj1" fmla="val -5669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26641" y="1627548"/>
                <a:ext cx="2113280" cy="91245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close-virtual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signed by Bob</a:t>
                </a:r>
                <a:endParaRPr lang="pl-PL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641" y="1627548"/>
                <a:ext cx="2113280" cy="9124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90894" y="4133765"/>
                <a:ext cx="2113280" cy="91245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close-virtual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signed by </a:t>
                </a:r>
                <a:r>
                  <a:rPr lang="en-US" b="1" dirty="0" smtClean="0"/>
                  <a:t>Alice</a:t>
                </a:r>
                <a:endParaRPr lang="pl-PL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94" y="4133765"/>
                <a:ext cx="2113280" cy="9124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az 6" descr="angry-bird-yellow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71" y="2701505"/>
            <a:ext cx="1137313" cy="10577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7743" y="5562342"/>
            <a:ext cx="8346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other party should be able to “ping” </a:t>
            </a:r>
            <a:r>
              <a:rPr lang="pl-PL" sz="2400" dirty="0" smtClean="0"/>
              <a:t>the virtual contract</a:t>
            </a:r>
            <a:r>
              <a:rPr lang="en-US" sz="2400" dirty="0" smtClean="0"/>
              <a:t>, by calling a special function </a:t>
            </a:r>
            <a:r>
              <a:rPr lang="en-US" sz="2400" b="1" dirty="0" smtClean="0">
                <a:solidFill>
                  <a:srgbClr val="FF0000"/>
                </a:solidFill>
              </a:rPr>
              <a:t>finalize()</a:t>
            </a:r>
            <a:r>
              <a:rPr lang="en-US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778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116327"/>
            <a:ext cx="8712044" cy="785375"/>
          </a:xfrm>
        </p:spPr>
        <p:txBody>
          <a:bodyPr/>
          <a:lstStyle/>
          <a:p>
            <a:r>
              <a:rPr lang="en-US" dirty="0" smtClean="0"/>
              <a:t>Note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812801"/>
                <a:ext cx="8712043" cy="211108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Executing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close-virtual </a:t>
                </a:r>
                <a:r>
                  <a:rPr lang="en-US" dirty="0" smtClean="0"/>
                  <a:t>function can take up to approximately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 hours </a:t>
                </a:r>
                <a:r>
                  <a:rPr lang="en-US" dirty="0" smtClean="0"/>
                  <a:t>(since it may require state registration and execution)…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Hence it can take time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4 hours </a:t>
                </a:r>
                <a:r>
                  <a:rPr lang="en-US" dirty="0" smtClean="0"/>
                  <a:t>before Ingrid learns the signed tuple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𝐀𝐥𝐢𝐜𝐞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𝐁𝐨𝐛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That’s why we have more liberal time bound for Ingrid to call her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𝐡𝐨𝐮𝐫𝐬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𝐡𝐨𝐮𝐫𝐬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812801"/>
                <a:ext cx="8712043" cy="2111080"/>
              </a:xfrm>
              <a:blipFill rotWithShape="0">
                <a:blip r:embed="rId2"/>
                <a:stretch>
                  <a:fillRect l="-909" t="-63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99256" y="4570018"/>
            <a:ext cx="1611307" cy="539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contract</a:t>
            </a:r>
            <a:endParaRPr lang="en-US" dirty="0"/>
          </a:p>
        </p:txBody>
      </p:sp>
      <p:pic>
        <p:nvPicPr>
          <p:cNvPr id="5" name="Obraz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44" y="4130716"/>
            <a:ext cx="1555729" cy="1182354"/>
          </a:xfrm>
          <a:prstGeom prst="rect">
            <a:avLst/>
          </a:prstGeom>
        </p:spPr>
      </p:pic>
      <p:cxnSp>
        <p:nvCxnSpPr>
          <p:cNvPr id="6" name="Curved Connector 5"/>
          <p:cNvCxnSpPr>
            <a:stCxn id="5" idx="0"/>
            <a:endCxn id="4" idx="0"/>
          </p:cNvCxnSpPr>
          <p:nvPr/>
        </p:nvCxnSpPr>
        <p:spPr>
          <a:xfrm rot="16200000" flipH="1">
            <a:off x="3361858" y="3226967"/>
            <a:ext cx="439302" cy="2246801"/>
          </a:xfrm>
          <a:prstGeom prst="curvedConnector3">
            <a:avLst>
              <a:gd name="adj1" fmla="val -1341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endCxn id="4" idx="2"/>
          </p:cNvCxnSpPr>
          <p:nvPr/>
        </p:nvCxnSpPr>
        <p:spPr>
          <a:xfrm rot="5400000" flipH="1">
            <a:off x="5576346" y="4237743"/>
            <a:ext cx="141570" cy="1884441"/>
          </a:xfrm>
          <a:prstGeom prst="curvedConnector3">
            <a:avLst>
              <a:gd name="adj1" fmla="val -5669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33965" y="3119086"/>
                <a:ext cx="2113280" cy="91245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close-virtual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signed by Bob</a:t>
                </a:r>
                <a:endParaRPr lang="pl-PL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965" y="3119086"/>
                <a:ext cx="2113280" cy="9124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98218" y="5625303"/>
                <a:ext cx="2113280" cy="91245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close-virtual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signed by </a:t>
                </a:r>
                <a:r>
                  <a:rPr lang="en-US" b="1" dirty="0" smtClean="0"/>
                  <a:t>Alice</a:t>
                </a:r>
                <a:endParaRPr lang="pl-PL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18" y="5625303"/>
                <a:ext cx="2113280" cy="9124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az 6" descr="angry-bird-yellow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95" y="4193043"/>
            <a:ext cx="1137313" cy="1057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>
              <a:xfrm>
                <a:off x="5444975" y="3164164"/>
                <a:ext cx="3390106" cy="789807"/>
              </a:xfrm>
              <a:prstGeom prst="wedgeRoundRectCallout">
                <a:avLst>
                  <a:gd name="adj1" fmla="val -89703"/>
                  <a:gd name="adj2" fmla="val -2706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can be called at most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𝐡𝐨𝐮𝐫𝐬</m:t>
                    </m:r>
                  </m:oMath>
                </a14:m>
                <a:r>
                  <a:rPr lang="en-US" sz="2000" dirty="0" smtClean="0"/>
                  <a:t> after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validity</a:t>
                </a:r>
                <a:r>
                  <a:rPr lang="en-US" sz="2000" dirty="0" smtClean="0"/>
                  <a:t>.</a:t>
                </a:r>
                <a:endParaRPr lang="pl-PL" sz="2000" dirty="0"/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975" y="3164164"/>
                <a:ext cx="3390106" cy="789807"/>
              </a:xfrm>
              <a:prstGeom prst="wedgeRoundRectCallout">
                <a:avLst>
                  <a:gd name="adj1" fmla="val -89703"/>
                  <a:gd name="adj2" fmla="val -2706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432250" y="5516067"/>
                <a:ext cx="3390106" cy="789807"/>
              </a:xfrm>
              <a:prstGeom prst="wedgeRoundRectCallout">
                <a:avLst>
                  <a:gd name="adj1" fmla="val 69034"/>
                  <a:gd name="adj2" fmla="val 1215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can be called at most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𝐡𝐨𝐮𝐫𝐬</m:t>
                    </m:r>
                  </m:oMath>
                </a14:m>
                <a:r>
                  <a:rPr lang="en-US" sz="2000" dirty="0" smtClean="0"/>
                  <a:t> after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validity</a:t>
                </a:r>
                <a:r>
                  <a:rPr lang="en-US" sz="2000" dirty="0" smtClean="0"/>
                  <a:t>.</a:t>
                </a:r>
                <a:endParaRPr lang="pl-PL" sz="2000" dirty="0"/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50" y="5516067"/>
                <a:ext cx="3390106" cy="789807"/>
              </a:xfrm>
              <a:prstGeom prst="wedgeRoundRectCallout">
                <a:avLst>
                  <a:gd name="adj1" fmla="val 69034"/>
                  <a:gd name="adj2" fmla="val 12157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1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Another problem that we have to deal with</a:t>
            </a:r>
            <a:endParaRPr lang="pl-P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625600"/>
            <a:ext cx="8712043" cy="49612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 the virtual contract creation procedure in such a way that </a:t>
            </a:r>
            <a:r>
              <a:rPr lang="en-US" b="1" dirty="0" smtClean="0">
                <a:solidFill>
                  <a:srgbClr val="7030A0"/>
                </a:solidFill>
              </a:rPr>
              <a:t>no party is “exposed”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For example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Ingrid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should not sign any commitments with respect to </a:t>
            </a:r>
            <a:r>
              <a:rPr lang="en-US" b="1" dirty="0" smtClean="0">
                <a:solidFill>
                  <a:srgbClr val="FF0000"/>
                </a:solidFill>
              </a:rPr>
              <a:t>Bob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pl-PL" dirty="0" smtClean="0"/>
              <a:t>f</a:t>
            </a:r>
            <a:r>
              <a:rPr lang="en-US" dirty="0" smtClean="0"/>
              <a:t> she cannot be sure that she can claim the money from </a:t>
            </a:r>
            <a:r>
              <a:rPr lang="en-US" b="1" dirty="0" smtClean="0">
                <a:solidFill>
                  <a:srgbClr val="FF0000"/>
                </a:solidFill>
              </a:rPr>
              <a:t>Alice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860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 more on this see: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[Poon, Dryja: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en-GB" b="1" i="1" dirty="0" smtClean="0">
                <a:solidFill>
                  <a:srgbClr val="00B050"/>
                </a:solidFill>
              </a:rPr>
              <a:t>The </a:t>
            </a:r>
            <a:r>
              <a:rPr lang="en-GB" b="1" i="1" dirty="0">
                <a:solidFill>
                  <a:srgbClr val="00B050"/>
                </a:solidFill>
              </a:rPr>
              <a:t>Bitcoin Lightning Network</a:t>
            </a:r>
            <a:r>
              <a:rPr lang="en-GB" b="1" i="1" dirty="0" smtClean="0">
                <a:solidFill>
                  <a:srgbClr val="00B050"/>
                </a:solidFill>
              </a:rPr>
              <a:t>:</a:t>
            </a:r>
            <a:r>
              <a:rPr lang="pl-PL" b="1" i="1" dirty="0" smtClean="0">
                <a:solidFill>
                  <a:srgbClr val="00B050"/>
                </a:solidFill>
              </a:rPr>
              <a:t> </a:t>
            </a:r>
            <a:r>
              <a:rPr lang="en-GB" b="1" i="1" dirty="0" smtClean="0">
                <a:solidFill>
                  <a:srgbClr val="00B050"/>
                </a:solidFill>
              </a:rPr>
              <a:t>Scalable </a:t>
            </a:r>
            <a:r>
              <a:rPr lang="en-GB" b="1" i="1" dirty="0">
                <a:solidFill>
                  <a:srgbClr val="00B050"/>
                </a:solidFill>
              </a:rPr>
              <a:t>Off-Chain Instant </a:t>
            </a:r>
            <a:r>
              <a:rPr lang="en-GB" b="1" i="1" dirty="0" smtClean="0">
                <a:solidFill>
                  <a:srgbClr val="00B050"/>
                </a:solidFill>
              </a:rPr>
              <a:t>Payments</a:t>
            </a:r>
            <a:r>
              <a:rPr lang="pl-PL" b="1" dirty="0">
                <a:solidFill>
                  <a:srgbClr val="00B050"/>
                </a:solidFill>
              </a:rPr>
              <a:t>]</a:t>
            </a:r>
            <a:endParaRPr lang="pl-PL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[Dziembowski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smtClean="0">
                <a:solidFill>
                  <a:srgbClr val="00B050"/>
                </a:solidFill>
              </a:rPr>
              <a:t>Eckey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smtClean="0">
                <a:solidFill>
                  <a:srgbClr val="00B050"/>
                </a:solidFill>
              </a:rPr>
              <a:t>Faust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smtClean="0">
                <a:solidFill>
                  <a:srgbClr val="00B050"/>
                </a:solidFill>
              </a:rPr>
              <a:t>Malinowski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>PERUN</a:t>
            </a:r>
            <a:r>
              <a:rPr lang="pl-PL" b="1" i="1" dirty="0">
                <a:solidFill>
                  <a:srgbClr val="00B050"/>
                </a:solidFill>
              </a:rPr>
              <a:t>: Virtual Payment Channels over Cryptographic </a:t>
            </a:r>
            <a:r>
              <a:rPr lang="pl-PL" b="1" i="1" dirty="0" smtClean="0">
                <a:solidFill>
                  <a:srgbClr val="00B050"/>
                </a:solidFill>
              </a:rPr>
              <a:t>Currencies</a:t>
            </a:r>
            <a:r>
              <a:rPr lang="pl-PL" b="1" dirty="0">
                <a:solidFill>
                  <a:srgbClr val="00B050"/>
                </a:solidFill>
              </a:rPr>
              <a:t>]</a:t>
            </a:r>
            <a:endParaRPr lang="pl-PL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[Dziembowski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smtClean="0">
                <a:solidFill>
                  <a:srgbClr val="00B050"/>
                </a:solidFill>
              </a:rPr>
              <a:t>Faust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smtClean="0">
                <a:solidFill>
                  <a:srgbClr val="00B050"/>
                </a:solidFill>
              </a:rPr>
              <a:t>Hostáková: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>General </a:t>
            </a:r>
            <a:r>
              <a:rPr lang="pl-PL" b="1" i="1" dirty="0">
                <a:solidFill>
                  <a:srgbClr val="00B050"/>
                </a:solidFill>
              </a:rPr>
              <a:t>State Channel </a:t>
            </a:r>
            <a:r>
              <a:rPr lang="pl-PL" b="1" i="1" dirty="0" smtClean="0">
                <a:solidFill>
                  <a:srgbClr val="00B050"/>
                </a:solidFill>
              </a:rPr>
              <a:t>Networks</a:t>
            </a:r>
            <a:r>
              <a:rPr lang="pl-PL" b="1" dirty="0" smtClean="0">
                <a:solidFill>
                  <a:srgbClr val="00B050"/>
                </a:solidFill>
              </a:rPr>
              <a:t>]</a:t>
            </a:r>
          </a:p>
          <a:p>
            <a:pPr marL="0" indent="0">
              <a:buNone/>
            </a:pPr>
            <a:endParaRPr lang="pl-PL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[</a:t>
            </a:r>
            <a:r>
              <a:rPr lang="en-GB" b="1" dirty="0" smtClean="0">
                <a:solidFill>
                  <a:srgbClr val="00B050"/>
                </a:solidFill>
              </a:rPr>
              <a:t>Coleman</a:t>
            </a:r>
            <a:r>
              <a:rPr lang="en-GB" b="1" dirty="0">
                <a:solidFill>
                  <a:srgbClr val="00B050"/>
                </a:solidFill>
              </a:rPr>
              <a:t>, </a:t>
            </a:r>
            <a:r>
              <a:rPr lang="en-GB" b="1" dirty="0" smtClean="0">
                <a:solidFill>
                  <a:srgbClr val="00B050"/>
                </a:solidFill>
              </a:rPr>
              <a:t>Horne</a:t>
            </a:r>
            <a:r>
              <a:rPr lang="en-GB" b="1" dirty="0">
                <a:solidFill>
                  <a:srgbClr val="00B050"/>
                </a:solidFill>
              </a:rPr>
              <a:t>, </a:t>
            </a:r>
            <a:r>
              <a:rPr lang="en-GB" b="1" dirty="0" smtClean="0">
                <a:solidFill>
                  <a:srgbClr val="00B050"/>
                </a:solidFill>
              </a:rPr>
              <a:t>Li </a:t>
            </a:r>
            <a:r>
              <a:rPr lang="en-GB" b="1" dirty="0" err="1" smtClean="0">
                <a:solidFill>
                  <a:srgbClr val="00B050"/>
                </a:solidFill>
              </a:rPr>
              <a:t>Xuanji</a:t>
            </a:r>
            <a:r>
              <a:rPr lang="pl-PL" b="1" dirty="0" smtClean="0">
                <a:solidFill>
                  <a:srgbClr val="00B050"/>
                </a:solidFill>
              </a:rPr>
              <a:t>: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en-GB" b="1" i="1" dirty="0" smtClean="0">
                <a:solidFill>
                  <a:srgbClr val="00B050"/>
                </a:solidFill>
              </a:rPr>
              <a:t>Counterfactual</a:t>
            </a:r>
            <a:r>
              <a:rPr lang="en-GB" b="1" i="1" dirty="0">
                <a:solidFill>
                  <a:srgbClr val="00B050"/>
                </a:solidFill>
              </a:rPr>
              <a:t>: Generalized State </a:t>
            </a:r>
            <a:r>
              <a:rPr lang="en-GB" b="1" i="1" dirty="0" smtClean="0">
                <a:solidFill>
                  <a:srgbClr val="00B050"/>
                </a:solidFill>
              </a:rPr>
              <a:t>Channels</a:t>
            </a:r>
            <a:r>
              <a:rPr lang="pl-PL" b="1" dirty="0" smtClean="0">
                <a:solidFill>
                  <a:srgbClr val="00B050"/>
                </a:solidFill>
              </a:rPr>
              <a:t>]</a:t>
            </a:r>
            <a:endParaRPr lang="pl-P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433944"/>
            <a:ext cx="7124466" cy="51528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smart contracts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Examples of smart contracts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token contract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multiparty games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criminal use of smart contracts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Off-chain protocols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payment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state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connecting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Plasma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</p:txBody>
      </p:sp>
      <p:sp>
        <p:nvSpPr>
          <p:cNvPr id="4" name="Strzałka w lewo 3"/>
          <p:cNvSpPr/>
          <p:nvPr/>
        </p:nvSpPr>
        <p:spPr>
          <a:xfrm>
            <a:off x="2470801" y="5164186"/>
            <a:ext cx="1534259" cy="57939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</a:t>
            </a:r>
            <a:r>
              <a:rPr lang="en-GB" dirty="0" smtClean="0"/>
              <a:t>(plasma.io)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1" y="1206549"/>
                <a:ext cx="8712043" cy="5251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Main idea of </a:t>
                </a:r>
                <a:r>
                  <a:rPr lang="en-GB" b="1" dirty="0" smtClean="0">
                    <a:solidFill>
                      <a:srgbClr val="00B050"/>
                    </a:solidFill>
                  </a:rPr>
                  <a:t>Plasma</a:t>
                </a:r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There is a single operator who maintains “his own ledger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GB" dirty="0" smtClean="0"/>
                  <a:t>” (the “</a:t>
                </a:r>
                <a:r>
                  <a:rPr lang="en-GB" b="1" dirty="0" smtClean="0">
                    <a:solidFill>
                      <a:srgbClr val="00B050"/>
                    </a:solidFill>
                  </a:rPr>
                  <a:t>Plasma chain</a:t>
                </a:r>
                <a:r>
                  <a:rPr lang="en-GB" dirty="0" smtClean="0"/>
                  <a:t>”).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The operator:</a:t>
                </a:r>
              </a:p>
              <a:p>
                <a:r>
                  <a:rPr lang="en-GB" dirty="0" smtClean="0"/>
                  <a:t>publishes content of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 smtClean="0">
                    <a:solidFill>
                      <a:srgbClr val="7030A0"/>
                    </a:solidFill>
                  </a:rPr>
                  <a:t>off-chain</a:t>
                </a:r>
                <a:r>
                  <a:rPr lang="en-GB" dirty="0" smtClean="0"/>
                  <a:t> (e.g.: on his webpage), and</a:t>
                </a:r>
              </a:p>
              <a:p>
                <a:r>
                  <a:rPr lang="en-GB" dirty="0" smtClean="0"/>
                  <a:t>periodically (say: once per hour) he publishes a hash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of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GB" dirty="0" smtClean="0"/>
                  <a:t> on the “main chain” (e.g. the Ethereum </a:t>
                </a:r>
                <a:r>
                  <a:rPr lang="en-GB" dirty="0" err="1" smtClean="0"/>
                  <a:t>blockchain</a:t>
                </a:r>
                <a:r>
                  <a:rPr lang="en-GB" dirty="0" smtClean="0"/>
                  <a:t>) in </a:t>
                </a:r>
                <a:r>
                  <a:rPr lang="pl-PL" dirty="0" smtClean="0"/>
                  <a:t>a 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Plasma </a:t>
                </a:r>
                <a:r>
                  <a:rPr lang="en-GB" b="1" dirty="0" smtClean="0">
                    <a:solidFill>
                      <a:srgbClr val="0070C0"/>
                    </a:solidFill>
                  </a:rPr>
                  <a:t>contract</a:t>
                </a:r>
                <a:r>
                  <a:rPr lang="en-GB" dirty="0" smtClean="0"/>
                  <a:t> that he deployed.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1" y="1206549"/>
                <a:ext cx="8712043" cy="5251704"/>
              </a:xfrm>
              <a:blipFill>
                <a:blip r:embed="rId2"/>
                <a:stretch>
                  <a:fillRect l="-1399" t="-20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6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Plasma chain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26288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Assume that the </a:t>
            </a:r>
            <a:r>
              <a:rPr lang="en-US" dirty="0" smtClean="0"/>
              <a:t>“tokens” on Plasma chain are exchangeable with the coins on the main chain (</a:t>
            </a:r>
            <a:r>
              <a:rPr lang="en-US" b="1" dirty="0" smtClean="0">
                <a:solidFill>
                  <a:srgbClr val="FF0000"/>
                </a:solidFill>
              </a:rPr>
              <a:t>1:1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Every user can exit the </a:t>
            </a:r>
            <a:r>
              <a:rPr lang="en-US" b="1" dirty="0" smtClean="0">
                <a:solidFill>
                  <a:srgbClr val="0070C0"/>
                </a:solidFill>
              </a:rPr>
              <a:t>Plasma chain </a:t>
            </a:r>
            <a:r>
              <a:rPr lang="en-US" dirty="0" smtClean="0"/>
              <a:t>at any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Consequence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2307695" y="4507854"/>
            <a:ext cx="179550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number of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tokens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3730" y="4214579"/>
            <a:ext cx="1821921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Cambria" panose="02040503050406030204" pitchFamily="18" charset="0"/>
              </a:rPr>
              <a:t>the number of coins in the Plasma contract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1171" y="469251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16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61996"/>
            <a:ext cx="8712044" cy="882406"/>
          </a:xfrm>
        </p:spPr>
        <p:txBody>
          <a:bodyPr>
            <a:normAutofit/>
          </a:bodyPr>
          <a:lstStyle/>
          <a:p>
            <a:r>
              <a:rPr lang="en-US" dirty="0" smtClean="0"/>
              <a:t>The functions operate on “state”</a:t>
            </a:r>
            <a:endParaRPr lang="pl-PL" dirty="0"/>
          </a:p>
        </p:txBody>
      </p:sp>
      <p:sp>
        <p:nvSpPr>
          <p:cNvPr id="5" name="Rectangle 4"/>
          <p:cNvSpPr/>
          <p:nvPr/>
        </p:nvSpPr>
        <p:spPr>
          <a:xfrm>
            <a:off x="908790" y="2314805"/>
            <a:ext cx="7533983" cy="16957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ounded Rectangle 5"/>
          <p:cNvSpPr/>
          <p:nvPr/>
        </p:nvSpPr>
        <p:spPr>
          <a:xfrm>
            <a:off x="1708189" y="1973226"/>
            <a:ext cx="5918355" cy="443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contract’s state </a:t>
            </a:r>
            <a:r>
              <a:rPr lang="en-US" sz="2400" dirty="0" smtClean="0"/>
              <a:t>(written on the ledger)</a:t>
            </a:r>
            <a:endParaRPr lang="pl-PL" sz="2400" dirty="0"/>
          </a:p>
        </p:txBody>
      </p:sp>
      <p:sp>
        <p:nvSpPr>
          <p:cNvPr id="7" name="Rectangle 6"/>
          <p:cNvSpPr/>
          <p:nvPr/>
        </p:nvSpPr>
        <p:spPr>
          <a:xfrm>
            <a:off x="1951282" y="2603075"/>
            <a:ext cx="2614173" cy="1228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storage</a:t>
            </a:r>
          </a:p>
          <a:p>
            <a:pPr algn="ctr"/>
            <a:r>
              <a:rPr lang="en-US" dirty="0" smtClean="0"/>
              <a:t>(the values of all internal variable)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667367" y="2586801"/>
            <a:ext cx="2614173" cy="1228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amount of </a:t>
            </a:r>
            <a:r>
              <a:rPr lang="en-US" b="1" dirty="0" smtClean="0"/>
              <a:t>coins that the contract owns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9935" y="4577779"/>
            <a:ext cx="7852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Important</a:t>
            </a:r>
            <a:r>
              <a:rPr lang="en-US" sz="2400" dirty="0" smtClean="0"/>
              <a:t>: the contracts do not “act by themselves” (they have to be “pinged” by a function call).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264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5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67768" y="1318220"/>
            <a:ext cx="1661701" cy="51011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smtClean="0"/>
              <a:t>main chain</a:t>
            </a:r>
            <a:endParaRPr lang="pl-PL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Off-chain vs on-chain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65523" y="1800950"/>
                <a:ext cx="1406412" cy="41356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ledger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23" y="1800950"/>
                <a:ext cx="1406412" cy="41356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rapezoid 4"/>
          <p:cNvSpPr/>
          <p:nvPr/>
        </p:nvSpPr>
        <p:spPr>
          <a:xfrm rot="5400000">
            <a:off x="2074470" y="3378767"/>
            <a:ext cx="4103198" cy="1012544"/>
          </a:xfrm>
          <a:prstGeom prst="trapezoid">
            <a:avLst>
              <a:gd name="adj" fmla="val 1856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757665" y="3666882"/>
                <a:ext cx="979382" cy="40382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665" y="3666882"/>
                <a:ext cx="979382" cy="40382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Hashing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177475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We already saw hash functions when we discussed PoWs.</a:t>
            </a:r>
          </a:p>
          <a:p>
            <a:pPr marL="0" indent="0">
              <a:buNone/>
            </a:pPr>
            <a:r>
              <a:rPr lang="pl-PL" dirty="0" smtClean="0"/>
              <a:t>Here we use them in a more standard way, i.e.: to </a:t>
            </a:r>
            <a:r>
              <a:rPr lang="en-US" dirty="0" smtClean="0"/>
              <a:t>“compress” strings in a </a:t>
            </a:r>
            <a:r>
              <a:rPr lang="en-US" b="1" dirty="0" smtClean="0">
                <a:solidFill>
                  <a:srgbClr val="FF0000"/>
                </a:solidFill>
              </a:rPr>
              <a:t>collision-resistant way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 rot="10800000">
                <a:off x="840134" y="3823023"/>
                <a:ext cx="7467600" cy="1981200"/>
              </a:xfrm>
              <a:custGeom>
                <a:avLst/>
                <a:gdLst>
                  <a:gd name="G0" fmla="+- 8860 0 0"/>
                  <a:gd name="G1" fmla="+- 21600 0 8860"/>
                  <a:gd name="G2" fmla="*/ 8860 1 2"/>
                  <a:gd name="G3" fmla="+- 21600 0 G2"/>
                  <a:gd name="G4" fmla="+/ 8860 21600 2"/>
                  <a:gd name="G5" fmla="+/ G1 0 2"/>
                  <a:gd name="G6" fmla="*/ 21600 21600 8860"/>
                  <a:gd name="G7" fmla="*/ G6 1 2"/>
                  <a:gd name="G8" fmla="+- 21600 0 G7"/>
                  <a:gd name="G9" fmla="*/ 21600 1 2"/>
                  <a:gd name="G10" fmla="+- 8860 0 G9"/>
                  <a:gd name="G11" fmla="?: G10 G8 0"/>
                  <a:gd name="G12" fmla="?: G10 G7 21600"/>
                  <a:gd name="T0" fmla="*/ 17170 w 21600"/>
                  <a:gd name="T1" fmla="*/ 10800 h 21600"/>
                  <a:gd name="T2" fmla="*/ 10800 w 21600"/>
                  <a:gd name="T3" fmla="*/ 21600 h 21600"/>
                  <a:gd name="T4" fmla="*/ 4430 w 21600"/>
                  <a:gd name="T5" fmla="*/ 10800 h 21600"/>
                  <a:gd name="T6" fmla="*/ 10800 w 21600"/>
                  <a:gd name="T7" fmla="*/ 0 h 21600"/>
                  <a:gd name="T8" fmla="*/ 6230 w 21600"/>
                  <a:gd name="T9" fmla="*/ 6230 h 21600"/>
                  <a:gd name="T10" fmla="*/ 15370 w 21600"/>
                  <a:gd name="T11" fmla="*/ 153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860" y="21600"/>
                    </a:lnTo>
                    <a:lnTo>
                      <a:pt x="127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algn="ctr"/>
                <a:r>
                  <a:rPr lang="it-IT" sz="3200" dirty="0" smtClean="0"/>
                  <a:t>a hash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pl-P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l-P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 {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sz="32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sz="32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840134" y="3823023"/>
                <a:ext cx="7467600" cy="1981200"/>
              </a:xfrm>
              <a:custGeom>
                <a:avLst/>
                <a:gdLst>
                  <a:gd name="G0" fmla="+- 8860 0 0"/>
                  <a:gd name="G1" fmla="+- 21600 0 8860"/>
                  <a:gd name="G2" fmla="*/ 8860 1 2"/>
                  <a:gd name="G3" fmla="+- 21600 0 G2"/>
                  <a:gd name="G4" fmla="+/ 8860 21600 2"/>
                  <a:gd name="G5" fmla="+/ G1 0 2"/>
                  <a:gd name="G6" fmla="*/ 21600 21600 8860"/>
                  <a:gd name="G7" fmla="*/ G6 1 2"/>
                  <a:gd name="G8" fmla="+- 21600 0 G7"/>
                  <a:gd name="G9" fmla="*/ 21600 1 2"/>
                  <a:gd name="G10" fmla="+- 8860 0 G9"/>
                  <a:gd name="G11" fmla="?: G10 G8 0"/>
                  <a:gd name="G12" fmla="?: G10 G7 21600"/>
                  <a:gd name="T0" fmla="*/ 17170 w 21600"/>
                  <a:gd name="T1" fmla="*/ 10800 h 21600"/>
                  <a:gd name="T2" fmla="*/ 10800 w 21600"/>
                  <a:gd name="T3" fmla="*/ 21600 h 21600"/>
                  <a:gd name="T4" fmla="*/ 4430 w 21600"/>
                  <a:gd name="T5" fmla="*/ 10800 h 21600"/>
                  <a:gd name="T6" fmla="*/ 10800 w 21600"/>
                  <a:gd name="T7" fmla="*/ 0 h 21600"/>
                  <a:gd name="T8" fmla="*/ 6230 w 21600"/>
                  <a:gd name="T9" fmla="*/ 6230 h 21600"/>
                  <a:gd name="T10" fmla="*/ 15370 w 21600"/>
                  <a:gd name="T11" fmla="*/ 153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860" y="21600"/>
                    </a:lnTo>
                    <a:lnTo>
                      <a:pt x="127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888134" y="3213423"/>
                <a:ext cx="137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it-IT" sz="2000" dirty="0"/>
                  <a:t>short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8134" y="3213423"/>
                <a:ext cx="13716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840134" y="6032823"/>
                <a:ext cx="7467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it-IT" sz="2000" dirty="0"/>
                  <a:t>long</a:t>
                </a:r>
                <a:r>
                  <a:rPr lang="it-IT" sz="2000" b="1" dirty="0"/>
                  <a:t>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134" y="6032823"/>
                <a:ext cx="74676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4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236" y="304800"/>
            <a:ext cx="7772400" cy="1143000"/>
          </a:xfrm>
        </p:spPr>
        <p:txBody>
          <a:bodyPr/>
          <a:lstStyle/>
          <a:p>
            <a:r>
              <a:rPr lang="it-IT" sz="4000" dirty="0"/>
              <a:t>Col</a:t>
            </a:r>
            <a:r>
              <a:rPr lang="pl-PL" sz="4000" dirty="0"/>
              <a:t>l</a:t>
            </a:r>
            <a:r>
              <a:rPr lang="it-IT" sz="4000" dirty="0"/>
              <a:t>ision-res</a:t>
            </a:r>
            <a:r>
              <a:rPr lang="pl-PL" sz="4000" dirty="0"/>
              <a:t>is</a:t>
            </a:r>
            <a:r>
              <a:rPr lang="it-IT" sz="4000" dirty="0"/>
              <a:t>tant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8" name="AutoShape 4"/>
              <p:cNvSpPr>
                <a:spLocks noChangeArrowheads="1"/>
              </p:cNvSpPr>
              <p:nvPr/>
            </p:nvSpPr>
            <p:spPr bwMode="auto">
              <a:xfrm rot="10800000">
                <a:off x="1066800" y="1981200"/>
                <a:ext cx="7467600" cy="1981200"/>
              </a:xfrm>
              <a:custGeom>
                <a:avLst/>
                <a:gdLst>
                  <a:gd name="G0" fmla="+- 8860 0 0"/>
                  <a:gd name="G1" fmla="+- 21600 0 8860"/>
                  <a:gd name="G2" fmla="*/ 8860 1 2"/>
                  <a:gd name="G3" fmla="+- 21600 0 G2"/>
                  <a:gd name="G4" fmla="+/ 8860 21600 2"/>
                  <a:gd name="G5" fmla="+/ G1 0 2"/>
                  <a:gd name="G6" fmla="*/ 21600 21600 8860"/>
                  <a:gd name="G7" fmla="*/ G6 1 2"/>
                  <a:gd name="G8" fmla="+- 21600 0 G7"/>
                  <a:gd name="G9" fmla="*/ 21600 1 2"/>
                  <a:gd name="G10" fmla="+- 8860 0 G9"/>
                  <a:gd name="G11" fmla="?: G10 G8 0"/>
                  <a:gd name="G12" fmla="?: G10 G7 21600"/>
                  <a:gd name="T0" fmla="*/ 17170 w 21600"/>
                  <a:gd name="T1" fmla="*/ 10800 h 21600"/>
                  <a:gd name="T2" fmla="*/ 10800 w 21600"/>
                  <a:gd name="T3" fmla="*/ 21600 h 21600"/>
                  <a:gd name="T4" fmla="*/ 4430 w 21600"/>
                  <a:gd name="T5" fmla="*/ 10800 h 21600"/>
                  <a:gd name="T6" fmla="*/ 10800 w 21600"/>
                  <a:gd name="T7" fmla="*/ 0 h 21600"/>
                  <a:gd name="T8" fmla="*/ 6230 w 21600"/>
                  <a:gd name="T9" fmla="*/ 6230 h 21600"/>
                  <a:gd name="T10" fmla="*/ 15370 w 21600"/>
                  <a:gd name="T11" fmla="*/ 153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860" y="21600"/>
                    </a:lnTo>
                    <a:lnTo>
                      <a:pt x="127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algn="ctr"/>
                <a:r>
                  <a:rPr lang="it-IT" sz="3200" dirty="0" smtClean="0"/>
                  <a:t>a hash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 {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sz="32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sz="32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8548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1066800" y="1981200"/>
                <a:ext cx="7467600" cy="1981200"/>
              </a:xfrm>
              <a:custGeom>
                <a:avLst/>
                <a:gdLst>
                  <a:gd name="G0" fmla="+- 8860 0 0"/>
                  <a:gd name="G1" fmla="+- 21600 0 8860"/>
                  <a:gd name="G2" fmla="*/ 8860 1 2"/>
                  <a:gd name="G3" fmla="+- 21600 0 G2"/>
                  <a:gd name="G4" fmla="+/ 8860 21600 2"/>
                  <a:gd name="G5" fmla="+/ G1 0 2"/>
                  <a:gd name="G6" fmla="*/ 21600 21600 8860"/>
                  <a:gd name="G7" fmla="*/ G6 1 2"/>
                  <a:gd name="G8" fmla="+- 21600 0 G7"/>
                  <a:gd name="G9" fmla="*/ 21600 1 2"/>
                  <a:gd name="G10" fmla="+- 8860 0 G9"/>
                  <a:gd name="G11" fmla="?: G10 G8 0"/>
                  <a:gd name="G12" fmla="?: G10 G7 21600"/>
                  <a:gd name="T0" fmla="*/ 17170 w 21600"/>
                  <a:gd name="T1" fmla="*/ 10800 h 21600"/>
                  <a:gd name="T2" fmla="*/ 10800 w 21600"/>
                  <a:gd name="T3" fmla="*/ 21600 h 21600"/>
                  <a:gd name="T4" fmla="*/ 4430 w 21600"/>
                  <a:gd name="T5" fmla="*/ 10800 h 21600"/>
                  <a:gd name="T6" fmla="*/ 10800 w 21600"/>
                  <a:gd name="T7" fmla="*/ 0 h 21600"/>
                  <a:gd name="T8" fmla="*/ 6230 w 21600"/>
                  <a:gd name="T9" fmla="*/ 6230 h 21600"/>
                  <a:gd name="T10" fmla="*/ 15370 w 21600"/>
                  <a:gd name="T11" fmla="*/ 153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860" y="21600"/>
                    </a:lnTo>
                    <a:lnTo>
                      <a:pt x="127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49" name="Rectangle 5"/>
              <p:cNvSpPr>
                <a:spLocks noChangeArrowheads="1"/>
              </p:cNvSpPr>
              <p:nvPr/>
            </p:nvSpPr>
            <p:spPr bwMode="auto">
              <a:xfrm>
                <a:off x="4114800" y="1371600"/>
                <a:ext cx="137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it-IT" sz="2000" dirty="0"/>
                  <a:t>short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54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1371600"/>
                <a:ext cx="1371600" cy="457200"/>
              </a:xfrm>
              <a:prstGeom prst="rect">
                <a:avLst/>
              </a:prstGeom>
              <a:blipFill rotWithShape="0">
                <a:blip r:embed="rId8"/>
                <a:stretch>
                  <a:fillRect l="-7048" r="-4846" b="-15584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50" name="Rectangle 6"/>
              <p:cNvSpPr>
                <a:spLocks noChangeArrowheads="1"/>
              </p:cNvSpPr>
              <p:nvPr/>
            </p:nvSpPr>
            <p:spPr bwMode="auto">
              <a:xfrm>
                <a:off x="1066800" y="4191000"/>
                <a:ext cx="7467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it-IT" sz="2000" dirty="0"/>
                  <a:t>long</a:t>
                </a:r>
                <a:r>
                  <a:rPr lang="it-IT" sz="2000" b="1" dirty="0"/>
                  <a:t>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55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191000"/>
                <a:ext cx="7467600" cy="457200"/>
              </a:xfrm>
              <a:prstGeom prst="rect">
                <a:avLst/>
              </a:prstGeom>
              <a:blipFill rotWithShape="0">
                <a:blip r:embed="rId9"/>
                <a:stretch>
                  <a:fillRect b="-14286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51" name="Text Box 7"/>
              <p:cNvSpPr txBox="1">
                <a:spLocks noChangeArrowheads="1"/>
              </p:cNvSpPr>
              <p:nvPr/>
            </p:nvSpPr>
            <p:spPr bwMode="auto">
              <a:xfrm>
                <a:off x="304800" y="5638800"/>
                <a:ext cx="865981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Requirement</a:t>
                </a:r>
                <a:r>
                  <a:rPr lang="en-US" sz="2400" dirty="0" smtClean="0"/>
                  <a:t>: it should be hard to find a pair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such that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55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638800"/>
                <a:ext cx="8659813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5882" r="-422" b="-110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5410200" y="4953000"/>
            <a:ext cx="2590800" cy="533400"/>
          </a:xfrm>
          <a:prstGeom prst="wedgeRoundRectCallout">
            <a:avLst>
              <a:gd name="adj1" fmla="val 11644"/>
              <a:gd name="adj2" fmla="val 9137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2400" b="1" dirty="0"/>
              <a:t>a “col</a:t>
            </a:r>
            <a:r>
              <a:rPr lang="pl-PL" sz="2400" b="1" dirty="0"/>
              <a:t>l</a:t>
            </a:r>
            <a:r>
              <a:rPr lang="it-IT" sz="2400" b="1" dirty="0"/>
              <a:t>ision”</a:t>
            </a:r>
          </a:p>
        </p:txBody>
      </p:sp>
    </p:spTree>
    <p:extLst>
      <p:ext uri="{BB962C8B-B14F-4D97-AF65-F5344CB8AC3E}">
        <p14:creationId xmlns:p14="http://schemas.microsoft.com/office/powerpoint/2010/main" val="36909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49" grpId="0" animBg="1"/>
      <p:bldP spid="108550" grpId="0" animBg="1"/>
      <p:bldP spid="108551" grpId="0"/>
      <p:bldP spid="10855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494" y="304800"/>
            <a:ext cx="7772400" cy="1143000"/>
          </a:xfrm>
        </p:spPr>
        <p:txBody>
          <a:bodyPr/>
          <a:lstStyle/>
          <a:p>
            <a:r>
              <a:rPr lang="it-IT" dirty="0"/>
              <a:t>Collisions always exist</a:t>
            </a:r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685800" y="1447800"/>
            <a:ext cx="3810000" cy="419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it-IT" sz="3600" dirty="0"/>
              <a:t>domain</a:t>
            </a:r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6629400" y="2971800"/>
            <a:ext cx="1447800" cy="1752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/>
            <a:r>
              <a:rPr lang="it-IT" sz="3200"/>
              <a:t>range</a:t>
            </a: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2971800" y="2514600"/>
            <a:ext cx="426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V="1">
            <a:off x="2971800" y="3505200"/>
            <a:ext cx="426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6" name="Text Box 8"/>
              <p:cNvSpPr txBox="1">
                <a:spLocks noChangeArrowheads="1"/>
              </p:cNvSpPr>
              <p:nvPr/>
            </p:nvSpPr>
            <p:spPr bwMode="auto">
              <a:xfrm>
                <a:off x="2819400" y="2209800"/>
                <a:ext cx="600075" cy="369332"/>
              </a:xfrm>
              <a:prstGeom prst="rect">
                <a:avLst/>
              </a:prstGeom>
              <a:solidFill>
                <a:srgbClr val="F8FDD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57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2209800"/>
                <a:ext cx="60007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577" name="Text Box 9"/>
              <p:cNvSpPr txBox="1">
                <a:spLocks noChangeArrowheads="1"/>
              </p:cNvSpPr>
              <p:nvPr/>
            </p:nvSpPr>
            <p:spPr bwMode="auto">
              <a:xfrm>
                <a:off x="2743200" y="4343400"/>
                <a:ext cx="604838" cy="369332"/>
              </a:xfrm>
              <a:prstGeom prst="rect">
                <a:avLst/>
              </a:prstGeom>
              <a:solidFill>
                <a:srgbClr val="F8FDD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57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4343400"/>
                <a:ext cx="60483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72390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993266" y="5029200"/>
            <a:ext cx="44046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Since the domain is larger than the range the collisions have to exist.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53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5108"/>
            <a:ext cx="7772400" cy="1143000"/>
          </a:xfrm>
        </p:spPr>
        <p:txBody>
          <a:bodyPr/>
          <a:lstStyle/>
          <a:p>
            <a:r>
              <a:rPr lang="it-IT" dirty="0"/>
              <a:t>“Practical definition”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8658" y="1828800"/>
                <a:ext cx="8682168" cy="3243263"/>
              </a:xfrm>
              <a:ln/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3200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en-US" sz="3200" dirty="0" smtClean="0"/>
                  <a:t>is a </a:t>
                </a:r>
                <a:r>
                  <a:rPr lang="en-US" sz="3200" b="1" dirty="0" smtClean="0"/>
                  <a:t>collision-resistant hash function</a:t>
                </a:r>
                <a:r>
                  <a:rPr lang="en-US" sz="3200" dirty="0" smtClean="0"/>
                  <a:t> if it is “</a:t>
                </a:r>
                <a:r>
                  <a:rPr lang="en-US" sz="3200" i="1" dirty="0" smtClean="0"/>
                  <a:t>practically impossible to find collisions in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3200" dirty="0" smtClean="0"/>
                  <a:t>”.</a:t>
                </a:r>
              </a:p>
              <a:p>
                <a:pPr>
                  <a:buFontTx/>
                  <a:buNone/>
                </a:pPr>
                <a:endParaRPr lang="en-US" dirty="0" smtClean="0"/>
              </a:p>
              <a:p>
                <a:pPr>
                  <a:buFontTx/>
                  <a:buNone/>
                </a:pPr>
                <a:r>
                  <a:rPr lang="en-US" sz="3200" dirty="0" smtClean="0"/>
                  <a:t>Several popular hash functions are believed to be collision-resistant.</a:t>
                </a:r>
                <a:endParaRPr lang="en-US" sz="3200" dirty="0"/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8658" y="1828800"/>
                <a:ext cx="8682168" cy="3243263"/>
              </a:xfrm>
              <a:blipFill>
                <a:blip r:embed="rId3"/>
                <a:stretch>
                  <a:fillRect l="-1756" t="-3947" r="-2739"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8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Plasma cash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now show a simple construction called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Plasma </a:t>
            </a:r>
            <a:r>
              <a:rPr lang="pl-PL" b="1" dirty="0" smtClean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ash</a:t>
            </a:r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b="1" dirty="0" smtClean="0">
                <a:solidFill>
                  <a:srgbClr val="7030A0"/>
                </a:solidFill>
              </a:rPr>
              <a:t>Full Plasma</a:t>
            </a:r>
            <a:r>
              <a:rPr lang="en-GB" dirty="0" smtClean="0"/>
              <a:t>” (also </a:t>
            </a:r>
            <a:r>
              <a:rPr lang="en-GB" dirty="0"/>
              <a:t>called “</a:t>
            </a:r>
            <a:r>
              <a:rPr lang="en-GB" b="1" dirty="0">
                <a:solidFill>
                  <a:srgbClr val="7030A0"/>
                </a:solidFill>
              </a:rPr>
              <a:t>Minimal Viable Plasma</a:t>
            </a:r>
            <a:r>
              <a:rPr lang="en-GB" dirty="0" smtClean="0"/>
              <a:t>”, or “</a:t>
            </a:r>
            <a:r>
              <a:rPr lang="en-GB" b="1" dirty="0" smtClean="0">
                <a:solidFill>
                  <a:srgbClr val="7030A0"/>
                </a:solidFill>
              </a:rPr>
              <a:t>Plasm</a:t>
            </a:r>
            <a:r>
              <a:rPr lang="pl-PL" b="1" dirty="0" smtClean="0">
                <a:solidFill>
                  <a:srgbClr val="7030A0"/>
                </a:solidFill>
              </a:rPr>
              <a:t>a</a:t>
            </a:r>
            <a:r>
              <a:rPr lang="en-GB" b="1" dirty="0" smtClean="0">
                <a:solidFill>
                  <a:srgbClr val="7030A0"/>
                </a:solidFill>
              </a:rPr>
              <a:t> MVP</a:t>
            </a:r>
            <a:r>
              <a:rPr lang="en-GB" dirty="0" smtClean="0"/>
              <a:t>” is more complicated and is still under development).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Plasma cash is “</a:t>
            </a:r>
            <a:r>
              <a:rPr lang="en-GB" b="1" dirty="0" smtClean="0">
                <a:solidFill>
                  <a:srgbClr val="0070C0"/>
                </a:solidFill>
              </a:rPr>
              <a:t>token based</a:t>
            </a:r>
            <a:r>
              <a:rPr lang="en-GB" dirty="0" smtClean="0"/>
              <a:t>”.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tokens cannot be divided and merged (the are </a:t>
            </a:r>
            <a:r>
              <a:rPr lang="en-GB" b="1" dirty="0" smtClean="0">
                <a:solidFill>
                  <a:srgbClr val="FF0000"/>
                </a:solidFill>
              </a:rPr>
              <a:t>non-fungible</a:t>
            </a:r>
            <a:r>
              <a:rPr lang="en-GB" dirty="0" smtClean="0"/>
              <a:t>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5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Ledger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GB" dirty="0" smtClean="0"/>
                  <a:t> in Plasma Cash</a:t>
                </a:r>
                <a:endParaRPr lang="pl-P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97" t="-24806" b="-255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9591" y="1031450"/>
                <a:ext cx="8712043" cy="26613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Suppose the ledger has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dirty="0" smtClean="0"/>
                  <a:t>tokens (each of them worth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1 ETH</a:t>
                </a:r>
                <a:r>
                  <a:rPr lang="en-GB" dirty="0" smtClean="0"/>
                  <a:t>). The tokens have identifiers</a:t>
                </a:r>
                <a:r>
                  <a:rPr lang="pl-PL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pl-PL" dirty="0" smtClean="0"/>
                  <a:t>There are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pl-PL" dirty="0" smtClean="0"/>
                  <a:t> users of the system: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pl-PL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l-PL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pl-PL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pl-PL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l-PL" dirty="0" smtClean="0"/>
                  <a:t>describes to whom a given token belongs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For example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looks like this: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591" y="1031450"/>
                <a:ext cx="8712043" cy="2661303"/>
              </a:xfrm>
              <a:blipFill>
                <a:blip r:embed="rId3"/>
                <a:stretch>
                  <a:fillRect l="-1470" t="-3890" r="-70" b="-105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9933080"/>
                  </p:ext>
                </p:extLst>
              </p:nvPr>
            </p:nvGraphicFramePr>
            <p:xfrm>
              <a:off x="5138551" y="3519487"/>
              <a:ext cx="2288821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390">
                      <a:extLst>
                        <a:ext uri="{9D8B030D-6E8A-4147-A177-3AD203B41FA5}">
                          <a16:colId xmlns:a16="http://schemas.microsoft.com/office/drawing/2014/main" val="3392320120"/>
                        </a:ext>
                      </a:extLst>
                    </a:gridCol>
                    <a:gridCol w="1475431">
                      <a:extLst>
                        <a:ext uri="{9D8B030D-6E8A-4147-A177-3AD203B41FA5}">
                          <a16:colId xmlns:a16="http://schemas.microsoft.com/office/drawing/2014/main" val="4126260572"/>
                        </a:ext>
                      </a:extLst>
                    </a:gridCol>
                  </a:tblGrid>
                  <a:tr h="2508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600" b="1" i="0" dirty="0" smtClean="0">
                              <a:solidFill>
                                <a:schemeClr val="bg1"/>
                              </a:solidFill>
                            </a:rPr>
                            <a:t>token</a:t>
                          </a:r>
                          <a:endParaRPr lang="pl-PL" sz="1600" b="1" i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600" b="1" dirty="0" smtClean="0">
                              <a:solidFill>
                                <a:schemeClr val="bg1"/>
                              </a:solidFill>
                            </a:rPr>
                            <a:t>user</a:t>
                          </a:r>
                          <a:endParaRPr lang="pl-PL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70489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902510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7189477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2669749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017139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600" b="1" i="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pl-PL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9868863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600" b="1" i="0" dirty="0" smtClean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03543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600" b="1" i="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4886208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600" b="1" i="0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9065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9933080"/>
                  </p:ext>
                </p:extLst>
              </p:nvPr>
            </p:nvGraphicFramePr>
            <p:xfrm>
              <a:off x="5138551" y="3519487"/>
              <a:ext cx="2288821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390">
                      <a:extLst>
                        <a:ext uri="{9D8B030D-6E8A-4147-A177-3AD203B41FA5}">
                          <a16:colId xmlns:a16="http://schemas.microsoft.com/office/drawing/2014/main" val="3392320120"/>
                        </a:ext>
                      </a:extLst>
                    </a:gridCol>
                    <a:gridCol w="1475431">
                      <a:extLst>
                        <a:ext uri="{9D8B030D-6E8A-4147-A177-3AD203B41FA5}">
                          <a16:colId xmlns:a16="http://schemas.microsoft.com/office/drawing/2014/main" val="412626057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600" b="1" i="0" dirty="0" smtClean="0">
                              <a:solidFill>
                                <a:schemeClr val="bg1"/>
                              </a:solidFill>
                            </a:rPr>
                            <a:t>token</a:t>
                          </a:r>
                          <a:endParaRPr lang="pl-PL" sz="1600" b="1" i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600" b="1" dirty="0" smtClean="0">
                              <a:solidFill>
                                <a:schemeClr val="bg1"/>
                              </a:solidFill>
                            </a:rPr>
                            <a:t>user</a:t>
                          </a:r>
                          <a:endParaRPr lang="pl-PL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7048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556" t="-107273" r="-1646" b="-7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9025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556" t="-207273" r="-1646" b="-6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718947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556" t="-307273" r="-1646" b="-5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66974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556" t="-400000" r="-1646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01713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600" b="1" i="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556" t="-509091" r="-1646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986886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600" b="1" i="0" dirty="0" smtClean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556" t="-609091" r="-1646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730354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600" b="1" i="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pl-PL" sz="16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556" t="-709091" r="-1646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8862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600" b="1" i="0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556" t="-809091" r="-1646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99065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ular Callout 4"/>
          <p:cNvSpPr/>
          <p:nvPr/>
        </p:nvSpPr>
        <p:spPr>
          <a:xfrm>
            <a:off x="7043987" y="2415724"/>
            <a:ext cx="1782384" cy="959554"/>
          </a:xfrm>
          <a:prstGeom prst="wedgeRectCallout">
            <a:avLst>
              <a:gd name="adj1" fmla="val -70382"/>
              <a:gd name="adj2" fmla="val 1315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means the token was withdrawn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pl-PL" dirty="0" smtClean="0"/>
              <a:t>Plasma </a:t>
            </a:r>
            <a:r>
              <a:rPr lang="en-GB" dirty="0" smtClean="0"/>
              <a:t>contract on the </a:t>
            </a:r>
            <a:r>
              <a:rPr lang="en-GB" dirty="0" err="1" smtClean="0"/>
              <a:t>blockchain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2035223"/>
                <a:ext cx="8712043" cy="275109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3200" dirty="0" smtClean="0"/>
                  <a:t>The contract on the </a:t>
                </a:r>
                <a:r>
                  <a:rPr lang="en-GB" sz="3200" dirty="0" err="1" smtClean="0"/>
                  <a:t>blockchain</a:t>
                </a:r>
                <a:r>
                  <a:rPr lang="en-GB" sz="3200" dirty="0" smtClean="0"/>
                  <a:t> ensures that no tokens are stolen.</a:t>
                </a:r>
              </a:p>
              <a:p>
                <a:pPr marL="0" indent="0">
                  <a:buNone/>
                </a:pPr>
                <a:endParaRPr lang="en-GB" sz="3200" dirty="0"/>
              </a:p>
              <a:p>
                <a:pPr marL="0" indent="0">
                  <a:buNone/>
                </a:pPr>
                <a:r>
                  <a:rPr lang="en-GB" sz="3200" dirty="0" smtClean="0"/>
                  <a:t>It has exactly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3200" dirty="0" smtClean="0"/>
                  <a:t> tokens, where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3200" dirty="0" smtClean="0"/>
                  <a:t> is the number of arguments on which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GB" sz="3200" dirty="0" smtClean="0"/>
                  <a:t> is not equal to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3200" dirty="0" smtClean="0"/>
                  <a:t>.</a:t>
                </a:r>
              </a:p>
              <a:p>
                <a:pPr marL="0" indent="0">
                  <a:buNone/>
                </a:pPr>
                <a:endParaRPr lang="en-GB" sz="3200" dirty="0"/>
              </a:p>
              <a:p>
                <a:pPr marL="0" indent="0">
                  <a:buNone/>
                </a:pPr>
                <a:endParaRPr lang="en-GB" sz="3200" dirty="0" smtClean="0"/>
              </a:p>
              <a:p>
                <a:pPr marL="0" indent="0">
                  <a:buNone/>
                </a:pPr>
                <a:endParaRPr lang="en-GB" sz="3200" dirty="0"/>
              </a:p>
              <a:p>
                <a:pPr marL="0" indent="0">
                  <a:buNone/>
                </a:pPr>
                <a:endParaRPr lang="pl-PL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2035223"/>
                <a:ext cx="8712043" cy="2751090"/>
              </a:xfrm>
              <a:blipFill>
                <a:blip r:embed="rId2"/>
                <a:stretch>
                  <a:fillRect l="-1748" t="-46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1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192261"/>
            <a:ext cx="8712043" cy="52517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long as the </a:t>
            </a:r>
            <a:r>
              <a:rPr lang="en-US" b="1" dirty="0" smtClean="0">
                <a:solidFill>
                  <a:srgbClr val="FF0000"/>
                </a:solidFill>
              </a:rPr>
              <a:t>operator is honest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Plasma</a:t>
            </a:r>
            <a:r>
              <a:rPr lang="en-US" dirty="0" smtClean="0"/>
              <a:t> provides huge savings on transaction fees.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dishonest operator </a:t>
            </a:r>
            <a:r>
              <a:rPr lang="en-US" b="1" dirty="0" smtClean="0">
                <a:solidFill>
                  <a:srgbClr val="7030A0"/>
                </a:solidFill>
              </a:rPr>
              <a:t>cannot steal money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Every user is </a:t>
            </a:r>
            <a:r>
              <a:rPr lang="en-US" b="1" dirty="0" smtClean="0">
                <a:solidFill>
                  <a:srgbClr val="00B050"/>
                </a:solidFill>
              </a:rPr>
              <a:t>constantly observing </a:t>
            </a:r>
            <a:r>
              <a:rPr lang="en-US" dirty="0" smtClean="0"/>
              <a:t>the operator’s </a:t>
            </a:r>
            <a:r>
              <a:rPr lang="en-US" b="1" dirty="0" smtClean="0">
                <a:solidFill>
                  <a:srgbClr val="0070C0"/>
                </a:solidFill>
              </a:rPr>
              <a:t>webpage</a:t>
            </a:r>
            <a:r>
              <a:rPr lang="en-US" b="1" dirty="0" smtClean="0"/>
              <a:t> </a:t>
            </a:r>
            <a:r>
              <a:rPr lang="en-US" dirty="0" smtClean="0"/>
              <a:t>and the </a:t>
            </a:r>
            <a:r>
              <a:rPr lang="en-US" b="1" dirty="0" smtClean="0">
                <a:solidFill>
                  <a:srgbClr val="0070C0"/>
                </a:solidFill>
              </a:rPr>
              <a:t>main chain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Important</a:t>
            </a:r>
            <a:r>
              <a:rPr lang="en-US" dirty="0" smtClean="0"/>
              <a:t>: if the operator’s behavior “looks suspicious” then do </a:t>
            </a:r>
            <a:r>
              <a:rPr lang="en-US" b="1" dirty="0" smtClean="0">
                <a:solidFill>
                  <a:srgbClr val="7030A0"/>
                </a:solidFill>
              </a:rPr>
              <a:t>not accept transfers</a:t>
            </a:r>
            <a:r>
              <a:rPr lang="en-US" dirty="0" smtClean="0"/>
              <a:t> in this Plasma chain.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4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money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047372"/>
                <a:ext cx="8712043" cy="72573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 smtClean="0"/>
                  <a:t> wants to transfer his token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He sends the following to the operator:</a:t>
                </a:r>
                <a:endParaRPr lang="pl-P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047372"/>
                <a:ext cx="8712043" cy="725730"/>
              </a:xfrm>
              <a:blipFill>
                <a:blip r:embed="rId2"/>
                <a:stretch>
                  <a:fillRect l="-1049" t="-11765" b="-394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9183224"/>
                  </p:ext>
                </p:extLst>
              </p:nvPr>
            </p:nvGraphicFramePr>
            <p:xfrm>
              <a:off x="1314979" y="3100560"/>
              <a:ext cx="2288821" cy="329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390">
                      <a:extLst>
                        <a:ext uri="{9D8B030D-6E8A-4147-A177-3AD203B41FA5}">
                          <a16:colId xmlns:a16="http://schemas.microsoft.com/office/drawing/2014/main" val="3392320120"/>
                        </a:ext>
                      </a:extLst>
                    </a:gridCol>
                    <a:gridCol w="1475431">
                      <a:extLst>
                        <a:ext uri="{9D8B030D-6E8A-4147-A177-3AD203B41FA5}">
                          <a16:colId xmlns:a16="http://schemas.microsoft.com/office/drawing/2014/main" val="412626057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chemeClr val="bg1"/>
                              </a:solidFill>
                            </a:rPr>
                            <a:t>token</a:t>
                          </a:r>
                          <a:endParaRPr lang="pl-PL" sz="1800" b="1" i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 smtClean="0">
                              <a:solidFill>
                                <a:schemeClr val="bg1"/>
                              </a:solidFill>
                            </a:rPr>
                            <a:t>user</a:t>
                          </a:r>
                          <a:endParaRPr lang="pl-PL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70489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902510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7189477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2669749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017139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pl-P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9868863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03543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4886208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9065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9183224"/>
                  </p:ext>
                </p:extLst>
              </p:nvPr>
            </p:nvGraphicFramePr>
            <p:xfrm>
              <a:off x="1314979" y="3100560"/>
              <a:ext cx="2288821" cy="329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390">
                      <a:extLst>
                        <a:ext uri="{9D8B030D-6E8A-4147-A177-3AD203B41FA5}">
                          <a16:colId xmlns:a16="http://schemas.microsoft.com/office/drawing/2014/main" val="3392320120"/>
                        </a:ext>
                      </a:extLst>
                    </a:gridCol>
                    <a:gridCol w="1475431">
                      <a:extLst>
                        <a:ext uri="{9D8B030D-6E8A-4147-A177-3AD203B41FA5}">
                          <a16:colId xmlns:a16="http://schemas.microsoft.com/office/drawing/2014/main" val="412626057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chemeClr val="bg1"/>
                              </a:solidFill>
                            </a:rPr>
                            <a:t>token</a:t>
                          </a:r>
                          <a:endParaRPr lang="pl-PL" sz="1800" b="1" i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 smtClean="0">
                              <a:solidFill>
                                <a:schemeClr val="bg1"/>
                              </a:solidFill>
                            </a:rPr>
                            <a:t>user</a:t>
                          </a:r>
                          <a:endParaRPr lang="pl-PL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704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3"/>
                          <a:stretch>
                            <a:fillRect l="-55556" t="-110000" r="-1646" b="-7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9025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3"/>
                          <a:stretch>
                            <a:fillRect l="-55556" t="-210000" r="-1646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71894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3"/>
                          <a:stretch>
                            <a:fillRect l="-55556" t="-310000" r="-1646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6697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3"/>
                          <a:stretch>
                            <a:fillRect l="-55556" t="-403279" r="-1646" b="-4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0171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3"/>
                          <a:stretch>
                            <a:fillRect l="-55556" t="-511667" r="-1646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98688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3"/>
                          <a:stretch>
                            <a:fillRect l="-55556" t="-611667" r="-1646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73035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3"/>
                          <a:stretch>
                            <a:fillRect l="-55556" t="-711667" r="-1646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8862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3"/>
                          <a:stretch>
                            <a:fillRect l="-55556" t="-811667" r="-1646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99065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1553209"/>
                  </p:ext>
                </p:extLst>
              </p:nvPr>
            </p:nvGraphicFramePr>
            <p:xfrm>
              <a:off x="5543553" y="3100560"/>
              <a:ext cx="2288821" cy="329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390">
                      <a:extLst>
                        <a:ext uri="{9D8B030D-6E8A-4147-A177-3AD203B41FA5}">
                          <a16:colId xmlns:a16="http://schemas.microsoft.com/office/drawing/2014/main" val="3392320120"/>
                        </a:ext>
                      </a:extLst>
                    </a:gridCol>
                    <a:gridCol w="1475431">
                      <a:extLst>
                        <a:ext uri="{9D8B030D-6E8A-4147-A177-3AD203B41FA5}">
                          <a16:colId xmlns:a16="http://schemas.microsoft.com/office/drawing/2014/main" val="412626057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chemeClr val="bg1"/>
                              </a:solidFill>
                            </a:rPr>
                            <a:t>token</a:t>
                          </a:r>
                          <a:endParaRPr lang="pl-PL" sz="1800" b="1" i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 smtClean="0">
                              <a:solidFill>
                                <a:schemeClr val="bg1"/>
                              </a:solidFill>
                            </a:rPr>
                            <a:t>user</a:t>
                          </a:r>
                          <a:endParaRPr lang="pl-PL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70489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902510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7189477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2669749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017139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pl-P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9868863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03543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4886208"/>
                      </a:ext>
                    </a:extLst>
                  </a:tr>
                  <a:tr h="29861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9065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1553209"/>
                  </p:ext>
                </p:extLst>
              </p:nvPr>
            </p:nvGraphicFramePr>
            <p:xfrm>
              <a:off x="5543553" y="3100560"/>
              <a:ext cx="2288821" cy="329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390">
                      <a:extLst>
                        <a:ext uri="{9D8B030D-6E8A-4147-A177-3AD203B41FA5}">
                          <a16:colId xmlns:a16="http://schemas.microsoft.com/office/drawing/2014/main" val="3392320120"/>
                        </a:ext>
                      </a:extLst>
                    </a:gridCol>
                    <a:gridCol w="1475431">
                      <a:extLst>
                        <a:ext uri="{9D8B030D-6E8A-4147-A177-3AD203B41FA5}">
                          <a16:colId xmlns:a16="http://schemas.microsoft.com/office/drawing/2014/main" val="412626057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chemeClr val="bg1"/>
                              </a:solidFill>
                            </a:rPr>
                            <a:t>token</a:t>
                          </a:r>
                          <a:endParaRPr lang="pl-PL" sz="1800" b="1" i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 smtClean="0">
                              <a:solidFill>
                                <a:schemeClr val="bg1"/>
                              </a:solidFill>
                            </a:rPr>
                            <a:t>user</a:t>
                          </a:r>
                          <a:endParaRPr lang="pl-PL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704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785" t="-110000" r="-2066" b="-7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9025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785" t="-210000" r="-2066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71894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785" t="-310000" r="-2066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6697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smtClean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785" t="-403279" r="-2066" b="-4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0171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785" t="-511667" r="-2066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98688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785" t="-611667" r="-2066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73035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pl-PL" sz="1800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785" t="-711667" r="-2066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8862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b="1" i="0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>
                          <a:blip r:embed="rId4"/>
                          <a:stretch>
                            <a:fillRect l="-55785" t="-811667" r="-2066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99065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ight Arrow 5"/>
          <p:cNvSpPr/>
          <p:nvPr/>
        </p:nvSpPr>
        <p:spPr>
          <a:xfrm>
            <a:off x="4056780" y="4265653"/>
            <a:ext cx="1178973" cy="104436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ounded Rectangle 6"/>
          <p:cNvSpPr/>
          <p:nvPr/>
        </p:nvSpPr>
        <p:spPr>
          <a:xfrm>
            <a:off x="2060881" y="3379102"/>
            <a:ext cx="1610644" cy="5569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ounded Rectangle 7"/>
          <p:cNvSpPr/>
          <p:nvPr/>
        </p:nvSpPr>
        <p:spPr>
          <a:xfrm>
            <a:off x="6288627" y="3379101"/>
            <a:ext cx="1610644" cy="5569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7"/>
              <p:cNvSpPr/>
              <p:nvPr/>
            </p:nvSpPr>
            <p:spPr>
              <a:xfrm>
                <a:off x="1314979" y="2017982"/>
                <a:ext cx="3917548" cy="4342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r"/>
                <a:r>
                  <a:rPr lang="en-GB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(User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sends token 1 </a:t>
                </a:r>
                <a:r>
                  <a:rPr lang="en-GB" dirty="0" smtClean="0">
                    <a:latin typeface="Cambria" panose="02040503050406030204" pitchFamily="18" charset="0"/>
                  </a:rPr>
                  <a:t>to</a:t>
                </a:r>
                <a:r>
                  <a:rPr lang="en-GB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</a:t>
                </a:r>
                <a:endParaRPr lang="en-GB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79" y="2017982"/>
                <a:ext cx="3917548" cy="434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8"/>
              <p:cNvSpPr/>
              <p:nvPr/>
            </p:nvSpPr>
            <p:spPr>
              <a:xfrm>
                <a:off x="5232528" y="2019359"/>
                <a:ext cx="2696128" cy="4379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b="1" dirty="0" smtClean="0">
                    <a:latin typeface="Cambria" panose="02040503050406030204" pitchFamily="18" charset="0"/>
                  </a:rPr>
                  <a:t>signature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)</a:t>
                </a:r>
                <a:endParaRPr lang="en-GB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28" y="2019359"/>
                <a:ext cx="2696128" cy="4379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flipH="1">
                <a:off x="252441" y="2502146"/>
                <a:ext cx="4136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operator updates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400" dirty="0" smtClean="0"/>
                  <a:t>: </a:t>
                </a:r>
                <a:endParaRPr lang="pl-P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2441" y="2502146"/>
                <a:ext cx="4136385" cy="461665"/>
              </a:xfrm>
              <a:prstGeom prst="rect">
                <a:avLst/>
              </a:prstGeom>
              <a:blipFill>
                <a:blip r:embed="rId7"/>
                <a:stretch>
                  <a:fillRect l="-2209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contract’s state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900165" y="2560595"/>
            <a:ext cx="1337941" cy="1067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init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838359" y="2778275"/>
                <a:ext cx="987325" cy="587945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𝐬𝐭𝐚𝐭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l-PL" sz="2800" b="1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59" y="2778275"/>
                <a:ext cx="987325" cy="58794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00165" y="1751211"/>
            <a:ext cx="1337941" cy="5329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caller’s ID</a:t>
            </a:r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62169" y="3860275"/>
            <a:ext cx="826722" cy="405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coins</a:t>
            </a:r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2336279" y="3857536"/>
            <a:ext cx="684189" cy="408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pl-PL" dirty="0"/>
          </a:p>
        </p:txBody>
      </p:sp>
      <p:cxnSp>
        <p:nvCxnSpPr>
          <p:cNvPr id="9" name="Straight Arrow Connector 8"/>
          <p:cNvCxnSpPr>
            <a:stCxn id="6" idx="2"/>
            <a:endCxn id="4" idx="0"/>
          </p:cNvCxnSpPr>
          <p:nvPr/>
        </p:nvCxnSpPr>
        <p:spPr>
          <a:xfrm>
            <a:off x="1569136" y="2284144"/>
            <a:ext cx="0" cy="276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4886" y="3623701"/>
            <a:ext cx="834249" cy="247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4" idx="2"/>
          </p:cNvCxnSpPr>
          <p:nvPr/>
        </p:nvCxnSpPr>
        <p:spPr>
          <a:xfrm flipH="1" flipV="1">
            <a:off x="1569136" y="3627694"/>
            <a:ext cx="1109238" cy="22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2336279" y="2822067"/>
            <a:ext cx="403907" cy="54415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67966" y="2560595"/>
                <a:ext cx="1337941" cy="10670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𝐟𝐮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66" y="2560595"/>
                <a:ext cx="1337941" cy="10670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306160" y="2778275"/>
                <a:ext cx="987325" cy="587945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𝐬𝐭𝐚𝐭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2800" b="1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60" y="2778275"/>
                <a:ext cx="987325" cy="58794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367966" y="1751211"/>
            <a:ext cx="1337941" cy="5329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caller’s ID</a:t>
            </a:r>
            <a:endParaRPr lang="pl-PL" dirty="0"/>
          </a:p>
        </p:txBody>
      </p:sp>
      <p:cxnSp>
        <p:nvCxnSpPr>
          <p:cNvPr id="16" name="Straight Arrow Connector 15"/>
          <p:cNvCxnSpPr>
            <a:stCxn id="15" idx="2"/>
            <a:endCxn id="13" idx="0"/>
          </p:cNvCxnSpPr>
          <p:nvPr/>
        </p:nvCxnSpPr>
        <p:spPr>
          <a:xfrm>
            <a:off x="5036937" y="2284144"/>
            <a:ext cx="0" cy="276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923857" y="2822067"/>
            <a:ext cx="403907" cy="54415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ight Arrow 17"/>
          <p:cNvSpPr/>
          <p:nvPr/>
        </p:nvSpPr>
        <p:spPr>
          <a:xfrm>
            <a:off x="5804080" y="2822066"/>
            <a:ext cx="403907" cy="54415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6013350" y="1597531"/>
            <a:ext cx="189892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messages and coins sent to some parties</a:t>
            </a:r>
            <a:endParaRPr lang="pl-PL" dirty="0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5705906" y="2054731"/>
            <a:ext cx="307444" cy="553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47756" y="2805702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. . . </a:t>
            </a:r>
            <a:endParaRPr lang="pl-PL" sz="2000" b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654543" y="5044335"/>
            <a:ext cx="4265525" cy="973328"/>
          </a:xfrm>
          <a:prstGeom prst="wedgeRoundRectCallout">
            <a:avLst>
              <a:gd name="adj1" fmla="val 8263"/>
              <a:gd name="adj2" fmla="val -21773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written on the ledger together with contract’s code</a:t>
            </a:r>
            <a:endParaRPr lang="pl-P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ular Callout 26"/>
              <p:cNvSpPr/>
              <p:nvPr/>
            </p:nvSpPr>
            <p:spPr>
              <a:xfrm>
                <a:off x="6306160" y="5124551"/>
                <a:ext cx="2441673" cy="914975"/>
              </a:xfrm>
              <a:prstGeom prst="wedgeRoundRectCallout">
                <a:avLst>
                  <a:gd name="adj1" fmla="val -30793"/>
                  <a:gd name="adj2" fmla="val -237082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replaces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𝐬𝐭𝐚𝐭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br>
                  <a:rPr lang="en-US" sz="2800" b="1" dirty="0" smtClean="0"/>
                </a:br>
                <a:r>
                  <a:rPr lang="en-US" sz="2000" b="1" dirty="0" smtClean="0"/>
                  <a:t>on the ledger</a:t>
                </a:r>
                <a:endParaRPr lang="pl-PL" sz="2800" b="1" dirty="0"/>
              </a:p>
            </p:txBody>
          </p:sp>
        </mc:Choice>
        <mc:Fallback xmlns="">
          <p:sp>
            <p:nvSpPr>
              <p:cNvPr id="27" name="Rounded Rectangular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60" y="5124551"/>
                <a:ext cx="2441673" cy="914975"/>
              </a:xfrm>
              <a:prstGeom prst="wedgeRoundRectCallout">
                <a:avLst>
                  <a:gd name="adj1" fmla="val -30793"/>
                  <a:gd name="adj2" fmla="val -237082"/>
                  <a:gd name="adj3" fmla="val 16667"/>
                </a:avLst>
              </a:prstGeom>
              <a:blipFill rotWithShape="0">
                <a:blip r:embed="rId5"/>
                <a:stretch>
                  <a:fillRect b="-18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556930" y="1563019"/>
            <a:ext cx="166751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messages sent to some parties</a:t>
            </a:r>
            <a:endParaRPr lang="pl-PL" dirty="0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>
          <a:xfrm flipV="1">
            <a:off x="2238106" y="2020219"/>
            <a:ext cx="318824" cy="540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52724" y="3870892"/>
            <a:ext cx="1290784" cy="408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argument</a:t>
            </a:r>
            <a:r>
              <a:rPr lang="en-US" dirty="0"/>
              <a:t>s</a:t>
            </a:r>
            <a:endParaRPr lang="en-US" dirty="0" smtClean="0"/>
          </a:p>
        </p:txBody>
      </p:sp>
      <p:cxnSp>
        <p:nvCxnSpPr>
          <p:cNvPr id="42" name="Straight Arrow Connector 41"/>
          <p:cNvCxnSpPr>
            <a:stCxn id="36" idx="0"/>
            <a:endCxn id="4" idx="2"/>
          </p:cNvCxnSpPr>
          <p:nvPr/>
        </p:nvCxnSpPr>
        <p:spPr>
          <a:xfrm flipH="1" flipV="1">
            <a:off x="1569136" y="3627694"/>
            <a:ext cx="28980" cy="243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524567" y="3894383"/>
            <a:ext cx="826722" cy="405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coins</a:t>
            </a:r>
            <a:endParaRPr lang="pl-PL" dirty="0"/>
          </a:p>
        </p:txBody>
      </p:sp>
      <p:sp>
        <p:nvSpPr>
          <p:cNvPr id="44" name="Rectangle 43"/>
          <p:cNvSpPr/>
          <p:nvPr/>
        </p:nvSpPr>
        <p:spPr>
          <a:xfrm>
            <a:off x="5798677" y="3891644"/>
            <a:ext cx="684189" cy="408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pl-PL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197284" y="3657809"/>
            <a:ext cx="834249" cy="247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0"/>
          </p:cNvCxnSpPr>
          <p:nvPr/>
        </p:nvCxnSpPr>
        <p:spPr>
          <a:xfrm flipH="1" flipV="1">
            <a:off x="5031534" y="3661802"/>
            <a:ext cx="1109238" cy="22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415122" y="3905000"/>
            <a:ext cx="1290784" cy="408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argument</a:t>
            </a:r>
            <a:r>
              <a:rPr lang="en-US" dirty="0"/>
              <a:t>s</a:t>
            </a:r>
            <a:endParaRPr lang="en-US" dirty="0" smtClean="0"/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>
          <a:xfrm flipH="1" flipV="1">
            <a:off x="5031534" y="3661802"/>
            <a:ext cx="28980" cy="243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/>
      <p:bldP spid="26" grpId="0" animBg="1"/>
      <p:bldP spid="27" grpId="0" animBg="1"/>
      <p:bldP spid="28" grpId="0" animBg="1"/>
      <p:bldP spid="36" grpId="0" animBg="1"/>
      <p:bldP spid="43" grpId="0" animBg="1"/>
      <p:bldP spid="44" grpId="0" animBg="1"/>
      <p:bldP spid="47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Periodic commitments to the main chain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652418"/>
                <a:ext cx="8712043" cy="49344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rgbClr val="7030A0"/>
                    </a:solidFill>
                  </a:rPr>
                  <a:t>Once per hour </a:t>
                </a:r>
                <a:r>
                  <a:rPr lang="en-GB" dirty="0" smtClean="0"/>
                  <a:t>the operator:</a:t>
                </a:r>
                <a:endParaRPr lang="pl-PL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GB" b="1" dirty="0" smtClean="0">
                    <a:solidFill>
                      <a:srgbClr val="FF0000"/>
                    </a:solidFill>
                  </a:rPr>
                  <a:t>off</a:t>
                </a:r>
                <a:r>
                  <a:rPr lang="en-GB" b="1" dirty="0" smtClean="0"/>
                  <a:t>-chain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publishes all the transfer messages from the last hour</a:t>
                </a:r>
              </a:p>
              <a:p>
                <a:pPr lvl="1"/>
                <a:r>
                  <a:rPr lang="en-GB" dirty="0" smtClean="0"/>
                  <a:t>publishes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b="1" dirty="0" smtClean="0">
                    <a:solidFill>
                      <a:srgbClr val="FF0000"/>
                    </a:solidFill>
                  </a:rPr>
                  <a:t>on</a:t>
                </a:r>
                <a:r>
                  <a:rPr lang="en-GB" b="1" dirty="0" smtClean="0"/>
                  <a:t>-chain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publishes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on the main chain.</a:t>
                </a:r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rgbClr val="00B050"/>
                    </a:solidFill>
                  </a:rPr>
                  <a:t>All the parties verify if this data is correct.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652418"/>
                <a:ext cx="8712043" cy="4934422"/>
              </a:xfrm>
              <a:blipFill>
                <a:blip r:embed="rId2"/>
                <a:stretch>
                  <a:fillRect l="-1399" t="-20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5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When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dirty="0" smtClean="0"/>
                  <a:t> accept the payment?</a:t>
                </a:r>
                <a:endParaRPr lang="pl-P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97" t="-24806" r="-2098" b="-255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The following needs to hold:</a:t>
                </a:r>
                <a:endParaRPr lang="pl-PL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all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“hashes” are explained off-chain</a:t>
                </a:r>
                <a:endParaRPr lang="en-GB" b="1" dirty="0" smtClean="0">
                  <a:solidFill>
                    <a:srgbClr val="FF0000"/>
                  </a:solidFill>
                </a:endParaRPr>
              </a:p>
              <a:p>
                <a:r>
                  <a:rPr lang="en-GB" dirty="0" smtClean="0"/>
                  <a:t>all </a:t>
                </a:r>
                <a:r>
                  <a:rPr lang="en-GB" b="1" dirty="0" smtClean="0">
                    <a:solidFill>
                      <a:srgbClr val="7030A0"/>
                    </a:solidFill>
                  </a:rPr>
                  <a:t>data published by the operator is correct</a:t>
                </a:r>
              </a:p>
              <a:p>
                <a:r>
                  <a:rPr lang="en-GB" dirty="0" smtClean="0"/>
                  <a:t>the updated content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GB" dirty="0" smtClean="0"/>
                  <a:t> (with token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dirty="0" smtClean="0"/>
                  <a:t> belonging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dirty="0" smtClean="0"/>
                  <a:t>): </a:t>
                </a:r>
              </a:p>
              <a:p>
                <a:pPr lvl="1"/>
                <a:r>
                  <a:rPr lang="en-GB" b="1" dirty="0" smtClean="0">
                    <a:solidFill>
                      <a:srgbClr val="0070C0"/>
                    </a:solidFill>
                  </a:rPr>
                  <a:t>appeared off-chain</a:t>
                </a:r>
                <a:r>
                  <a:rPr lang="en-GB" dirty="0" smtClean="0"/>
                  <a:t>, and </a:t>
                </a:r>
              </a:p>
              <a:p>
                <a:pPr lvl="1"/>
                <a:r>
                  <a:rPr lang="en-GB" dirty="0" smtClean="0"/>
                  <a:t>its </a:t>
                </a:r>
                <a:r>
                  <a:rPr lang="en-GB" b="1" dirty="0" smtClean="0">
                    <a:solidFill>
                      <a:srgbClr val="00B050"/>
                    </a:solidFill>
                  </a:rPr>
                  <a:t>hashed appeared on the main chain</a:t>
                </a:r>
                <a:r>
                  <a:rPr lang="en-GB" dirty="0" smtClean="0"/>
                  <a:t>.  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9" t="-19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hash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/>
                  <a:t> is hashed in a special way.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use a technique called “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Merkle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Trees</a:t>
                </a:r>
                <a:r>
                  <a:rPr lang="en-US" dirty="0" smtClean="0"/>
                  <a:t>”.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 smtClean="0"/>
                  <a:t> be a hash function.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now define a new hash function that we denote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FF0000"/>
                    </a:solidFill>
                  </a:rPr>
                  <a:t>Merkle</a:t>
                </a:r>
                <a:r>
                  <a:rPr lang="en-US" dirty="0"/>
                  <a:t> </a:t>
                </a:r>
                <a:r>
                  <a:rPr lang="en-US" dirty="0" smtClean="0"/>
                  <a:t>that uses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 smtClean="0"/>
                  <a:t> as a building block.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9" t="-19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517989" y="1709337"/>
            <a:ext cx="871159" cy="4731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249684" y="2385206"/>
            <a:ext cx="876675" cy="4731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36676" y="3115454"/>
            <a:ext cx="1152364" cy="4731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97719" y="3888346"/>
            <a:ext cx="847767" cy="460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49976" y="3881286"/>
            <a:ext cx="879424" cy="4671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6768" y="3121449"/>
            <a:ext cx="1108992" cy="4671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34992" y="2366805"/>
            <a:ext cx="797267" cy="4759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5446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Merkle</a:t>
            </a:r>
            <a:r>
              <a:rPr lang="en-US" sz="3200" dirty="0" smtClean="0"/>
              <a:t> is defined using binary tree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11897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897" y="3937683"/>
                <a:ext cx="715110" cy="3446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75496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496" y="3937683"/>
                <a:ext cx="715110" cy="3446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9095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95" y="3937683"/>
                <a:ext cx="715110" cy="3446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02694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694" y="3937683"/>
                <a:ext cx="715110" cy="3446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96370" y="3182717"/>
                <a:ext cx="1015619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370" y="3182717"/>
                <a:ext cx="1015619" cy="34465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72770" y="3196783"/>
                <a:ext cx="971847" cy="33059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770" y="3196783"/>
                <a:ext cx="971847" cy="3305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76071" y="2441818"/>
            <a:ext cx="715110" cy="344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4" idx="0"/>
            <a:endCxn id="8" idx="2"/>
          </p:cNvCxnSpPr>
          <p:nvPr/>
        </p:nvCxnSpPr>
        <p:spPr>
          <a:xfrm flipV="1">
            <a:off x="1869452" y="3527375"/>
            <a:ext cx="434728" cy="41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5" idx="0"/>
            <a:endCxn id="8" idx="2"/>
          </p:cNvCxnSpPr>
          <p:nvPr/>
        </p:nvCxnSpPr>
        <p:spPr>
          <a:xfrm flipH="1" flipV="1">
            <a:off x="2304180" y="3527375"/>
            <a:ext cx="428871" cy="41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6" idx="0"/>
            <a:endCxn id="9" idx="2"/>
          </p:cNvCxnSpPr>
          <p:nvPr/>
        </p:nvCxnSpPr>
        <p:spPr>
          <a:xfrm flipV="1">
            <a:off x="3596650" y="3527374"/>
            <a:ext cx="362044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4" name="Straight Arrow Connector 13"/>
          <p:cNvCxnSpPr>
            <a:stCxn id="7" idx="0"/>
            <a:endCxn id="9" idx="2"/>
          </p:cNvCxnSpPr>
          <p:nvPr/>
        </p:nvCxnSpPr>
        <p:spPr>
          <a:xfrm flipH="1" flipV="1">
            <a:off x="3958694" y="3527374"/>
            <a:ext cx="501555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>
            <a:stCxn id="8" idx="0"/>
            <a:endCxn id="10" idx="2"/>
          </p:cNvCxnSpPr>
          <p:nvPr/>
        </p:nvCxnSpPr>
        <p:spPr>
          <a:xfrm flipV="1">
            <a:off x="2304180" y="2786476"/>
            <a:ext cx="929446" cy="39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>
            <a:stCxn id="9" idx="0"/>
            <a:endCxn id="10" idx="2"/>
          </p:cNvCxnSpPr>
          <p:nvPr/>
        </p:nvCxnSpPr>
        <p:spPr>
          <a:xfrm flipH="1" flipV="1">
            <a:off x="3233626" y="2786476"/>
            <a:ext cx="725068" cy="41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66293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293" y="3937683"/>
                <a:ext cx="715110" cy="3446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29892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892" y="3937683"/>
                <a:ext cx="715110" cy="34465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93491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491" y="3937683"/>
                <a:ext cx="715110" cy="34465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57090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90" y="3937683"/>
                <a:ext cx="715110" cy="34465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12862" y="3196783"/>
                <a:ext cx="971847" cy="33059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62" y="3196783"/>
                <a:ext cx="971847" cy="33059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27166" y="3196783"/>
                <a:ext cx="971847" cy="33059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66" y="3196783"/>
                <a:ext cx="971847" cy="33059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330467" y="2441818"/>
            <a:ext cx="715110" cy="344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17" idx="0"/>
            <a:endCxn id="21" idx="2"/>
          </p:cNvCxnSpPr>
          <p:nvPr/>
        </p:nvCxnSpPr>
        <p:spPr>
          <a:xfrm flipV="1">
            <a:off x="5323848" y="3527374"/>
            <a:ext cx="374938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8" idx="0"/>
            <a:endCxn id="21" idx="2"/>
          </p:cNvCxnSpPr>
          <p:nvPr/>
        </p:nvCxnSpPr>
        <p:spPr>
          <a:xfrm flipH="1" flipV="1">
            <a:off x="5698786" y="3527374"/>
            <a:ext cx="488661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9" idx="0"/>
            <a:endCxn id="22" idx="2"/>
          </p:cNvCxnSpPr>
          <p:nvPr/>
        </p:nvCxnSpPr>
        <p:spPr>
          <a:xfrm flipV="1">
            <a:off x="7051046" y="3527374"/>
            <a:ext cx="362044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>
            <a:stCxn id="20" idx="0"/>
            <a:endCxn id="22" idx="2"/>
          </p:cNvCxnSpPr>
          <p:nvPr/>
        </p:nvCxnSpPr>
        <p:spPr>
          <a:xfrm flipH="1" flipV="1">
            <a:off x="7413090" y="3527374"/>
            <a:ext cx="501555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>
            <a:stCxn id="21" idx="0"/>
            <a:endCxn id="23" idx="2"/>
          </p:cNvCxnSpPr>
          <p:nvPr/>
        </p:nvCxnSpPr>
        <p:spPr>
          <a:xfrm flipV="1">
            <a:off x="5698786" y="2786476"/>
            <a:ext cx="989236" cy="41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22" idx="0"/>
            <a:endCxn id="23" idx="2"/>
          </p:cNvCxnSpPr>
          <p:nvPr/>
        </p:nvCxnSpPr>
        <p:spPr>
          <a:xfrm flipH="1" flipV="1">
            <a:off x="6688022" y="2786476"/>
            <a:ext cx="725068" cy="41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0" name="Rectangle 29"/>
          <p:cNvSpPr/>
          <p:nvPr/>
        </p:nvSpPr>
        <p:spPr>
          <a:xfrm>
            <a:off x="4587637" y="1773603"/>
            <a:ext cx="715110" cy="344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C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10" idx="0"/>
            <a:endCxn id="30" idx="1"/>
          </p:cNvCxnSpPr>
          <p:nvPr/>
        </p:nvCxnSpPr>
        <p:spPr>
          <a:xfrm flipV="1">
            <a:off x="3233626" y="1945932"/>
            <a:ext cx="1354011" cy="49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23" idx="0"/>
            <a:endCxn id="30" idx="3"/>
          </p:cNvCxnSpPr>
          <p:nvPr/>
        </p:nvCxnSpPr>
        <p:spPr>
          <a:xfrm flipH="1" flipV="1">
            <a:off x="5302747" y="1945932"/>
            <a:ext cx="1385275" cy="49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7928" y="5175605"/>
                <a:ext cx="82688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Merkle</a:t>
                </a:r>
                <a:r>
                  <a:rPr lang="en-US" sz="2400" dirty="0" smtClean="0"/>
                  <a:t> trees allow to efficiently prove that each block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was included into the hash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This is done by sending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𝐌𝐞𝐫𝐤𝐥𝐞𝐏𝐫𝐨𝐨𝐟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8" y="5175605"/>
                <a:ext cx="8268872" cy="1200329"/>
              </a:xfrm>
              <a:prstGeom prst="rect">
                <a:avLst/>
              </a:prstGeom>
              <a:blipFill>
                <a:blip r:embed="rId15"/>
                <a:stretch>
                  <a:fillRect l="-1180" t="-4061" r="-516" b="-106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56902" y="1261429"/>
                <a:ext cx="233345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𝐌𝐞𝐫𝐤𝐥𝐞𝐏𝐫𝐨𝐨𝐟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02" y="1261429"/>
                <a:ext cx="2333459" cy="92333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ular Callout 39"/>
              <p:cNvSpPr/>
              <p:nvPr/>
            </p:nvSpPr>
            <p:spPr>
              <a:xfrm>
                <a:off x="2111542" y="1554979"/>
                <a:ext cx="2129370" cy="428936"/>
              </a:xfrm>
              <a:prstGeom prst="wedgeRectCallout">
                <a:avLst>
                  <a:gd name="adj1" fmla="val 65290"/>
                  <a:gd name="adj2" fmla="val 23746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ular Callou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42" y="1554979"/>
                <a:ext cx="2129370" cy="428936"/>
              </a:xfrm>
              <a:prstGeom prst="wedgeRectCallout">
                <a:avLst>
                  <a:gd name="adj1" fmla="val 65290"/>
                  <a:gd name="adj2" fmla="val 23746"/>
                </a:avLst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39" grpId="0" animBg="1"/>
      <p:bldP spid="38" grpId="0" animBg="1"/>
      <p:bldP spid="34" grpId="0" animBg="1"/>
      <p:bldP spid="36" grpId="0" animBg="1"/>
      <p:bldP spid="3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5" grpId="0"/>
      <p:bldP spid="40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How does it look when applied to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/>
                  <a:t>?</a:t>
                </a:r>
                <a:endParaRPr lang="pl-P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48" t="-21705" b="-14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33400" y="3942324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400" y="3942324"/>
                <a:ext cx="715110" cy="344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96999" y="3942324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999" y="3942324"/>
                <a:ext cx="715110" cy="344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60598" y="3942324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598" y="3942324"/>
                <a:ext cx="715110" cy="344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24197" y="3942324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197" y="3942324"/>
                <a:ext cx="715110" cy="344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517873" y="3187358"/>
            <a:ext cx="1015619" cy="344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94273" y="3201424"/>
            <a:ext cx="971847" cy="330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7574" y="2446459"/>
            <a:ext cx="715110" cy="344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1" idx="0"/>
            <a:endCxn id="15" idx="2"/>
          </p:cNvCxnSpPr>
          <p:nvPr/>
        </p:nvCxnSpPr>
        <p:spPr>
          <a:xfrm flipV="1">
            <a:off x="1590955" y="3532016"/>
            <a:ext cx="434728" cy="41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>
            <a:stCxn id="12" idx="0"/>
            <a:endCxn id="15" idx="2"/>
          </p:cNvCxnSpPr>
          <p:nvPr/>
        </p:nvCxnSpPr>
        <p:spPr>
          <a:xfrm flipH="1" flipV="1">
            <a:off x="2025683" y="3532016"/>
            <a:ext cx="428871" cy="41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>
            <a:stCxn id="13" idx="0"/>
            <a:endCxn id="16" idx="2"/>
          </p:cNvCxnSpPr>
          <p:nvPr/>
        </p:nvCxnSpPr>
        <p:spPr>
          <a:xfrm flipV="1">
            <a:off x="3318153" y="3532015"/>
            <a:ext cx="362044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>
            <a:stCxn id="14" idx="0"/>
            <a:endCxn id="16" idx="2"/>
          </p:cNvCxnSpPr>
          <p:nvPr/>
        </p:nvCxnSpPr>
        <p:spPr>
          <a:xfrm flipH="1" flipV="1">
            <a:off x="3680197" y="3532015"/>
            <a:ext cx="501555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>
            <a:stCxn id="15" idx="0"/>
            <a:endCxn id="17" idx="2"/>
          </p:cNvCxnSpPr>
          <p:nvPr/>
        </p:nvCxnSpPr>
        <p:spPr>
          <a:xfrm flipV="1">
            <a:off x="2025683" y="2791117"/>
            <a:ext cx="929446" cy="39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16" idx="0"/>
            <a:endCxn id="17" idx="2"/>
          </p:cNvCxnSpPr>
          <p:nvPr/>
        </p:nvCxnSpPr>
        <p:spPr>
          <a:xfrm flipH="1" flipV="1">
            <a:off x="2955129" y="2791117"/>
            <a:ext cx="725068" cy="41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87796" y="3942324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796" y="3942324"/>
                <a:ext cx="715110" cy="344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551395" y="3942324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395" y="3942324"/>
                <a:ext cx="715110" cy="344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14994" y="3942324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994" y="3942324"/>
                <a:ext cx="715110" cy="3446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278593" y="3942324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593" y="3942324"/>
                <a:ext cx="715110" cy="3446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34365" y="3201424"/>
            <a:ext cx="971847" cy="330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48669" y="3201424"/>
            <a:ext cx="971847" cy="330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51970" y="2446459"/>
            <a:ext cx="715110" cy="344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24" idx="0"/>
            <a:endCxn id="28" idx="2"/>
          </p:cNvCxnSpPr>
          <p:nvPr/>
        </p:nvCxnSpPr>
        <p:spPr>
          <a:xfrm flipV="1">
            <a:off x="5045351" y="3532015"/>
            <a:ext cx="374938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25" idx="0"/>
            <a:endCxn id="28" idx="2"/>
          </p:cNvCxnSpPr>
          <p:nvPr/>
        </p:nvCxnSpPr>
        <p:spPr>
          <a:xfrm flipH="1" flipV="1">
            <a:off x="5420289" y="3532015"/>
            <a:ext cx="488661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3" name="Straight Arrow Connector 32"/>
          <p:cNvCxnSpPr>
            <a:stCxn id="26" idx="0"/>
            <a:endCxn id="29" idx="2"/>
          </p:cNvCxnSpPr>
          <p:nvPr/>
        </p:nvCxnSpPr>
        <p:spPr>
          <a:xfrm flipV="1">
            <a:off x="6772549" y="3532015"/>
            <a:ext cx="362044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>
            <a:stCxn id="27" idx="0"/>
            <a:endCxn id="29" idx="2"/>
          </p:cNvCxnSpPr>
          <p:nvPr/>
        </p:nvCxnSpPr>
        <p:spPr>
          <a:xfrm flipH="1" flipV="1">
            <a:off x="7134593" y="3532015"/>
            <a:ext cx="501555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5" name="Straight Arrow Connector 34"/>
          <p:cNvCxnSpPr>
            <a:stCxn id="28" idx="0"/>
            <a:endCxn id="30" idx="2"/>
          </p:cNvCxnSpPr>
          <p:nvPr/>
        </p:nvCxnSpPr>
        <p:spPr>
          <a:xfrm flipV="1">
            <a:off x="5420289" y="2791117"/>
            <a:ext cx="989236" cy="41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>
            <a:stCxn id="29" idx="0"/>
            <a:endCxn id="30" idx="2"/>
          </p:cNvCxnSpPr>
          <p:nvPr/>
        </p:nvCxnSpPr>
        <p:spPr>
          <a:xfrm flipH="1" flipV="1">
            <a:off x="6409525" y="2791117"/>
            <a:ext cx="725068" cy="41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7" name="Rectangle 36"/>
          <p:cNvSpPr/>
          <p:nvPr/>
        </p:nvSpPr>
        <p:spPr>
          <a:xfrm>
            <a:off x="4309140" y="1778244"/>
            <a:ext cx="715110" cy="344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stCxn id="17" idx="0"/>
            <a:endCxn id="37" idx="1"/>
          </p:cNvCxnSpPr>
          <p:nvPr/>
        </p:nvCxnSpPr>
        <p:spPr>
          <a:xfrm flipV="1">
            <a:off x="2955129" y="1950573"/>
            <a:ext cx="1354011" cy="49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9" name="Straight Arrow Connector 38"/>
          <p:cNvCxnSpPr>
            <a:stCxn id="30" idx="0"/>
            <a:endCxn id="37" idx="3"/>
          </p:cNvCxnSpPr>
          <p:nvPr/>
        </p:nvCxnSpPr>
        <p:spPr>
          <a:xfrm flipH="1" flipV="1">
            <a:off x="5024250" y="1950573"/>
            <a:ext cx="1385275" cy="49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41" name="Left Brace 40"/>
          <p:cNvSpPr/>
          <p:nvPr/>
        </p:nvSpPr>
        <p:spPr>
          <a:xfrm rot="16200000">
            <a:off x="4347535" y="1008184"/>
            <a:ext cx="505937" cy="7035399"/>
          </a:xfrm>
          <a:prstGeom prst="leftBrace">
            <a:avLst>
              <a:gd name="adj1" fmla="val 34021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367106" y="4913577"/>
                <a:ext cx="4667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06" y="4913577"/>
                <a:ext cx="4667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3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How </a:t>
            </a:r>
            <a:r>
              <a:rPr lang="en-US" b="1" dirty="0" smtClean="0">
                <a:solidFill>
                  <a:srgbClr val="0070C0"/>
                </a:solidFill>
              </a:rPr>
              <a:t>Alice</a:t>
            </a:r>
            <a:r>
              <a:rPr lang="en-US" dirty="0" smtClean="0"/>
              <a:t> can </a:t>
            </a:r>
            <a:r>
              <a:rPr lang="pl-PL" dirty="0" smtClean="0"/>
              <a:t>exit the Plasma chain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1" y="1126262"/>
                <a:ext cx="8712043" cy="5469485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pl-PL" b="1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lice </a:t>
                </a:r>
                <a:r>
                  <a:rPr lang="pl-PL" dirty="0" smtClean="0"/>
                  <a:t>notifies</a:t>
                </a:r>
                <a:r>
                  <a:rPr lang="en-US" dirty="0" smtClean="0"/>
                  <a:t> the contract that he wants to exit the Plasma chain with coin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He also sends to the contract the last proof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𝐌𝐞𝐫𝐤𝐥𝐞𝐏𝐫𝐨𝐨𝐟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𝐀𝐥𝐢𝐜𝐞</m:t>
                        </m:r>
                      </m:e>
                    </m:d>
                  </m:oMath>
                </a14:m>
                <a:r>
                  <a:rPr lang="en-US" dirty="0" smtClean="0"/>
                  <a:t> that he is aware of.</a:t>
                </a:r>
                <a:br>
                  <a:rPr lang="en-US" dirty="0" smtClean="0"/>
                </a:b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someone withdrew coin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already then this request is ignored.</a:t>
                </a:r>
                <a:br>
                  <a:rPr lang="en-US" dirty="0" smtClean="0"/>
                </a:b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Otherwise the contract waits time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 smtClean="0"/>
                  <a:t> (say: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1 day</a:t>
                </a:r>
                <a:r>
                  <a:rPr lang="en-US" dirty="0" smtClean="0"/>
                  <a:t>) for the other parties to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protest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there was no valid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protest</a:t>
                </a:r>
                <a:r>
                  <a:rPr lang="en-US" dirty="0" smtClean="0"/>
                  <a:t> within time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𝐀𝐥𝐢𝐜𝐞</m:t>
                    </m:r>
                  </m:oMath>
                </a14:m>
                <a:r>
                  <a:rPr lang="en-US" dirty="0" smtClean="0"/>
                  <a:t> can finalize coin withdrawal and get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 coin</a:t>
                </a:r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1" y="1126262"/>
                <a:ext cx="8712043" cy="5469485"/>
              </a:xfrm>
              <a:blipFill>
                <a:blip r:embed="rId3"/>
                <a:stretch>
                  <a:fillRect l="-1189" t="-24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631140" y="4766029"/>
            <a:ext cx="7876836" cy="839433"/>
          </a:xfrm>
          <a:prstGeom prst="wedgeRectCallout">
            <a:avLst>
              <a:gd name="adj1" fmla="val -19242"/>
              <a:gd name="adj2" fmla="val -638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this protest should come from the </a:t>
            </a:r>
            <a:r>
              <a:rPr lang="en-GB" sz="2400" b="1" dirty="0" smtClean="0"/>
              <a:t>current coin owner</a:t>
            </a:r>
            <a:r>
              <a:rPr lang="pl-PL" sz="2400" b="1" dirty="0"/>
              <a:t> </a:t>
            </a:r>
            <a:r>
              <a:rPr lang="pl-PL" sz="2400" dirty="0" smtClean="0"/>
              <a:t>(we desribe it on the next slide)</a:t>
            </a:r>
            <a:r>
              <a:rPr lang="en-GB" sz="2400" b="1" dirty="0" smtClean="0"/>
              <a:t> </a:t>
            </a:r>
            <a:endParaRPr lang="pl-PL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781802" y="1126262"/>
            <a:ext cx="1085974" cy="1177938"/>
            <a:chOff x="438026" y="2900952"/>
            <a:chExt cx="1274177" cy="1282124"/>
          </a:xfrm>
        </p:grpSpPr>
        <p:pic>
          <p:nvPicPr>
            <p:cNvPr id="6" name="Obraz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26" y="2900952"/>
              <a:ext cx="1230243" cy="934984"/>
            </a:xfrm>
            <a:prstGeom prst="rect">
              <a:avLst/>
            </a:prstGeom>
          </p:spPr>
        </p:pic>
        <p:sp>
          <p:nvSpPr>
            <p:cNvPr id="7" name="Zaokrąglony prostokąt 32"/>
            <p:cNvSpPr/>
            <p:nvPr/>
          </p:nvSpPr>
          <p:spPr>
            <a:xfrm>
              <a:off x="706729" y="3731488"/>
              <a:ext cx="1005474" cy="4515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Alice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3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Protests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114107"/>
                <a:ext cx="8712043" cy="8841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 smtClean="0"/>
                  <a:t>Suppose coin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pl-PL" dirty="0" smtClean="0"/>
                  <a:t>belongs to </a:t>
                </a:r>
                <a:r>
                  <a:rPr lang="en-US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Bob</a:t>
                </a:r>
                <a:r>
                  <a:rPr lang="pl-PL" dirty="0" smtClean="0"/>
                  <a:t>. There are two options.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114107"/>
                <a:ext cx="8712043" cy="884189"/>
              </a:xfrm>
              <a:blipFill>
                <a:blip r:embed="rId2"/>
                <a:stretch>
                  <a:fillRect l="-1399" t="-124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476574" y="2033588"/>
            <a:ext cx="1933575" cy="4338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b="1" dirty="0" smtClean="0"/>
              <a:t>ledger</a:t>
            </a:r>
            <a:endParaRPr lang="pl-PL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47103" y="2516981"/>
            <a:ext cx="39675" cy="3745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5400000" flipH="1">
            <a:off x="4218326" y="2803614"/>
            <a:ext cx="94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time</a:t>
            </a:r>
            <a:endParaRPr lang="pl-PL" dirty="0"/>
          </a:p>
        </p:txBody>
      </p:sp>
      <p:grpSp>
        <p:nvGrpSpPr>
          <p:cNvPr id="14" name="Group 13"/>
          <p:cNvGrpSpPr/>
          <p:nvPr/>
        </p:nvGrpSpPr>
        <p:grpSpPr>
          <a:xfrm>
            <a:off x="590331" y="3850582"/>
            <a:ext cx="1274177" cy="1282124"/>
            <a:chOff x="438026" y="2900952"/>
            <a:chExt cx="1274177" cy="1282124"/>
          </a:xfrm>
        </p:grpSpPr>
        <p:pic>
          <p:nvPicPr>
            <p:cNvPr id="12" name="Obraz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26" y="2900952"/>
              <a:ext cx="1230243" cy="934984"/>
            </a:xfrm>
            <a:prstGeom prst="rect">
              <a:avLst/>
            </a:prstGeom>
          </p:spPr>
        </p:pic>
        <p:sp>
          <p:nvSpPr>
            <p:cNvPr id="10" name="Zaokrąglony prostokąt 32"/>
            <p:cNvSpPr/>
            <p:nvPr/>
          </p:nvSpPr>
          <p:spPr>
            <a:xfrm>
              <a:off x="706729" y="3731488"/>
              <a:ext cx="1005474" cy="4515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Alice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82426" y="3586652"/>
            <a:ext cx="1013994" cy="1380635"/>
            <a:chOff x="698209" y="4540398"/>
            <a:chExt cx="1013994" cy="1380635"/>
          </a:xfrm>
        </p:grpSpPr>
        <p:pic>
          <p:nvPicPr>
            <p:cNvPr id="8" name="Obraz 10" descr="angry-bird-white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09" y="4540398"/>
              <a:ext cx="970060" cy="970060"/>
            </a:xfrm>
            <a:prstGeom prst="rect">
              <a:avLst/>
            </a:prstGeom>
          </p:spPr>
        </p:pic>
        <p:sp>
          <p:nvSpPr>
            <p:cNvPr id="13" name="Zaokrąglony prostokąt 32"/>
            <p:cNvSpPr/>
            <p:nvPr/>
          </p:nvSpPr>
          <p:spPr>
            <a:xfrm>
              <a:off x="706729" y="5469445"/>
              <a:ext cx="1005474" cy="4515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Bob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93578" y="4125289"/>
                <a:ext cx="2546723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𝐌𝐞𝐫𝐤𝐥𝐞𝐏𝐫𝐨𝐨𝐟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578" y="4125289"/>
                <a:ext cx="2546723" cy="36933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69999" y="3186487"/>
                <a:ext cx="2570302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𝐌𝐞𝐫𝐤𝐥𝐞𝐏𝐫𝐨𝐨𝐟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99" y="3186487"/>
                <a:ext cx="2570302" cy="369332"/>
              </a:xfrm>
              <a:prstGeom prst="rect">
                <a:avLst/>
              </a:prstGeom>
              <a:blipFill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169999" y="5064091"/>
                <a:ext cx="2570302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𝐌𝐞𝐫𝐤𝐥𝐞𝐏𝐫𝐨𝐨𝐟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99" y="5064091"/>
                <a:ext cx="2570302" cy="369332"/>
              </a:xfrm>
              <a:prstGeom prst="rect">
                <a:avLst/>
              </a:prstGeom>
              <a:blipFill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8" idx="1"/>
            <a:endCxn id="18" idx="3"/>
          </p:cNvCxnSpPr>
          <p:nvPr/>
        </p:nvCxnSpPr>
        <p:spPr>
          <a:xfrm flipH="1" flipV="1">
            <a:off x="5740301" y="3371153"/>
            <a:ext cx="1442125" cy="70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  <a:endCxn id="19" idx="3"/>
          </p:cNvCxnSpPr>
          <p:nvPr/>
        </p:nvCxnSpPr>
        <p:spPr>
          <a:xfrm flipH="1">
            <a:off x="5740301" y="4071682"/>
            <a:ext cx="1442125" cy="1177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984625" y="3459945"/>
            <a:ext cx="953477" cy="6117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option 1</a:t>
            </a:r>
            <a:endParaRPr lang="pl-PL" dirty="0"/>
          </a:p>
        </p:txBody>
      </p:sp>
      <p:sp>
        <p:nvSpPr>
          <p:cNvPr id="27" name="Rectangle 26"/>
          <p:cNvSpPr/>
          <p:nvPr/>
        </p:nvSpPr>
        <p:spPr>
          <a:xfrm>
            <a:off x="5965637" y="4515699"/>
            <a:ext cx="931509" cy="6170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option 2</a:t>
            </a:r>
            <a:endParaRPr lang="pl-PL" dirty="0"/>
          </a:p>
        </p:txBody>
      </p:sp>
      <p:cxnSp>
        <p:nvCxnSpPr>
          <p:cNvPr id="29" name="Straight Arrow Connector 28"/>
          <p:cNvCxnSpPr>
            <a:stCxn id="12" idx="3"/>
            <a:endCxn id="17" idx="1"/>
          </p:cNvCxnSpPr>
          <p:nvPr/>
        </p:nvCxnSpPr>
        <p:spPr>
          <a:xfrm flipV="1">
            <a:off x="1820574" y="4309955"/>
            <a:ext cx="1373004" cy="8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7" grpId="0" animBg="1"/>
      <p:bldP spid="18" grpId="0" animBg="1"/>
      <p:bldP spid="18" grpId="1" animBg="1"/>
      <p:bldP spid="19" grpId="0" animBg="1"/>
      <p:bldP spid="26" grpId="0" animBg="1"/>
      <p:bldP spid="26" grpId="1" animBg="1"/>
      <p:bldP spid="27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37272" y="1335136"/>
                <a:ext cx="5406897" cy="52517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this case </a:t>
                </a:r>
                <a:r>
                  <a:rPr lang="en-US" b="1" dirty="0" smtClean="0"/>
                  <a:t>Bob </a:t>
                </a:r>
                <a:r>
                  <a:rPr lang="en-US" dirty="0" smtClean="0"/>
                  <a:t>protests by showing his proof.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Alice</a:t>
                </a:r>
                <a:r>
                  <a:rPr lang="en-US" dirty="0" smtClean="0"/>
                  <a:t> can respond with </a:t>
                </a:r>
                <a:r>
                  <a:rPr lang="en-US" b="1" dirty="0" smtClean="0"/>
                  <a:t>Bob</a:t>
                </a:r>
                <a:r>
                  <a:rPr lang="en-US" dirty="0" smtClean="0"/>
                  <a:t>’s transaction that spends coin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If she doesn’t do it then </a:t>
                </a:r>
                <a:r>
                  <a:rPr lang="en-US" b="1" dirty="0" smtClean="0"/>
                  <a:t>Bob</a:t>
                </a:r>
                <a:r>
                  <a:rPr lang="en-US" dirty="0" smtClean="0"/>
                  <a:t>’s protest is considered valid.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7272" y="1335136"/>
                <a:ext cx="5406897" cy="5251704"/>
              </a:xfrm>
              <a:blipFill>
                <a:blip r:embed="rId2"/>
                <a:stretch>
                  <a:fillRect l="-2255" t="-19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90549" y="1647826"/>
            <a:ext cx="1933575" cy="4338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b="1" dirty="0" smtClean="0"/>
              <a:t>ledger</a:t>
            </a:r>
            <a:endParaRPr lang="pl-PL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61078" y="2131219"/>
            <a:ext cx="39675" cy="3745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5400000" flipH="1">
            <a:off x="1732301" y="2417852"/>
            <a:ext cx="94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time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7553" y="3739527"/>
                <a:ext cx="2546723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𝐌𝐞𝐫𝐤𝐥𝐞𝐏𝐫𝐨𝐨𝐟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3" y="3739527"/>
                <a:ext cx="2546723" cy="369332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3974" y="2800725"/>
                <a:ext cx="2570302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𝐌𝐞𝐫𝐤𝐥𝐞𝐏𝐫𝐨𝐨𝐟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74" y="2800725"/>
                <a:ext cx="2570302" cy="369332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2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7588" y="1864738"/>
                <a:ext cx="5406897" cy="18747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this case </a:t>
                </a:r>
                <a:r>
                  <a:rPr lang="en-US" b="1" dirty="0" smtClean="0"/>
                  <a:t>Bob </a:t>
                </a:r>
                <a:r>
                  <a:rPr lang="en-US" dirty="0" smtClean="0"/>
                  <a:t>protests by showing </a:t>
                </a:r>
                <a:r>
                  <a:rPr lang="en-US" b="1" dirty="0" smtClean="0"/>
                  <a:t>Alice</a:t>
                </a:r>
                <a:r>
                  <a:rPr lang="en-US" dirty="0" smtClean="0"/>
                  <a:t>’s transaction that spends coin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7588" y="1864738"/>
                <a:ext cx="5406897" cy="1874789"/>
              </a:xfrm>
              <a:blipFill>
                <a:blip r:embed="rId2"/>
                <a:stretch>
                  <a:fillRect l="-2368" t="-58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90549" y="1647826"/>
            <a:ext cx="1933575" cy="4338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b="1" dirty="0" smtClean="0"/>
              <a:t>ledger</a:t>
            </a:r>
            <a:endParaRPr lang="pl-PL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61078" y="2131219"/>
            <a:ext cx="39675" cy="3745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5400000" flipH="1">
            <a:off x="1732301" y="2417852"/>
            <a:ext cx="94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time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7553" y="3739527"/>
                <a:ext cx="2546723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𝐌𝐞𝐫𝐤𝐥𝐞𝐏𝐫𝐨𝐨𝐟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3" y="3739527"/>
                <a:ext cx="2546723" cy="369332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5602" y="4740883"/>
                <a:ext cx="2570302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𝐌𝐞𝐫𝐤𝐥𝐞𝐏𝐫𝐨𝐨𝐟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2" y="4740883"/>
                <a:ext cx="2570302" cy="369332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1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 more on Plasma see: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[Poon, Buterin</a:t>
            </a:r>
            <a:endParaRPr lang="en-GB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00B050"/>
                </a:solidFill>
              </a:rPr>
              <a:t>Plasma: Scalable Autonomous Smart </a:t>
            </a:r>
            <a:r>
              <a:rPr lang="en-GB" b="1" i="1" dirty="0" smtClean="0">
                <a:solidFill>
                  <a:srgbClr val="00B050"/>
                </a:solidFill>
              </a:rPr>
              <a:t>Contracts</a:t>
            </a:r>
            <a:r>
              <a:rPr lang="pl-PL" b="1" dirty="0" smtClean="0">
                <a:solidFill>
                  <a:srgbClr val="00B050"/>
                </a:solidFill>
              </a:rPr>
              <a:t>]</a:t>
            </a:r>
          </a:p>
          <a:p>
            <a:pPr marL="0" indent="0">
              <a:buNone/>
            </a:pPr>
            <a:endParaRPr lang="pl-PL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dirty="0" smtClean="0"/>
              <a:t>and discussions on ethresear.ch forum.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57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fees in Ethereum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2116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user who calls a contract’s function pays for each step of </a:t>
            </a:r>
            <a:r>
              <a:rPr lang="en-US" b="1" dirty="0" smtClean="0">
                <a:solidFill>
                  <a:srgbClr val="7030A0"/>
                </a:solidFill>
              </a:rPr>
              <a:t>computation</a:t>
            </a:r>
            <a:r>
              <a:rPr lang="en-US" dirty="0" smtClean="0"/>
              <a:t> and for </a:t>
            </a:r>
            <a:r>
              <a:rPr lang="en-US" b="1" dirty="0" smtClean="0">
                <a:solidFill>
                  <a:srgbClr val="00B050"/>
                </a:solidFill>
              </a:rPr>
              <a:t>storing the data </a:t>
            </a:r>
            <a:r>
              <a:rPr lang="en-US" dirty="0" smtClean="0"/>
              <a:t>in a currency called “</a:t>
            </a:r>
            <a:r>
              <a:rPr lang="en-US" b="1" dirty="0" smtClean="0">
                <a:solidFill>
                  <a:srgbClr val="FF0000"/>
                </a:solidFill>
              </a:rPr>
              <a:t>gas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of costs:</a:t>
            </a:r>
          </a:p>
        </p:txBody>
      </p:sp>
      <p:pic>
        <p:nvPicPr>
          <p:cNvPr id="4100" name="Picture 4" descr="Znalezione obrazy dla zapytania ethereum gas arithmetic ope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04" y="2939284"/>
            <a:ext cx="4745198" cy="287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Channels vs. Plasma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1" y="1530399"/>
            <a:ext cx="8712043" cy="1165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finality</a:t>
            </a:r>
            <a:r>
              <a:rPr lang="en-US" dirty="0" smtClean="0"/>
              <a:t> = “transaction confirmation speed”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collateral</a:t>
            </a:r>
            <a:r>
              <a:rPr lang="en-US" dirty="0" smtClean="0"/>
              <a:t>  = “money that needs to be blocked”</a:t>
            </a:r>
            <a:endParaRPr lang="pl-P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36782"/>
              </p:ext>
            </p:extLst>
          </p:nvPr>
        </p:nvGraphicFramePr>
        <p:xfrm>
          <a:off x="1843087" y="3392488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750873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2301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82941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finality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collateral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381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channels</a:t>
                      </a:r>
                      <a:endParaRPr lang="pl-P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immediate</a:t>
                      </a:r>
                      <a:endParaRPr lang="pl-PL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8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Plasma</a:t>
                      </a:r>
                      <a:endParaRPr lang="pl-P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slow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low</a:t>
                      </a:r>
                      <a:r>
                        <a:rPr lang="en-US" sz="2400" dirty="0" smtClean="0"/>
                        <a:t> 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3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5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9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15759"/>
            <a:ext cx="8712044" cy="785375"/>
          </a:xfrm>
        </p:spPr>
        <p:txBody>
          <a:bodyPr/>
          <a:lstStyle/>
          <a:p>
            <a:r>
              <a:rPr lang="en-US" dirty="0" smtClean="0"/>
              <a:t>Gas vs. Ether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5"/>
            <a:ext cx="8712043" cy="16051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“price of Gas in Ether” is proposed by a user.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Higher price </a:t>
            </a:r>
            <a:r>
              <a:rPr lang="en-US" dirty="0" smtClean="0"/>
              <a:t>means </a:t>
            </a:r>
            <a:r>
              <a:rPr lang="en-US" b="1" dirty="0" smtClean="0">
                <a:solidFill>
                  <a:srgbClr val="0070C0"/>
                </a:solidFill>
              </a:rPr>
              <a:t>shorter confirmation </a:t>
            </a:r>
            <a:r>
              <a:rPr lang="en-US" dirty="0" smtClean="0"/>
              <a:t>time.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Data from </a:t>
            </a:r>
            <a:r>
              <a:rPr lang="en-US" dirty="0" smtClean="0"/>
              <a:t>ethgasstation.info on Dec 6, 2018: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286" t="19405" r="8018" b="50171"/>
          <a:stretch/>
        </p:blipFill>
        <p:spPr>
          <a:xfrm>
            <a:off x="1626208" y="3274317"/>
            <a:ext cx="6138929" cy="2557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1823325" y="5875766"/>
                <a:ext cx="3980651" cy="514084"/>
              </a:xfrm>
              <a:prstGeom prst="wedgeRectCallout">
                <a:avLst>
                  <a:gd name="adj1" fmla="val -16019"/>
                  <a:gd name="adj2" fmla="val -6855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1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gwei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𝐄𝐓𝐇</m:t>
                    </m:r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25" y="5875766"/>
                <a:ext cx="3980651" cy="514084"/>
              </a:xfrm>
              <a:prstGeom prst="wedgeRectCallout">
                <a:avLst>
                  <a:gd name="adj1" fmla="val -16019"/>
                  <a:gd name="adj2" fmla="val -6855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24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smart contracts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Smart contracts can only depend on </a:t>
            </a:r>
          </a:p>
          <a:p>
            <a:r>
              <a:rPr lang="en-US" dirty="0" smtClean="0"/>
              <a:t>information from the </a:t>
            </a:r>
            <a:r>
              <a:rPr lang="en-US" b="1" dirty="0" smtClean="0">
                <a:solidFill>
                  <a:srgbClr val="FF0000"/>
                </a:solidFill>
              </a:rPr>
              <a:t>ledger</a:t>
            </a:r>
          </a:p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00B050"/>
                </a:solidFill>
              </a:rPr>
              <a:t>digital evidence</a:t>
            </a:r>
            <a:r>
              <a:rPr lang="en-US" dirty="0" smtClean="0"/>
              <a:t>” (e.g.: signed data)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 make them dependent on real-life events one needs to use “</a:t>
            </a:r>
            <a:r>
              <a:rPr lang="en-US" b="1" dirty="0" smtClean="0">
                <a:solidFill>
                  <a:srgbClr val="7030A0"/>
                </a:solidFill>
              </a:rPr>
              <a:t>oracles</a:t>
            </a:r>
            <a:r>
              <a:rPr lang="en-US" dirty="0" smtClean="0"/>
              <a:t>” (also called “</a:t>
            </a:r>
            <a:r>
              <a:rPr lang="en-US" b="1" dirty="0" smtClean="0">
                <a:solidFill>
                  <a:srgbClr val="0070C0"/>
                </a:solidFill>
              </a:rPr>
              <a:t>authenticated data feeds</a:t>
            </a:r>
            <a:r>
              <a:rPr lang="en-US" dirty="0" smtClean="0"/>
              <a:t>”).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E.g.: an oracle </a:t>
            </a:r>
            <a:r>
              <a:rPr lang="en-US" b="1" dirty="0" smtClean="0"/>
              <a:t>that signs an information about the weather </a:t>
            </a:r>
            <a:r>
              <a:rPr lang="en-US" dirty="0" smtClean="0"/>
              <a:t>can be used to automatically </a:t>
            </a:r>
            <a:r>
              <a:rPr lang="en-US" b="1" dirty="0" smtClean="0">
                <a:solidFill>
                  <a:srgbClr val="FF0000"/>
                </a:solidFill>
              </a:rPr>
              <a:t>pay insurance in case </a:t>
            </a:r>
            <a:r>
              <a:rPr lang="en-US" b="1" dirty="0">
                <a:solidFill>
                  <a:srgbClr val="FF0000"/>
                </a:solidFill>
              </a:rPr>
              <a:t>of a drought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if we already trust an oracle – why to have a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21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433944"/>
            <a:ext cx="7124466" cy="51528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smart contracts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Examples of smart contracts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token contract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multiparty games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criminal use of smart contracts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Off-chain protocols</a:t>
            </a:r>
          </a:p>
        </p:txBody>
      </p:sp>
      <p:sp>
        <p:nvSpPr>
          <p:cNvPr id="4" name="Strzałka w lewo 3"/>
          <p:cNvSpPr/>
          <p:nvPr/>
        </p:nvSpPr>
        <p:spPr>
          <a:xfrm>
            <a:off x="4148932" y="2259927"/>
            <a:ext cx="1534259" cy="57939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smart contract: </a:t>
            </a:r>
            <a:r>
              <a:rPr lang="en-US" dirty="0"/>
              <a:t>“Token bank”:</a:t>
            </a:r>
            <a:br>
              <a:rPr lang="en-US" dirty="0"/>
            </a:br>
            <a:r>
              <a:rPr lang="en-US" dirty="0" smtClean="0"/>
              <a:t> 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60970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73621" y="2174220"/>
                <a:ext cx="8130084" cy="11945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𝐬𝐭𝐨𝐫𝐚𝐠𝐞</m:t>
                    </m:r>
                  </m:oMath>
                </a14:m>
                <a:r>
                  <a:rPr lang="en-US" sz="2400" dirty="0" smtClean="0"/>
                  <a:t> =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set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ID</a:t>
                </a:r>
                <a:r>
                  <a:rPr lang="en-US" sz="2400" dirty="0" smtClean="0"/>
                  <a:t> of identifiers (e.g. strings)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function </a:t>
                </a:r>
                <a:r>
                  <a:rPr lang="en-US" sz="2400" b="1" i="1" dirty="0" smtClean="0">
                    <a:solidFill>
                      <a:srgbClr val="0070C0"/>
                    </a:solidFill>
                  </a:rPr>
                  <a:t>balance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ID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𝐧𝐚𝐭𝐮𝐫𝐚𝐥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𝐧𝐮𝐦𝐛𝐞𝐫𝐬</m:t>
                    </m:r>
                  </m:oMath>
                </a14:m>
                <a:endParaRPr lang="pl-PL" sz="2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21" y="2174220"/>
                <a:ext cx="8130084" cy="11945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4497455" y="980088"/>
                <a:ext cx="4547820" cy="1514193"/>
              </a:xfrm>
              <a:prstGeom prst="wedgeRectCallout">
                <a:avLst>
                  <a:gd name="adj1" fmla="val -23723"/>
                  <a:gd name="adj2" fmla="val 84209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𝐈𝐃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𝒃𝒂𝒍𝒂𝒏𝒄𝒆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𝒊𝒅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𝟏𝟎𝟎𝟎𝟎𝟎𝟎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55" y="980088"/>
                <a:ext cx="4547820" cy="1514193"/>
              </a:xfrm>
              <a:prstGeom prst="wedgeRectCallout">
                <a:avLst>
                  <a:gd name="adj1" fmla="val -23723"/>
                  <a:gd name="adj2" fmla="val 8420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25979" y="3631291"/>
            <a:ext cx="8130084" cy="891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Initially</a:t>
            </a:r>
            <a:r>
              <a:rPr lang="en-US" sz="2400" dirty="0" smtClean="0"/>
              <a:t>:  </a:t>
            </a:r>
            <a:r>
              <a:rPr lang="en-US" sz="2400" b="1" i="1" dirty="0" smtClean="0">
                <a:solidFill>
                  <a:srgbClr val="FF0000"/>
                </a:solidFill>
              </a:rPr>
              <a:t>balance</a:t>
            </a:r>
            <a:r>
              <a:rPr lang="en-US" sz="2400" b="1" dirty="0" smtClean="0">
                <a:solidFill>
                  <a:srgbClr val="FF0000"/>
                </a:solidFill>
              </a:rPr>
              <a:t>(owner</a:t>
            </a:r>
            <a:r>
              <a:rPr lang="en-US" sz="2400" b="1" dirty="0">
                <a:solidFill>
                  <a:srgbClr val="FF0000"/>
                </a:solidFill>
              </a:rPr>
              <a:t>) = 1000000</a:t>
            </a:r>
          </a:p>
          <a:p>
            <a:r>
              <a:rPr lang="en-US" sz="2400" dirty="0"/>
              <a:t>The contract holds </a:t>
            </a:r>
            <a:r>
              <a:rPr lang="en-US" sz="2400" b="1" dirty="0">
                <a:solidFill>
                  <a:srgbClr val="FF0000"/>
                </a:solidFill>
              </a:rPr>
              <a:t>zero</a:t>
            </a:r>
            <a:r>
              <a:rPr lang="en-US" sz="2400" dirty="0"/>
              <a:t> ethers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484771" y="4748381"/>
                <a:ext cx="8025368" cy="1395244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Function: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transfer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– </a:t>
                </a:r>
                <a:r>
                  <a:rPr lang="en-US" sz="2400" dirty="0"/>
                  <a:t>transfers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/>
                  <a:t> tokens from </a:t>
                </a:r>
                <a:r>
                  <a:rPr lang="en-US" sz="2400" dirty="0" smtClean="0"/>
                  <a:t>identifier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pl-PL" sz="2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71" y="4748381"/>
                <a:ext cx="8025368" cy="13952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1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433944"/>
            <a:ext cx="7124466" cy="51528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smart contracts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Examples of smart contracts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Off-chain protocols</a:t>
            </a:r>
          </a:p>
        </p:txBody>
      </p:sp>
      <p:sp>
        <p:nvSpPr>
          <p:cNvPr id="4" name="Strzałka w lewo 3"/>
          <p:cNvSpPr/>
          <p:nvPr/>
        </p:nvSpPr>
        <p:spPr>
          <a:xfrm>
            <a:off x="6448285" y="1335136"/>
            <a:ext cx="1534259" cy="57939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ERC20 standard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extension of the “Token Bank” is called and “</a:t>
            </a:r>
            <a:r>
              <a:rPr lang="en-US" b="1" dirty="0" smtClean="0"/>
              <a:t>ERC20 token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r>
              <a:rPr lang="en-US" dirty="0" smtClean="0"/>
              <a:t>It is used for crowdfunding (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nitial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oin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ffering).</a:t>
            </a:r>
          </a:p>
          <a:p>
            <a:pPr marL="0" indent="0">
              <a:buNone/>
            </a:pPr>
            <a:r>
              <a:rPr lang="en-US" dirty="0" smtClean="0"/>
              <a:t>It generated a lot of interest recently.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Example</a:t>
            </a:r>
            <a:r>
              <a:rPr lang="en-US" dirty="0" smtClean="0"/>
              <a:t>:  Golem token (GNT) price in USD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  <p:grpSp>
        <p:nvGrpSpPr>
          <p:cNvPr id="6" name="Group 5"/>
          <p:cNvGrpSpPr/>
          <p:nvPr/>
        </p:nvGrpSpPr>
        <p:grpSpPr>
          <a:xfrm>
            <a:off x="1148910" y="4519048"/>
            <a:ext cx="6516333" cy="1932133"/>
            <a:chOff x="1327504" y="4677968"/>
            <a:chExt cx="5962687" cy="1626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536" t="30418" r="7595" b="37908"/>
            <a:stretch/>
          </p:blipFill>
          <p:spPr>
            <a:xfrm>
              <a:off x="1327504" y="4677968"/>
              <a:ext cx="5890221" cy="13839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957" t="68754" r="6174" b="27862"/>
            <a:stretch/>
          </p:blipFill>
          <p:spPr>
            <a:xfrm>
              <a:off x="1399970" y="6156275"/>
              <a:ext cx="5890221" cy="147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0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hype?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3" t="6741" r="22699" b="36627"/>
          <a:stretch/>
        </p:blipFill>
        <p:spPr>
          <a:xfrm>
            <a:off x="699434" y="2130506"/>
            <a:ext cx="7818058" cy="3926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787" y="1336788"/>
            <a:ext cx="299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CNBC (</a:t>
            </a:r>
            <a:r>
              <a:rPr lang="en-US" sz="2000" b="1" dirty="0"/>
              <a:t>16 July </a:t>
            </a:r>
            <a:r>
              <a:rPr lang="en-US" sz="2000" b="1" dirty="0" smtClean="0"/>
              <a:t>2018):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1842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with ICOs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49" y="1300175"/>
            <a:ext cx="8712043" cy="9578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not completely clear if they are legal…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30" t="7367" r="16490" b="38928"/>
          <a:stretch/>
        </p:blipFill>
        <p:spPr>
          <a:xfrm>
            <a:off x="862642" y="2510806"/>
            <a:ext cx="7021902" cy="35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61996"/>
            <a:ext cx="8799092" cy="785375"/>
          </a:xfrm>
        </p:spPr>
        <p:txBody>
          <a:bodyPr>
            <a:normAutofit/>
          </a:bodyPr>
          <a:lstStyle/>
          <a:p>
            <a:r>
              <a:rPr lang="pl-PL" sz="3800" dirty="0"/>
              <a:t>Decentralized Autonomous </a:t>
            </a:r>
            <a:r>
              <a:rPr lang="pl-PL" sz="3800" dirty="0" smtClean="0"/>
              <a:t>Organizations</a:t>
            </a:r>
            <a:endParaRPr lang="pl-PL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14" y="1335136"/>
            <a:ext cx="8437671" cy="5009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The best-known example: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 smtClean="0">
                <a:solidFill>
                  <a:srgbClr val="7030A0"/>
                </a:solidFill>
              </a:rPr>
              <a:t>The DAO contract</a:t>
            </a:r>
          </a:p>
          <a:p>
            <a:r>
              <a:rPr lang="pl-PL" dirty="0" smtClean="0"/>
              <a:t>users can </a:t>
            </a:r>
            <a:r>
              <a:rPr lang="pl-PL" b="1" dirty="0" smtClean="0">
                <a:solidFill>
                  <a:srgbClr val="FF0000"/>
                </a:solidFill>
              </a:rPr>
              <a:t>deposit ETH into it</a:t>
            </a:r>
          </a:p>
          <a:p>
            <a:r>
              <a:rPr lang="pl-PL" dirty="0" smtClean="0"/>
              <a:t>then they </a:t>
            </a:r>
            <a:r>
              <a:rPr lang="pl-PL" b="1" dirty="0" smtClean="0">
                <a:solidFill>
                  <a:srgbClr val="00B050"/>
                </a:solidFill>
              </a:rPr>
              <a:t>democratically decide how to spend them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Deplyoed in </a:t>
            </a:r>
            <a:r>
              <a:rPr lang="pl-PL" b="1" dirty="0" smtClean="0"/>
              <a:t>May 2016</a:t>
            </a:r>
            <a:r>
              <a:rPr lang="pl-PL" dirty="0" smtClean="0"/>
              <a:t>. </a:t>
            </a:r>
            <a:r>
              <a:rPr lang="pl-PL" dirty="0"/>
              <a:t>C</a:t>
            </a:r>
            <a:r>
              <a:rPr lang="pl-PL" dirty="0" smtClean="0"/>
              <a:t>ollected </a:t>
            </a:r>
            <a:r>
              <a:rPr lang="en-GB" b="1" dirty="0">
                <a:solidFill>
                  <a:srgbClr val="0070C0"/>
                </a:solidFill>
              </a:rPr>
              <a:t>12.7M Ether </a:t>
            </a:r>
            <a:r>
              <a:rPr lang="en-GB" dirty="0" smtClean="0"/>
              <a:t>(</a:t>
            </a:r>
            <a:r>
              <a:rPr lang="pl-PL" dirty="0" smtClean="0"/>
              <a:t>equal to </a:t>
            </a:r>
            <a:r>
              <a:rPr lang="en-GB" b="1" dirty="0" smtClean="0">
                <a:solidFill>
                  <a:srgbClr val="0070C0"/>
                </a:solidFill>
              </a:rPr>
              <a:t>$150M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dirty="0" smtClean="0"/>
              <a:t>then</a:t>
            </a:r>
            <a:r>
              <a:rPr lang="en-GB" dirty="0" smtClean="0"/>
              <a:t>)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Hacked</a:t>
            </a:r>
            <a:r>
              <a:rPr lang="pl-PL" dirty="0" smtClean="0"/>
              <a:t> in </a:t>
            </a:r>
            <a:r>
              <a:rPr lang="pl-PL" b="1" dirty="0" smtClean="0"/>
              <a:t>June 2016 </a:t>
            </a:r>
            <a:r>
              <a:rPr lang="pl-PL" dirty="0" smtClean="0"/>
              <a:t>(</a:t>
            </a:r>
            <a:r>
              <a:rPr lang="pl-PL" b="1" dirty="0" smtClean="0">
                <a:solidFill>
                  <a:srgbClr val="0070C0"/>
                </a:solidFill>
              </a:rPr>
              <a:t>$50M </a:t>
            </a:r>
            <a:r>
              <a:rPr lang="pl-PL" dirty="0" smtClean="0"/>
              <a:t>stolen)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2050" name="Picture 2" descr="https://cdn-images-1.medium.com/max/1600/1*cPzNsibV-QiDF89KGc4GS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05" y="1174020"/>
            <a:ext cx="2418690" cy="109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Reaction of the Ethereum developers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60" y="1347086"/>
            <a:ext cx="8712043" cy="1793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“hard fork” </a:t>
            </a:r>
            <a:r>
              <a:rPr lang="en-US" dirty="0" smtClean="0"/>
              <a:t>– on </a:t>
            </a:r>
            <a:r>
              <a:rPr lang="en-GB" dirty="0"/>
              <a:t>20 July 2016 01:20:40 PM +UTC at Block </a:t>
            </a:r>
            <a:r>
              <a:rPr lang="en-GB" dirty="0" smtClean="0"/>
              <a:t>1920000</a:t>
            </a:r>
            <a:r>
              <a:rPr lang="en-GB" dirty="0"/>
              <a:t> </a:t>
            </a:r>
            <a:r>
              <a:rPr lang="en-GB" dirty="0" smtClean="0"/>
              <a:t>(it restored the stolen ETH)</a:t>
            </a:r>
            <a:endParaRPr lang="en-GB" dirty="0"/>
          </a:p>
        </p:txBody>
      </p:sp>
      <p:pic>
        <p:nvPicPr>
          <p:cNvPr id="3074" name="Picture 2" descr="Znalezione obrazy dla zapytania ethereum classic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7446" r="7588" b="10237"/>
          <a:stretch/>
        </p:blipFill>
        <p:spPr bwMode="auto">
          <a:xfrm>
            <a:off x="5766331" y="4298652"/>
            <a:ext cx="1998484" cy="10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thereum 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87" y="3950309"/>
            <a:ext cx="2446617" cy="19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216037" y="5483897"/>
            <a:ext cx="2914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current value: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USD 100 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429892" y="5483897"/>
            <a:ext cx="251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current value: </a:t>
            </a:r>
            <a:r>
              <a:rPr lang="en-US" sz="2400" b="1" dirty="0" smtClean="0">
                <a:solidFill>
                  <a:srgbClr val="FF0000"/>
                </a:solidFill>
              </a:rPr>
              <a:t>USD 4</a:t>
            </a:r>
            <a:r>
              <a:rPr lang="en-US" sz="2400" dirty="0" smtClean="0"/>
              <a:t> </a:t>
            </a:r>
            <a:endParaRPr lang="pl-PL" sz="2400" dirty="0"/>
          </a:p>
        </p:txBody>
      </p:sp>
      <p:sp>
        <p:nvSpPr>
          <p:cNvPr id="5" name="Left-Up Arrow 4"/>
          <p:cNvSpPr/>
          <p:nvPr/>
        </p:nvSpPr>
        <p:spPr>
          <a:xfrm rot="13525610">
            <a:off x="3398007" y="2930017"/>
            <a:ext cx="2092131" cy="2040585"/>
          </a:xfrm>
          <a:prstGeom prst="leftUpArrow">
            <a:avLst>
              <a:gd name="adj1" fmla="val 25390"/>
              <a:gd name="adj2" fmla="val 25000"/>
              <a:gd name="adj3" fmla="val 2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433944"/>
            <a:ext cx="7124466" cy="51528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smart contracts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Examples of smart contracts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token contract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multiparty games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criminal use of smart contracts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Off-chain protocols</a:t>
            </a:r>
          </a:p>
        </p:txBody>
      </p:sp>
      <p:sp>
        <p:nvSpPr>
          <p:cNvPr id="4" name="Strzałka w lewo 3"/>
          <p:cNvSpPr/>
          <p:nvPr/>
        </p:nvSpPr>
        <p:spPr>
          <a:xfrm>
            <a:off x="3883964" y="2680759"/>
            <a:ext cx="1534259" cy="57939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More interesting examples: games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533524"/>
            <a:ext cx="8712043" cy="50533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possible to play </a:t>
            </a:r>
            <a:r>
              <a:rPr lang="en-US" b="1" dirty="0" smtClean="0">
                <a:solidFill>
                  <a:srgbClr val="FF0000"/>
                </a:solidFill>
              </a:rPr>
              <a:t>multiparty games </a:t>
            </a:r>
            <a:r>
              <a:rPr lang="en-US" dirty="0" smtClean="0"/>
              <a:t>using smart contracts.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done </a:t>
            </a:r>
            <a:r>
              <a:rPr lang="en-US" b="1" dirty="0" smtClean="0">
                <a:solidFill>
                  <a:srgbClr val="7030A0"/>
                </a:solidFill>
              </a:rPr>
              <a:t>without relying on any trusted third party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Security is based on the security of the underlying smart contract platform.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91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6580" y="140006"/>
            <a:ext cx="84402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two-party lottery game</a:t>
            </a:r>
            <a:endParaRPr lang="en-US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068188" y="1213603"/>
            <a:ext cx="3087776" cy="71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12" name="Strzałka zakrzywiona w lewo 11"/>
          <p:cNvSpPr/>
          <p:nvPr/>
        </p:nvSpPr>
        <p:spPr>
          <a:xfrm rot="5400000">
            <a:off x="2977118" y="2999506"/>
            <a:ext cx="1960714" cy="2455524"/>
          </a:xfrm>
          <a:prstGeom prst="curvedLeftArrow">
            <a:avLst>
              <a:gd name="adj1" fmla="val 25000"/>
              <a:gd name="adj2" fmla="val 43729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oleTekstowe 12"/>
          <p:cNvSpPr txBox="1"/>
          <p:nvPr/>
        </p:nvSpPr>
        <p:spPr>
          <a:xfrm>
            <a:off x="1823148" y="3929184"/>
            <a:ext cx="551259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 random party earns 1 ETH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other one looses 1 ETH</a:t>
            </a:r>
            <a:endParaRPr lang="en-US" sz="2400" b="1" dirty="0"/>
          </a:p>
        </p:txBody>
      </p:sp>
      <p:pic>
        <p:nvPicPr>
          <p:cNvPr id="14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57" y="1602398"/>
            <a:ext cx="1136547" cy="1338336"/>
          </a:xfrm>
          <a:prstGeom prst="rect">
            <a:avLst/>
          </a:prstGeom>
        </p:spPr>
      </p:pic>
      <p:pic>
        <p:nvPicPr>
          <p:cNvPr id="15" name="Obraz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96" y="1758380"/>
            <a:ext cx="1555729" cy="118235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169606" y="1662940"/>
            <a:ext cx="3549419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   bfa1406343bb49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flipH="1">
            <a:off x="3097599" y="2094988"/>
            <a:ext cx="3676184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ga63w234349aa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169606" y="2527036"/>
            <a:ext cx="3549419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   bfa144534555d9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732" y="5889899"/>
            <a:ext cx="8573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to construct such a lottery using smart contracts?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72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13" y="185106"/>
            <a:ext cx="8221908" cy="784919"/>
          </a:xfrm>
        </p:spPr>
        <p:txBody>
          <a:bodyPr/>
          <a:lstStyle/>
          <a:p>
            <a:r>
              <a:rPr lang="en-US" dirty="0" smtClean="0"/>
              <a:t>Let’s start with a little detour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698688" y="2060736"/>
            <a:ext cx="2016224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   bfa1406343bb49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3626680" y="2492784"/>
            <a:ext cx="2088232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ga63w234349aa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98688" y="2924832"/>
            <a:ext cx="2016224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   bfa144534555d9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655" y="1916720"/>
            <a:ext cx="1136547" cy="1338336"/>
          </a:xfrm>
          <a:prstGeom prst="rect">
            <a:avLst/>
          </a:prstGeom>
        </p:spPr>
      </p:pic>
      <p:pic>
        <p:nvPicPr>
          <p:cNvPr id="10" name="Obraz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735" y="2131138"/>
            <a:ext cx="1555729" cy="1182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8" y="4154293"/>
            <a:ext cx="680719" cy="680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8" y="5110657"/>
            <a:ext cx="687691" cy="6876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8146" y="3709754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output: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8462" y="373091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6032" y="371623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8862" y="4728486"/>
            <a:ext cx="99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where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57199" y="4733412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 =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3683188" y="4034897"/>
            <a:ext cx="430064" cy="1889760"/>
          </a:xfrm>
          <a:prstGeom prst="leftBrace">
            <a:avLst>
              <a:gd name="adj1" fmla="val 3904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51924" y="4279506"/>
            <a:ext cx="279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 probability </a:t>
            </a:r>
            <a:r>
              <a:rPr lang="en-US" sz="2400" b="1" dirty="0" smtClean="0">
                <a:solidFill>
                  <a:srgbClr val="FF0000"/>
                </a:solidFill>
              </a:rPr>
              <a:t>1/2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7825" y="5226992"/>
            <a:ext cx="27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 probability </a:t>
            </a:r>
            <a:r>
              <a:rPr lang="en-US" sz="2400" b="1" dirty="0" smtClean="0">
                <a:solidFill>
                  <a:srgbClr val="FF0000"/>
                </a:solidFill>
              </a:rPr>
              <a:t>1/2 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14024" y="3370551"/>
            <a:ext cx="386667" cy="3671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6321594" y="3370551"/>
            <a:ext cx="386667" cy="3671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813" y="1144373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Coin-flipping by </a:t>
            </a:r>
            <a:r>
              <a:rPr lang="en-US" sz="2400" dirty="0"/>
              <a:t>telephone </a:t>
            </a:r>
            <a:r>
              <a:rPr lang="en-US" sz="2400" b="1" dirty="0">
                <a:solidFill>
                  <a:srgbClr val="00B050"/>
                </a:solidFill>
              </a:rPr>
              <a:t>[Manuel Blum </a:t>
            </a:r>
            <a:r>
              <a:rPr lang="en-US" sz="2400" b="1" dirty="0" smtClean="0">
                <a:solidFill>
                  <a:srgbClr val="00B050"/>
                </a:solidFill>
              </a:rPr>
              <a:t>1981]</a:t>
            </a:r>
            <a:r>
              <a:rPr lang="en-US" sz="2400" dirty="0" smtClean="0"/>
              <a:t>:</a:t>
            </a:r>
            <a:endParaRPr lang="pl-PL" sz="2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806115" y="6077610"/>
            <a:ext cx="1916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do it?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736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/>
      <p:bldP spid="15" grpId="0"/>
      <p:bldP spid="16" grpId="0"/>
      <p:bldP spid="17" grpId="0"/>
      <p:bldP spid="18" grpId="0"/>
      <p:bldP spid="20" grpId="0" animBg="1"/>
      <p:bldP spid="21" grpId="0"/>
      <p:bldP spid="22" grpId="0"/>
      <p:bldP spid="23" grpId="0" animBg="1"/>
      <p:bldP spid="2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solve the coin-tossing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85926"/>
            <a:ext cx="5400684" cy="3143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70C0"/>
                </a:solidFill>
              </a:rPr>
              <a:t>Idea</a:t>
            </a:r>
            <a:br>
              <a:rPr lang="en-US" sz="4000" b="1" u="sng" dirty="0" smtClean="0">
                <a:solidFill>
                  <a:srgbClr val="0070C0"/>
                </a:solidFill>
              </a:rPr>
            </a:b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dirty="0" smtClean="0"/>
              <a:t>Remember the old game: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b="1" dirty="0" smtClean="0"/>
              <a:t>rock-paper-scissors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553504" y="2876124"/>
            <a:ext cx="4323504" cy="2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68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transaction syntax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10826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the previous </a:t>
            </a:r>
            <a:r>
              <a:rPr lang="en-US" dirty="0"/>
              <a:t>lecture </a:t>
            </a:r>
            <a:r>
              <a:rPr lang="en-US" dirty="0" smtClean="0"/>
              <a:t>– “standard” transactions: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1572863" y="3305554"/>
            <a:ext cx="7296956" cy="600359"/>
            <a:chOff x="1715262" y="3076787"/>
            <a:chExt cx="7032035" cy="600359"/>
          </a:xfrm>
        </p:grpSpPr>
        <p:sp>
          <p:nvSpPr>
            <p:cNvPr id="5" name="Prostokąt 4"/>
            <p:cNvSpPr/>
            <p:nvPr/>
          </p:nvSpPr>
          <p:spPr>
            <a:xfrm>
              <a:off x="1715262" y="3076788"/>
              <a:ext cx="625150" cy="59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2</a:t>
              </a:r>
              <a:r>
                <a:rPr lang="en-US" b="1" dirty="0" smtClean="0">
                  <a:latin typeface="Cambria" panose="02040503050406030204" pitchFamily="18" charset="0"/>
                </a:rPr>
                <a:t> = 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373734" y="3076787"/>
              <a:ext cx="3775319" cy="5952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/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(User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1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sends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1 BTC 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from </a:t>
              </a:r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1 </a:t>
              </a:r>
              <a:r>
                <a:rPr lang="en-US" dirty="0" smtClean="0">
                  <a:latin typeface="Cambria" panose="02040503050406030204" pitchFamily="18" charset="0"/>
                </a:rPr>
                <a:t>to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endParaRPr lang="en-US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6149054" y="3076788"/>
              <a:ext cx="2598243" cy="60035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ambria" panose="02040503050406030204" pitchFamily="18" charset="0"/>
                </a:rPr>
                <a:t>signature of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1 </a:t>
              </a:r>
              <a:r>
                <a:rPr lang="en-US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on </a:t>
              </a:r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[T</a:t>
              </a:r>
              <a:r>
                <a:rPr lang="en-US" b="1" baseline="-25000" dirty="0">
                  <a:solidFill>
                    <a:schemeClr val="tx1"/>
                  </a:solidFill>
                  <a:latin typeface="Cambria" panose="02040503050406030204" pitchFamily="18" charset="0"/>
                </a:rPr>
                <a:t>2</a:t>
              </a:r>
              <a:r>
                <a:rPr lang="en-US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])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572863" y="4402551"/>
            <a:ext cx="7296955" cy="595271"/>
            <a:chOff x="1715262" y="4481184"/>
            <a:chExt cx="7296955" cy="595271"/>
          </a:xfrm>
        </p:grpSpPr>
        <p:sp>
          <p:nvSpPr>
            <p:cNvPr id="9" name="Prostokąt 8"/>
            <p:cNvSpPr/>
            <p:nvPr/>
          </p:nvSpPr>
          <p:spPr>
            <a:xfrm>
              <a:off x="1715262" y="4481185"/>
              <a:ext cx="625150" cy="59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>
                  <a:latin typeface="Cambria" panose="02040503050406030204" pitchFamily="18" charset="0"/>
                </a:rPr>
                <a:t>3</a:t>
              </a:r>
              <a:r>
                <a:rPr lang="en-US" b="1" dirty="0" smtClean="0">
                  <a:latin typeface="Cambria" panose="02040503050406030204" pitchFamily="18" charset="0"/>
                </a:rPr>
                <a:t> = 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373732" y="4481184"/>
              <a:ext cx="3942357" cy="5952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/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(User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sends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1 BTC 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from </a:t>
              </a:r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>
                  <a:latin typeface="Cambria" panose="02040503050406030204" pitchFamily="18" charset="0"/>
                </a:rPr>
                <a:t>2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 </a:t>
              </a:r>
              <a:r>
                <a:rPr lang="en-US" dirty="0" smtClean="0">
                  <a:latin typeface="Cambria" panose="02040503050406030204" pitchFamily="18" charset="0"/>
                </a:rPr>
                <a:t>to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3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endParaRPr lang="en-US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6316090" y="4481184"/>
              <a:ext cx="2696127" cy="58651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ambria" panose="02040503050406030204" pitchFamily="18" charset="0"/>
                </a:rPr>
                <a:t>signature of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on [T</a:t>
              </a:r>
              <a:r>
                <a:rPr lang="en-US" b="1" baseline="-250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3</a:t>
              </a:r>
              <a:r>
                <a:rPr lang="en-US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])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2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5" y="4241938"/>
            <a:ext cx="970060" cy="970060"/>
          </a:xfrm>
          <a:prstGeom prst="rect">
            <a:avLst/>
          </a:prstGeom>
        </p:spPr>
      </p:pic>
      <p:pic>
        <p:nvPicPr>
          <p:cNvPr id="13" name="Obraz 7" descr="angry-bird-yellow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3" y="3102596"/>
            <a:ext cx="969389" cy="969389"/>
          </a:xfrm>
          <a:prstGeom prst="rect">
            <a:avLst/>
          </a:prstGeom>
        </p:spPr>
      </p:pic>
      <p:sp>
        <p:nvSpPr>
          <p:cNvPr id="14" name="Zaokrąglony prostokąt 14"/>
          <p:cNvSpPr/>
          <p:nvPr/>
        </p:nvSpPr>
        <p:spPr>
          <a:xfrm>
            <a:off x="297005" y="3449236"/>
            <a:ext cx="457200" cy="451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aokrąglony prostokąt 15"/>
          <p:cNvSpPr/>
          <p:nvPr/>
        </p:nvSpPr>
        <p:spPr>
          <a:xfrm>
            <a:off x="252441" y="4546233"/>
            <a:ext cx="457200" cy="451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47900" y="1785926"/>
          <a:ext cx="6096000" cy="478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draw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Alice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  <a:t>wins</a:t>
                      </a:r>
                      <a:endParaRPr lang="en-US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Bob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sz="2800" b="1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wins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Bob</a:t>
                      </a:r>
                      <a:br>
                        <a:rPr lang="en-US" sz="28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draw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Alice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Alice</a:t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Bob</a:t>
                      </a:r>
                      <a:br>
                        <a:rPr lang="en-US" sz="28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draw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 descr="C:\Users\Stefan\AppData\Local\Microsoft\Windows\Temporary Internet Files\Content.IE5\N1FMNW7D\MPj043095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286016" cy="2128073"/>
          </a:xfrm>
          <a:prstGeom prst="rect">
            <a:avLst/>
          </a:prstGeom>
          <a:noFill/>
        </p:spPr>
      </p:pic>
      <p:pic>
        <p:nvPicPr>
          <p:cNvPr id="6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4" cstate="print"/>
          <a:srcRect l="5250" t="18000" r="63250" b="30000"/>
          <a:stretch>
            <a:fillRect/>
          </a:stretch>
        </p:blipFill>
        <p:spPr bwMode="auto">
          <a:xfrm>
            <a:off x="3976726" y="1857366"/>
            <a:ext cx="928694" cy="1006086"/>
          </a:xfrm>
          <a:prstGeom prst="rect">
            <a:avLst/>
          </a:prstGeom>
          <a:noFill/>
        </p:spPr>
      </p:pic>
      <p:pic>
        <p:nvPicPr>
          <p:cNvPr id="7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l="35438" t="14000" r="29125" b="8000"/>
          <a:stretch>
            <a:fillRect/>
          </a:stretch>
        </p:blipFill>
        <p:spPr bwMode="auto">
          <a:xfrm rot="15718345">
            <a:off x="5578865" y="1905554"/>
            <a:ext cx="699158" cy="1009896"/>
          </a:xfrm>
          <a:prstGeom prst="rect">
            <a:avLst/>
          </a:prstGeom>
          <a:noFill/>
        </p:spPr>
      </p:pic>
      <p:pic>
        <p:nvPicPr>
          <p:cNvPr id="8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6" cstate="print"/>
          <a:srcRect l="69813" t="28000" r="3937" b="18000"/>
          <a:stretch>
            <a:fillRect/>
          </a:stretch>
        </p:blipFill>
        <p:spPr bwMode="auto">
          <a:xfrm rot="5729677">
            <a:off x="7011282" y="1766610"/>
            <a:ext cx="805536" cy="1087473"/>
          </a:xfrm>
          <a:prstGeom prst="rect">
            <a:avLst/>
          </a:prstGeom>
          <a:noFill/>
        </p:spPr>
      </p:pic>
      <p:pic>
        <p:nvPicPr>
          <p:cNvPr id="10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4" cstate="print"/>
          <a:srcRect l="5250" t="18000" r="63250" b="30000"/>
          <a:stretch>
            <a:fillRect/>
          </a:stretch>
        </p:blipFill>
        <p:spPr bwMode="auto">
          <a:xfrm>
            <a:off x="2357422" y="3071810"/>
            <a:ext cx="928694" cy="1006086"/>
          </a:xfrm>
          <a:prstGeom prst="rect">
            <a:avLst/>
          </a:prstGeom>
          <a:noFill/>
        </p:spPr>
      </p:pic>
      <p:pic>
        <p:nvPicPr>
          <p:cNvPr id="11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l="35438" t="14000" r="29125" b="8000"/>
          <a:stretch>
            <a:fillRect/>
          </a:stretch>
        </p:blipFill>
        <p:spPr bwMode="auto">
          <a:xfrm rot="15718345">
            <a:off x="2413786" y="4269416"/>
            <a:ext cx="699158" cy="1009896"/>
          </a:xfrm>
          <a:prstGeom prst="rect">
            <a:avLst/>
          </a:prstGeom>
          <a:noFill/>
        </p:spPr>
      </p:pic>
      <p:pic>
        <p:nvPicPr>
          <p:cNvPr id="12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6" cstate="print"/>
          <a:srcRect l="69813" t="28000" r="3937" b="18000"/>
          <a:stretch>
            <a:fillRect/>
          </a:stretch>
        </p:blipFill>
        <p:spPr bwMode="auto">
          <a:xfrm rot="5729677">
            <a:off x="2463020" y="5409947"/>
            <a:ext cx="805536" cy="10874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29256" y="1000108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4500570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Bob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Let’s simplify this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786454"/>
            <a:ext cx="8229600" cy="714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In other words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0070C0"/>
                </a:solidFill>
              </a:rPr>
              <a:t>Alice</a:t>
            </a:r>
            <a:r>
              <a:rPr lang="en-US" dirty="0" smtClean="0"/>
              <a:t> wins iff </a:t>
            </a:r>
            <a:r>
              <a:rPr lang="en-US" b="1" dirty="0" smtClean="0">
                <a:solidFill>
                  <a:srgbClr val="C00000"/>
                </a:solidFill>
              </a:rPr>
              <a:t>A ⊕ B = 0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71736" y="1768083"/>
          <a:ext cx="4572000" cy="358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658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A=0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A=1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58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B=0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Alice</a:t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Bob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sz="2800" b="1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58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B=1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Bob</a:t>
                      </a:r>
                      <a:br>
                        <a:rPr lang="en-US" sz="28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Alice</a:t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14942" y="1196579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857628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15894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Another way to look at 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4641" y="1428736"/>
            <a:ext cx="25250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smtClean="0">
                <a:solidFill>
                  <a:srgbClr val="0070C0"/>
                </a:solidFill>
              </a:rPr>
              <a:t>Bob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has an input B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880" y="1428736"/>
            <a:ext cx="2525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Alice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has an input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82811" y="3714752"/>
                <a:ext cx="5206041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they should jointly compute </a:t>
                </a:r>
              </a:p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</a:rPr>
                  <a:t>x = A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</a:rPr>
                  <a:t> B</a:t>
                </a:r>
              </a:p>
              <a:p>
                <a:pPr algn="ctr"/>
                <a:r>
                  <a:rPr lang="en-US" sz="3200" dirty="0" smtClean="0"/>
                  <a:t>(in a secure way)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11" y="3714752"/>
                <a:ext cx="520604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 rot="2587424">
            <a:off x="3452465" y="2619359"/>
            <a:ext cx="1285884" cy="7858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628498" flipH="1" flipV="1">
            <a:off x="5004699" y="2542198"/>
            <a:ext cx="1253382" cy="84969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357694"/>
            <a:ext cx="822960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Problem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B</a:t>
            </a:r>
            <a:r>
              <a:rPr lang="en-US" b="1" dirty="0" smtClean="0"/>
              <a:t> </a:t>
            </a:r>
            <a:r>
              <a:rPr lang="en-US" dirty="0" smtClean="0"/>
              <a:t>should be sent at the same time</a:t>
            </a:r>
          </a:p>
          <a:p>
            <a:pPr>
              <a:buNone/>
            </a:pPr>
            <a:r>
              <a:rPr lang="en-US" dirty="0" smtClean="0"/>
              <a:t> (e.g. if </a:t>
            </a:r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dirty="0" smtClean="0"/>
              <a:t>is sent before </a:t>
            </a:r>
            <a:r>
              <a:rPr lang="en-US" b="1" dirty="0" smtClean="0">
                <a:solidFill>
                  <a:srgbClr val="C00000"/>
                </a:solidFill>
              </a:rPr>
              <a:t>B</a:t>
            </a:r>
            <a:r>
              <a:rPr lang="en-US" b="1" dirty="0" smtClean="0"/>
              <a:t> </a:t>
            </a:r>
            <a:r>
              <a:rPr lang="en-US" dirty="0" smtClean="0"/>
              <a:t>then a malicious </a:t>
            </a:r>
            <a:r>
              <a:rPr lang="en-US" b="1" dirty="0" smtClean="0">
                <a:solidFill>
                  <a:srgbClr val="0070C0"/>
                </a:solidFill>
              </a:rPr>
              <a:t>Bob</a:t>
            </a:r>
            <a:r>
              <a:rPr lang="en-US" b="1" dirty="0" smtClean="0"/>
              <a:t> </a:t>
            </a:r>
            <a:r>
              <a:rPr lang="en-US" dirty="0" smtClean="0"/>
              <a:t>can set </a:t>
            </a:r>
            <a:r>
              <a:rPr lang="en-US" b="1" dirty="0" smtClean="0">
                <a:solidFill>
                  <a:srgbClr val="C00000"/>
                </a:solidFill>
              </a:rPr>
              <a:t>B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:= x ⊕ A</a:t>
            </a:r>
            <a:r>
              <a:rPr lang="en-US" dirty="0" smtClean="0">
                <a:sym typeface="Wingdings" pitchFamily="2" charset="2"/>
              </a:rPr>
              <a:t>, where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x</a:t>
            </a:r>
            <a:r>
              <a:rPr lang="en-US" dirty="0" smtClean="0">
                <a:sym typeface="Wingdings" pitchFamily="2" charset="2"/>
              </a:rPr>
              <a:t> is chosen by him).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3643314"/>
            <a:ext cx="178595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x = A ⊕ B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3560786"/>
            <a:ext cx="171451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x = A ⊕ B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>
            <a:off x="7358083" y="3114732"/>
            <a:ext cx="0" cy="446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0"/>
          </p:cNvCxnSpPr>
          <p:nvPr/>
        </p:nvCxnSpPr>
        <p:spPr>
          <a:xfrm flipH="1">
            <a:off x="1893075" y="3115029"/>
            <a:ext cx="5553" cy="528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/>
          <p:nvPr/>
        </p:nvGrpSpPr>
        <p:grpSpPr>
          <a:xfrm>
            <a:off x="2786050" y="2214554"/>
            <a:ext cx="3500462" cy="400110"/>
            <a:chOff x="2786050" y="2214554"/>
            <a:chExt cx="3500462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786050" y="2428868"/>
              <a:ext cx="350046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14744" y="2214554"/>
              <a:ext cx="1679114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random bit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2714612" y="2714620"/>
            <a:ext cx="3643338" cy="400110"/>
            <a:chOff x="2714612" y="2714620"/>
            <a:chExt cx="3643338" cy="400110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2714612" y="2857496"/>
              <a:ext cx="36433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714744" y="2714620"/>
              <a:ext cx="1679114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random bit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B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9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932" y="1583069"/>
            <a:ext cx="1136547" cy="1338336"/>
          </a:xfrm>
          <a:prstGeom prst="rect">
            <a:avLst/>
          </a:prstGeom>
        </p:spPr>
      </p:pic>
      <p:pic>
        <p:nvPicPr>
          <p:cNvPr id="20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11" y="1905107"/>
            <a:ext cx="1555729" cy="11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guarantee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20002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Seems hard: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the internet is not synchronous...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929066"/>
            <a:ext cx="9144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/>
              <a:t> A solution:</a:t>
            </a:r>
            <a:br>
              <a:rPr lang="en-US" sz="3600" dirty="0" smtClean="0"/>
            </a:br>
            <a:endParaRPr lang="en-US" sz="3600" dirty="0" smtClean="0"/>
          </a:p>
          <a:p>
            <a:pPr algn="ctr">
              <a:buNone/>
            </a:pPr>
            <a:r>
              <a:rPr lang="en-US" sz="3600" b="1" dirty="0" smtClean="0"/>
              <a:t>bit commitments</a:t>
            </a:r>
          </a:p>
          <a:p>
            <a:pPr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72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00438"/>
            <a:ext cx="1428760" cy="9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Commitment schemes – an intuition</a:t>
            </a:r>
            <a:endParaRPr lang="en-US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500430" y="2714620"/>
            <a:ext cx="3571900" cy="771524"/>
          </a:xfrm>
          <a:prstGeom prst="rightArrow">
            <a:avLst>
              <a:gd name="adj1" fmla="val 50000"/>
              <a:gd name="adj2" fmla="val 4668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 smtClean="0"/>
              <a:t>Alice</a:t>
            </a:r>
            <a:r>
              <a:rPr lang="en-US" dirty="0" smtClean="0"/>
              <a:t> sends a </a:t>
            </a:r>
            <a:r>
              <a:rPr lang="en-US" b="1" dirty="0" smtClean="0"/>
              <a:t>locked</a:t>
            </a:r>
            <a:r>
              <a:rPr lang="en-US" dirty="0" smtClean="0"/>
              <a:t> box to </a:t>
            </a:r>
            <a:r>
              <a:rPr lang="en-US" b="1" dirty="0" smtClean="0"/>
              <a:t>Bob</a:t>
            </a:r>
            <a:endParaRPr lang="en-US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253334"/>
            <a:ext cx="1214446" cy="13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MCj043159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3929066"/>
            <a:ext cx="700110" cy="7001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1357298"/>
            <a:ext cx="11722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 bit </a:t>
            </a:r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871840" y="1818963"/>
            <a:ext cx="383846" cy="4343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1736" y="2539086"/>
            <a:ext cx="38504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3143240" y="4500570"/>
            <a:ext cx="3929090" cy="771524"/>
          </a:xfrm>
          <a:prstGeom prst="rightArrow">
            <a:avLst>
              <a:gd name="adj1" fmla="val 50000"/>
              <a:gd name="adj2" fmla="val 46688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 smtClean="0"/>
              <a:t>Alice</a:t>
            </a:r>
            <a:r>
              <a:rPr lang="en-US" dirty="0" smtClean="0"/>
              <a:t> can later send the key to </a:t>
            </a:r>
            <a:r>
              <a:rPr lang="en-US" b="1" dirty="0"/>
              <a:t>B</a:t>
            </a:r>
            <a:r>
              <a:rPr lang="en-US" b="1" dirty="0" smtClean="0"/>
              <a:t>ob</a:t>
            </a:r>
            <a:endParaRPr lang="en-US" b="1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214950"/>
            <a:ext cx="1214446" cy="13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929586" y="5500702"/>
            <a:ext cx="38504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MCj0431598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76" y="5929330"/>
            <a:ext cx="714380" cy="714380"/>
          </a:xfrm>
          <a:prstGeom prst="rect">
            <a:avLst/>
          </a:prstGeom>
          <a:noFill/>
        </p:spPr>
      </p:pic>
      <p:sp>
        <p:nvSpPr>
          <p:cNvPr id="22" name="Rectangular Callout 21"/>
          <p:cNvSpPr/>
          <p:nvPr/>
        </p:nvSpPr>
        <p:spPr>
          <a:xfrm>
            <a:off x="1857356" y="3643314"/>
            <a:ext cx="4500594" cy="642942"/>
          </a:xfrm>
          <a:prstGeom prst="wedgeRectCallout">
            <a:avLst>
              <a:gd name="adj1" fmla="val 79686"/>
              <a:gd name="adj2" fmla="val 340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[binding]</a:t>
            </a:r>
            <a:r>
              <a:rPr lang="en-US" dirty="0" smtClean="0"/>
              <a:t> from now </a:t>
            </a:r>
            <a:r>
              <a:rPr lang="en-US" b="1" dirty="0" smtClean="0"/>
              <a:t>Alice</a:t>
            </a:r>
            <a:r>
              <a:rPr lang="en-US" dirty="0" smtClean="0"/>
              <a:t> cannot change </a:t>
            </a:r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,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[hiding] </a:t>
            </a:r>
            <a:r>
              <a:rPr lang="en-US" dirty="0" smtClean="0"/>
              <a:t>but </a:t>
            </a:r>
            <a:r>
              <a:rPr lang="en-US" b="1" dirty="0" smtClean="0"/>
              <a:t>Bob </a:t>
            </a:r>
            <a:r>
              <a:rPr lang="en-US" dirty="0" smtClean="0"/>
              <a:t>doesn’t know </a:t>
            </a:r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357686" y="1857364"/>
            <a:ext cx="2143140" cy="642942"/>
          </a:xfrm>
          <a:prstGeom prst="wedgeRectCallout">
            <a:avLst>
              <a:gd name="adj1" fmla="val -16770"/>
              <a:gd name="adj2" fmla="val 1132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Alice</a:t>
            </a:r>
            <a:r>
              <a:rPr lang="en-US" dirty="0" smtClean="0"/>
              <a:t> “commits herself to </a:t>
            </a:r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b="1" dirty="0" smtClean="0"/>
              <a:t>”</a:t>
            </a:r>
            <a:endParaRPr lang="en-US" dirty="0"/>
          </a:p>
        </p:txBody>
      </p:sp>
      <p:sp>
        <p:nvSpPr>
          <p:cNvPr id="24" name="Rectangular Callout 23"/>
          <p:cNvSpPr/>
          <p:nvPr/>
        </p:nvSpPr>
        <p:spPr>
          <a:xfrm>
            <a:off x="4143372" y="5643578"/>
            <a:ext cx="2143140" cy="642942"/>
          </a:xfrm>
          <a:prstGeom prst="wedgeRectCallout">
            <a:avLst>
              <a:gd name="adj1" fmla="val -10167"/>
              <a:gd name="adj2" fmla="val -1423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Alice</a:t>
            </a:r>
            <a:r>
              <a:rPr lang="en-US" dirty="0" smtClean="0"/>
              <a:t> “opens the commitment</a:t>
            </a:r>
            <a:r>
              <a:rPr lang="en-US" b="1" dirty="0" smtClean="0"/>
              <a:t>”</a:t>
            </a:r>
            <a:endParaRPr lang="en-US" dirty="0"/>
          </a:p>
        </p:txBody>
      </p:sp>
      <p:pic>
        <p:nvPicPr>
          <p:cNvPr id="7" name="Picture 7" descr="MCj0433903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4500570"/>
            <a:ext cx="857256" cy="857256"/>
          </a:xfrm>
          <a:prstGeom prst="rect">
            <a:avLst/>
          </a:prstGeom>
          <a:noFill/>
        </p:spPr>
      </p:pic>
      <p:pic>
        <p:nvPicPr>
          <p:cNvPr id="26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5970" y="2100750"/>
            <a:ext cx="1136547" cy="1338336"/>
          </a:xfrm>
          <a:prstGeom prst="rect">
            <a:avLst/>
          </a:prstGeom>
        </p:spPr>
      </p:pic>
      <p:pic>
        <p:nvPicPr>
          <p:cNvPr id="27" name="Obraz 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522" y="2332378"/>
            <a:ext cx="1555729" cy="11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Hash-based commitments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367056" y="1146085"/>
                <a:ext cx="7886700" cy="203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hash-based (in the random oracle model):</a:t>
                </a:r>
              </a:p>
              <a:p>
                <a:pPr marL="400050" lvl="1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– hash function (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.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SHA256</a:t>
                </a:r>
                <a:r>
                  <a:rPr lang="en-US" dirty="0" smtClean="0"/>
                  <a:t>)</a:t>
                </a:r>
              </a:p>
              <a:p>
                <a:pPr marL="857250" lvl="1" indent="-457200"/>
                <a:r>
                  <a:rPr lang="en-US" dirty="0" smtClean="0"/>
                  <a:t>to commit to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{0,1} </a:t>
                </a:r>
                <a:r>
                  <a:rPr lang="en-US" dirty="0" smtClean="0"/>
                  <a:t>take random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{0,1}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send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H(A,R)</a:t>
                </a:r>
              </a:p>
              <a:p>
                <a:pPr marL="857250" lvl="1" indent="-457200"/>
                <a:r>
                  <a:rPr lang="en-US" dirty="0" smtClean="0"/>
                  <a:t>to open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dirty="0" smtClean="0"/>
                  <a:t>send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(A,R)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056" y="1146085"/>
                <a:ext cx="7886700" cy="2032000"/>
              </a:xfrm>
              <a:blipFill>
                <a:blip r:embed="rId2"/>
                <a:stretch>
                  <a:fillRect l="-1546" t="-5105" b="-45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201" y="3853256"/>
            <a:ext cx="1136547" cy="1338336"/>
          </a:xfrm>
          <a:prstGeom prst="rect">
            <a:avLst/>
          </a:prstGeom>
        </p:spPr>
      </p:pic>
      <p:pic>
        <p:nvPicPr>
          <p:cNvPr id="5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36" y="3965079"/>
            <a:ext cx="1555729" cy="1182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3076" y="4711810"/>
            <a:ext cx="400050" cy="3429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913126" y="4711810"/>
            <a:ext cx="1323975" cy="347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</a:t>
            </a:r>
          </a:p>
        </p:txBody>
      </p:sp>
      <p:sp>
        <p:nvSpPr>
          <p:cNvPr id="9" name="Snip Same Side Corner Rectangle 8"/>
          <p:cNvSpPr/>
          <p:nvPr/>
        </p:nvSpPr>
        <p:spPr>
          <a:xfrm>
            <a:off x="2474976" y="4049822"/>
            <a:ext cx="1762125" cy="55059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5964" y="3604980"/>
            <a:ext cx="11811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b="1" dirty="0" smtClean="0">
                <a:solidFill>
                  <a:srgbClr val="FF0000"/>
                </a:solidFill>
              </a:rPr>
              <a:t>H(A,R)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918138" y="3789646"/>
            <a:ext cx="2341880" cy="73277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srgbClr val="FF0000"/>
                </a:solidFill>
              </a:rPr>
              <a:t>H(A,R)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918138" y="4556256"/>
            <a:ext cx="2341880" cy="73277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srgbClr val="FF0000"/>
                </a:solidFill>
              </a:rPr>
              <a:t>(A,R)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135134" y="2965997"/>
            <a:ext cx="2427570" cy="743264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denote it: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Commit(A,R)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928631" y="5495131"/>
            <a:ext cx="2427570" cy="743264"/>
          </a:xfrm>
          <a:prstGeom prst="wedgeRectCallout">
            <a:avLst>
              <a:gd name="adj1" fmla="val -12994"/>
              <a:gd name="adj2" fmla="val -836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denote it: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Open(A,R)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 animBg="1"/>
      <p:bldP spid="12" grpId="0" animBg="1"/>
      <p:bldP spid="14" grpId="0" animBg="1"/>
      <p:bldP spid="15" grpId="0" animBg="1"/>
      <p:bldP spid="8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5" y="184273"/>
            <a:ext cx="840113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How does it solve the coin-flipping problem?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3153" y="1854168"/>
            <a:ext cx="178595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chooses a random bit </a:t>
            </a:r>
            <a:r>
              <a:rPr lang="en-US" sz="2000" b="1" dirty="0" smtClean="0">
                <a:solidFill>
                  <a:srgbClr val="C00000"/>
                </a:solidFill>
              </a:rPr>
              <a:t>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2786050" y="3071810"/>
            <a:ext cx="3214710" cy="8572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commits to </a:t>
            </a:r>
            <a:r>
              <a:rPr lang="en-US" sz="2000" b="1" dirty="0" smtClean="0">
                <a:solidFill>
                  <a:srgbClr val="C00000"/>
                </a:solidFill>
              </a:rPr>
              <a:t>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786050" y="4000504"/>
            <a:ext cx="3214710" cy="92869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sends </a:t>
            </a:r>
            <a:r>
              <a:rPr lang="en-US" sz="2000" b="1" dirty="0" smtClean="0">
                <a:solidFill>
                  <a:srgbClr val="C00000"/>
                </a:solidFill>
              </a:rPr>
              <a:t>B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4214818"/>
            <a:ext cx="178595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chooses a random bit </a:t>
            </a:r>
            <a:r>
              <a:rPr lang="en-US" sz="2400" b="1" dirty="0" smtClean="0">
                <a:solidFill>
                  <a:srgbClr val="C00000"/>
                </a:solidFill>
              </a:rPr>
              <a:t>B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2857488" y="5000636"/>
            <a:ext cx="3214710" cy="8572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opens </a:t>
            </a:r>
            <a:r>
              <a:rPr lang="en-US" sz="2000" b="1" dirty="0" smtClean="0">
                <a:solidFill>
                  <a:srgbClr val="C00000"/>
                </a:solidFill>
              </a:rPr>
              <a:t>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28662" y="4500570"/>
            <a:ext cx="1428760" cy="1928826"/>
          </a:xfrm>
          <a:prstGeom prst="downArrow">
            <a:avLst>
              <a:gd name="adj1" fmla="val 75905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output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A ⊕ B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929454" y="5429264"/>
            <a:ext cx="1428760" cy="1071546"/>
          </a:xfrm>
          <a:prstGeom prst="downArrow">
            <a:avLst>
              <a:gd name="adj1" fmla="val 75905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output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A ⊕ B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8967"/>
            <a:ext cx="1428760" cy="9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 descr="MCj043159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07595"/>
            <a:ext cx="700110" cy="70011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980771" y="2278297"/>
            <a:ext cx="3257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  <a:endParaRPr lang="en-US" dirty="0"/>
          </a:p>
        </p:txBody>
      </p:sp>
      <p:pic>
        <p:nvPicPr>
          <p:cNvPr id="15" name="Picture 7" descr="MCj043390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5621" y="5643554"/>
            <a:ext cx="857256" cy="857256"/>
          </a:xfrm>
          <a:prstGeom prst="rect">
            <a:avLst/>
          </a:prstGeom>
          <a:noFill/>
        </p:spPr>
      </p:pic>
      <p:pic>
        <p:nvPicPr>
          <p:cNvPr id="1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2653980"/>
            <a:ext cx="1136547" cy="1338336"/>
          </a:xfrm>
          <a:prstGeom prst="rect">
            <a:avLst/>
          </a:prstGeom>
        </p:spPr>
      </p:pic>
      <p:pic>
        <p:nvPicPr>
          <p:cNvPr id="19" name="Obraz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77" y="2834106"/>
            <a:ext cx="1555729" cy="11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murka 8"/>
          <p:cNvSpPr/>
          <p:nvPr/>
        </p:nvSpPr>
        <p:spPr>
          <a:xfrm>
            <a:off x="2287230" y="3054970"/>
            <a:ext cx="4242787" cy="836405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1868" y="1286232"/>
            <a:ext cx="7886700" cy="28559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to force Alice to open the commitment?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ight Arrow 6"/>
          <p:cNvSpPr/>
          <p:nvPr/>
        </p:nvSpPr>
        <p:spPr>
          <a:xfrm>
            <a:off x="2719268" y="2096808"/>
            <a:ext cx="3214710" cy="46853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commits to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" name="Left Arrow 7"/>
          <p:cNvSpPr/>
          <p:nvPr/>
        </p:nvSpPr>
        <p:spPr>
          <a:xfrm>
            <a:off x="2719268" y="2565347"/>
            <a:ext cx="3214710" cy="50758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sends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Right Arrow 9"/>
          <p:cNvSpPr/>
          <p:nvPr/>
        </p:nvSpPr>
        <p:spPr>
          <a:xfrm>
            <a:off x="2735913" y="3133397"/>
            <a:ext cx="3214710" cy="51624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opens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0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696" y="2082334"/>
            <a:ext cx="1136547" cy="1338336"/>
          </a:xfrm>
          <a:prstGeom prst="rect">
            <a:avLst/>
          </a:prstGeom>
        </p:spPr>
      </p:pic>
      <p:pic>
        <p:nvPicPr>
          <p:cNvPr id="11" name="Obraz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4" y="2327372"/>
            <a:ext cx="1555729" cy="11823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1868" y="4742731"/>
            <a:ext cx="6604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call the “</a:t>
            </a:r>
            <a:r>
              <a:rPr lang="en-US" sz="2800" b="1" dirty="0" smtClean="0">
                <a:solidFill>
                  <a:srgbClr val="FF0000"/>
                </a:solidFill>
              </a:rPr>
              <a:t>lack of fairness </a:t>
            </a:r>
            <a:r>
              <a:rPr lang="en-US" sz="2800" dirty="0" smtClean="0"/>
              <a:t>problem”.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389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1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54" y="111126"/>
            <a:ext cx="8197536" cy="1325563"/>
          </a:xfrm>
        </p:spPr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4" name="Right Arrow 6"/>
          <p:cNvSpPr/>
          <p:nvPr/>
        </p:nvSpPr>
        <p:spPr>
          <a:xfrm>
            <a:off x="2653652" y="1510664"/>
            <a:ext cx="3214710" cy="46853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commits to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" name="Left Arrow 7"/>
          <p:cNvSpPr/>
          <p:nvPr/>
        </p:nvSpPr>
        <p:spPr>
          <a:xfrm>
            <a:off x="2653652" y="1979203"/>
            <a:ext cx="3214710" cy="50758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sends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Right Arrow 9"/>
          <p:cNvSpPr/>
          <p:nvPr/>
        </p:nvSpPr>
        <p:spPr>
          <a:xfrm>
            <a:off x="2653652" y="2565214"/>
            <a:ext cx="3214710" cy="51624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opens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7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97" y="1563827"/>
            <a:ext cx="1136547" cy="1338336"/>
          </a:xfrm>
          <a:prstGeom prst="rect">
            <a:avLst/>
          </a:prstGeom>
        </p:spPr>
      </p:pic>
      <p:pic>
        <p:nvPicPr>
          <p:cNvPr id="8" name="Obraz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88" y="1744933"/>
            <a:ext cx="1555729" cy="118235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77239" y="3395346"/>
            <a:ext cx="2576513" cy="571500"/>
          </a:xfrm>
          <a:prstGeom prst="wedgeRoundRectCallout">
            <a:avLst>
              <a:gd name="adj1" fmla="val -26902"/>
              <a:gd name="adj2" fmla="val -160000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You lost</a:t>
            </a:r>
            <a:endParaRPr lang="en-US" sz="24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880213" y="3365565"/>
            <a:ext cx="2576513" cy="571500"/>
          </a:xfrm>
          <a:prstGeom prst="wedgeRoundRectCallout">
            <a:avLst>
              <a:gd name="adj1" fmla="val 2858"/>
              <a:gd name="adj2" fmla="val -177500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 what?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405" y="4280735"/>
            <a:ext cx="8539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the problem of </a:t>
            </a:r>
            <a:r>
              <a:rPr lang="en-US" sz="2800" b="1" dirty="0" smtClean="0">
                <a:solidFill>
                  <a:srgbClr val="FF0000"/>
                </a:solidFill>
              </a:rPr>
              <a:t>forcing the parties to respect the output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81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750" y="314912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Strange transactions: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1473517" y="1039187"/>
            <a:ext cx="7296956" cy="600359"/>
            <a:chOff x="1715262" y="3076787"/>
            <a:chExt cx="7032035" cy="600359"/>
          </a:xfrm>
        </p:grpSpPr>
        <p:sp>
          <p:nvSpPr>
            <p:cNvPr id="5" name="Prostokąt 4"/>
            <p:cNvSpPr/>
            <p:nvPr/>
          </p:nvSpPr>
          <p:spPr>
            <a:xfrm>
              <a:off x="1715262" y="3076788"/>
              <a:ext cx="625150" cy="59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2</a:t>
              </a:r>
              <a:r>
                <a:rPr lang="en-US" b="1" dirty="0" smtClean="0">
                  <a:latin typeface="Cambria" panose="02040503050406030204" pitchFamily="18" charset="0"/>
                </a:rPr>
                <a:t> = 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373734" y="3076787"/>
              <a:ext cx="3775319" cy="5952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/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(User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1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sends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1 BTC 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from </a:t>
              </a:r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1 </a:t>
              </a:r>
              <a:r>
                <a:rPr lang="en-US" dirty="0" smtClean="0">
                  <a:latin typeface="Cambria" panose="02040503050406030204" pitchFamily="18" charset="0"/>
                </a:rPr>
                <a:t>to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endParaRPr lang="en-US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6149054" y="3076788"/>
              <a:ext cx="2598243" cy="60035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ambria" panose="02040503050406030204" pitchFamily="18" charset="0"/>
                </a:rPr>
                <a:t>signature of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1 </a:t>
              </a:r>
              <a:r>
                <a:rPr lang="en-US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on </a:t>
              </a:r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[T</a:t>
              </a:r>
              <a:r>
                <a:rPr lang="en-US" b="1" baseline="-25000" dirty="0">
                  <a:solidFill>
                    <a:schemeClr val="tx1"/>
                  </a:solidFill>
                  <a:latin typeface="Cambria" panose="02040503050406030204" pitchFamily="18" charset="0"/>
                </a:rPr>
                <a:t>2</a:t>
              </a:r>
              <a:r>
                <a:rPr lang="en-US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])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473517" y="2136184"/>
            <a:ext cx="7296955" cy="595271"/>
            <a:chOff x="1715262" y="4481184"/>
            <a:chExt cx="7296955" cy="595271"/>
          </a:xfrm>
        </p:grpSpPr>
        <p:sp>
          <p:nvSpPr>
            <p:cNvPr id="9" name="Prostokąt 8"/>
            <p:cNvSpPr/>
            <p:nvPr/>
          </p:nvSpPr>
          <p:spPr>
            <a:xfrm>
              <a:off x="1715262" y="4481185"/>
              <a:ext cx="625150" cy="59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>
                  <a:latin typeface="Cambria" panose="02040503050406030204" pitchFamily="18" charset="0"/>
                </a:rPr>
                <a:t>3</a:t>
              </a:r>
              <a:r>
                <a:rPr lang="en-US" b="1" dirty="0" smtClean="0">
                  <a:latin typeface="Cambria" panose="02040503050406030204" pitchFamily="18" charset="0"/>
                </a:rPr>
                <a:t> = 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373732" y="4481184"/>
              <a:ext cx="3942357" cy="5952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/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(User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sends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1 BTC 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from </a:t>
              </a:r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>
                  <a:latin typeface="Cambria" panose="02040503050406030204" pitchFamily="18" charset="0"/>
                </a:rPr>
                <a:t>2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 </a:t>
              </a:r>
              <a:r>
                <a:rPr lang="en-US" dirty="0" smtClean="0">
                  <a:latin typeface="Cambria" panose="02040503050406030204" pitchFamily="18" charset="0"/>
                </a:rPr>
                <a:t>to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3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endParaRPr lang="en-US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6316090" y="4481184"/>
              <a:ext cx="2696127" cy="58651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ambria" panose="02040503050406030204" pitchFamily="18" charset="0"/>
                </a:rPr>
                <a:t>signature of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</a:t>
              </a:r>
              <a:r>
                <a:rPr lang="en-US" b="1" baseline="-25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on [T</a:t>
              </a:r>
              <a:r>
                <a:rPr lang="en-US" b="1" baseline="-250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3</a:t>
              </a:r>
              <a:r>
                <a:rPr lang="en-US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])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2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9" y="1975571"/>
            <a:ext cx="970060" cy="970060"/>
          </a:xfrm>
          <a:prstGeom prst="rect">
            <a:avLst/>
          </a:prstGeom>
        </p:spPr>
      </p:pic>
      <p:pic>
        <p:nvPicPr>
          <p:cNvPr id="13" name="Obraz 7" descr="angry-bird-yellow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7" y="836229"/>
            <a:ext cx="969389" cy="969389"/>
          </a:xfrm>
          <a:prstGeom prst="rect">
            <a:avLst/>
          </a:prstGeom>
        </p:spPr>
      </p:pic>
      <p:sp>
        <p:nvSpPr>
          <p:cNvPr id="15" name="Zaokrąglony prostokąt 14"/>
          <p:cNvSpPr/>
          <p:nvPr/>
        </p:nvSpPr>
        <p:spPr>
          <a:xfrm>
            <a:off x="197659" y="1182869"/>
            <a:ext cx="457200" cy="451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Zaokrąglony prostokąt 15"/>
          <p:cNvSpPr/>
          <p:nvPr/>
        </p:nvSpPr>
        <p:spPr>
          <a:xfrm>
            <a:off x="153095" y="2279866"/>
            <a:ext cx="457200" cy="451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1513394" y="4580054"/>
            <a:ext cx="7296956" cy="600359"/>
            <a:chOff x="1715262" y="3076787"/>
            <a:chExt cx="7032035" cy="600359"/>
          </a:xfrm>
        </p:grpSpPr>
        <p:sp>
          <p:nvSpPr>
            <p:cNvPr id="22" name="Prostokąt 21"/>
            <p:cNvSpPr/>
            <p:nvPr/>
          </p:nvSpPr>
          <p:spPr>
            <a:xfrm>
              <a:off x="1715262" y="3076788"/>
              <a:ext cx="625150" cy="59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2</a:t>
              </a:r>
              <a:r>
                <a:rPr lang="en-US" b="1" dirty="0" smtClean="0">
                  <a:latin typeface="Cambria" panose="02040503050406030204" pitchFamily="18" charset="0"/>
                </a:rPr>
                <a:t> = 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3628087" y="3076787"/>
              <a:ext cx="3070654" cy="5952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/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a condition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C</a:t>
              </a:r>
              <a:r>
                <a:rPr lang="en-US" b="1" baseline="-25000" dirty="0"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to spend </a:t>
              </a:r>
              <a:r>
                <a:rPr lang="en-US" b="1" dirty="0">
                  <a:latin typeface="Cambria" panose="02040503050406030204" pitchFamily="18" charset="0"/>
                </a:rPr>
                <a:t>T</a:t>
              </a:r>
              <a:r>
                <a:rPr lang="en-US" b="1" baseline="-25000" dirty="0"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endParaRPr lang="en-US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6698741" y="3076788"/>
              <a:ext cx="2048556" cy="60035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latin typeface="Cambria" panose="02040503050406030204" pitchFamily="18" charset="0"/>
                </a:rPr>
                <a:t>a “</a:t>
              </a:r>
              <a:r>
                <a:rPr lang="en-US" b="1" dirty="0" smtClean="0">
                  <a:latin typeface="Cambria" panose="02040503050406030204" pitchFamily="18" charset="0"/>
                </a:rPr>
                <a:t>witness W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2</a:t>
              </a:r>
              <a:r>
                <a:rPr lang="en-US" b="1" dirty="0" smtClean="0">
                  <a:latin typeface="Cambria" panose="02040503050406030204" pitchFamily="18" charset="0"/>
                </a:rPr>
                <a:t>”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1513394" y="5677051"/>
            <a:ext cx="7296955" cy="595271"/>
            <a:chOff x="1715262" y="4481184"/>
            <a:chExt cx="7296955" cy="595271"/>
          </a:xfrm>
        </p:grpSpPr>
        <p:sp>
          <p:nvSpPr>
            <p:cNvPr id="26" name="Prostokąt 25"/>
            <p:cNvSpPr/>
            <p:nvPr/>
          </p:nvSpPr>
          <p:spPr>
            <a:xfrm>
              <a:off x="1715262" y="4481185"/>
              <a:ext cx="625150" cy="59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>
                  <a:latin typeface="Cambria" panose="02040503050406030204" pitchFamily="18" charset="0"/>
                </a:rPr>
                <a:t>3</a:t>
              </a:r>
              <a:r>
                <a:rPr lang="en-US" b="1" dirty="0" smtClean="0">
                  <a:latin typeface="Cambria" panose="02040503050406030204" pitchFamily="18" charset="0"/>
                </a:rPr>
                <a:t> = 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6886486" y="4481184"/>
              <a:ext cx="2125731" cy="58651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latin typeface="Cambria" panose="02040503050406030204" pitchFamily="18" charset="0"/>
                </a:rPr>
                <a:t>a “witness </a:t>
              </a:r>
              <a:r>
                <a:rPr lang="en-US" b="1" dirty="0" smtClean="0">
                  <a:latin typeface="Cambria" panose="02040503050406030204" pitchFamily="18" charset="0"/>
                </a:rPr>
                <a:t>W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3</a:t>
              </a:r>
              <a:r>
                <a:rPr lang="en-US" b="1" dirty="0" smtClean="0">
                  <a:latin typeface="Cambria" panose="02040503050406030204" pitchFamily="18" charset="0"/>
                </a:rPr>
                <a:t>”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29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6" y="5516438"/>
            <a:ext cx="970060" cy="970060"/>
          </a:xfrm>
          <a:prstGeom prst="rect">
            <a:avLst/>
          </a:prstGeom>
        </p:spPr>
      </p:pic>
      <p:pic>
        <p:nvPicPr>
          <p:cNvPr id="30" name="Obraz 7" descr="angry-bird-yellow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4" y="4377096"/>
            <a:ext cx="969389" cy="969389"/>
          </a:xfrm>
          <a:prstGeom prst="rect">
            <a:avLst/>
          </a:prstGeom>
        </p:spPr>
      </p:pic>
      <p:sp>
        <p:nvSpPr>
          <p:cNvPr id="31" name="Zaokrąglony prostokąt 30"/>
          <p:cNvSpPr/>
          <p:nvPr/>
        </p:nvSpPr>
        <p:spPr>
          <a:xfrm>
            <a:off x="237536" y="4723736"/>
            <a:ext cx="457200" cy="451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Zaokrąglony prostokąt 31"/>
          <p:cNvSpPr/>
          <p:nvPr/>
        </p:nvSpPr>
        <p:spPr>
          <a:xfrm>
            <a:off x="192972" y="5820733"/>
            <a:ext cx="457200" cy="451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2187736" y="4580055"/>
            <a:ext cx="597521" cy="5952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T</a:t>
            </a:r>
            <a:r>
              <a:rPr lang="en-US" sz="1600" b="1" baseline="-25000" dirty="0">
                <a:latin typeface="Cambria" panose="02040503050406030204" pitchFamily="18" charset="0"/>
              </a:rPr>
              <a:t>1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4" name="Prostokąt 33"/>
          <p:cNvSpPr/>
          <p:nvPr/>
        </p:nvSpPr>
        <p:spPr>
          <a:xfrm flipH="1">
            <a:off x="2807540" y="4580053"/>
            <a:ext cx="690742" cy="6003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1 BTC</a:t>
            </a: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2160825" y="5662994"/>
            <a:ext cx="597521" cy="5952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T</a:t>
            </a:r>
            <a:r>
              <a:rPr lang="en-US" sz="1600" b="1" baseline="-25000" dirty="0" smtClean="0">
                <a:latin typeface="Cambria" panose="02040503050406030204" pitchFamily="18" charset="0"/>
              </a:rPr>
              <a:t>2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6" name="Prostokąt 35"/>
          <p:cNvSpPr/>
          <p:nvPr/>
        </p:nvSpPr>
        <p:spPr>
          <a:xfrm flipH="1">
            <a:off x="2780629" y="5662992"/>
            <a:ext cx="690742" cy="6003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1 BTC</a:t>
            </a: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3489346" y="5678823"/>
            <a:ext cx="3195271" cy="5952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a condition 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r>
              <a:rPr lang="en-US" b="1" baseline="-25000" dirty="0">
                <a:latin typeface="Cambria" panose="02040503050406030204" pitchFamily="18" charset="0"/>
              </a:rPr>
              <a:t>3</a:t>
            </a:r>
            <a:r>
              <a:rPr lang="en-US" b="1" baseline="-25000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to spend </a:t>
            </a:r>
            <a:r>
              <a:rPr lang="en-US" b="1" dirty="0" smtClean="0">
                <a:latin typeface="Cambria" panose="02040503050406030204" pitchFamily="18" charset="0"/>
              </a:rPr>
              <a:t>T</a:t>
            </a:r>
            <a:r>
              <a:rPr lang="en-US" b="1" baseline="-25000" dirty="0">
                <a:latin typeface="Cambria" panose="02040503050406030204" pitchFamily="18" charset="0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PoleTekstowe 38"/>
          <p:cNvSpPr txBox="1"/>
          <p:nvPr/>
        </p:nvSpPr>
        <p:spPr>
          <a:xfrm>
            <a:off x="3628436" y="3742612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 </a:t>
            </a:r>
            <a:r>
              <a:rPr lang="en-US" dirty="0">
                <a:latin typeface="Cambria" panose="02040503050406030204" pitchFamily="18" charset="0"/>
              </a:rPr>
              <a:t>B</a:t>
            </a:r>
            <a:r>
              <a:rPr lang="en-US" dirty="0" smtClean="0">
                <a:latin typeface="Cambria" panose="02040503050406030204" pitchFamily="18" charset="0"/>
              </a:rPr>
              <a:t>oolean function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41" name="Łącznik prosty ze strzałką 40"/>
          <p:cNvCxnSpPr/>
          <p:nvPr/>
        </p:nvCxnSpPr>
        <p:spPr>
          <a:xfrm>
            <a:off x="4638489" y="4058728"/>
            <a:ext cx="553231" cy="665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ytuł 1"/>
          <p:cNvSpPr txBox="1">
            <a:spLocks/>
          </p:cNvSpPr>
          <p:nvPr/>
        </p:nvSpPr>
        <p:spPr>
          <a:xfrm>
            <a:off x="113490" y="1345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Standard transactions: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8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28" y="208713"/>
            <a:ext cx="805755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Solution to Problem 1: use the “deposits”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482728" y="2042315"/>
                <a:ext cx="828065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When </a:t>
                </a:r>
                <a:r>
                  <a:rPr lang="en-GB" sz="28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GB" sz="2800" dirty="0" smtClean="0"/>
                  <a:t> commits to her bit she has to put aside a deposit of </a:t>
                </a:r>
                <a:r>
                  <a:rPr lang="en-GB" sz="2800" b="1" dirty="0" smtClean="0">
                    <a:solidFill>
                      <a:srgbClr val="FF0000"/>
                    </a:solidFill>
                  </a:rPr>
                  <a:t>1 coin</a:t>
                </a:r>
                <a:r>
                  <a:rPr lang="en-GB" sz="2800" dirty="0" smtClean="0"/>
                  <a:t>.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If she does not open her commitment before time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 smtClean="0"/>
                  <a:t> (say: </a:t>
                </a:r>
                <a:r>
                  <a:rPr lang="en-GB" sz="2800" b="1" dirty="0" smtClean="0">
                    <a:solidFill>
                      <a:srgbClr val="FF0000"/>
                    </a:solidFill>
                  </a:rPr>
                  <a:t>1 day</a:t>
                </a:r>
                <a:r>
                  <a:rPr lang="en-GB" sz="2800" dirty="0" smtClean="0"/>
                  <a:t>), then Bob can get this money.</a:t>
                </a:r>
              </a:p>
              <a:p>
                <a:endParaRPr lang="pl-PL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2728" y="2042315"/>
                <a:ext cx="8280657" cy="2677656"/>
              </a:xfrm>
              <a:prstGeom prst="rect">
                <a:avLst/>
              </a:prstGeom>
              <a:blipFill>
                <a:blip r:embed="rId2"/>
                <a:stretch>
                  <a:fillRect l="-1472" t="-2278" r="-5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9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to Problem 2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792" y="1057015"/>
            <a:ext cx="8712043" cy="103673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Let the smart contract decide who won, and take care of money distribution.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68693" y="2873519"/>
                <a:ext cx="2479539" cy="272234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contract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then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Alice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won. </a:t>
                </a:r>
                <a:r>
                  <a:rPr lang="en-US" sz="2400" dirty="0">
                    <a:solidFill>
                      <a:schemeClr val="tx1"/>
                    </a:solidFill>
                  </a:rPr>
                  <a:t>Otherwise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Bob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won.</a:t>
                </a:r>
                <a:endParaRPr lang="pl-PL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693" y="2873519"/>
                <a:ext cx="2479539" cy="2722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6171" y="2659635"/>
                <a:ext cx="422387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71" y="2659635"/>
                <a:ext cx="4223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52633" y="2659635"/>
            <a:ext cx="42238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B</a:t>
            </a:r>
            <a:endParaRPr lang="pl-PL" b="1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738558" y="2844301"/>
            <a:ext cx="1596719" cy="372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4910839" y="2844301"/>
            <a:ext cx="1641794" cy="372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0" descr="angry-bird-white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12" y="2354475"/>
            <a:ext cx="766880" cy="766880"/>
          </a:xfrm>
          <a:prstGeom prst="rect">
            <a:avLst/>
          </a:prstGeom>
        </p:spPr>
      </p:pic>
      <p:pic>
        <p:nvPicPr>
          <p:cNvPr id="20" name="Obraz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5" y="2474726"/>
            <a:ext cx="972567" cy="739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6840" y="3248531"/>
            <a:ext cx="70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0345" y="321639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Bob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2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more detail 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81" y="1948512"/>
                <a:ext cx="8754103" cy="3414063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sz="2400" dirty="0" smtClean="0"/>
                  <a:t> deposits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coin </a:t>
                </a:r>
                <a:r>
                  <a:rPr lang="en-US" sz="2400" dirty="0" smtClean="0"/>
                  <a:t>and commits to a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it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pl-PL" sz="2400" dirty="0" smtClean="0"/>
                  <a:t/>
                </a:r>
                <a:br>
                  <a:rPr lang="pl-PL" sz="2400" dirty="0" smtClean="0"/>
                </a:b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Bob</a:t>
                </a:r>
                <a:r>
                  <a:rPr lang="en-US" sz="2400" dirty="0"/>
                  <a:t> deposits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coin</a:t>
                </a:r>
                <a:r>
                  <a:rPr lang="en-US" sz="2400" dirty="0" smtClean="0"/>
                  <a:t> and sends a bit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sz="2400" dirty="0" smtClean="0"/>
                  <a:t> opens her commitment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 smtClean="0"/>
                  <a:t>. If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then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gets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2 coins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 Otherwise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gets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2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coins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81" y="1948512"/>
                <a:ext cx="8754103" cy="34140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85" y="864041"/>
            <a:ext cx="766880" cy="76688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2" y="952154"/>
            <a:ext cx="972567" cy="73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403821" y="5467834"/>
                <a:ext cx="65586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What if </a:t>
                </a:r>
                <a:r>
                  <a:rPr lang="en-GB" sz="24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GB" sz="2400" dirty="0" smtClean="0"/>
                  <a:t> never sends bit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 smtClean="0"/>
                  <a:t>?</a:t>
                </a:r>
                <a:endParaRPr lang="pl-PL" sz="2400" dirty="0" smtClean="0"/>
              </a:p>
              <a:p>
                <a:r>
                  <a:rPr lang="en-GB" sz="2400" dirty="0" smtClean="0"/>
                  <a:t>What if </a:t>
                </a:r>
                <a:r>
                  <a:rPr lang="en-GB" sz="24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GB" sz="2400" dirty="0" smtClean="0"/>
                  <a:t> does not open her commitment?</a:t>
                </a:r>
                <a:endParaRPr lang="pl-PL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3821" y="5467834"/>
                <a:ext cx="6558615" cy="830997"/>
              </a:xfrm>
              <a:prstGeom prst="rect">
                <a:avLst/>
              </a:prstGeom>
              <a:blipFill>
                <a:blip r:embed="rId5"/>
                <a:stretch>
                  <a:fillRect l="-1394" t="-5882" b="-161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>
          <a:xfrm>
            <a:off x="722641" y="2385848"/>
            <a:ext cx="8184694" cy="733802"/>
          </a:xfrm>
          <a:prstGeom prst="wedgeRectCallout">
            <a:avLst>
              <a:gd name="adj1" fmla="val -19739"/>
              <a:gd name="adj2" fmla="val -430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/>
              <a:t>A</a:t>
            </a:r>
            <a:r>
              <a:rPr lang="en-GB" sz="2400" dirty="0" smtClean="0"/>
              <a:t>nytime before step 1 </a:t>
            </a:r>
            <a:r>
              <a:rPr lang="en-GB" sz="2400" b="1" dirty="0" smtClean="0">
                <a:solidFill>
                  <a:srgbClr val="0070C0"/>
                </a:solidFill>
              </a:rPr>
              <a:t>Alice</a:t>
            </a:r>
            <a:r>
              <a:rPr lang="en-GB" sz="2400" dirty="0" smtClean="0"/>
              <a:t> can take this coin back and terminate the contract.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722641" y="4445776"/>
                <a:ext cx="8184694" cy="792974"/>
              </a:xfrm>
              <a:prstGeom prst="wedgeRectCallout">
                <a:avLst>
                  <a:gd name="adj1" fmla="val -19739"/>
                  <a:gd name="adj2" fmla="val -43069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dirty="0" smtClean="0"/>
                  <a:t>If </a:t>
                </a:r>
                <a:r>
                  <a:rPr lang="en-GB" sz="24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GB" sz="2400" dirty="0" smtClean="0"/>
                  <a:t> does not open her commitment within time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2400" dirty="0" smtClean="0"/>
                  <a:t> then </a:t>
                </a:r>
                <a:r>
                  <a:rPr lang="en-GB" sz="24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GB" sz="2400" dirty="0" smtClean="0"/>
                  <a:t> can claim 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2 coins</a:t>
                </a:r>
                <a:r>
                  <a:rPr lang="en-GB" sz="2400" dirty="0" smtClean="0"/>
                  <a:t>.</a:t>
                </a:r>
                <a:endParaRPr lang="pl-PL" sz="2400" dirty="0"/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1" y="4445776"/>
                <a:ext cx="8184694" cy="792974"/>
              </a:xfrm>
              <a:prstGeom prst="wedgeRectCallout">
                <a:avLst>
                  <a:gd name="adj1" fmla="val -19739"/>
                  <a:gd name="adj2" fmla="val -4306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1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0708" y="-118874"/>
            <a:ext cx="3260561" cy="7242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24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12" y="176580"/>
            <a:ext cx="2828267" cy="785375"/>
          </a:xfrm>
        </p:spPr>
        <p:txBody>
          <a:bodyPr>
            <a:normAutofit/>
          </a:bodyPr>
          <a:lstStyle/>
          <a:p>
            <a:r>
              <a:rPr lang="en-US" dirty="0" smtClean="0"/>
              <a:t>Pictorially:</a:t>
            </a:r>
            <a:endParaRPr lang="pl-PL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2" y="3545352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1" y="2431200"/>
            <a:ext cx="1230243" cy="93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3207" y="2752837"/>
            <a:ext cx="2479539" cy="27223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</a:t>
            </a:r>
            <a:endParaRPr lang="pl-PL" sz="2400" b="1" dirty="0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2951078" y="1439746"/>
            <a:ext cx="411394" cy="2179712"/>
          </a:xfrm>
          <a:prstGeom prst="curvedConnector3">
            <a:avLst>
              <a:gd name="adj1" fmla="val -15102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4" idx="0"/>
          </p:cNvCxnSpPr>
          <p:nvPr/>
        </p:nvCxnSpPr>
        <p:spPr>
          <a:xfrm rot="16200000" flipH="1" flipV="1">
            <a:off x="6845880" y="2612217"/>
            <a:ext cx="321637" cy="2187906"/>
          </a:xfrm>
          <a:prstGeom prst="curvedConnector3">
            <a:avLst>
              <a:gd name="adj1" fmla="val -23328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6" idx="1"/>
          </p:cNvCxnSpPr>
          <p:nvPr/>
        </p:nvCxnSpPr>
        <p:spPr>
          <a:xfrm>
            <a:off x="1929777" y="3472476"/>
            <a:ext cx="1503430" cy="64153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94164" y="5172250"/>
            <a:ext cx="1739043" cy="7685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12746" y="5149811"/>
            <a:ext cx="1694164" cy="79098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06354" y="1447851"/>
            <a:ext cx="378216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Initialize(1 coin, Commit (A,R))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4211" y="2615123"/>
            <a:ext cx="187057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end(1 </a:t>
            </a:r>
            <a:r>
              <a:rPr lang="en-US" b="1" dirty="0" smtClean="0">
                <a:solidFill>
                  <a:srgbClr val="FF0000"/>
                </a:solidFill>
              </a:rPr>
              <a:t>coin, B)</a:t>
            </a:r>
            <a:endParaRPr lang="pl-P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05937" y="3545351"/>
                <a:ext cx="242911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𝐑𝐞𝐯𝐞𝐚𝐥</m:t>
                      </m:r>
                      <m:r>
                        <a:rPr lang="en-GB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𝐎𝐩𝐞𝐧</m:t>
                      </m:r>
                      <m:d>
                        <m:d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  <m:r>
                        <a:rPr lang="en-GB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37" y="3545351"/>
                <a:ext cx="24291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979238" y="5360637"/>
            <a:ext cx="92858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coins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41269" y="5360637"/>
            <a:ext cx="92858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coins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3828" y="204421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</a:t>
            </a:r>
            <a:r>
              <a:rPr lang="en-US" sz="3200" b="1" dirty="0" smtClean="0"/>
              <a:t>edger</a:t>
            </a:r>
            <a:endParaRPr lang="pl-PL" sz="32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561540" y="4780479"/>
            <a:ext cx="67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1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0708" y="-118874"/>
            <a:ext cx="3260561" cy="7242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24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58" y="233351"/>
            <a:ext cx="5543819" cy="785375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b="1" dirty="0" smtClean="0">
                <a:solidFill>
                  <a:srgbClr val="0070C0"/>
                </a:solidFill>
              </a:rPr>
              <a:t>Bob</a:t>
            </a:r>
            <a:r>
              <a:rPr lang="en-US" dirty="0" smtClean="0"/>
              <a:t> doesn’t send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:</a:t>
            </a:r>
            <a:endParaRPr lang="pl-PL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2" y="3545352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1" y="2431200"/>
            <a:ext cx="1230243" cy="93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3207" y="2752837"/>
            <a:ext cx="2479539" cy="27223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</a:t>
            </a:r>
            <a:endParaRPr lang="pl-PL" sz="2400" b="1" dirty="0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2951078" y="1439746"/>
            <a:ext cx="411394" cy="2179712"/>
          </a:xfrm>
          <a:prstGeom prst="curvedConnector3">
            <a:avLst>
              <a:gd name="adj1" fmla="val -15102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6" idx="1"/>
          </p:cNvCxnSpPr>
          <p:nvPr/>
        </p:nvCxnSpPr>
        <p:spPr>
          <a:xfrm>
            <a:off x="1929777" y="3472476"/>
            <a:ext cx="1503430" cy="64153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94164" y="5172250"/>
            <a:ext cx="1739043" cy="7685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06355" y="1447851"/>
            <a:ext cx="374672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Initialize(1 coin, Commit (A,R))</a:t>
            </a:r>
            <a:endParaRPr lang="pl-P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05937" y="3545351"/>
                <a:ext cx="242911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Refund</a:t>
                </a:r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𝐎𝐩𝐞𝐧</m:t>
                    </m:r>
                    <m:d>
                      <m:d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d>
                    <m:r>
                      <a:rPr lang="en-GB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37" y="3545351"/>
                <a:ext cx="24291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979238" y="5360637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3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0708" y="-118874"/>
            <a:ext cx="3260561" cy="7242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24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6812" y="176580"/>
                <a:ext cx="8598008" cy="78537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If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dirty="0" smtClean="0"/>
                  <a:t> </a:t>
                </a:r>
                <a:r>
                  <a:rPr lang="en-US" dirty="0"/>
                  <a:t>doesn’t </a:t>
                </a:r>
                <a:r>
                  <a:rPr lang="en-US" dirty="0" smtClean="0"/>
                  <a:t>open her commitment with time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 smtClean="0"/>
                  <a:t>:</a:t>
                </a:r>
                <a:endParaRPr lang="pl-P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812" y="176580"/>
                <a:ext cx="8598008" cy="785375"/>
              </a:xfrm>
              <a:blipFill>
                <a:blip r:embed="rId2"/>
                <a:stretch>
                  <a:fillRect l="-2481" t="-21705" r="-1276" b="-844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2" y="3545351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1" y="2431200"/>
            <a:ext cx="1230243" cy="93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3207" y="2752837"/>
            <a:ext cx="2479539" cy="27223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</a:t>
            </a:r>
            <a:endParaRPr lang="pl-PL" sz="2400" b="1" dirty="0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2951078" y="1439746"/>
            <a:ext cx="411394" cy="2179712"/>
          </a:xfrm>
          <a:prstGeom prst="curvedConnector3">
            <a:avLst>
              <a:gd name="adj1" fmla="val -15102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4" idx="0"/>
          </p:cNvCxnSpPr>
          <p:nvPr/>
        </p:nvCxnSpPr>
        <p:spPr>
          <a:xfrm rot="16200000" flipH="1" flipV="1">
            <a:off x="6845880" y="2612217"/>
            <a:ext cx="321637" cy="2187906"/>
          </a:xfrm>
          <a:prstGeom prst="curvedConnector3">
            <a:avLst>
              <a:gd name="adj1" fmla="val -23328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12746" y="5149811"/>
            <a:ext cx="1694164" cy="79098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06355" y="1447851"/>
            <a:ext cx="359432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Initialize(1 coin, Commit (A,R))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4211" y="2615123"/>
            <a:ext cx="187057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end(1 </a:t>
            </a:r>
            <a:r>
              <a:rPr lang="en-US" b="1" dirty="0" smtClean="0">
                <a:solidFill>
                  <a:srgbClr val="FF0000"/>
                </a:solidFill>
              </a:rPr>
              <a:t>coin, B)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41269" y="5360637"/>
            <a:ext cx="92858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coins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4" idx="1"/>
          </p:cNvCxnSpPr>
          <p:nvPr/>
        </p:nvCxnSpPr>
        <p:spPr>
          <a:xfrm flipH="1">
            <a:off x="5912745" y="4030381"/>
            <a:ext cx="1702877" cy="48503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72991" y="4121068"/>
            <a:ext cx="137005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Claim()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 more on this see, e.g.: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91546" cy="525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[Andrychowicz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smtClean="0">
                <a:solidFill>
                  <a:srgbClr val="00B050"/>
                </a:solidFill>
              </a:rPr>
              <a:t>Dziembowski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smtClean="0">
                <a:solidFill>
                  <a:srgbClr val="00B050"/>
                </a:solidFill>
              </a:rPr>
              <a:t>Malinowski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smtClean="0">
                <a:solidFill>
                  <a:srgbClr val="00B050"/>
                </a:solidFill>
              </a:rPr>
              <a:t>Mazurek: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>Secure </a:t>
            </a:r>
            <a:r>
              <a:rPr lang="pl-PL" b="1" i="1" dirty="0">
                <a:solidFill>
                  <a:srgbClr val="00B050"/>
                </a:solidFill>
              </a:rPr>
              <a:t>multiparty computations on </a:t>
            </a:r>
            <a:r>
              <a:rPr lang="pl-PL" b="1" i="1" dirty="0" smtClean="0">
                <a:solidFill>
                  <a:srgbClr val="00B050"/>
                </a:solidFill>
              </a:rPr>
              <a:t>bitcoin</a:t>
            </a:r>
            <a:r>
              <a:rPr lang="pl-PL" b="1" dirty="0" smtClean="0">
                <a:solidFill>
                  <a:srgbClr val="00B050"/>
                </a:solidFill>
              </a:rPr>
              <a:t>]</a:t>
            </a:r>
            <a:endParaRPr lang="pl-P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[Andrychowicz</a:t>
            </a:r>
            <a:r>
              <a:rPr lang="pl-PL" b="1" dirty="0">
                <a:solidFill>
                  <a:srgbClr val="00B050"/>
                </a:solidFill>
              </a:rPr>
              <a:t>, Dziembowski, Malinowski, Mazurek: 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en-GB" b="1" i="1" dirty="0" smtClean="0">
                <a:solidFill>
                  <a:srgbClr val="00B050"/>
                </a:solidFill>
              </a:rPr>
              <a:t>Fair </a:t>
            </a:r>
            <a:r>
              <a:rPr lang="en-GB" b="1" i="1" dirty="0">
                <a:solidFill>
                  <a:srgbClr val="00B050"/>
                </a:solidFill>
              </a:rPr>
              <a:t>two-party computations via bitcoin </a:t>
            </a:r>
            <a:r>
              <a:rPr lang="en-GB" b="1" i="1" dirty="0" smtClean="0">
                <a:solidFill>
                  <a:srgbClr val="00B050"/>
                </a:solidFill>
              </a:rPr>
              <a:t>deposits</a:t>
            </a:r>
            <a:r>
              <a:rPr lang="pl-PL" b="1" dirty="0" smtClean="0">
                <a:solidFill>
                  <a:srgbClr val="00B050"/>
                </a:solidFill>
              </a:rPr>
              <a:t>]</a:t>
            </a:r>
            <a:endParaRPr lang="en-GB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[</a:t>
            </a:r>
            <a:r>
              <a:rPr lang="en-GB" b="1" dirty="0" err="1" smtClean="0">
                <a:solidFill>
                  <a:srgbClr val="00B050"/>
                </a:solidFill>
              </a:rPr>
              <a:t>Bentov</a:t>
            </a:r>
            <a:r>
              <a:rPr lang="en-GB" b="1" dirty="0">
                <a:solidFill>
                  <a:srgbClr val="00B050"/>
                </a:solidFill>
              </a:rPr>
              <a:t>, </a:t>
            </a:r>
            <a:r>
              <a:rPr lang="en-GB" b="1" dirty="0" err="1" smtClean="0">
                <a:solidFill>
                  <a:srgbClr val="00B050"/>
                </a:solidFill>
              </a:rPr>
              <a:t>Kumaresan</a:t>
            </a:r>
            <a:r>
              <a:rPr lang="pl-PL" b="1" dirty="0" smtClean="0">
                <a:solidFill>
                  <a:srgbClr val="00B050"/>
                </a:solidFill>
              </a:rPr>
              <a:t>: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en-GB" b="1" i="1" dirty="0" smtClean="0">
                <a:solidFill>
                  <a:srgbClr val="00B050"/>
                </a:solidFill>
              </a:rPr>
              <a:t>How </a:t>
            </a:r>
            <a:r>
              <a:rPr lang="en-GB" b="1" i="1" dirty="0">
                <a:solidFill>
                  <a:srgbClr val="00B050"/>
                </a:solidFill>
              </a:rPr>
              <a:t>to use bitcoin to design fair </a:t>
            </a:r>
            <a:r>
              <a:rPr lang="en-GB" b="1" i="1" dirty="0" smtClean="0">
                <a:solidFill>
                  <a:srgbClr val="00B050"/>
                </a:solidFill>
              </a:rPr>
              <a:t>protocols</a:t>
            </a:r>
            <a:r>
              <a:rPr lang="pl-PL" b="1" dirty="0" smtClean="0">
                <a:solidFill>
                  <a:srgbClr val="00B050"/>
                </a:solidFill>
              </a:rPr>
              <a:t>]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[</a:t>
            </a:r>
            <a:r>
              <a:rPr lang="en-GB" b="1" dirty="0" err="1" smtClean="0">
                <a:solidFill>
                  <a:srgbClr val="00B050"/>
                </a:solidFill>
              </a:rPr>
              <a:t>Kumaresan</a:t>
            </a:r>
            <a:r>
              <a:rPr lang="en-GB" b="1" dirty="0">
                <a:solidFill>
                  <a:srgbClr val="00B050"/>
                </a:solidFill>
              </a:rPr>
              <a:t>, </a:t>
            </a:r>
            <a:r>
              <a:rPr lang="en-GB" b="1" dirty="0" smtClean="0">
                <a:solidFill>
                  <a:srgbClr val="00B050"/>
                </a:solidFill>
              </a:rPr>
              <a:t>Moran</a:t>
            </a:r>
            <a:r>
              <a:rPr lang="en-GB" b="1" dirty="0">
                <a:solidFill>
                  <a:srgbClr val="00B050"/>
                </a:solidFill>
              </a:rPr>
              <a:t>, </a:t>
            </a:r>
            <a:r>
              <a:rPr lang="en-GB" b="1" dirty="0" err="1" smtClean="0">
                <a:solidFill>
                  <a:srgbClr val="00B050"/>
                </a:solidFill>
              </a:rPr>
              <a:t>Bentov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en-GB" b="1" i="1" dirty="0" smtClean="0">
                <a:solidFill>
                  <a:srgbClr val="00B050"/>
                </a:solidFill>
              </a:rPr>
              <a:t>How </a:t>
            </a:r>
            <a:r>
              <a:rPr lang="en-GB" b="1" i="1" dirty="0">
                <a:solidFill>
                  <a:srgbClr val="00B050"/>
                </a:solidFill>
              </a:rPr>
              <a:t>to use bitcoin to play decentralized </a:t>
            </a:r>
            <a:r>
              <a:rPr lang="en-GB" b="1" i="1" dirty="0" smtClean="0">
                <a:solidFill>
                  <a:srgbClr val="00B050"/>
                </a:solidFill>
              </a:rPr>
              <a:t>poker</a:t>
            </a:r>
            <a:r>
              <a:rPr lang="pl-PL" b="1" dirty="0">
                <a:solidFill>
                  <a:srgbClr val="00B050"/>
                </a:solidFill>
              </a:rPr>
              <a:t>]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433944"/>
            <a:ext cx="7124466" cy="51528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smart contracts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Examples of smart contracts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token contract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multiparty games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criminal use of smart contracts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Off-chain protocols</a:t>
            </a:r>
          </a:p>
        </p:txBody>
      </p:sp>
      <p:sp>
        <p:nvSpPr>
          <p:cNvPr id="4" name="Strzałka w lewo 3"/>
          <p:cNvSpPr/>
          <p:nvPr/>
        </p:nvSpPr>
        <p:spPr>
          <a:xfrm>
            <a:off x="5499750" y="3127568"/>
            <a:ext cx="1534259" cy="57939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92" y="1440133"/>
            <a:ext cx="8444957" cy="3513763"/>
          </a:xfrm>
          <a:prstGeom prst="doubleWave">
            <a:avLst>
              <a:gd name="adj1" fmla="val 3199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3300" dirty="0" smtClean="0"/>
          </a:p>
          <a:p>
            <a:pPr marL="0" indent="0" algn="ctr">
              <a:buNone/>
            </a:pPr>
            <a:r>
              <a:rPr lang="en-US" sz="3300" dirty="0" smtClean="0"/>
              <a:t>We show that cryptographic  currencies (like Bitcoin)</a:t>
            </a:r>
            <a:r>
              <a:rPr lang="en-US" sz="3300" dirty="0"/>
              <a:t> </a:t>
            </a:r>
            <a:r>
              <a:rPr lang="en-US" sz="3300" dirty="0" smtClean="0"/>
              <a:t>have features that allow to make such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FF0000"/>
                </a:solidFill>
              </a:rPr>
              <a:t> “crime contracts”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07541" y="54060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Partly based on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Ari </a:t>
            </a:r>
            <a:r>
              <a:rPr lang="en-US" dirty="0" err="1">
                <a:solidFill>
                  <a:srgbClr val="000000"/>
                </a:solidFill>
              </a:rPr>
              <a:t>Juels</a:t>
            </a:r>
            <a:r>
              <a:rPr lang="en-US" dirty="0">
                <a:solidFill>
                  <a:srgbClr val="000000"/>
                </a:solidFill>
              </a:rPr>
              <a:t>, Ahmed E. </a:t>
            </a:r>
            <a:r>
              <a:rPr lang="en-US" dirty="0" err="1">
                <a:solidFill>
                  <a:srgbClr val="000000"/>
                </a:solidFill>
              </a:rPr>
              <a:t>Kosba</a:t>
            </a:r>
            <a:r>
              <a:rPr lang="en-US" dirty="0">
                <a:solidFill>
                  <a:srgbClr val="000000"/>
                </a:solidFill>
              </a:rPr>
              <a:t>, Elaine </a:t>
            </a:r>
            <a:r>
              <a:rPr lang="en-US" dirty="0" smtClean="0">
                <a:solidFill>
                  <a:srgbClr val="000000"/>
                </a:solidFill>
              </a:rPr>
              <a:t>Shi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Ring of </a:t>
            </a:r>
            <a:r>
              <a:rPr lang="en-US" b="1" dirty="0" err="1">
                <a:solidFill>
                  <a:srgbClr val="000000"/>
                </a:solidFill>
              </a:rPr>
              <a:t>Gyges</a:t>
            </a:r>
            <a:r>
              <a:rPr lang="en-US" b="1" dirty="0">
                <a:solidFill>
                  <a:srgbClr val="000000"/>
                </a:solidFill>
              </a:rPr>
              <a:t>: Using Smart Contracts for </a:t>
            </a:r>
            <a:r>
              <a:rPr lang="en-US" b="1" dirty="0" smtClean="0">
                <a:solidFill>
                  <a:srgbClr val="000000"/>
                </a:solidFill>
              </a:rPr>
              <a:t>Crime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to order a murder?</a:t>
            </a:r>
            <a:endParaRPr lang="en-US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9" y="2252950"/>
            <a:ext cx="1153583" cy="1153583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758950" y="1377699"/>
            <a:ext cx="3746500" cy="1151976"/>
          </a:xfrm>
          <a:prstGeom prst="wedgeRectCallout">
            <a:avLst>
              <a:gd name="adj1" fmla="val -63447"/>
              <a:gd name="adj2" fmla="val 558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400" dirty="0" smtClean="0"/>
              <a:t>I want                  murdered.</a:t>
            </a:r>
            <a:endParaRPr lang="en-US" sz="2400" dirty="0"/>
          </a:p>
        </p:txBody>
      </p:sp>
      <p:pic>
        <p:nvPicPr>
          <p:cNvPr id="6" name="Obraz 9" descr="Pig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22" y="1448547"/>
            <a:ext cx="918703" cy="918703"/>
          </a:xfrm>
          <a:prstGeom prst="rect">
            <a:avLst/>
          </a:prstGeom>
        </p:spPr>
      </p:pic>
      <p:pic>
        <p:nvPicPr>
          <p:cNvPr id="8" name="Obraz 6" descr="angry-bird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02" y="3406533"/>
            <a:ext cx="1180397" cy="1180397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296673" y="2768427"/>
            <a:ext cx="3206750" cy="860298"/>
          </a:xfrm>
          <a:prstGeom prst="wedgeRectCallout">
            <a:avLst>
              <a:gd name="adj1" fmla="val 84118"/>
              <a:gd name="adj2" fmla="val 328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I can do it for 1,000,000 USD.</a:t>
            </a:r>
            <a:endParaRPr lang="en-US" sz="2400" dirty="0"/>
          </a:p>
        </p:txBody>
      </p:sp>
      <p:sp>
        <p:nvSpPr>
          <p:cNvPr id="10" name="Rectangular Callout 9"/>
          <p:cNvSpPr/>
          <p:nvPr/>
        </p:nvSpPr>
        <p:spPr>
          <a:xfrm>
            <a:off x="2262138" y="3996731"/>
            <a:ext cx="4692650" cy="455460"/>
          </a:xfrm>
          <a:prstGeom prst="wedgeRectCallout">
            <a:avLst>
              <a:gd name="adj1" fmla="val -69927"/>
              <a:gd name="adj2" fmla="val -1685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So do it, and then I will pay you.</a:t>
            </a:r>
            <a:endParaRPr lang="en-US" sz="2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311650" y="4803617"/>
            <a:ext cx="2234586" cy="430149"/>
          </a:xfrm>
          <a:prstGeom prst="wedgeRectCallout">
            <a:avLst>
              <a:gd name="adj1" fmla="val 102138"/>
              <a:gd name="adj2" fmla="val -79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No, pay first.</a:t>
            </a:r>
            <a:endParaRPr lang="en-US" sz="2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1758950" y="5479035"/>
            <a:ext cx="2373362" cy="455460"/>
          </a:xfrm>
          <a:prstGeom prst="wedgeRectCallout">
            <a:avLst>
              <a:gd name="adj1" fmla="val -82093"/>
              <a:gd name="adj2" fmla="val -4724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No, kill first.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4521202" y="6100576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. . 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5654" y="3078537"/>
            <a:ext cx="6687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31225" y="4452191"/>
            <a:ext cx="5741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1625" y="2055989"/>
            <a:ext cx="914400" cy="398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857" y="242441"/>
            <a:ext cx="8229600" cy="785799"/>
          </a:xfrm>
        </p:spPr>
        <p:txBody>
          <a:bodyPr/>
          <a:lstStyle/>
          <a:p>
            <a:r>
              <a:rPr lang="en-US" dirty="0" smtClean="0"/>
              <a:t>Redeeming condition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974" y="4130772"/>
            <a:ext cx="8617377" cy="263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/>
              <a:t> </a:t>
            </a:r>
            <a:r>
              <a:rPr lang="en-US" dirty="0" smtClean="0"/>
              <a:t>redeems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if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baseline="-25000" dirty="0" smtClean="0"/>
              <a:t> </a:t>
            </a:r>
            <a:r>
              <a:rPr lang="en-US" dirty="0" smtClean="0"/>
              <a:t>evaluates to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true</a:t>
            </a:r>
            <a:r>
              <a:rPr lang="en-US" b="1" dirty="0" smtClean="0"/>
              <a:t> </a:t>
            </a:r>
            <a:r>
              <a:rPr lang="en-US" dirty="0" smtClean="0"/>
              <a:t>on input </a:t>
            </a:r>
            <a:r>
              <a:rPr lang="en-US" b="1" dirty="0" smtClean="0">
                <a:solidFill>
                  <a:srgbClr val="FF0000"/>
                </a:solidFill>
              </a:rPr>
              <a:t>([T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],W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00FF"/>
                </a:solidFill>
              </a:rPr>
              <a:t>Note</a:t>
            </a:r>
            <a:r>
              <a:rPr lang="en-US" dirty="0" smtClean="0"/>
              <a:t>: in the </a:t>
            </a:r>
            <a:r>
              <a:rPr lang="en-US" dirty="0">
                <a:solidFill>
                  <a:srgbClr val="000000"/>
                </a:solidFill>
              </a:rPr>
              <a:t>the standard </a:t>
            </a:r>
            <a:r>
              <a:rPr lang="en-US" dirty="0" smtClean="0">
                <a:solidFill>
                  <a:srgbClr val="000000"/>
                </a:solidFill>
              </a:rPr>
              <a:t>transactions: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[T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],W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) = </a:t>
            </a:r>
            <a:r>
              <a:rPr lang="en-US" b="1" dirty="0" err="1" smtClean="0">
                <a:solidFill>
                  <a:srgbClr val="FF0000"/>
                </a:solidFill>
              </a:rPr>
              <a:t>Vrfy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pk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,[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],W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Nawias klamrowy zamykający 21"/>
          <p:cNvSpPr/>
          <p:nvPr/>
        </p:nvSpPr>
        <p:spPr>
          <a:xfrm rot="16200000">
            <a:off x="4168795" y="594512"/>
            <a:ext cx="579333" cy="4452316"/>
          </a:xfrm>
          <a:prstGeom prst="rightBrace">
            <a:avLst>
              <a:gd name="adj1" fmla="val 2528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PoleTekstowe 22"/>
          <p:cNvSpPr txBox="1"/>
          <p:nvPr/>
        </p:nvSpPr>
        <p:spPr>
          <a:xfrm>
            <a:off x="4190409" y="216268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[</a:t>
            </a:r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</a:t>
            </a:r>
            <a:r>
              <a:rPr lang="en-US" b="1" baseline="-25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]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1513396" y="1501607"/>
            <a:ext cx="7296956" cy="600359"/>
            <a:chOff x="1715262" y="3076787"/>
            <a:chExt cx="7032035" cy="600359"/>
          </a:xfrm>
        </p:grpSpPr>
        <p:sp>
          <p:nvSpPr>
            <p:cNvPr id="25" name="Prostokąt 24"/>
            <p:cNvSpPr/>
            <p:nvPr/>
          </p:nvSpPr>
          <p:spPr>
            <a:xfrm>
              <a:off x="1715262" y="3076788"/>
              <a:ext cx="625150" cy="59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2</a:t>
              </a:r>
              <a:r>
                <a:rPr lang="en-US" b="1" dirty="0" smtClean="0">
                  <a:latin typeface="Cambria" panose="02040503050406030204" pitchFamily="18" charset="0"/>
                </a:rPr>
                <a:t> = 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3628087" y="3076787"/>
              <a:ext cx="3070654" cy="5952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/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a condition </a:t>
              </a:r>
              <a:r>
                <a:rPr lang="en-US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C</a:t>
              </a:r>
              <a:r>
                <a:rPr lang="en-US" b="1" baseline="-25000" dirty="0"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to spend </a:t>
              </a:r>
              <a:r>
                <a:rPr lang="en-US" b="1" dirty="0">
                  <a:latin typeface="Cambria" panose="02040503050406030204" pitchFamily="18" charset="0"/>
                </a:rPr>
                <a:t>T</a:t>
              </a:r>
              <a:r>
                <a:rPr lang="en-US" b="1" baseline="-25000" dirty="0"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endParaRPr lang="en-US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6698741" y="3076788"/>
              <a:ext cx="2048556" cy="60035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latin typeface="Cambria" panose="02040503050406030204" pitchFamily="18" charset="0"/>
                </a:rPr>
                <a:t>a “</a:t>
              </a:r>
              <a:r>
                <a:rPr lang="en-US" b="1" dirty="0" smtClean="0">
                  <a:latin typeface="Cambria" panose="02040503050406030204" pitchFamily="18" charset="0"/>
                </a:rPr>
                <a:t>witness W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2</a:t>
              </a:r>
              <a:r>
                <a:rPr lang="en-US" b="1" dirty="0" smtClean="0">
                  <a:latin typeface="Cambria" panose="02040503050406030204" pitchFamily="18" charset="0"/>
                </a:rPr>
                <a:t>”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1513397" y="3110336"/>
            <a:ext cx="7296955" cy="595271"/>
            <a:chOff x="1715262" y="4481184"/>
            <a:chExt cx="7296955" cy="595271"/>
          </a:xfrm>
        </p:grpSpPr>
        <p:sp>
          <p:nvSpPr>
            <p:cNvPr id="29" name="Prostokąt 28"/>
            <p:cNvSpPr/>
            <p:nvPr/>
          </p:nvSpPr>
          <p:spPr>
            <a:xfrm>
              <a:off x="1715262" y="4481185"/>
              <a:ext cx="625150" cy="59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mbria" panose="02040503050406030204" pitchFamily="18" charset="0"/>
                </a:rPr>
                <a:t>T</a:t>
              </a:r>
              <a:r>
                <a:rPr lang="en-US" b="1" baseline="-25000" dirty="0">
                  <a:latin typeface="Cambria" panose="02040503050406030204" pitchFamily="18" charset="0"/>
                </a:rPr>
                <a:t>3</a:t>
              </a:r>
              <a:r>
                <a:rPr lang="en-US" b="1" dirty="0" smtClean="0">
                  <a:latin typeface="Cambria" panose="02040503050406030204" pitchFamily="18" charset="0"/>
                </a:rPr>
                <a:t> = 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6886486" y="4481184"/>
              <a:ext cx="2125731" cy="58651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latin typeface="Cambria" panose="02040503050406030204" pitchFamily="18" charset="0"/>
                </a:rPr>
                <a:t>a “witness </a:t>
              </a:r>
              <a:r>
                <a:rPr lang="en-US" b="1" dirty="0" smtClean="0">
                  <a:latin typeface="Cambria" panose="02040503050406030204" pitchFamily="18" charset="0"/>
                </a:rPr>
                <a:t>W</a:t>
              </a:r>
              <a:r>
                <a:rPr lang="en-US" b="1" baseline="-25000" dirty="0" smtClean="0">
                  <a:latin typeface="Cambria" panose="02040503050406030204" pitchFamily="18" charset="0"/>
                </a:rPr>
                <a:t>3</a:t>
              </a:r>
              <a:r>
                <a:rPr lang="en-US" b="1" dirty="0" smtClean="0">
                  <a:latin typeface="Cambria" panose="02040503050406030204" pitchFamily="18" charset="0"/>
                </a:rPr>
                <a:t>”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31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" y="2949723"/>
            <a:ext cx="970060" cy="970060"/>
          </a:xfrm>
          <a:prstGeom prst="rect">
            <a:avLst/>
          </a:prstGeom>
        </p:spPr>
      </p:pic>
      <p:pic>
        <p:nvPicPr>
          <p:cNvPr id="32" name="Obraz 7" descr="angry-bird-yellow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7" y="1309136"/>
            <a:ext cx="969389" cy="969389"/>
          </a:xfrm>
          <a:prstGeom prst="rect">
            <a:avLst/>
          </a:prstGeom>
        </p:spPr>
      </p:pic>
      <p:sp>
        <p:nvSpPr>
          <p:cNvPr id="33" name="Zaokrąglony prostokąt 32"/>
          <p:cNvSpPr/>
          <p:nvPr/>
        </p:nvSpPr>
        <p:spPr>
          <a:xfrm>
            <a:off x="237539" y="1655776"/>
            <a:ext cx="457200" cy="451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Zaokrąglony prostokąt 33"/>
          <p:cNvSpPr/>
          <p:nvPr/>
        </p:nvSpPr>
        <p:spPr>
          <a:xfrm>
            <a:off x="192975" y="3254018"/>
            <a:ext cx="457200" cy="451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2187739" y="1512095"/>
            <a:ext cx="597521" cy="5952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T</a:t>
            </a:r>
            <a:r>
              <a:rPr lang="en-US" sz="1600" b="1" baseline="-25000" dirty="0">
                <a:latin typeface="Cambria" panose="02040503050406030204" pitchFamily="18" charset="0"/>
              </a:rPr>
              <a:t>1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6" name="Prostokąt 35"/>
          <p:cNvSpPr/>
          <p:nvPr/>
        </p:nvSpPr>
        <p:spPr>
          <a:xfrm flipH="1">
            <a:off x="2807543" y="1512093"/>
            <a:ext cx="690742" cy="6003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1 BTC</a:t>
            </a: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2160828" y="3096279"/>
            <a:ext cx="597521" cy="5952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T</a:t>
            </a:r>
            <a:r>
              <a:rPr lang="en-US" sz="1600" b="1" baseline="-25000" dirty="0" smtClean="0">
                <a:latin typeface="Cambria" panose="02040503050406030204" pitchFamily="18" charset="0"/>
              </a:rPr>
              <a:t>2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8" name="Prostokąt 37"/>
          <p:cNvSpPr/>
          <p:nvPr/>
        </p:nvSpPr>
        <p:spPr>
          <a:xfrm flipH="1">
            <a:off x="2780632" y="3096277"/>
            <a:ext cx="690742" cy="6003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1 BTC</a:t>
            </a: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3489349" y="3112108"/>
            <a:ext cx="3195271" cy="5952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a condition 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r>
              <a:rPr lang="en-US" b="1" baseline="-25000" dirty="0">
                <a:latin typeface="Cambria" panose="02040503050406030204" pitchFamily="18" charset="0"/>
              </a:rPr>
              <a:t>3</a:t>
            </a:r>
            <a:r>
              <a:rPr lang="en-US" b="1" baseline="-25000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to spend </a:t>
            </a:r>
            <a:r>
              <a:rPr lang="en-US" b="1" dirty="0">
                <a:latin typeface="Cambria" panose="02040503050406030204" pitchFamily="18" charset="0"/>
              </a:rPr>
              <a:t>T</a:t>
            </a:r>
            <a:r>
              <a:rPr lang="en-US" b="1" baseline="-25000" dirty="0">
                <a:latin typeface="Cambria" panose="02040503050406030204" pitchFamily="18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  <p:bldP spid="23" grpId="0"/>
      <p:bldP spid="34" grpId="0" animBg="1"/>
      <p:bldP spid="37" grpId="0" animBg="1"/>
      <p:bldP spid="38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s.co/cliparts/pTo/5xd/pTo5xdx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74" y="4030932"/>
            <a:ext cx="2159130" cy="19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602925"/>
            <a:ext cx="8712043" cy="2254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use a trusted third party.</a:t>
            </a:r>
          </a:p>
          <a:p>
            <a:pPr marL="0" indent="0" algn="ctr">
              <a:buNone/>
            </a:pPr>
            <a:r>
              <a:rPr lang="en-US" sz="3200" dirty="0" smtClean="0"/>
              <a:t>(for example: a </a:t>
            </a:r>
            <a:r>
              <a:rPr lang="en-US" sz="3200" b="1" dirty="0" smtClean="0"/>
              <a:t>judge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1" y="4493452"/>
            <a:ext cx="1153583" cy="1153583"/>
          </a:xfrm>
          <a:prstGeom prst="rect">
            <a:avLst/>
          </a:prstGeom>
        </p:spPr>
      </p:pic>
      <p:pic>
        <p:nvPicPr>
          <p:cNvPr id="5" name="Obraz 6" descr="angry-bird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16" y="4493452"/>
            <a:ext cx="1180397" cy="1180397"/>
          </a:xfrm>
          <a:prstGeom prst="rect">
            <a:avLst/>
          </a:prstGeom>
        </p:spPr>
      </p:pic>
      <p:pic>
        <p:nvPicPr>
          <p:cNvPr id="1026" name="Picture 2" descr="http://4.bp.blogspot.com/-gnjupx7Oxt8/Uo9HIjUlrcI/AAAAAAAAFVk/hCcLBCvtoMM/s1600/contrac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29" y="4539931"/>
            <a:ext cx="1304925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378542" y="4257535"/>
            <a:ext cx="2605917" cy="163094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 case of disagreement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77625" y="5518654"/>
            <a:ext cx="91082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judge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84462"/>
            <a:ext cx="8712044" cy="785375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88" y="1279880"/>
            <a:ext cx="8943440" cy="665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They cannot go to a judge with such a contract! </a:t>
            </a: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6" y="2702386"/>
            <a:ext cx="1153583" cy="1153583"/>
          </a:xfrm>
          <a:prstGeom prst="rect">
            <a:avLst/>
          </a:prstGeom>
        </p:spPr>
      </p:pic>
      <p:pic>
        <p:nvPicPr>
          <p:cNvPr id="5" name="Obraz 6" descr="angry-bir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54" y="2733041"/>
            <a:ext cx="1180397" cy="1180397"/>
          </a:xfrm>
          <a:prstGeom prst="rect">
            <a:avLst/>
          </a:prstGeom>
        </p:spPr>
      </p:pic>
      <p:pic>
        <p:nvPicPr>
          <p:cNvPr id="6" name="Picture 2" descr="http://4.bp.blogspot.com/-gnjupx7Oxt8/Uo9HIjUlrcI/AAAAAAAAFVk/hCcLBCvtoMM/s1600/contrac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89" y="2768531"/>
            <a:ext cx="1304925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492290" y="3080923"/>
            <a:ext cx="978408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cliparts.co/cliparts/pTo/5xd/pTo5xdx9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16" y="2304483"/>
            <a:ext cx="2159130" cy="19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10477" y="3792205"/>
            <a:ext cx="91082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judge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6249777" y="4579146"/>
            <a:ext cx="978408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12" y="5652204"/>
            <a:ext cx="765853" cy="765853"/>
          </a:xfrm>
          <a:prstGeom prst="rect">
            <a:avLst/>
          </a:prstGeom>
        </p:spPr>
      </p:pic>
      <p:pic>
        <p:nvPicPr>
          <p:cNvPr id="13" name="Obraz 6" descr="angry-bir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1" y="5652204"/>
            <a:ext cx="783655" cy="783655"/>
          </a:xfrm>
          <a:prstGeom prst="rect">
            <a:avLst/>
          </a:prstGeom>
        </p:spPr>
      </p:pic>
      <p:pic>
        <p:nvPicPr>
          <p:cNvPr id="2052" name="Picture 4" descr="http://www.clipartbest.com/cliparts/RiG/Gok/RiGGok49T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43" y="5389054"/>
            <a:ext cx="2378075" cy="12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" y="2865005"/>
            <a:ext cx="1153583" cy="1153583"/>
          </a:xfrm>
          <a:prstGeom prst="rect">
            <a:avLst/>
          </a:prstGeom>
        </p:spPr>
      </p:pic>
      <p:pic>
        <p:nvPicPr>
          <p:cNvPr id="5" name="Obraz 6" descr="angry-bir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64" y="2865005"/>
            <a:ext cx="1180397" cy="118039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523129" y="530596"/>
            <a:ext cx="4948518" cy="4501847"/>
          </a:xfrm>
          <a:prstGeom prst="cloudCallout">
            <a:avLst>
              <a:gd name="adj1" fmla="val -67351"/>
              <a:gd name="adj2" fmla="val 135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Maybe we could use some modern technology?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What if we make a payment in </a:t>
            </a:r>
            <a:r>
              <a:rPr lang="pl-PL" sz="2800" b="1" dirty="0" smtClean="0">
                <a:solidFill>
                  <a:srgbClr val="FF0000"/>
                </a:solidFill>
              </a:rPr>
              <a:t>a </a:t>
            </a:r>
            <a:r>
              <a:rPr lang="pl-PL" sz="2800" b="1" dirty="0" err="1" smtClean="0">
                <a:solidFill>
                  <a:srgbClr val="FF0000"/>
                </a:solidFill>
              </a:rPr>
              <a:t>cryptocurrency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67" y="5319657"/>
            <a:ext cx="795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Question</a:t>
            </a:r>
            <a:r>
              <a:rPr lang="pl-PL" sz="2800" dirty="0" smtClean="0"/>
              <a:t>: How to do </a:t>
            </a:r>
            <a:r>
              <a:rPr lang="pl-PL" sz="2800" dirty="0" err="1" smtClean="0"/>
              <a:t>it</a:t>
            </a:r>
            <a:r>
              <a:rPr lang="pl-PL" sz="2800" dirty="0" smtClean="0"/>
              <a:t>?</a:t>
            </a:r>
          </a:p>
          <a:p>
            <a:r>
              <a:rPr lang="pl-PL" sz="2800" b="1" u="sng" dirty="0" err="1" smtClean="0"/>
              <a:t>Answer</a:t>
            </a:r>
            <a:r>
              <a:rPr lang="pl-PL" sz="2800" dirty="0" smtClean="0"/>
              <a:t>: use smart contracts!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86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05" y="2644814"/>
            <a:ext cx="8712044" cy="78537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So: how can </a:t>
            </a:r>
            <a:r>
              <a:rPr lang="en-US" b="1" dirty="0" smtClean="0">
                <a:solidFill>
                  <a:srgbClr val="0070C0"/>
                </a:solidFill>
              </a:rPr>
              <a:t>Alice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order a murder of </a:t>
            </a:r>
            <a:r>
              <a:rPr lang="en-US" b="1" dirty="0" smtClean="0">
                <a:solidFill>
                  <a:srgbClr val="00B050"/>
                </a:solidFill>
              </a:rPr>
              <a:t>Carol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by </a:t>
            </a:r>
            <a:r>
              <a:rPr lang="en-US" b="1" dirty="0" smtClean="0">
                <a:solidFill>
                  <a:srgbClr val="663300"/>
                </a:solidFill>
              </a:rPr>
              <a:t>Bob</a:t>
            </a:r>
            <a:r>
              <a:rPr lang="pl-PL" b="1" dirty="0" smtClean="0">
                <a:solidFill>
                  <a:srgbClr val="663300"/>
                </a:solidFill>
              </a:rPr>
              <a:t> </a:t>
            </a:r>
            <a:r>
              <a:rPr lang="pl-PL" dirty="0" smtClean="0"/>
              <a:t>using smart contracts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“Murder contract”</a:t>
            </a:r>
            <a:endParaRPr lang="en-US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3" y="2501864"/>
            <a:ext cx="1153583" cy="1153583"/>
          </a:xfrm>
          <a:prstGeom prst="rect">
            <a:avLst/>
          </a:prstGeom>
        </p:spPr>
      </p:pic>
      <p:pic>
        <p:nvPicPr>
          <p:cNvPr id="5" name="Obraz 6" descr="angry-bir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20" y="2644980"/>
            <a:ext cx="1180397" cy="1180397"/>
          </a:xfrm>
          <a:prstGeom prst="rect">
            <a:avLst/>
          </a:prstGeom>
        </p:spPr>
      </p:pic>
      <p:sp>
        <p:nvSpPr>
          <p:cNvPr id="6" name="Strzałka w prawo 15"/>
          <p:cNvSpPr/>
          <p:nvPr/>
        </p:nvSpPr>
        <p:spPr>
          <a:xfrm>
            <a:off x="2288358" y="1511449"/>
            <a:ext cx="4405610" cy="3636085"/>
          </a:xfrm>
          <a:prstGeom prst="rightArrow">
            <a:avLst>
              <a:gd name="adj1" fmla="val 69761"/>
              <a:gd name="adj2" fmla="val 362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1,000 BTC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f Bob provides 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proof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that Carol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 murdered during the next hour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439" y="3540865"/>
            <a:ext cx="6687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0169" y="3723745"/>
            <a:ext cx="5741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958" y="5634626"/>
            <a:ext cx="869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Question</a:t>
            </a:r>
            <a:r>
              <a:rPr lang="en-US" sz="2400" dirty="0" smtClean="0"/>
              <a:t>: what if Bob is just lucky and Carol was murdered by someone else?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6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add some details</a:t>
            </a:r>
            <a:endParaRPr lang="en-US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4" y="2981761"/>
            <a:ext cx="1153583" cy="1153583"/>
          </a:xfrm>
          <a:prstGeom prst="rect">
            <a:avLst/>
          </a:prstGeom>
        </p:spPr>
      </p:pic>
      <p:pic>
        <p:nvPicPr>
          <p:cNvPr id="5" name="Obraz 6" descr="angry-bir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41" y="3124877"/>
            <a:ext cx="1180397" cy="1180397"/>
          </a:xfrm>
          <a:prstGeom prst="rect">
            <a:avLst/>
          </a:prstGeom>
        </p:spPr>
      </p:pic>
      <p:sp>
        <p:nvSpPr>
          <p:cNvPr id="6" name="Strzałka w prawo 15"/>
          <p:cNvSpPr/>
          <p:nvPr/>
        </p:nvSpPr>
        <p:spPr>
          <a:xfrm>
            <a:off x="2369216" y="1654120"/>
            <a:ext cx="4405610" cy="4286236"/>
          </a:xfrm>
          <a:prstGeom prst="rightArrow">
            <a:avLst>
              <a:gd name="adj1" fmla="val 69761"/>
              <a:gd name="adj2" fmla="val 362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1,000 BTC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f Bob provides 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proof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that Carol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 murdered during the next hour using a </a:t>
            </a:r>
            <a:r>
              <a:rPr lang="en-US" sz="2400" b="1" dirty="0"/>
              <a:t>.44 Remington </a:t>
            </a:r>
            <a:r>
              <a:rPr lang="en-US" sz="2400" b="1" dirty="0" smtClean="0"/>
              <a:t>Magnum gun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6260" y="4020762"/>
            <a:ext cx="6687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7990" y="4203642"/>
            <a:ext cx="5741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such a “proof” can look like</a:t>
            </a:r>
            <a:r>
              <a:rPr lang="pl-PL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Examples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signed article </a:t>
            </a:r>
            <a:r>
              <a:rPr lang="en-US" dirty="0" smtClean="0"/>
              <a:t>from some press agency,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“</a:t>
            </a:r>
            <a:r>
              <a:rPr lang="en-US" b="1" dirty="0" smtClean="0">
                <a:solidFill>
                  <a:srgbClr val="00B050"/>
                </a:solidFill>
              </a:rPr>
              <a:t>authenticated data feed</a:t>
            </a:r>
            <a:r>
              <a:rPr lang="en-US" dirty="0" smtClean="0"/>
              <a:t>”,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several sources combined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3" y="2694780"/>
            <a:ext cx="1153583" cy="1153583"/>
          </a:xfrm>
          <a:prstGeom prst="rect">
            <a:avLst/>
          </a:prstGeom>
        </p:spPr>
      </p:pic>
      <p:pic>
        <p:nvPicPr>
          <p:cNvPr id="5" name="Obraz 6" descr="angry-bir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49" y="2977746"/>
            <a:ext cx="1180397" cy="1180397"/>
          </a:xfrm>
          <a:prstGeom prst="rect">
            <a:avLst/>
          </a:prstGeom>
        </p:spPr>
      </p:pic>
      <p:sp>
        <p:nvSpPr>
          <p:cNvPr id="6" name="Strzałka w prawo 15"/>
          <p:cNvSpPr/>
          <p:nvPr/>
        </p:nvSpPr>
        <p:spPr>
          <a:xfrm>
            <a:off x="1877225" y="1347726"/>
            <a:ext cx="5540099" cy="4534347"/>
          </a:xfrm>
          <a:prstGeom prst="rightArrow">
            <a:avLst>
              <a:gd name="adj1" fmla="val 86974"/>
              <a:gd name="adj2" fmla="val 362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1,000 BTC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f Bob provides 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an article containing texts: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Carol was murdered”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“.</a:t>
            </a:r>
            <a:r>
              <a:rPr lang="en-US" sz="2400" b="1" dirty="0"/>
              <a:t>44 Remington </a:t>
            </a:r>
            <a:r>
              <a:rPr lang="en-US" sz="2400" b="1" dirty="0" smtClean="0"/>
              <a:t>Magnum gun”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signed by Associated Press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269" y="3733781"/>
            <a:ext cx="6687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90998" y="4056511"/>
            <a:ext cx="5741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6111" y="6182428"/>
            <a:ext cx="4661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be implemented in Ethereum!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7631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“crime contracts” do not require “authenticated data feeds”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2036324"/>
            <a:ext cx="8712043" cy="445324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Example</a:t>
            </a:r>
            <a:r>
              <a:rPr lang="en-US" dirty="0" smtClean="0"/>
              <a:t>: stealing secrets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particular: </a:t>
            </a:r>
            <a:r>
              <a:rPr lang="en-US" b="1" dirty="0" smtClean="0">
                <a:solidFill>
                  <a:srgbClr val="00B050"/>
                </a:solidFill>
              </a:rPr>
              <a:t>cryptographic keys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(remember </a:t>
            </a:r>
            <a:r>
              <a:rPr lang="en-US" dirty="0"/>
              <a:t>the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“</a:t>
            </a:r>
            <a:r>
              <a:rPr lang="en-US" b="1" dirty="0">
                <a:solidFill>
                  <a:srgbClr val="FF0000"/>
                </a:solidFill>
              </a:rPr>
              <a:t>𝑝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𝑞</a:t>
            </a:r>
            <a:r>
              <a:rPr lang="en-US" b="1" dirty="0"/>
              <a:t> such </a:t>
            </a:r>
            <a:r>
              <a:rPr lang="en-US" b="1" dirty="0" smtClean="0"/>
              <a:t>that </a:t>
            </a:r>
            <a:r>
              <a:rPr lang="en-US" b="1" dirty="0" smtClean="0">
                <a:solidFill>
                  <a:srgbClr val="FF0000"/>
                </a:solidFill>
              </a:rPr>
              <a:t>𝑝</a:t>
            </a:r>
            <a:r>
              <a:rPr lang="en-US" b="1" dirty="0">
                <a:solidFill>
                  <a:srgbClr val="FF0000"/>
                </a:solidFill>
              </a:rPr>
              <a:t>⋅𝑞</a:t>
            </a:r>
            <a:r>
              <a:rPr lang="en-US" b="1" dirty="0" smtClean="0"/>
              <a:t>=1591“ </a:t>
            </a:r>
          </a:p>
          <a:p>
            <a:pPr marL="0" indent="0">
              <a:buNone/>
            </a:pPr>
            <a:r>
              <a:rPr lang="en-US" dirty="0" smtClean="0"/>
              <a:t>contract?)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Another example</a:t>
            </a:r>
            <a:r>
              <a:rPr lang="en-US" dirty="0" smtClean="0"/>
              <a:t>: selling zero day exploits.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3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Banning Ethereum? </a:t>
            </a:r>
            <a:r>
              <a:rPr lang="en-US" dirty="0" smtClean="0"/>
              <a:t>Probably a bad idea.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Banning Authenticated Data Feeds? </a:t>
            </a:r>
            <a:r>
              <a:rPr lang="en-US" dirty="0" smtClean="0"/>
              <a:t>Maybe…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" y="-1"/>
            <a:ext cx="8503920" cy="1140519"/>
          </a:xfrm>
        </p:spPr>
        <p:txBody>
          <a:bodyPr>
            <a:noAutofit/>
          </a:bodyPr>
          <a:lstStyle/>
          <a:p>
            <a:r>
              <a:rPr lang="en-US" sz="3600" dirty="0"/>
              <a:t>Example: “Alice gives </a:t>
            </a:r>
            <a:r>
              <a:rPr lang="en-US" sz="3600" b="1" dirty="0"/>
              <a:t>1 BTC </a:t>
            </a:r>
            <a:r>
              <a:rPr lang="en-US" sz="3600" dirty="0"/>
              <a:t>to the </a:t>
            </a:r>
            <a:r>
              <a:rPr lang="en-US" sz="3600" b="1" dirty="0"/>
              <a:t>Bob</a:t>
            </a:r>
            <a:r>
              <a:rPr lang="en-US" sz="3600" dirty="0"/>
              <a:t> if he factors </a:t>
            </a:r>
            <a:r>
              <a:rPr lang="en-US" sz="3600" b="1" dirty="0"/>
              <a:t>2501</a:t>
            </a:r>
            <a:r>
              <a:rPr lang="en-US" sz="3600" dirty="0"/>
              <a:t>.”</a:t>
            </a:r>
            <a:br>
              <a:rPr lang="en-US" sz="3600" dirty="0"/>
            </a:br>
            <a:endParaRPr lang="en-US" sz="3600" dirty="0"/>
          </a:p>
        </p:txBody>
      </p:sp>
      <p:grpSp>
        <p:nvGrpSpPr>
          <p:cNvPr id="4" name="Grupa 3"/>
          <p:cNvGrpSpPr/>
          <p:nvPr/>
        </p:nvGrpSpPr>
        <p:grpSpPr>
          <a:xfrm>
            <a:off x="2029158" y="3305342"/>
            <a:ext cx="6432023" cy="1277416"/>
            <a:chOff x="1737839" y="2657453"/>
            <a:chExt cx="6127733" cy="1277416"/>
          </a:xfrm>
        </p:grpSpPr>
        <p:sp>
          <p:nvSpPr>
            <p:cNvPr id="5" name="Prostokąt 4"/>
            <p:cNvSpPr/>
            <p:nvPr/>
          </p:nvSpPr>
          <p:spPr>
            <a:xfrm>
              <a:off x="1737839" y="2979194"/>
              <a:ext cx="625150" cy="59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mbria" panose="02040503050406030204" pitchFamily="18" charset="0"/>
                </a:rPr>
                <a:t>T</a:t>
              </a:r>
              <a:r>
                <a:rPr lang="en-US" sz="2000" b="1" baseline="-25000" dirty="0" smtClean="0">
                  <a:latin typeface="Cambria" panose="02040503050406030204" pitchFamily="18" charset="0"/>
                </a:rPr>
                <a:t>2</a:t>
              </a:r>
              <a:r>
                <a:rPr lang="en-US" sz="2000" b="1" dirty="0" smtClean="0">
                  <a:latin typeface="Cambria" panose="02040503050406030204" pitchFamily="18" charset="0"/>
                </a:rPr>
                <a:t> = </a:t>
              </a:r>
              <a:endParaRPr lang="en-US" sz="2000" b="1" dirty="0">
                <a:latin typeface="Cambria" panose="02040503050406030204" pitchFamily="18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3628086" y="2657453"/>
              <a:ext cx="2942643" cy="12774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/>
              <a:r>
                <a:rPr lang="en-US" sz="2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can be spent using </a:t>
              </a:r>
              <a:r>
                <a:rPr lang="en-US" sz="2000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Bob</a:t>
              </a:r>
              <a:r>
                <a:rPr lang="en-US" sz="2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’s signature and </a:t>
              </a:r>
              <a:r>
                <a:rPr lang="en-US" sz="2000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 </a:t>
              </a:r>
              <a:r>
                <a:rPr lang="en-US" sz="2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and </a:t>
              </a:r>
              <a:r>
                <a:rPr lang="en-US" sz="2000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q</a:t>
              </a:r>
            </a:p>
            <a:p>
              <a:pPr lvl="0" algn="r"/>
              <a:r>
                <a:rPr lang="en-US" sz="2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such that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p,q</a:t>
              </a:r>
              <a:r>
                <a:rPr lang="en-US" sz="2000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&gt; 1 </a:t>
              </a:r>
              <a:r>
                <a:rPr lang="en-US" sz="2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/>
              </a:r>
              <a:br>
                <a:rPr lang="en-US" sz="2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</a:br>
              <a:r>
                <a:rPr lang="en-US" sz="2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and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pq</a:t>
              </a:r>
              <a:r>
                <a:rPr lang="en-US" sz="2000" b="1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= 2501</a:t>
              </a:r>
              <a:endParaRPr lang="en-US" sz="20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6570729" y="2657453"/>
              <a:ext cx="1294843" cy="127105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Alice’s signature</a:t>
              </a:r>
              <a:endParaRPr lang="en-US" sz="20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2740596" y="3294856"/>
            <a:ext cx="597521" cy="12815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T</a:t>
            </a:r>
            <a:r>
              <a:rPr lang="en-US" b="1" baseline="-25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 flipH="1">
            <a:off x="3360400" y="3294856"/>
            <a:ext cx="690742" cy="12879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1 BTC</a:t>
            </a:r>
            <a:endParaRPr lang="en-US" b="1" dirty="0">
              <a:latin typeface="Cambria" panose="02040503050406030204" pitchFamily="18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2015863" y="4980792"/>
            <a:ext cx="6430552" cy="1640540"/>
            <a:chOff x="1715262" y="2657453"/>
            <a:chExt cx="6148526" cy="1019693"/>
          </a:xfrm>
        </p:grpSpPr>
        <p:sp>
          <p:nvSpPr>
            <p:cNvPr id="13" name="Prostokąt 12"/>
            <p:cNvSpPr/>
            <p:nvPr/>
          </p:nvSpPr>
          <p:spPr>
            <a:xfrm>
              <a:off x="1715262" y="2863999"/>
              <a:ext cx="625150" cy="5952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mbria" panose="02040503050406030204" pitchFamily="18" charset="0"/>
                </a:rPr>
                <a:t>T</a:t>
              </a:r>
              <a:r>
                <a:rPr lang="en-US" sz="2000" b="1" baseline="-25000" dirty="0" smtClean="0">
                  <a:latin typeface="Cambria" panose="02040503050406030204" pitchFamily="18" charset="0"/>
                </a:rPr>
                <a:t>3</a:t>
              </a:r>
              <a:r>
                <a:rPr lang="en-US" sz="2000" b="1" dirty="0" smtClean="0">
                  <a:latin typeface="Cambria" panose="02040503050406030204" pitchFamily="18" charset="0"/>
                </a:rPr>
                <a:t> = </a:t>
              </a:r>
              <a:endParaRPr lang="en-US" sz="2000" b="1" dirty="0">
                <a:latin typeface="Cambria" panose="02040503050406030204" pitchFamily="18" charset="0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3628087" y="2657453"/>
              <a:ext cx="2938237" cy="10146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/>
              <a:r>
                <a:rPr lang="en-US" sz="2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can be spent using</a:t>
              </a:r>
            </a:p>
            <a:p>
              <a:pPr lvl="0" algn="r"/>
              <a:r>
                <a:rPr lang="en-US" sz="200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Bob’s signature</a:t>
              </a:r>
              <a:endParaRPr lang="en-US" sz="2000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6566325" y="2657453"/>
              <a:ext cx="1297463" cy="101969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p=41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q=61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Bob’s signature on [</a:t>
              </a:r>
              <a:r>
                <a:rPr lang="en-US" sz="2000" b="1" dirty="0" smtClean="0">
                  <a:latin typeface="Cambria" panose="02040503050406030204" pitchFamily="18" charset="0"/>
                </a:rPr>
                <a:t>T</a:t>
              </a:r>
              <a:r>
                <a:rPr lang="en-US" sz="2000" b="1" baseline="-25000" dirty="0" smtClean="0">
                  <a:latin typeface="Cambria" panose="02040503050406030204" pitchFamily="18" charset="0"/>
                </a:rPr>
                <a:t>3</a:t>
              </a:r>
              <a:r>
                <a:rPr lang="en-US" sz="2000" b="1" dirty="0" smtClean="0">
                  <a:latin typeface="Cambria" panose="02040503050406030204" pitchFamily="18" charset="0"/>
                </a:rPr>
                <a:t>]</a:t>
              </a:r>
              <a:endPara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2740596" y="4982680"/>
            <a:ext cx="597521" cy="1630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T</a:t>
            </a:r>
            <a:r>
              <a:rPr lang="en-US" b="1" baseline="-25000" dirty="0">
                <a:latin typeface="Cambria" panose="02040503050406030204" pitchFamily="18" charset="0"/>
              </a:rPr>
              <a:t>2</a:t>
            </a:r>
            <a:r>
              <a:rPr lang="en-US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7" name="Prostokąt 16"/>
          <p:cNvSpPr/>
          <p:nvPr/>
        </p:nvSpPr>
        <p:spPr>
          <a:xfrm flipH="1">
            <a:off x="3360400" y="4980792"/>
            <a:ext cx="690742" cy="16323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1 BTC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0" y="2388572"/>
            <a:ext cx="1574827" cy="1196868"/>
          </a:xfrm>
          <a:prstGeom prst="rect">
            <a:avLst/>
          </a:prstGeom>
        </p:spPr>
      </p:pic>
      <p:pic>
        <p:nvPicPr>
          <p:cNvPr id="19" name="Obraz 18" descr="angry-bir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6" y="4298973"/>
            <a:ext cx="1223431" cy="1223431"/>
          </a:xfrm>
          <a:prstGeom prst="rect">
            <a:avLst/>
          </a:prstGeom>
        </p:spPr>
      </p:pic>
      <p:sp>
        <p:nvSpPr>
          <p:cNvPr id="21" name="PoleTekstowe 20"/>
          <p:cNvSpPr txBox="1"/>
          <p:nvPr/>
        </p:nvSpPr>
        <p:spPr>
          <a:xfrm>
            <a:off x="430633" y="3585440"/>
            <a:ext cx="138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Alice posts: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1687107" y="1160086"/>
            <a:ext cx="5789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T</a:t>
            </a:r>
            <a:r>
              <a:rPr lang="en-US" b="1" baseline="-25000" dirty="0" smtClean="0">
                <a:latin typeface="Cambria" panose="02040503050406030204" pitchFamily="18" charset="0"/>
              </a:rPr>
              <a:t>1 </a:t>
            </a:r>
            <a:r>
              <a:rPr lang="en-US" b="1" dirty="0" smtClean="0">
                <a:latin typeface="Cambria" panose="02040503050406030204" pitchFamily="18" charset="0"/>
              </a:rPr>
              <a:t>--- earlier transaction that can be spent by Alice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2202624" y="1825985"/>
            <a:ext cx="830894" cy="1759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H="1" flipV="1">
            <a:off x="2393155" y="4112845"/>
            <a:ext cx="650316" cy="1409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oleTekstowe 31"/>
          <p:cNvSpPr txBox="1"/>
          <p:nvPr/>
        </p:nvSpPr>
        <p:spPr>
          <a:xfrm>
            <a:off x="116941" y="5551476"/>
            <a:ext cx="17134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Cambria" panose="02040503050406030204" pitchFamily="18" charset="0"/>
              </a:rPr>
              <a:t>Bob</a:t>
            </a:r>
            <a:r>
              <a:rPr lang="en-US" dirty="0" smtClean="0">
                <a:latin typeface="Cambria" panose="02040503050406030204" pitchFamily="18" charset="0"/>
              </a:rPr>
              <a:t> claims the money by posting:</a:t>
            </a:r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aśnienie prostokątne zaokrąglone 40"/>
              <p:cNvSpPr/>
              <p:nvPr/>
            </p:nvSpPr>
            <p:spPr>
              <a:xfrm>
                <a:off x="3463962" y="1667436"/>
                <a:ext cx="4997219" cy="1413792"/>
              </a:xfrm>
              <a:prstGeom prst="wedgeRoundRectCallout">
                <a:avLst>
                  <a:gd name="adj1" fmla="val -21750"/>
                  <a:gd name="adj2" fmla="val 74796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Cambria" panose="02040503050406030204" pitchFamily="18" charset="0"/>
                  </a:rPr>
                  <a:t>formally: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C([T],(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p,q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)) = true </a:t>
                </a:r>
                <a:r>
                  <a:rPr lang="en-US" sz="2000" dirty="0" err="1" smtClean="0">
                    <a:latin typeface="Cambria" panose="02040503050406030204" pitchFamily="18" charset="0"/>
                  </a:rPr>
                  <a:t>iff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 </a:t>
                </a:r>
              </a:p>
              <a:p>
                <a:pPr algn="ctr"/>
                <a:r>
                  <a:rPr lang="en-US" sz="2000" b="1" dirty="0" err="1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p,q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&gt;1 &amp;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pq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=2501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is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Bob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’s signature on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[T]</a:t>
                </a:r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Objaśnienie prostokątne zaokrąglon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962" y="1667436"/>
                <a:ext cx="4997219" cy="1413792"/>
              </a:xfrm>
              <a:prstGeom prst="wedgeRoundRectCallout">
                <a:avLst>
                  <a:gd name="adj1" fmla="val -21750"/>
                  <a:gd name="adj2" fmla="val 74796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4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21" grpId="0"/>
      <p:bldP spid="31" grpId="0"/>
      <p:bldP spid="32" grpId="0" animBg="1"/>
      <p:bldP spid="4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433944"/>
            <a:ext cx="7124466" cy="51528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smart contracts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Examples of smart contracts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token contract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multiparty games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criminal use of smart contracts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Off-chain protocols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payment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state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connecting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Plasma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</p:txBody>
      </p:sp>
      <p:sp>
        <p:nvSpPr>
          <p:cNvPr id="4" name="Strzałka w lewo 3"/>
          <p:cNvSpPr/>
          <p:nvPr/>
        </p:nvSpPr>
        <p:spPr>
          <a:xfrm>
            <a:off x="3904746" y="3948450"/>
            <a:ext cx="1534259" cy="57939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Off-chain protocols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Also called “</a:t>
            </a:r>
            <a:r>
              <a:rPr lang="en-GB" b="1" dirty="0" smtClean="0">
                <a:solidFill>
                  <a:srgbClr val="FF0000"/>
                </a:solidFill>
              </a:rPr>
              <a:t>second layer solutions</a:t>
            </a:r>
            <a:r>
              <a:rPr lang="en-GB" dirty="0" smtClean="0"/>
              <a:t>”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u="sng" dirty="0" smtClean="0">
                <a:solidFill>
                  <a:srgbClr val="00B050"/>
                </a:solidFill>
              </a:rPr>
              <a:t>Main idea</a:t>
            </a:r>
            <a:r>
              <a:rPr lang="pl-PL" dirty="0" smtClean="0"/>
              <a:t>: use blockchain as a </a:t>
            </a:r>
            <a:r>
              <a:rPr lang="pl-PL" b="1" dirty="0" smtClean="0">
                <a:solidFill>
                  <a:srgbClr val="0070C0"/>
                </a:solidFill>
              </a:rPr>
              <a:t>judge</a:t>
            </a:r>
            <a:r>
              <a:rPr lang="pl-PL" dirty="0" smtClean="0"/>
              <a:t> or </a:t>
            </a:r>
            <a:r>
              <a:rPr lang="pl-PL" b="1" dirty="0" smtClean="0">
                <a:solidFill>
                  <a:srgbClr val="0070C0"/>
                </a:solidFill>
              </a:rPr>
              <a:t>notary</a:t>
            </a:r>
            <a:r>
              <a:rPr lang="pl-PL" dirty="0" smtClean="0"/>
              <a:t> in real life.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 smtClean="0"/>
              <a:t>(i.e.: contact them only if it is necessary)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08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 problem with Bitcoin and Ethereum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/>
              <a:t>It’s</a:t>
            </a:r>
            <a:r>
              <a:rPr lang="pl-PL" dirty="0" smtClean="0"/>
              <a:t> hard to do </a:t>
            </a:r>
            <a:r>
              <a:rPr lang="pl-PL" b="1" dirty="0" smtClean="0">
                <a:solidFill>
                  <a:srgbClr val="7030A0"/>
                </a:solidFill>
              </a:rPr>
              <a:t>micropaments</a:t>
            </a:r>
            <a:r>
              <a:rPr lang="pl-PL" dirty="0" smtClean="0"/>
              <a:t> in Bitcoin.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u="sng" dirty="0" smtClean="0">
                <a:solidFill>
                  <a:srgbClr val="00B050"/>
                </a:solidFill>
              </a:rPr>
              <a:t>Reasons</a:t>
            </a:r>
            <a:r>
              <a:rPr lang="pl-PL" dirty="0" smtClean="0"/>
              <a:t>:</a:t>
            </a:r>
          </a:p>
          <a:p>
            <a:r>
              <a:rPr lang="pl-PL" dirty="0" smtClean="0"/>
              <a:t>non-negligible transactions fees</a:t>
            </a:r>
          </a:p>
          <a:p>
            <a:r>
              <a:rPr lang="pl-PL" dirty="0" smtClean="0"/>
              <a:t>long transaction confirmation times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Rectangular Callout 3"/>
          <p:cNvSpPr/>
          <p:nvPr/>
        </p:nvSpPr>
        <p:spPr>
          <a:xfrm>
            <a:off x="2606041" y="2316929"/>
            <a:ext cx="5550944" cy="1186030"/>
          </a:xfrm>
          <a:prstGeom prst="wedgeRectCallout">
            <a:avLst>
              <a:gd name="adj1" fmla="val -30717"/>
              <a:gd name="adj2" fmla="val -981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Payments</a:t>
            </a:r>
            <a:r>
              <a:rPr lang="pl-PL" sz="2400" dirty="0" smtClean="0"/>
              <a:t> worth a fraction of a cent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Useful for paying for web access, </a:t>
            </a:r>
            <a:r>
              <a:rPr lang="en-US" sz="2400" dirty="0" err="1" smtClean="0"/>
              <a:t>WiFi</a:t>
            </a:r>
            <a:r>
              <a:rPr lang="en-US" sz="2400" dirty="0" smtClean="0"/>
              <a:t>, multimedia streaming, </a:t>
            </a:r>
            <a:r>
              <a:rPr lang="en-US" sz="2400" dirty="0" err="1" smtClean="0"/>
              <a:t>etc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424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way to deal with this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Payment channels (e.g. the </a:t>
            </a:r>
            <a:r>
              <a:rPr lang="pl-PL" b="1" dirty="0" err="1" smtClean="0"/>
              <a:t>Lightning</a:t>
            </a:r>
            <a:r>
              <a:rPr lang="pl-PL" b="1" dirty="0" smtClean="0"/>
              <a:t> Network, </a:t>
            </a:r>
            <a:r>
              <a:rPr lang="pl-PL" b="1" dirty="0" err="1" smtClean="0"/>
              <a:t>Raiden</a:t>
            </a:r>
            <a:r>
              <a:rPr lang="pl-PL" b="1" dirty="0" smtClean="0"/>
              <a:t> Network</a:t>
            </a:r>
            <a:r>
              <a:rPr lang="pl-PL" dirty="0" smtClean="0"/>
              <a:t>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pl-PL" b="1" dirty="0" smtClean="0"/>
              <a:t>Alice</a:t>
            </a:r>
            <a:r>
              <a:rPr lang="pl-PL" dirty="0" smtClean="0"/>
              <a:t> and </a:t>
            </a:r>
            <a:r>
              <a:rPr lang="pl-PL" b="1" dirty="0" smtClean="0"/>
              <a:t>Bob </a:t>
            </a:r>
            <a:r>
              <a:rPr lang="pl-PL" dirty="0" smtClean="0"/>
              <a:t>establish a channel that allows them to do transactions </a:t>
            </a:r>
            <a:r>
              <a:rPr lang="pl-PL" b="1" dirty="0" smtClean="0">
                <a:solidFill>
                  <a:srgbClr val="FF0000"/>
                </a:solidFill>
              </a:rPr>
              <a:t>without posting them on the blockchain</a:t>
            </a:r>
            <a:r>
              <a:rPr lang="pl-PL" dirty="0" smtClean="0"/>
              <a:t>.</a:t>
            </a:r>
            <a:endParaRPr lang="en-US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74" y="2344719"/>
            <a:ext cx="970060" cy="970060"/>
          </a:xfrm>
          <a:prstGeom prst="rect">
            <a:avLst/>
          </a:prstGeom>
        </p:spPr>
      </p:pic>
      <p:pic>
        <p:nvPicPr>
          <p:cNvPr id="6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98" y="2444341"/>
            <a:ext cx="1230243" cy="934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7895" y="337932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Alice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92068" y="3379325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Bob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2475943" y="2750811"/>
            <a:ext cx="364700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payment channel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shall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look</a:t>
            </a:r>
            <a:r>
              <a:rPr lang="en-US" dirty="0" smtClean="0"/>
              <a:t> like</a:t>
            </a:r>
            <a:r>
              <a:rPr lang="pl-PL" dirty="0" smtClean="0"/>
              <a:t>?</a:t>
            </a:r>
            <a:endParaRPr lang="en-US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18" y="2484569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42" y="2584191"/>
            <a:ext cx="1230243" cy="93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4639" y="351917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Alice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58812" y="3519175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Bob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2642687" y="2890661"/>
            <a:ext cx="364700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payment channel </a:t>
            </a:r>
            <a:endParaRPr lang="en-US" dirty="0"/>
          </a:p>
        </p:txBody>
      </p:sp>
      <p:sp>
        <p:nvSpPr>
          <p:cNvPr id="9" name="Curved Down Arrow 8"/>
          <p:cNvSpPr/>
          <p:nvPr/>
        </p:nvSpPr>
        <p:spPr>
          <a:xfrm>
            <a:off x="2162286" y="1809258"/>
            <a:ext cx="2097741" cy="731520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8913" y="1624592"/>
            <a:ext cx="7793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1 </a:t>
            </a:r>
            <a:r>
              <a:rPr lang="pl-PL" dirty="0" err="1" smtClean="0"/>
              <a:t>coin</a:t>
            </a:r>
            <a:endParaRPr lang="en-US" dirty="0"/>
          </a:p>
        </p:txBody>
      </p:sp>
      <p:sp>
        <p:nvSpPr>
          <p:cNvPr id="16" name="Curved Down Arrow 15"/>
          <p:cNvSpPr/>
          <p:nvPr/>
        </p:nvSpPr>
        <p:spPr>
          <a:xfrm flipH="1">
            <a:off x="4317651" y="1809258"/>
            <a:ext cx="2280623" cy="731520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0006" y="1635759"/>
            <a:ext cx="7793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1 </a:t>
            </a:r>
            <a:r>
              <a:rPr lang="pl-PL" dirty="0" err="1" smtClean="0"/>
              <a:t>coin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90092" y="4077599"/>
            <a:ext cx="8712043" cy="25114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nitially they create a channel (</a:t>
            </a:r>
            <a:r>
              <a:rPr lang="en-US" b="1" dirty="0" smtClean="0">
                <a:solidFill>
                  <a:srgbClr val="FF0000"/>
                </a:solidFill>
              </a:rPr>
              <a:t>on the ledger</a:t>
            </a:r>
            <a:r>
              <a:rPr lang="en-US" dirty="0" smtClean="0"/>
              <a:t>) and deposit some money in it</a:t>
            </a:r>
            <a:r>
              <a:rPr lang="pl-PL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they can change channel’s balance (</a:t>
            </a:r>
            <a:r>
              <a:rPr lang="en-US" b="1" dirty="0" smtClean="0">
                <a:solidFill>
                  <a:srgbClr val="00B050"/>
                </a:solidFill>
              </a:rPr>
              <a:t>without informing the ledger about it</a:t>
            </a:r>
            <a:r>
              <a:rPr lang="en-US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 finally they close it (</a:t>
            </a:r>
            <a:r>
              <a:rPr lang="en-US" b="1" dirty="0" smtClean="0">
                <a:solidFill>
                  <a:srgbClr val="FF0000"/>
                </a:solidFill>
              </a:rPr>
              <a:t>on the ledger</a:t>
            </a:r>
            <a:r>
              <a:rPr lang="en-US" dirty="0" smtClean="0"/>
              <a:t>) and convert the balance to “real coins”.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For example</a:t>
            </a:r>
            <a:r>
              <a:rPr lang="en-US" dirty="0" smtClean="0"/>
              <a:t>,</a:t>
            </a:r>
            <a:r>
              <a:rPr lang="pl-PL" dirty="0" smtClean="0"/>
              <a:t> initially</a:t>
            </a:r>
            <a:r>
              <a:rPr lang="en-US" dirty="0" smtClean="0"/>
              <a:t> the “balance” of the channel is </a:t>
            </a:r>
            <a:r>
              <a:rPr lang="en-US" b="1" dirty="0" smtClean="0">
                <a:solidFill>
                  <a:srgbClr val="FF0000"/>
                </a:solidFill>
              </a:rPr>
              <a:t>(1,1)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86" y="1955529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9" y="1955529"/>
            <a:ext cx="1230243" cy="934984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1835502" y="2264664"/>
            <a:ext cx="572408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payment channel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318726" y="2648259"/>
            <a:ext cx="1001806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br>
              <a:rPr lang="en-US" sz="2000" b="1" dirty="0" smtClean="0"/>
            </a:br>
            <a:r>
              <a:rPr lang="en-US" sz="2000" b="1" dirty="0" smtClean="0"/>
              <a:t>coin</a:t>
            </a:r>
            <a:endParaRPr lang="pl-PL" sz="2000" b="1" dirty="0"/>
          </a:p>
        </p:txBody>
      </p:sp>
      <p:sp>
        <p:nvSpPr>
          <p:cNvPr id="12" name="Oval 11"/>
          <p:cNvSpPr/>
          <p:nvPr/>
        </p:nvSpPr>
        <p:spPr>
          <a:xfrm>
            <a:off x="7165938" y="2616422"/>
            <a:ext cx="1001806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br>
              <a:rPr lang="en-US" sz="2000" b="1" dirty="0" smtClean="0"/>
            </a:br>
            <a:r>
              <a:rPr lang="en-US" sz="2000" b="1" dirty="0" smtClean="0"/>
              <a:t>coin</a:t>
            </a:r>
            <a:endParaRPr lang="pl-PL" sz="2000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2442" y="3729215"/>
            <a:ext cx="8712043" cy="150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Suppose </a:t>
            </a:r>
            <a:r>
              <a:rPr lang="en-US" b="1" dirty="0" smtClean="0"/>
              <a:t>Alice</a:t>
            </a:r>
            <a:r>
              <a:rPr lang="en-US" dirty="0" smtClean="0"/>
              <a:t> wants to pay to </a:t>
            </a:r>
            <a:r>
              <a:rPr lang="en-US" b="1" dirty="0" smtClean="0"/>
              <a:t>Bob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0.01 coin</a:t>
            </a:r>
            <a:r>
              <a:rPr lang="en-US" dirty="0" smtClean="0"/>
              <a:t>. Then they can “update” the channel as follows:</a:t>
            </a:r>
            <a:endParaRPr lang="en-US" dirty="0"/>
          </a:p>
        </p:txBody>
      </p:sp>
      <p:pic>
        <p:nvPicPr>
          <p:cNvPr id="16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91" y="4690378"/>
            <a:ext cx="970060" cy="970060"/>
          </a:xfrm>
          <a:prstGeom prst="rect">
            <a:avLst/>
          </a:prstGeom>
        </p:spPr>
      </p:pic>
      <p:pic>
        <p:nvPicPr>
          <p:cNvPr id="19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0" y="4779859"/>
            <a:ext cx="1230243" cy="934984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>
            <a:off x="1835503" y="4947042"/>
            <a:ext cx="5724084" cy="574109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payment channel 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315029" y="5349440"/>
            <a:ext cx="1001806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0.99</a:t>
            </a:r>
            <a:br>
              <a:rPr lang="en-US" sz="2000" b="1" dirty="0" smtClean="0"/>
            </a:br>
            <a:r>
              <a:rPr lang="en-US" sz="2000" b="1" dirty="0" smtClean="0"/>
              <a:t>coin</a:t>
            </a:r>
            <a:endParaRPr lang="pl-PL" sz="2000" b="1" dirty="0"/>
          </a:p>
        </p:txBody>
      </p:sp>
      <p:sp>
        <p:nvSpPr>
          <p:cNvPr id="24" name="Oval 23"/>
          <p:cNvSpPr/>
          <p:nvPr/>
        </p:nvSpPr>
        <p:spPr>
          <a:xfrm>
            <a:off x="7240659" y="5320705"/>
            <a:ext cx="1001806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1.01</a:t>
            </a:r>
            <a:br>
              <a:rPr lang="en-US" sz="2000" b="1" dirty="0" smtClean="0"/>
            </a:br>
            <a:r>
              <a:rPr lang="en-US" sz="2000" b="1" dirty="0" smtClean="0"/>
              <a:t>coin</a:t>
            </a:r>
            <a:endParaRPr lang="pl-PL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95484" y="6037723"/>
            <a:ext cx="4166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ew balance: </a:t>
            </a:r>
            <a:r>
              <a:rPr lang="en-US" sz="2800" b="1" dirty="0" smtClean="0">
                <a:solidFill>
                  <a:srgbClr val="FF0000"/>
                </a:solidFill>
              </a:rPr>
              <a:t>(0.99, 1.01)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724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build="p"/>
      <p:bldP spid="20" grpId="0" animBg="1"/>
      <p:bldP spid="23" grpId="0" animBg="1"/>
      <p:bldP spid="24" grpId="0" animBg="1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89" y="149384"/>
            <a:ext cx="8712044" cy="428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0" y="1242140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2" y="1242140"/>
            <a:ext cx="1230243" cy="934984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071779" y="1460728"/>
            <a:ext cx="5732896" cy="6285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payment channel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5642" y="3341888"/>
                <a:ext cx="862273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Alice</a:t>
                </a:r>
                <a:r>
                  <a:rPr lang="en-US" sz="2800" dirty="0" smtClean="0"/>
                  <a:t> can pay to </a:t>
                </a:r>
                <a:r>
                  <a:rPr lang="en-US" sz="2800" b="1" dirty="0" smtClean="0"/>
                  <a:t>Bob </a:t>
                </a:r>
                <a:r>
                  <a:rPr lang="en-US" sz="2800" dirty="0" smtClean="0"/>
                  <a:t>any amount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by updating the channel to: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42" y="3341888"/>
                <a:ext cx="8622737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85" t="-6369" b="-165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0" y="4536081"/>
            <a:ext cx="970060" cy="970060"/>
          </a:xfrm>
          <a:prstGeom prst="rect">
            <a:avLst/>
          </a:prstGeom>
        </p:spPr>
      </p:pic>
      <p:pic>
        <p:nvPicPr>
          <p:cNvPr id="1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2" y="4536081"/>
            <a:ext cx="1230243" cy="934984"/>
          </a:xfrm>
          <a:prstGeom prst="rect">
            <a:avLst/>
          </a:prstGeom>
        </p:spPr>
      </p:pic>
      <p:sp>
        <p:nvSpPr>
          <p:cNvPr id="16" name="Left-Right Arrow 15"/>
          <p:cNvSpPr/>
          <p:nvPr/>
        </p:nvSpPr>
        <p:spPr>
          <a:xfrm>
            <a:off x="1974184" y="4777121"/>
            <a:ext cx="5732896" cy="592423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payment channel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1538861" y="2038255"/>
                <a:ext cx="1149608" cy="103751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coins</a:t>
                </a:r>
                <a:endParaRPr lang="pl-PL" sz="2000" b="1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861" y="2038255"/>
                <a:ext cx="1149608" cy="1037515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7174112" y="2132864"/>
                <a:ext cx="1149608" cy="103751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coins</a:t>
                </a:r>
                <a:endParaRPr lang="pl-PL" sz="2000" b="1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112" y="2132864"/>
                <a:ext cx="1149608" cy="1037515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1441266" y="5367078"/>
                <a:ext cx="1149608" cy="103751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coins</a:t>
                </a:r>
                <a:endParaRPr lang="pl-PL" sz="2000" b="1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66" y="5367078"/>
                <a:ext cx="1149608" cy="1037515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7076517" y="5471065"/>
                <a:ext cx="1149608" cy="103751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coins</a:t>
                </a:r>
                <a:endParaRPr lang="pl-PL" sz="2000" b="1" dirty="0"/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517" y="5471065"/>
                <a:ext cx="1149608" cy="1037515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0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89" y="149384"/>
            <a:ext cx="8712044" cy="428040"/>
          </a:xfrm>
        </p:spPr>
        <p:txBody>
          <a:bodyPr>
            <a:normAutofit fontScale="90000"/>
          </a:bodyPr>
          <a:lstStyle/>
          <a:p>
            <a:r>
              <a:rPr lang="en-US" dirty="0"/>
              <a:t>Symmetrically:</a:t>
            </a:r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0" y="1242140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2" y="1242140"/>
            <a:ext cx="1230243" cy="934984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071779" y="1460728"/>
            <a:ext cx="5732896" cy="6285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payment channel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5642" y="3341888"/>
                <a:ext cx="862273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Bob</a:t>
                </a:r>
                <a:r>
                  <a:rPr lang="en-US" sz="2800" dirty="0"/>
                  <a:t> can pay to </a:t>
                </a:r>
                <a:r>
                  <a:rPr lang="en-US" sz="2800" b="1" dirty="0"/>
                  <a:t>Alice </a:t>
                </a:r>
                <a:r>
                  <a:rPr lang="en-US" sz="2800" dirty="0"/>
                  <a:t>any amount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by updating the channel to: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42" y="3341888"/>
                <a:ext cx="8622737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85" t="-6369" b="-165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0" y="4536081"/>
            <a:ext cx="970060" cy="970060"/>
          </a:xfrm>
          <a:prstGeom prst="rect">
            <a:avLst/>
          </a:prstGeom>
        </p:spPr>
      </p:pic>
      <p:pic>
        <p:nvPicPr>
          <p:cNvPr id="1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2" y="4536081"/>
            <a:ext cx="1230243" cy="934984"/>
          </a:xfrm>
          <a:prstGeom prst="rect">
            <a:avLst/>
          </a:prstGeom>
        </p:spPr>
      </p:pic>
      <p:sp>
        <p:nvSpPr>
          <p:cNvPr id="16" name="Left-Right Arrow 15"/>
          <p:cNvSpPr/>
          <p:nvPr/>
        </p:nvSpPr>
        <p:spPr>
          <a:xfrm>
            <a:off x="1974184" y="4777121"/>
            <a:ext cx="5732896" cy="592423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payment channel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1538861" y="2038255"/>
                <a:ext cx="1149608" cy="103751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coins</a:t>
                </a:r>
                <a:endParaRPr lang="pl-PL" sz="2000" b="1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861" y="2038255"/>
                <a:ext cx="1149608" cy="1037515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7174112" y="2132864"/>
                <a:ext cx="1149608" cy="103751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coins</a:t>
                </a:r>
                <a:endParaRPr lang="pl-PL" sz="2000" b="1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112" y="2132864"/>
                <a:ext cx="1149608" cy="1037515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1441266" y="5367078"/>
                <a:ext cx="1149608" cy="103751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coins</a:t>
                </a:r>
                <a:endParaRPr lang="pl-PL" sz="2000" b="1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66" y="5367078"/>
                <a:ext cx="1149608" cy="1037515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7076517" y="5471065"/>
                <a:ext cx="1149608" cy="103751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coins</a:t>
                </a:r>
                <a:endParaRPr lang="pl-PL" sz="2000" b="1" dirty="0"/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517" y="5471065"/>
                <a:ext cx="1149608" cy="1037515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63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19123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the end </a:t>
            </a:r>
            <a:r>
              <a:rPr lang="en-US" b="1" dirty="0" smtClean="0"/>
              <a:t>Alice</a:t>
            </a:r>
            <a:r>
              <a:rPr lang="en-US" dirty="0" smtClean="0"/>
              <a:t> and </a:t>
            </a:r>
            <a:r>
              <a:rPr lang="en-US" b="1" dirty="0" smtClean="0"/>
              <a:t>Bob</a:t>
            </a:r>
            <a:r>
              <a:rPr lang="en-US" dirty="0" smtClean="0"/>
              <a:t> can close the channel, and get the “real money”.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General picture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731560" y="2386853"/>
            <a:ext cx="2588558" cy="978408"/>
          </a:xfrm>
          <a:prstGeom prst="downArrow">
            <a:avLst>
              <a:gd name="adj1" fmla="val 100000"/>
              <a:gd name="adj2" fmla="val 225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creating the channel</a:t>
            </a:r>
            <a:endParaRPr lang="en-US" sz="2000" b="1" dirty="0"/>
          </a:p>
        </p:txBody>
      </p:sp>
      <p:sp>
        <p:nvSpPr>
          <p:cNvPr id="7" name="Down Arrow 6"/>
          <p:cNvSpPr/>
          <p:nvPr/>
        </p:nvSpPr>
        <p:spPr>
          <a:xfrm>
            <a:off x="3810002" y="3453417"/>
            <a:ext cx="2522184" cy="2078917"/>
          </a:xfrm>
          <a:prstGeom prst="downArrow">
            <a:avLst>
              <a:gd name="adj1" fmla="val 100000"/>
              <a:gd name="adj2" fmla="val 124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updates</a:t>
            </a:r>
            <a:endParaRPr lang="en-US" sz="2000" b="1" dirty="0"/>
          </a:p>
        </p:txBody>
      </p:sp>
      <p:sp>
        <p:nvSpPr>
          <p:cNvPr id="8" name="Down Arrow 7"/>
          <p:cNvSpPr/>
          <p:nvPr/>
        </p:nvSpPr>
        <p:spPr>
          <a:xfrm>
            <a:off x="3770781" y="5620490"/>
            <a:ext cx="2588558" cy="978408"/>
          </a:xfrm>
          <a:prstGeom prst="downArrow">
            <a:avLst>
              <a:gd name="adj1" fmla="val 100000"/>
              <a:gd name="adj2" fmla="val 225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closing the channel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09996" y="3816259"/>
            <a:ext cx="216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only these phases require </a:t>
            </a:r>
            <a:r>
              <a:rPr lang="en-US" sz="2000" b="1" dirty="0" err="1" smtClean="0">
                <a:solidFill>
                  <a:srgbClr val="7030A0"/>
                </a:solidFill>
              </a:rPr>
              <a:t>blockchain</a:t>
            </a:r>
            <a:r>
              <a:rPr lang="en-US" sz="2000" b="1" dirty="0" smtClean="0">
                <a:solidFill>
                  <a:srgbClr val="7030A0"/>
                </a:solidFill>
              </a:rPr>
              <a:t> operations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6407524" y="2826006"/>
            <a:ext cx="1584960" cy="9902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 flipH="1">
            <a:off x="6555441" y="5139698"/>
            <a:ext cx="1437043" cy="876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4603" y="3599781"/>
            <a:ext cx="2172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this can be done “</a:t>
            </a:r>
            <a:r>
              <a:rPr lang="en-US" sz="2000" b="1" dirty="0" smtClean="0">
                <a:solidFill>
                  <a:srgbClr val="FF0000"/>
                </a:solidFill>
              </a:rPr>
              <a:t>off-chain</a:t>
            </a:r>
            <a:r>
              <a:rPr lang="en-US" sz="2000" dirty="0" smtClean="0"/>
              <a:t>” (hence: </a:t>
            </a:r>
            <a:r>
              <a:rPr lang="en-US" sz="2000" b="1" dirty="0" smtClean="0">
                <a:solidFill>
                  <a:srgbClr val="00B050"/>
                </a:solidFill>
              </a:rPr>
              <a:t>for free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0070C0"/>
                </a:solidFill>
              </a:rPr>
              <a:t>very efficiently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2537318" y="4262719"/>
            <a:ext cx="1126747" cy="152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construct such </a:t>
            </a:r>
            <a:r>
              <a:rPr lang="pl-PL" dirty="0" smtClean="0"/>
              <a:t>a channel?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7" y="4454159"/>
            <a:ext cx="8712043" cy="1640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now show a simple way how to do it.  It is based on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smart contracts</a:t>
            </a:r>
            <a:r>
              <a:rPr lang="en-US" dirty="0" smtClean="0"/>
              <a:t>, and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signatures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18" y="2484569"/>
            <a:ext cx="970060" cy="97006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42" y="2584191"/>
            <a:ext cx="1230243" cy="9349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24639" y="351917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Alice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58812" y="3519175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Bob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>
            <a:off x="2642687" y="2890661"/>
            <a:ext cx="364700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payment channel </a:t>
            </a:r>
            <a:endParaRPr lang="en-US" dirty="0"/>
          </a:p>
        </p:txBody>
      </p:sp>
      <p:sp>
        <p:nvSpPr>
          <p:cNvPr id="22" name="Curved Down Arrow 21"/>
          <p:cNvSpPr/>
          <p:nvPr/>
        </p:nvSpPr>
        <p:spPr>
          <a:xfrm>
            <a:off x="2162286" y="1809258"/>
            <a:ext cx="2097741" cy="731520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28913" y="1624592"/>
            <a:ext cx="7793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1 </a:t>
            </a:r>
            <a:r>
              <a:rPr lang="pl-PL" dirty="0" err="1" smtClean="0"/>
              <a:t>coin</a:t>
            </a:r>
            <a:endParaRPr lang="en-US" dirty="0"/>
          </a:p>
        </p:txBody>
      </p:sp>
      <p:sp>
        <p:nvSpPr>
          <p:cNvPr id="24" name="Curved Down Arrow 23"/>
          <p:cNvSpPr/>
          <p:nvPr/>
        </p:nvSpPr>
        <p:spPr>
          <a:xfrm flipH="1">
            <a:off x="4317651" y="1809258"/>
            <a:ext cx="2280623" cy="731520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0006" y="1635759"/>
            <a:ext cx="7793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1 </a:t>
            </a:r>
            <a:r>
              <a:rPr lang="pl-PL" dirty="0" err="1" smtClean="0"/>
              <a:t>coin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9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 conditions written?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458" y="1410128"/>
            <a:ext cx="8312518" cy="4564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b="1" dirty="0" err="1" smtClean="0">
                <a:solidFill>
                  <a:srgbClr val="0000FF"/>
                </a:solidFill>
              </a:rPr>
              <a:t>Bitcoin</a:t>
            </a:r>
            <a:r>
              <a:rPr lang="en-US" sz="2800" b="1" dirty="0" smtClean="0">
                <a:solidFill>
                  <a:srgbClr val="0000FF"/>
                </a:solidFill>
              </a:rPr>
              <a:t> scripting language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non</a:t>
            </a:r>
            <a:r>
              <a:rPr lang="en-US" sz="2800" b="1" dirty="0" smtClean="0"/>
              <a:t>-Turing complete </a:t>
            </a:r>
            <a:r>
              <a:rPr lang="en-US" sz="2800" dirty="0" smtClean="0"/>
              <a:t>stack-based)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This Bitcoin </a:t>
            </a:r>
            <a:r>
              <a:rPr lang="en-US" dirty="0" smtClean="0"/>
              <a:t>feature is rarely used.</a:t>
            </a:r>
          </a:p>
          <a:p>
            <a:pPr marL="0" indent="0">
              <a:buNone/>
            </a:pPr>
            <a:r>
              <a:rPr lang="en-US" dirty="0" smtClean="0"/>
              <a:t>But it is an example of something much more general: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Prostokąt 4"/>
          <p:cNvSpPr/>
          <p:nvPr/>
        </p:nvSpPr>
        <p:spPr>
          <a:xfrm>
            <a:off x="915421" y="3054659"/>
            <a:ext cx="7386084" cy="12752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OP_DUP </a:t>
            </a: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OP_HASH160 02192cfd7508be5c2e6ce9f1b6312b7f268476d2 OP_EQUALVERIFY OP_CHECKSIG</a:t>
            </a:r>
            <a:endParaRPr lang="cs-CZ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2542855" y="5868828"/>
            <a:ext cx="6364842" cy="739739"/>
          </a:xfrm>
          <a:prstGeom prst="star32">
            <a:avLst>
              <a:gd name="adj" fmla="val 4027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smart contracts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9920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 the following contract between Alice and Bob</a:t>
            </a:r>
            <a:r>
              <a:rPr lang="pl-PL" dirty="0" smtClean="0"/>
              <a:t> (</a:t>
            </a:r>
            <a:r>
              <a:rPr lang="en-US" dirty="0" smtClean="0"/>
              <a:t>informally</a:t>
            </a:r>
            <a:r>
              <a:rPr lang="pl-PL" dirty="0" smtClean="0"/>
              <a:t>)</a:t>
            </a:r>
            <a:r>
              <a:rPr lang="en-US" dirty="0" smtClean="0"/>
              <a:t>: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2980" y="3197595"/>
                <a:ext cx="7287151" cy="3080217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Each party deposits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coin </a:t>
                </a:r>
                <a:r>
                  <a:rPr lang="en-US" dirty="0" smtClean="0"/>
                  <a:t>into the contract.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At any moment each party can call a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𝐜𝐥𝐨𝐬𝐞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()"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As a result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Alice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gets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 coin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Bob </a:t>
                </a:r>
                <a:r>
                  <a:rPr lang="en-US" dirty="0"/>
                  <a:t>gets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1 coin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and the contract ends.</a:t>
                </a: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2980" y="3197595"/>
                <a:ext cx="7287151" cy="308021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91" y="1516383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8" y="1604496"/>
            <a:ext cx="1230243" cy="93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2436" y="258612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Alice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55107" y="258612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0708" y="-118874"/>
            <a:ext cx="3260561" cy="7242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24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12" y="176580"/>
            <a:ext cx="2828267" cy="785375"/>
          </a:xfrm>
        </p:spPr>
        <p:txBody>
          <a:bodyPr>
            <a:normAutofit/>
          </a:bodyPr>
          <a:lstStyle/>
          <a:p>
            <a:r>
              <a:rPr lang="en-US" dirty="0" smtClean="0"/>
              <a:t>Pictorially:</a:t>
            </a:r>
            <a:endParaRPr lang="pl-PL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99" y="2431200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1" y="2431200"/>
            <a:ext cx="1230243" cy="93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3207" y="2752837"/>
            <a:ext cx="2479539" cy="27223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“channel contract”</a:t>
            </a:r>
            <a:endParaRPr lang="pl-PL" sz="2400" b="1" dirty="0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2951078" y="1439746"/>
            <a:ext cx="411394" cy="2179712"/>
          </a:xfrm>
          <a:prstGeom prst="curvedConnector3">
            <a:avLst>
              <a:gd name="adj1" fmla="val -15102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4" idx="0"/>
          </p:cNvCxnSpPr>
          <p:nvPr/>
        </p:nvCxnSpPr>
        <p:spPr>
          <a:xfrm rot="16200000" flipH="1" flipV="1">
            <a:off x="6032457" y="1498065"/>
            <a:ext cx="321637" cy="2187906"/>
          </a:xfrm>
          <a:prstGeom prst="curvedConnector3">
            <a:avLst>
              <a:gd name="adj1" fmla="val -23328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6" idx="1"/>
          </p:cNvCxnSpPr>
          <p:nvPr/>
        </p:nvCxnSpPr>
        <p:spPr>
          <a:xfrm>
            <a:off x="1929777" y="3472476"/>
            <a:ext cx="1503430" cy="64153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94164" y="5172250"/>
            <a:ext cx="1739043" cy="7685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12746" y="5149811"/>
            <a:ext cx="1694164" cy="79098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08814" y="1554619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3442" y="1500971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147651" y="3545351"/>
                <a:ext cx="984565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𝐜𝐥𝐨𝐬𝐞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651" y="3545351"/>
                <a:ext cx="98456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152290" y="5351417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6097" y="5360637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3828" y="204421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</a:t>
            </a:r>
            <a:r>
              <a:rPr lang="en-US" sz="3200" b="1" dirty="0" smtClean="0"/>
              <a:t>edger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9209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update the channel to a new balance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0.99, </a:t>
            </a:r>
            <a:r>
              <a:rPr lang="en-US" b="1" dirty="0">
                <a:solidFill>
                  <a:srgbClr val="FF0000"/>
                </a:solidFill>
              </a:rPr>
              <a:t>1.01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7"/>
            <a:ext cx="8712043" cy="15452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Idea</a:t>
            </a:r>
            <a:r>
              <a:rPr lang="en-US" dirty="0" smtClean="0"/>
              <a:t>: let the users exchange their signatures on message </a:t>
            </a:r>
            <a:r>
              <a:rPr lang="en-US" b="1" dirty="0" smtClean="0">
                <a:solidFill>
                  <a:srgbClr val="FF0000"/>
                </a:solidFill>
              </a:rPr>
              <a:t>“(0.99, 1.01)”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42" y="4621056"/>
            <a:ext cx="970060" cy="970060"/>
          </a:xfrm>
          <a:prstGeom prst="rect">
            <a:avLst/>
          </a:prstGeom>
        </p:spPr>
      </p:pic>
      <p:pic>
        <p:nvPicPr>
          <p:cNvPr id="6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66" y="4720678"/>
            <a:ext cx="1230243" cy="934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/>
              <p:cNvSpPr/>
              <p:nvPr/>
            </p:nvSpPr>
            <p:spPr>
              <a:xfrm>
                <a:off x="3073242" y="3949984"/>
                <a:ext cx="2776859" cy="1093914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7" name="Righ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42" y="3949984"/>
                <a:ext cx="2776859" cy="1093914"/>
              </a:xfrm>
              <a:prstGeom prst="righ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Left Arrow 7"/>
              <p:cNvSpPr/>
              <p:nvPr/>
            </p:nvSpPr>
            <p:spPr>
              <a:xfrm>
                <a:off x="3073242" y="5116026"/>
                <a:ext cx="2731982" cy="1079272"/>
              </a:xfrm>
              <a:prstGeom prst="lef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sub>
                      </m:sSub>
                    </m:oMath>
                  </m:oMathPara>
                </a14:m>
                <a:endParaRPr lang="pl-PL" sz="2000"/>
              </a:p>
            </p:txBody>
          </p:sp>
        </mc:Choice>
        <mc:Fallback xmlns="">
          <p:sp>
            <p:nvSpPr>
              <p:cNvPr id="8" name="Lef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42" y="5116026"/>
                <a:ext cx="2731982" cy="1079272"/>
              </a:xfrm>
              <a:prstGeom prst="lef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542598" y="3328416"/>
                <a:ext cx="3563058" cy="621568"/>
              </a:xfrm>
              <a:prstGeom prst="wedgeRectCallout">
                <a:avLst>
                  <a:gd name="adj1" fmla="val -7226"/>
                  <a:gd name="adj2" fmla="val 142752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b="1" dirty="0">
                          <a:solidFill>
                            <a:srgbClr val="FF0000"/>
                          </a:solidFill>
                        </a:rPr>
                        <m:t>0.99, 1.01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8" y="3328416"/>
                <a:ext cx="3563058" cy="621568"/>
              </a:xfrm>
              <a:prstGeom prst="wedgeRectCallout">
                <a:avLst>
                  <a:gd name="adj1" fmla="val -7226"/>
                  <a:gd name="adj2" fmla="val 142752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5431536" y="3328416"/>
                <a:ext cx="3532949" cy="585504"/>
              </a:xfrm>
              <a:prstGeom prst="wedgeRectCallout">
                <a:avLst>
                  <a:gd name="adj1" fmla="val -11071"/>
                  <a:gd name="adj2" fmla="val 14879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b="1" dirty="0">
                          <a:solidFill>
                            <a:srgbClr val="FF0000"/>
                          </a:solidFill>
                        </a:rPr>
                        <m:t>0.99, 1.01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36" y="3328416"/>
                <a:ext cx="3532949" cy="585504"/>
              </a:xfrm>
              <a:prstGeom prst="wedgeRectCallout">
                <a:avLst>
                  <a:gd name="adj1" fmla="val -11071"/>
                  <a:gd name="adj2" fmla="val 148796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3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00" y="230292"/>
            <a:ext cx="8844494" cy="785375"/>
          </a:xfrm>
        </p:spPr>
        <p:txBody>
          <a:bodyPr>
            <a:normAutofit/>
          </a:bodyPr>
          <a:lstStyle/>
          <a:p>
            <a:r>
              <a:rPr lang="en-US" dirty="0" smtClean="0"/>
              <a:t>How can Alice close the channel?</a:t>
            </a:r>
            <a:endParaRPr lang="pl-PL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83" y="1735016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15" y="1735016"/>
            <a:ext cx="1230243" cy="93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7091" y="2056653"/>
            <a:ext cx="2479539" cy="34516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3094962" y="743562"/>
            <a:ext cx="411394" cy="2179712"/>
          </a:xfrm>
          <a:prstGeom prst="curvedConnector3">
            <a:avLst>
              <a:gd name="adj1" fmla="val -7257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4" idx="0"/>
          </p:cNvCxnSpPr>
          <p:nvPr/>
        </p:nvCxnSpPr>
        <p:spPr>
          <a:xfrm rot="16200000" flipH="1" flipV="1">
            <a:off x="6176341" y="801881"/>
            <a:ext cx="321637" cy="2187906"/>
          </a:xfrm>
          <a:prstGeom prst="curvedConnector3">
            <a:avLst>
              <a:gd name="adj1" fmla="val -8904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73661" y="2776292"/>
            <a:ext cx="1501826" cy="71244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836444" y="5061365"/>
            <a:ext cx="1739043" cy="7685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55026" y="5038926"/>
            <a:ext cx="1694164" cy="79098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52698" y="1128240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5764" y="1228711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66516" y="2902315"/>
                <a:ext cx="2442244" cy="404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close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𝐁𝐨𝐛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16" y="2902315"/>
                <a:ext cx="2442244" cy="4049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94570" y="5240532"/>
                <a:ext cx="1039131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coins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570" y="5240532"/>
                <a:ext cx="10391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48376" y="5249752"/>
                <a:ext cx="1200813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coins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376" y="5249752"/>
                <a:ext cx="12008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71080" y="4231823"/>
                <a:ext cx="21067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verify the signature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if it is ok, then:</a:t>
                </a:r>
                <a:endParaRPr lang="pl-P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080" y="4231823"/>
                <a:ext cx="2106795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2609" t="-3947" r="-2319" b="-85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44857" y="6268393"/>
            <a:ext cx="7618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(the case of Bob closing the channel is symmetric)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869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3" grpId="0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06" y="247021"/>
            <a:ext cx="8712044" cy="785375"/>
          </a:xfrm>
        </p:spPr>
        <p:txBody>
          <a:bodyPr/>
          <a:lstStyle/>
          <a:p>
            <a:r>
              <a:rPr lang="en-US" dirty="0" smtClean="0"/>
              <a:t>If no update has been performed:</a:t>
            </a:r>
            <a:endParaRPr lang="pl-PL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1" y="1577563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3" y="1577563"/>
            <a:ext cx="1230243" cy="93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0379" y="1899200"/>
            <a:ext cx="2479539" cy="34516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356949" y="2618839"/>
            <a:ext cx="1501826" cy="71244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119732" y="4903912"/>
            <a:ext cx="1739043" cy="7685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38314" y="4881473"/>
            <a:ext cx="1694164" cy="79098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574823" y="2691714"/>
                <a:ext cx="984565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𝐜𝐥𝐨𝐬𝐞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23" y="2691714"/>
                <a:ext cx="98456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577858" y="5083079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1665" y="5092299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620447" y="2795576"/>
            <a:ext cx="2503484" cy="612648"/>
          </a:xfrm>
          <a:prstGeom prst="wedgeRectCallout">
            <a:avLst>
              <a:gd name="adj1" fmla="val -109975"/>
              <a:gd name="adj2" fmla="val 496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 gets notified that </a:t>
            </a:r>
            <a:r>
              <a:rPr lang="en-US" b="1" dirty="0" smtClean="0"/>
              <a:t>close</a:t>
            </a:r>
            <a:r>
              <a:rPr lang="en-US" dirty="0" smtClean="0"/>
              <a:t> was sent</a:t>
            </a:r>
            <a:endParaRPr lang="pl-PL" dirty="0"/>
          </a:p>
        </p:txBody>
      </p:sp>
      <p:sp>
        <p:nvSpPr>
          <p:cNvPr id="10" name="Right Brace 9"/>
          <p:cNvSpPr/>
          <p:nvPr/>
        </p:nvSpPr>
        <p:spPr>
          <a:xfrm>
            <a:off x="5340823" y="3572508"/>
            <a:ext cx="379551" cy="1308965"/>
          </a:xfrm>
          <a:prstGeom prst="rightBrace">
            <a:avLst>
              <a:gd name="adj1" fmla="val 290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948452" y="3840796"/>
            <a:ext cx="174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Bob has </a:t>
            </a:r>
            <a:r>
              <a:rPr lang="en-US" b="1" dirty="0" smtClean="0">
                <a:solidFill>
                  <a:srgbClr val="FF0000"/>
                </a:solidFill>
              </a:rPr>
              <a:t>1 hour </a:t>
            </a:r>
            <a:r>
              <a:rPr lang="en-US" dirty="0" smtClean="0"/>
              <a:t>to react</a:t>
            </a:r>
            <a:endParaRPr 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3014308" y="4696807"/>
            <a:ext cx="206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Bob does not react</a:t>
            </a:r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4675239" y="5796092"/>
            <a:ext cx="395269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 hour = maximal time needed to post on the ledger</a:t>
            </a:r>
            <a:endParaRPr lang="pl-PL" sz="2000" b="1" dirty="0"/>
          </a:p>
        </p:txBody>
      </p:sp>
      <p:cxnSp>
        <p:nvCxnSpPr>
          <p:cNvPr id="13" name="Curved Connector 12"/>
          <p:cNvCxnSpPr>
            <a:stCxn id="7" idx="3"/>
            <a:endCxn id="11" idx="3"/>
          </p:cNvCxnSpPr>
          <p:nvPr/>
        </p:nvCxnSpPr>
        <p:spPr>
          <a:xfrm flipH="1" flipV="1">
            <a:off x="7696041" y="4163962"/>
            <a:ext cx="931896" cy="2089330"/>
          </a:xfrm>
          <a:prstGeom prst="curvedConnector3">
            <a:avLst>
              <a:gd name="adj1" fmla="val -2453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8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  <p:bldP spid="40" grpId="0" animBg="1"/>
      <p:bldP spid="9" grpId="0" animBg="1"/>
      <p:bldP spid="10" grpId="0" animBg="1"/>
      <p:bldP spid="11" grpId="0"/>
      <p:bldP spid="12" grpId="0"/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Bob react?</a:t>
            </a:r>
            <a:endParaRPr lang="pl-PL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82" y="2379729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1" y="2431200"/>
            <a:ext cx="1230243" cy="93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3207" y="2752837"/>
            <a:ext cx="2479539" cy="34516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29777" y="3472476"/>
            <a:ext cx="1501826" cy="71244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92560" y="5757549"/>
            <a:ext cx="1739043" cy="7685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11142" y="5735110"/>
            <a:ext cx="1694164" cy="79098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47651" y="3545351"/>
                <a:ext cx="984565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𝐜𝐥𝐨𝐬𝐞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651" y="3545351"/>
                <a:ext cx="98456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50686" y="5936716"/>
                <a:ext cx="1039131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coins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686" y="5936716"/>
                <a:ext cx="10391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4493" y="5945936"/>
                <a:ext cx="1037528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coins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493" y="5945936"/>
                <a:ext cx="103752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>
            <a:off x="5894314" y="4319558"/>
            <a:ext cx="1817998" cy="89689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6100" y="1369953"/>
            <a:ext cx="4465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Option 1</a:t>
            </a:r>
            <a:r>
              <a:rPr lang="en-US" sz="2800" dirty="0" smtClean="0"/>
              <a:t>: he does not agree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46406" y="4583338"/>
                <a:ext cx="2307587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close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𝐀𝐥𝐢𝐜𝐞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406" y="4583338"/>
                <a:ext cx="230758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48847" y="5022606"/>
                <a:ext cx="21067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verify the signature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if it is ok, then:</a:t>
                </a:r>
                <a:endParaRPr lang="pl-PL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847" y="5022606"/>
                <a:ext cx="2106795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2609" t="-4636" r="-2319" b="-92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0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Option </a:t>
            </a:r>
            <a:r>
              <a:rPr lang="en-US" b="1" dirty="0" smtClean="0"/>
              <a:t>2</a:t>
            </a:r>
            <a:r>
              <a:rPr lang="en-US" dirty="0" smtClean="0"/>
              <a:t>: Bob agrees</a:t>
            </a:r>
            <a:endParaRPr lang="pl-PL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23" y="1983995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2" y="2035466"/>
            <a:ext cx="1230243" cy="93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9548" y="2357103"/>
            <a:ext cx="2479539" cy="34516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96118" y="3076742"/>
            <a:ext cx="1501826" cy="71244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58901" y="5361815"/>
            <a:ext cx="1739043" cy="7685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77483" y="5339376"/>
            <a:ext cx="1694164" cy="79098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13992" y="3149617"/>
                <a:ext cx="984565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𝐜𝐥𝐨𝐬𝐞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992" y="3149617"/>
                <a:ext cx="98456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117027" y="5540982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0834" y="5550202"/>
            <a:ext cx="8227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coin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877483" y="4082912"/>
            <a:ext cx="1751867" cy="82824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26388" y="4272007"/>
                <a:ext cx="704039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𝐨𝐤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388" y="4272007"/>
                <a:ext cx="70403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0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356401"/>
            <a:ext cx="8712044" cy="785375"/>
          </a:xfrm>
        </p:spPr>
        <p:txBody>
          <a:bodyPr/>
          <a:lstStyle/>
          <a:p>
            <a:r>
              <a:rPr lang="pl-PL" dirty="0" smtClean="0"/>
              <a:t>Outlook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2064" y="1335136"/>
                <a:ext cx="8452421" cy="5251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The “default” </a:t>
                </a:r>
                <a:r>
                  <a:rPr lang="pl-PL" sz="3200" dirty="0" err="1" smtClean="0"/>
                  <a:t>balance</a:t>
                </a:r>
                <a:r>
                  <a:rPr lang="pl-PL" sz="3200" dirty="0" smtClean="0"/>
                  <a:t> </a:t>
                </a:r>
                <a:r>
                  <a:rPr lang="en-US" sz="3200" dirty="0" smtClean="0"/>
                  <a:t>is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But it can be changed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by providing signed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“Signed pair” always has priority over the “default state”.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70C0"/>
                    </a:solidFill>
                  </a:rPr>
                  <a:t>Problem</a:t>
                </a:r>
                <a:r>
                  <a:rPr lang="en-US" sz="3200" dirty="0" smtClean="0"/>
                  <a:t>: only one update is possible.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064" y="1335136"/>
                <a:ext cx="8452421" cy="5251704"/>
              </a:xfrm>
              <a:blipFill rotWithShape="0">
                <a:blip r:embed="rId2"/>
                <a:stretch>
                  <a:fillRect l="-1802" t="-24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0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 flipV="1">
            <a:off x="6905684" y="4372975"/>
            <a:ext cx="695803" cy="8008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14901" y="4315478"/>
            <a:ext cx="793618" cy="8511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further updates?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Idea</a:t>
            </a:r>
            <a:r>
              <a:rPr lang="pl-PL" b="1" u="sng" dirty="0" smtClean="0">
                <a:solidFill>
                  <a:srgbClr val="7030A0"/>
                </a:solidFill>
              </a:rPr>
              <a:t> </a:t>
            </a:r>
            <a:endParaRPr lang="en-US" b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/>
              <a:t>Add “</a:t>
            </a:r>
            <a:r>
              <a:rPr lang="en-US" b="1" dirty="0" smtClean="0">
                <a:solidFill>
                  <a:srgbClr val="0070C0"/>
                </a:solidFill>
              </a:rPr>
              <a:t>version numbers</a:t>
            </a:r>
            <a:r>
              <a:rPr lang="en-US" dirty="0" smtClean="0"/>
              <a:t>” (also called “sequence numbers”).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87" y="4886883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9" y="4983667"/>
            <a:ext cx="1230243" cy="934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6925" y="2977881"/>
            <a:ext cx="6339092" cy="1621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maintain a counter </a:t>
            </a:r>
            <a:r>
              <a:rPr lang="en-US" sz="2400" b="1" dirty="0" smtClean="0">
                <a:solidFill>
                  <a:srgbClr val="FF0000"/>
                </a:solidFill>
              </a:rPr>
              <a:t>version</a:t>
            </a:r>
          </a:p>
          <a:p>
            <a:endParaRPr lang="en-US" sz="2400" dirty="0" smtClean="0"/>
          </a:p>
          <a:p>
            <a:r>
              <a:rPr lang="en-US" sz="2400" dirty="0" smtClean="0"/>
              <a:t>initially </a:t>
            </a:r>
            <a:r>
              <a:rPr lang="en-US" sz="2400" b="1" dirty="0" smtClean="0">
                <a:solidFill>
                  <a:srgbClr val="FF0000"/>
                </a:solidFill>
              </a:rPr>
              <a:t>version := 0</a:t>
            </a:r>
          </a:p>
          <a:p>
            <a:r>
              <a:rPr lang="en-US" sz="2400" dirty="0" smtClean="0"/>
              <a:t>let </a:t>
            </a:r>
            <a:r>
              <a:rPr lang="en-US" sz="2400" b="1" dirty="0" smtClean="0">
                <a:solidFill>
                  <a:srgbClr val="FF0000"/>
                </a:solidFill>
              </a:rPr>
              <a:t>version := version + 1 </a:t>
            </a:r>
            <a:r>
              <a:rPr lang="en-US" sz="2400" dirty="0" smtClean="0"/>
              <a:t>after each update</a:t>
            </a:r>
          </a:p>
        </p:txBody>
      </p:sp>
    </p:spTree>
    <p:extLst>
      <p:ext uri="{BB962C8B-B14F-4D97-AF65-F5344CB8AC3E}">
        <p14:creationId xmlns:p14="http://schemas.microsoft.com/office/powerpoint/2010/main" val="34720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Exchanging sign</a:t>
            </a:r>
            <a:r>
              <a:rPr lang="pl-PL" dirty="0" smtClean="0"/>
              <a:t>a</a:t>
            </a:r>
            <a:r>
              <a:rPr lang="en-US" dirty="0" err="1" smtClean="0"/>
              <a:t>tures</a:t>
            </a:r>
            <a:endParaRPr lang="pl-PL" dirty="0"/>
          </a:p>
        </p:txBody>
      </p:sp>
      <p:pic>
        <p:nvPicPr>
          <p:cNvPr id="7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7" y="3568093"/>
            <a:ext cx="970060" cy="970060"/>
          </a:xfrm>
          <a:prstGeom prst="rect">
            <a:avLst/>
          </a:prstGeom>
        </p:spPr>
      </p:pic>
      <p:pic>
        <p:nvPicPr>
          <p:cNvPr id="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1" y="3667715"/>
            <a:ext cx="1230243" cy="934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ight Arrow 8"/>
              <p:cNvSpPr/>
              <p:nvPr/>
            </p:nvSpPr>
            <p:spPr>
              <a:xfrm>
                <a:off x="2956147" y="3021136"/>
                <a:ext cx="2776859" cy="1093914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Right Arrow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47" y="3021136"/>
                <a:ext cx="2776859" cy="1093914"/>
              </a:xfrm>
              <a:prstGeom prst="righ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eft Arrow 9"/>
              <p:cNvSpPr/>
              <p:nvPr/>
            </p:nvSpPr>
            <p:spPr>
              <a:xfrm>
                <a:off x="2956147" y="4063063"/>
                <a:ext cx="2731982" cy="1079272"/>
              </a:xfrm>
              <a:prstGeom prst="lef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sub>
                      </m:sSub>
                    </m:oMath>
                  </m:oMathPara>
                </a14:m>
                <a:endParaRPr lang="pl-PL"/>
              </a:p>
            </p:txBody>
          </p:sp>
        </mc:Choice>
        <mc:Fallback xmlns="">
          <p:sp>
            <p:nvSpPr>
              <p:cNvPr id="10" name="Lef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47" y="4063063"/>
                <a:ext cx="2731982" cy="1079272"/>
              </a:xfrm>
              <a:prstGeom prst="lef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403680" y="2135352"/>
                <a:ext cx="3921264" cy="761669"/>
              </a:xfrm>
              <a:prstGeom prst="wedgeRectCallout">
                <a:avLst>
                  <a:gd name="adj1" fmla="val -11589"/>
                  <a:gd name="adj2" fmla="val 12068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sub>
                      </m:sSub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𝐯𝐞𝐫𝐬𝐢𝐨𝐧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0" y="2135352"/>
                <a:ext cx="3921264" cy="761669"/>
              </a:xfrm>
              <a:prstGeom prst="wedgeRectCallout">
                <a:avLst>
                  <a:gd name="adj1" fmla="val -11589"/>
                  <a:gd name="adj2" fmla="val 120685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4998122" y="2135351"/>
                <a:ext cx="3893211" cy="761669"/>
              </a:xfrm>
              <a:prstGeom prst="wedgeRectCallout">
                <a:avLst>
                  <a:gd name="adj1" fmla="val -11589"/>
                  <a:gd name="adj2" fmla="val 12068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sub>
                      </m:sSub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𝐯𝐞𝐫𝐬𝐢𝐨𝐧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122" y="2135351"/>
                <a:ext cx="3893211" cy="761669"/>
              </a:xfrm>
              <a:prstGeom prst="wedgeRectCallout">
                <a:avLst>
                  <a:gd name="adj1" fmla="val -11589"/>
                  <a:gd name="adj2" fmla="val 120685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0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smart contracts?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 idea originating from </a:t>
            </a:r>
            <a:r>
              <a:rPr lang="en-US" b="1" dirty="0" smtClean="0">
                <a:solidFill>
                  <a:srgbClr val="00B050"/>
                </a:solidFill>
              </a:rPr>
              <a:t>Nick Szabo </a:t>
            </a:r>
            <a:r>
              <a:rPr lang="en-US" dirty="0" smtClean="0"/>
              <a:t>(1990s)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Informally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smart contracts = agreements written on the ledger that are enforced by the mechanics of the cryptocurrency.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Simplest example</a:t>
            </a:r>
            <a:r>
              <a:rPr lang="en-US" dirty="0" smtClean="0"/>
              <a:t>: assurance contracts.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 group of parties pays </a:t>
            </a:r>
            <a:r>
              <a:rPr lang="en-US" b="1" dirty="0" smtClean="0">
                <a:solidFill>
                  <a:srgbClr val="7030A0"/>
                </a:solidFill>
              </a:rPr>
              <a:t>1 coin </a:t>
            </a:r>
            <a:r>
              <a:rPr lang="en-US" dirty="0" smtClean="0"/>
              <a:t>each to some account.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Each payment happens </a:t>
            </a:r>
            <a:r>
              <a:rPr lang="en-US" b="1" dirty="0" smtClean="0">
                <a:solidFill>
                  <a:srgbClr val="FF0000"/>
                </a:solidFill>
              </a:rPr>
              <a:t>if and only if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all</a:t>
            </a:r>
            <a:r>
              <a:rPr lang="en-US" b="1" dirty="0" smtClean="0"/>
              <a:t> </a:t>
            </a:r>
            <a:r>
              <a:rPr lang="en-US" dirty="0" smtClean="0"/>
              <a:t>the other ones happened.</a:t>
            </a:r>
          </a:p>
        </p:txBody>
      </p:sp>
    </p:spTree>
    <p:extLst>
      <p:ext uri="{BB962C8B-B14F-4D97-AF65-F5344CB8AC3E}">
        <p14:creationId xmlns:p14="http://schemas.microsoft.com/office/powerpoint/2010/main" val="12660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contract </a:t>
            </a:r>
            <a:r>
              <a:rPr lang="en-US" dirty="0" smtClean="0"/>
              <a:t>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1" y="1242460"/>
                <a:ext cx="8712043" cy="5251704"/>
              </a:xfrm>
            </p:spPr>
            <p:txBody>
              <a:bodyPr/>
              <a:lstStyle/>
              <a:p>
                <a:r>
                  <a:rPr lang="en-US" dirty="0" smtClean="0"/>
                  <a:t>every signed tuple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𝐯𝐞𝐫𝐬𝐢𝐨𝐧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has priority over the default state</a:t>
                </a:r>
              </a:p>
              <a:p>
                <a:r>
                  <a:rPr lang="en-US" dirty="0" smtClean="0"/>
                  <a:t>if the contract receives two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conflicting messages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pl-P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dirty="0"/>
                        <m:t>and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 smtClean="0"/>
              </a:p>
              <a:p>
                <a:pPr marL="285750" lvl="1" indent="0">
                  <a:buNone/>
                </a:pPr>
                <a:r>
                  <a:rPr lang="en-US" dirty="0" smtClean="0"/>
                  <a:t>then the priority goes to </a:t>
                </a:r>
                <a:endParaRPr lang="pl-PL" dirty="0" smtClean="0"/>
              </a:p>
              <a:p>
                <a:pPr marL="28575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1" y="1242460"/>
                <a:ext cx="8712043" cy="5251704"/>
              </a:xfrm>
              <a:blipFill rotWithShape="0">
                <a:blip r:embed="rId2"/>
                <a:stretch>
                  <a:fillRect l="-1259" t="-20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74711" y="4597992"/>
              <a:ext cx="7289020" cy="977837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36445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445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45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sz="2400" b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pl-PL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pl-PL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pl-PL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  <m:sup>
                                  <m:r>
                                    <a:rPr lang="pl-PL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lang="pl-PL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if</a:t>
                          </a:r>
                          <a:r>
                            <a:rPr lang="pl-PL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𝐯𝐞𝐫𝐬𝐢𝐨</m:t>
                              </m:r>
                              <m:sSup>
                                <m:sSupPr>
                                  <m:ctrlPr>
                                    <a:rPr lang="pl-PL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pl-PL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pl-PL" sz="2400" b="1" dirty="0" smtClean="0">
                              <a:solidFill>
                                <a:srgbClr val="FF0000"/>
                              </a:solidFill>
                            </a:rPr>
                            <a:t> &gt;</a:t>
                          </a:r>
                          <a:r>
                            <a:rPr lang="pl-PL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𝐯𝐞𝐫𝐬𝐢𝐨</m:t>
                              </m:r>
                              <m:sSup>
                                <m:sSupPr>
                                  <m:ctrlPr>
                                    <a:rPr lang="pl-PL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pl-PL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pl-P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sz="2400" b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pl-PL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pl-PL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pl-PL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  <m:sup>
                                  <m:r>
                                    <a:rPr lang="pl-PL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pl-PL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noProof="0" dirty="0" smtClean="0"/>
                            <a:t>otherwise</a:t>
                          </a:r>
                          <a:endParaRPr lang="en-US" sz="2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101813"/>
                  </p:ext>
                </p:extLst>
              </p:nvPr>
            </p:nvGraphicFramePr>
            <p:xfrm>
              <a:off x="874711" y="4597992"/>
              <a:ext cx="7289020" cy="977837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3644510"/>
                    <a:gridCol w="3644510"/>
                  </a:tblGrid>
                  <a:tr h="489776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8642" r="-99833" b="-1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167" t="-8642" b="-120988"/>
                          </a:stretch>
                        </a:blipFill>
                      </a:tcPr>
                    </a:tc>
                  </a:tr>
                  <a:tr h="48806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10000" r="-99833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noProof="0" dirty="0" smtClean="0"/>
                            <a:t>otherwise</a:t>
                          </a:r>
                          <a:endParaRPr lang="en-US" sz="2400" noProof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6853" y="4885751"/>
                <a:ext cx="17870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 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53" y="4885751"/>
                <a:ext cx="1787028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2632" r="-9556" b="-65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>
            <a:off x="2930029" y="4597992"/>
            <a:ext cx="427703" cy="1037181"/>
          </a:xfrm>
          <a:prstGeom prst="leftBrace">
            <a:avLst>
              <a:gd name="adj1" fmla="val 2557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6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contract in more detail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1" y="1067584"/>
            <a:ext cx="8375456" cy="15595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channel contract consist of the following functions: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59106" y="2944609"/>
                <a:ext cx="5992685" cy="43503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initialize()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confirm()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refund()</a:t>
                </a:r>
              </a:p>
              <a:p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close(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ok()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finalize()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106" y="2944609"/>
                <a:ext cx="5992685" cy="4350368"/>
              </a:xfrm>
              <a:prstGeom prst="rect">
                <a:avLst/>
              </a:prstGeom>
              <a:blipFill rotWithShape="0">
                <a:blip r:embed="rId2"/>
                <a:stretch>
                  <a:fillRect l="-1424" t="-19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3996405" y="4664274"/>
            <a:ext cx="612058" cy="1589075"/>
          </a:xfrm>
          <a:prstGeom prst="leftBrace">
            <a:avLst>
              <a:gd name="adj1" fmla="val 2279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sp>
        <p:nvSpPr>
          <p:cNvPr id="6" name="Left Brace 5"/>
          <p:cNvSpPr/>
          <p:nvPr/>
        </p:nvSpPr>
        <p:spPr>
          <a:xfrm>
            <a:off x="3996405" y="2944609"/>
            <a:ext cx="612058" cy="1331023"/>
          </a:xfrm>
          <a:prstGeom prst="leftBrace">
            <a:avLst>
              <a:gd name="adj1" fmla="val 2279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sp>
        <p:nvSpPr>
          <p:cNvPr id="7" name="TextBox 6"/>
          <p:cNvSpPr txBox="1"/>
          <p:nvPr/>
        </p:nvSpPr>
        <p:spPr>
          <a:xfrm>
            <a:off x="1918286" y="3194621"/>
            <a:ext cx="199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channel opening</a:t>
            </a:r>
            <a:endParaRPr lang="pl-P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67797" y="4973567"/>
            <a:ext cx="199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channel closing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406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61996"/>
            <a:ext cx="8743278" cy="785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Channel opening: the “successful scenario”</a:t>
            </a:r>
            <a:endParaRPr lang="pl-PL" dirty="0"/>
          </a:p>
        </p:txBody>
      </p:sp>
      <p:pic>
        <p:nvPicPr>
          <p:cNvPr id="5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6" y="3338386"/>
            <a:ext cx="1230243" cy="93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0319" y="3921112"/>
            <a:ext cx="2955519" cy="23672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400" b="1" dirty="0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2436419" y="2625559"/>
            <a:ext cx="411394" cy="2179712"/>
          </a:xfrm>
          <a:prstGeom prst="curvedConnector3">
            <a:avLst>
              <a:gd name="adj1" fmla="val -247136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93202" y="2082989"/>
            <a:ext cx="1438214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initialize()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+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 coin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10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17" y="3432563"/>
            <a:ext cx="970060" cy="97006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114899" y="5489550"/>
            <a:ext cx="2794818" cy="364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5402" y="4985359"/>
            <a:ext cx="1953428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confirm()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+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 coin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79242" y="4054012"/>
            <a:ext cx="2635754" cy="8307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“initializing, time </a:t>
            </a:r>
            <a:r>
              <a:rPr lang="en-US" sz="2000" b="1" i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” 1 coin</a:t>
            </a:r>
            <a:endParaRPr lang="pl-PL" sz="20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14898" y="4469394"/>
            <a:ext cx="2853813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05402" y="4202568"/>
            <a:ext cx="1953428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initializing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79242" y="5170258"/>
            <a:ext cx="2635754" cy="8307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“initialized”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 coins </a:t>
            </a:r>
            <a:endParaRPr lang="pl-PL" sz="20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97361" y="5800967"/>
            <a:ext cx="1821040" cy="3859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5615" y="5600912"/>
            <a:ext cx="14194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initialized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2093" y="2951615"/>
            <a:ext cx="233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T</a:t>
            </a:r>
            <a:r>
              <a:rPr lang="en-US" sz="2400" b="1" dirty="0" smtClean="0"/>
              <a:t> </a:t>
            </a:r>
            <a:r>
              <a:rPr lang="en-US" sz="2400" dirty="0" smtClean="0"/>
              <a:t>= current time</a:t>
            </a:r>
            <a:endParaRPr lang="pl-P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57849" y="3376817"/>
            <a:ext cx="783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state: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988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  <p:bldP spid="18" grpId="0" animBg="1"/>
      <p:bldP spid="28" grpId="0" animBg="1"/>
      <p:bldP spid="29" grpId="0" animBg="1"/>
      <p:bldP spid="34" grpId="0" animBg="1"/>
      <p:bldP spid="44" grpId="0"/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61996"/>
            <a:ext cx="8712044" cy="78537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Channel opening: the “unsuccessful scenario”</a:t>
            </a:r>
            <a:endParaRPr lang="pl-PL" sz="3600" dirty="0"/>
          </a:p>
        </p:txBody>
      </p:sp>
      <p:pic>
        <p:nvPicPr>
          <p:cNvPr id="5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" y="2401857"/>
            <a:ext cx="1230243" cy="93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5027" y="2669294"/>
            <a:ext cx="2955519" cy="3355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400" b="1" dirty="0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2521127" y="1373741"/>
            <a:ext cx="411394" cy="2179712"/>
          </a:xfrm>
          <a:prstGeom prst="curvedConnector3">
            <a:avLst>
              <a:gd name="adj1" fmla="val -15102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07717" y="1222335"/>
            <a:ext cx="1438214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initialize()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+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 coin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10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25" y="2180745"/>
            <a:ext cx="970060" cy="9700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363950" y="2802194"/>
            <a:ext cx="2635754" cy="8307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“initializing, time </a:t>
            </a:r>
            <a:r>
              <a:rPr lang="en-US" sz="2000" b="1" i="1" dirty="0" smtClean="0">
                <a:solidFill>
                  <a:srgbClr val="FF0000"/>
                </a:solidFill>
              </a:rPr>
              <a:t>T”</a:t>
            </a:r>
            <a:r>
              <a:rPr lang="en-US" sz="2000" b="1" dirty="0" smtClean="0">
                <a:solidFill>
                  <a:srgbClr val="FF0000"/>
                </a:solidFill>
              </a:rPr>
              <a:t> 1 </a:t>
            </a:r>
            <a:r>
              <a:rPr lang="en-US" sz="2000" b="1" dirty="0">
                <a:solidFill>
                  <a:srgbClr val="FF0000"/>
                </a:solidFill>
              </a:rPr>
              <a:t>coin</a:t>
            </a:r>
            <a:endParaRPr lang="pl-PL" sz="20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99606" y="3217576"/>
            <a:ext cx="2853813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90110" y="2950750"/>
            <a:ext cx="1953428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initializing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76425" y="5038342"/>
            <a:ext cx="2635754" cy="8307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“closed”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0 coins</a:t>
            </a:r>
            <a:endParaRPr lang="pl-PL" sz="20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51530" y="5096937"/>
            <a:ext cx="1814437" cy="637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7745" y="4855891"/>
            <a:ext cx="14194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refund()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" name="12-Point Star 2"/>
          <p:cNvSpPr/>
          <p:nvPr/>
        </p:nvSpPr>
        <p:spPr>
          <a:xfrm>
            <a:off x="5654150" y="3520545"/>
            <a:ext cx="3048198" cy="1735456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confirm</a:t>
            </a:r>
            <a:r>
              <a:rPr lang="en-US" sz="2000" b="1" dirty="0" smtClean="0">
                <a:solidFill>
                  <a:schemeClr val="tx1"/>
                </a:solidFill>
              </a:rPr>
              <a:t>() not called within 1 hour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51530" y="5869106"/>
            <a:ext cx="1833968" cy="75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8271" y="5576292"/>
            <a:ext cx="1419452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closed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+ 1 coin</a:t>
            </a:r>
            <a:endParaRPr lang="pl-PL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/>
              <p:cNvSpPr/>
              <p:nvPr/>
            </p:nvSpPr>
            <p:spPr>
              <a:xfrm>
                <a:off x="1231321" y="3860386"/>
                <a:ext cx="2462981" cy="789807"/>
              </a:xfrm>
              <a:prstGeom prst="wedgeRoundRectCallout">
                <a:avLst>
                  <a:gd name="adj1" fmla="val -23980"/>
                  <a:gd name="adj2" fmla="val 70045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can be called in time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𝐡𝐨𝐮𝐫</m:t>
                    </m:r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21" y="3860386"/>
                <a:ext cx="2462981" cy="789807"/>
              </a:xfrm>
              <a:prstGeom prst="wedgeRoundRectCallout">
                <a:avLst>
                  <a:gd name="adj1" fmla="val -23980"/>
                  <a:gd name="adj2" fmla="val 70045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834000" y="1412363"/>
            <a:ext cx="233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T</a:t>
            </a:r>
            <a:r>
              <a:rPr lang="en-US" sz="2400" b="1" dirty="0" smtClean="0"/>
              <a:t> </a:t>
            </a:r>
            <a:r>
              <a:rPr lang="en-US" sz="2400" dirty="0" smtClean="0"/>
              <a:t>= current time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398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28" grpId="0" animBg="1"/>
      <p:bldP spid="29" grpId="0" animBg="1"/>
      <p:bldP spid="34" grpId="0" animBg="1"/>
      <p:bldP spid="3" grpId="0" animBg="1"/>
      <p:bldP spid="20" grpId="0" animBg="1"/>
      <p:bldP spid="14" grpId="0" animBg="1"/>
      <p:bldP spid="2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channel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simplicity assume that </a:t>
            </a:r>
            <a:r>
              <a:rPr lang="en-US" b="1" dirty="0" smtClean="0">
                <a:solidFill>
                  <a:srgbClr val="FF0000"/>
                </a:solidFill>
              </a:rPr>
              <a:t>Alice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initiates closing </a:t>
            </a:r>
            <a:r>
              <a:rPr lang="en-US" dirty="0" smtClean="0"/>
              <a:t>(the case for </a:t>
            </a:r>
            <a:r>
              <a:rPr lang="en-US" b="1" dirty="0" smtClean="0">
                <a:solidFill>
                  <a:srgbClr val="FF0000"/>
                </a:solidFill>
              </a:rPr>
              <a:t>Bob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symmetric).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consider the following scenarios: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parties agree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parties disagree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Bob does not reply on time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4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1: </a:t>
            </a:r>
            <a:r>
              <a:rPr lang="en-US" dirty="0"/>
              <a:t>the parties agree</a:t>
            </a:r>
          </a:p>
        </p:txBody>
      </p:sp>
      <p:pic>
        <p:nvPicPr>
          <p:cNvPr id="4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" y="1668526"/>
            <a:ext cx="1230243" cy="93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5087" y="1865672"/>
            <a:ext cx="2955519" cy="44004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400" b="1" dirty="0"/>
          </a:p>
        </p:txBody>
      </p:sp>
      <p:pic>
        <p:nvPicPr>
          <p:cNvPr id="8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4" y="1619610"/>
            <a:ext cx="970060" cy="9700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21773" y="2996917"/>
            <a:ext cx="2635754" cy="830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“closing, time </a:t>
            </a:r>
            <a:r>
              <a:rPr lang="en-US" sz="2000" b="1" i="1" dirty="0">
                <a:solidFill>
                  <a:srgbClr val="FF0000"/>
                </a:solidFill>
              </a:rPr>
              <a:t>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”</a:t>
            </a:r>
            <a:endParaRPr lang="pl-PL" sz="2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30606" y="3406062"/>
            <a:ext cx="2651960" cy="623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2180" y="3006876"/>
                <a:ext cx="2080040" cy="73539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180" y="3006876"/>
                <a:ext cx="2080040" cy="7353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321773" y="5296783"/>
            <a:ext cx="2635754" cy="830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“closed”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68293" y="5832331"/>
            <a:ext cx="1833968" cy="75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75034" y="5539517"/>
                <a:ext cx="1419452" cy="71487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closed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r>
                  <a:rPr lang="en-US" sz="20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coins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34" y="5539517"/>
                <a:ext cx="1419452" cy="7148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411249" y="2131983"/>
            <a:ext cx="146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/>
              <a:t> </a:t>
            </a:r>
            <a:r>
              <a:rPr lang="en-US" sz="2000" dirty="0" smtClean="0"/>
              <a:t>= current time</a:t>
            </a:r>
            <a:endParaRPr lang="pl-PL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3334969" y="1962522"/>
            <a:ext cx="2635754" cy="830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“initialized”</a:t>
            </a:r>
            <a:endParaRPr lang="pl-PL" sz="20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5250" y="3366288"/>
            <a:ext cx="2794820" cy="1657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8479" y="2852988"/>
                <a:ext cx="2226262" cy="104317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signed by Bob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9" y="2852988"/>
                <a:ext cx="2226262" cy="10431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6203432" y="4992241"/>
            <a:ext cx="2508396" cy="1552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66195" y="4743563"/>
                <a:ext cx="961082" cy="40959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ok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195" y="4743563"/>
                <a:ext cx="961082" cy="4095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6203432" y="5832331"/>
            <a:ext cx="2499622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98572" y="5518999"/>
                <a:ext cx="1419452" cy="73539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closed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r>
                  <a:rPr lang="en-US" sz="20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coins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572" y="5518999"/>
                <a:ext cx="1419452" cy="7353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372203" y="4268787"/>
                <a:ext cx="3404811" cy="780300"/>
              </a:xfrm>
              <a:prstGeom prst="wedgeRectCallout">
                <a:avLst>
                  <a:gd name="adj1" fmla="val -16384"/>
                  <a:gd name="adj2" fmla="val -9135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no signature needed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3" y="4268787"/>
                <a:ext cx="3404811" cy="780300"/>
              </a:xfrm>
              <a:prstGeom prst="wedgeRectCallout">
                <a:avLst>
                  <a:gd name="adj1" fmla="val -16384"/>
                  <a:gd name="adj2" fmla="val -91351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65622" y="1365422"/>
            <a:ext cx="97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1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7" grpId="0" animBg="1"/>
      <p:bldP spid="23" grpId="0" animBg="1"/>
      <p:bldP spid="32" grpId="0" animBg="1"/>
      <p:bldP spid="39" grpId="0" animBg="1"/>
      <p:bldP spid="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</a:t>
            </a:r>
            <a:r>
              <a:rPr lang="pl-PL" dirty="0" smtClean="0"/>
              <a:t>2</a:t>
            </a:r>
            <a:r>
              <a:rPr lang="en-US" dirty="0" smtClean="0"/>
              <a:t>: </a:t>
            </a:r>
            <a:r>
              <a:rPr lang="en-US" dirty="0"/>
              <a:t>the parties disagree</a:t>
            </a:r>
          </a:p>
        </p:txBody>
      </p:sp>
      <p:pic>
        <p:nvPicPr>
          <p:cNvPr id="4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" y="1047371"/>
            <a:ext cx="1230243" cy="93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4080" y="1284528"/>
            <a:ext cx="2955519" cy="3988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400" b="1" dirty="0"/>
          </a:p>
        </p:txBody>
      </p:sp>
      <p:pic>
        <p:nvPicPr>
          <p:cNvPr id="8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87" y="998455"/>
            <a:ext cx="970060" cy="9700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80766" y="2375762"/>
            <a:ext cx="2635754" cy="830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“closing, time </a:t>
            </a:r>
            <a:r>
              <a:rPr lang="en-US" sz="2000" b="1" i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89599" y="2784907"/>
            <a:ext cx="2651960" cy="623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91173" y="2374895"/>
                <a:ext cx="2080040" cy="73539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closing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73" y="2374895"/>
                <a:ext cx="2080040" cy="7353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380766" y="4328946"/>
            <a:ext cx="2635754" cy="830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“closed”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10360" y="5027437"/>
            <a:ext cx="1833968" cy="75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58849" y="4637512"/>
                <a:ext cx="1419452" cy="7078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closed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r>
                  <a:rPr lang="en-US" sz="20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coins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849" y="4637512"/>
                <a:ext cx="1419452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470242" y="1510828"/>
            <a:ext cx="146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/>
              <a:t> </a:t>
            </a:r>
            <a:r>
              <a:rPr lang="en-US" sz="2000" dirty="0" smtClean="0"/>
              <a:t>= current time</a:t>
            </a:r>
            <a:endParaRPr lang="pl-PL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3393962" y="1341367"/>
            <a:ext cx="2635754" cy="830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“initialized”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4243" y="2745133"/>
            <a:ext cx="2794820" cy="1657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2039" y="2278936"/>
                <a:ext cx="2226262" cy="104317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close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signed by Bob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9" y="2278936"/>
                <a:ext cx="2226262" cy="10431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6227346" y="5041834"/>
            <a:ext cx="2014592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66707" y="4625042"/>
                <a:ext cx="1419452" cy="7078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closed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r>
                  <a:rPr lang="en-US" sz="20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coins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707" y="4625042"/>
                <a:ext cx="1419452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 flipV="1">
            <a:off x="6163207" y="3949365"/>
            <a:ext cx="2678352" cy="66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45378" y="3420224"/>
                <a:ext cx="2226262" cy="104169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signed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by Alice 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378" y="3420224"/>
                <a:ext cx="2226262" cy="10416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82620" y="5704474"/>
              <a:ext cx="7289020" cy="883479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36445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445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45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sz="2000" b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pl-PL" sz="20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pl-PL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pl-PL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  <m:sup>
                                  <m:r>
                                    <a:rPr lang="pl-PL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lang="pl-PL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if</a:t>
                          </a:r>
                          <a:r>
                            <a:rPr lang="pl-PL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𝐯𝐞𝐫𝐬𝐢𝐨</m:t>
                              </m:r>
                              <m:sSup>
                                <m:sSupPr>
                                  <m:ctrlPr>
                                    <a:rPr lang="pl-PL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pl-PL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pl-PL" sz="2000" b="1" dirty="0" smtClean="0">
                              <a:solidFill>
                                <a:srgbClr val="FF0000"/>
                              </a:solidFill>
                            </a:rPr>
                            <a:t> &gt;</a:t>
                          </a:r>
                          <a:r>
                            <a:rPr lang="pl-PL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𝐯𝐞𝐫𝐬𝐢𝐨</m:t>
                              </m:r>
                              <m:sSup>
                                <m:sSupPr>
                                  <m:ctrlPr>
                                    <a:rPr lang="pl-PL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pl-PL" sz="20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pl-PL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sz="2000" b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pl-PL" sz="20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pl-PL" sz="20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pl-PL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  <m:sup>
                                  <m:r>
                                    <a:rPr lang="pl-PL" sz="20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pl-PL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noProof="0" dirty="0" smtClean="0"/>
                            <a:t>otherwise</a:t>
                          </a:r>
                          <a:endParaRPr lang="en-US" sz="20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740230"/>
                  </p:ext>
                </p:extLst>
              </p:nvPr>
            </p:nvGraphicFramePr>
            <p:xfrm>
              <a:off x="1382620" y="5704474"/>
              <a:ext cx="7289020" cy="883479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3644510"/>
                    <a:gridCol w="3644510"/>
                  </a:tblGrid>
                  <a:tr h="461458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t="-5263" r="-99833" b="-1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167" t="-5263" b="-109211"/>
                          </a:stretch>
                        </a:blipFill>
                      </a:tcPr>
                    </a:tc>
                  </a:tr>
                  <a:tr h="42202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t="-114286" r="-99833" b="-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noProof="0" dirty="0" smtClean="0"/>
                            <a:t>otherwise</a:t>
                          </a:r>
                          <a:endParaRPr lang="en-US" sz="2000" noProof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48737" y="5948206"/>
                <a:ext cx="1520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 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737" y="5948206"/>
                <a:ext cx="1520288" cy="400110"/>
              </a:xfrm>
              <a:prstGeom prst="rect">
                <a:avLst/>
              </a:prstGeom>
              <a:blipFill rotWithShape="0">
                <a:blip r:embed="rId10"/>
                <a:stretch>
                  <a:fillRect t="-4615" r="-8835" b="-61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/>
          <p:cNvSpPr/>
          <p:nvPr/>
        </p:nvSpPr>
        <p:spPr>
          <a:xfrm>
            <a:off x="3625058" y="5644643"/>
            <a:ext cx="427703" cy="1037181"/>
          </a:xfrm>
          <a:prstGeom prst="leftBrace">
            <a:avLst>
              <a:gd name="adj1" fmla="val 2557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sp>
        <p:nvSpPr>
          <p:cNvPr id="7" name="TextBox 6"/>
          <p:cNvSpPr txBox="1"/>
          <p:nvPr/>
        </p:nvSpPr>
        <p:spPr>
          <a:xfrm>
            <a:off x="948967" y="5978567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53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3" grpId="0" animBg="1"/>
      <p:bldP spid="39" grpId="0" animBg="1"/>
      <p:bldP spid="24" grpId="0" animBg="1"/>
      <p:bldP spid="26" grpId="0"/>
      <p:bldP spid="27" grpId="0" animBg="1"/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</a:t>
            </a:r>
            <a:r>
              <a:rPr lang="pl-PL" dirty="0"/>
              <a:t>3</a:t>
            </a:r>
            <a:r>
              <a:rPr lang="en-US" dirty="0" smtClean="0"/>
              <a:t>: </a:t>
            </a:r>
            <a:r>
              <a:rPr lang="en-US" dirty="0"/>
              <a:t>Bob does not reply on time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pic>
        <p:nvPicPr>
          <p:cNvPr id="4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" y="1047371"/>
            <a:ext cx="1230243" cy="93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4080" y="1284528"/>
            <a:ext cx="2955519" cy="46074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400" b="1" dirty="0"/>
          </a:p>
        </p:txBody>
      </p:sp>
      <p:pic>
        <p:nvPicPr>
          <p:cNvPr id="8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87" y="998455"/>
            <a:ext cx="970060" cy="9700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80766" y="2375762"/>
            <a:ext cx="2635754" cy="830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“closing, time </a:t>
            </a:r>
            <a:r>
              <a:rPr lang="en-US" sz="2000" b="1" i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89599" y="2784907"/>
            <a:ext cx="2651960" cy="623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91173" y="2374895"/>
                <a:ext cx="2080040" cy="73539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closing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73" y="2374895"/>
                <a:ext cx="2080040" cy="7353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422853" y="4697398"/>
            <a:ext cx="2635754" cy="9438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“closed</a:t>
            </a:r>
            <a:r>
              <a:rPr lang="pl-PL" sz="2000" b="1" dirty="0" smtClean="0">
                <a:solidFill>
                  <a:srgbClr val="FF0000"/>
                </a:solidFill>
              </a:rPr>
              <a:t>”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0242" y="1510828"/>
            <a:ext cx="146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/>
              <a:t> </a:t>
            </a:r>
            <a:r>
              <a:rPr lang="en-US" sz="2000" dirty="0" smtClean="0"/>
              <a:t>= current time</a:t>
            </a:r>
            <a:endParaRPr lang="pl-PL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3393962" y="1341367"/>
            <a:ext cx="2635754" cy="830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“initialized”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4243" y="2745133"/>
            <a:ext cx="2794820" cy="1657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2039" y="2278936"/>
                <a:ext cx="2226262" cy="104317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close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signed by Bob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9" y="2278936"/>
                <a:ext cx="2226262" cy="10431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1392634" y="4463356"/>
            <a:ext cx="1814437" cy="637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58849" y="4222310"/>
            <a:ext cx="14194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finalize()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0" name="12-Point Star 29"/>
          <p:cNvSpPr/>
          <p:nvPr/>
        </p:nvSpPr>
        <p:spPr>
          <a:xfrm>
            <a:off x="6491173" y="3283518"/>
            <a:ext cx="2459169" cy="1233083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no </a:t>
            </a:r>
            <a:r>
              <a:rPr lang="en-US" sz="2000" b="1" dirty="0" smtClean="0">
                <a:solidFill>
                  <a:schemeClr val="tx1"/>
                </a:solidFill>
              </a:rPr>
              <a:t>reply</a:t>
            </a:r>
            <a:r>
              <a:rPr lang="pl-PL" sz="2000" b="1" dirty="0" smtClean="0">
                <a:solidFill>
                  <a:schemeClr val="tx1"/>
                </a:solidFill>
              </a:rPr>
              <a:t> with</a:t>
            </a:r>
            <a:r>
              <a:rPr lang="en-US" sz="2000" b="1" dirty="0" smtClean="0">
                <a:solidFill>
                  <a:schemeClr val="tx1"/>
                </a:solidFill>
              </a:rPr>
              <a:t>in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1 hour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339251" y="5353472"/>
            <a:ext cx="1833968" cy="75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45992" y="5060658"/>
                <a:ext cx="1419452" cy="71487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closed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r>
                  <a:rPr lang="en-US" sz="20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coins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992" y="5060658"/>
                <a:ext cx="1419452" cy="7148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6274390" y="5353472"/>
            <a:ext cx="2014592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03138" y="5040597"/>
                <a:ext cx="1419452" cy="73539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closed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r>
                  <a:rPr lang="en-US" sz="20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coins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138" y="5040597"/>
                <a:ext cx="1419452" cy="7353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2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  <p:bldP spid="30" grpId="0" animBg="1"/>
      <p:bldP spid="36" grpId="0" animBg="1"/>
      <p:bldP spid="4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Time </a:t>
            </a:r>
            <a:r>
              <a:rPr lang="en-US" dirty="0" smtClean="0"/>
              <a:t>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901952"/>
                <a:ext cx="8712043" cy="4684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 long as both </a:t>
                </a:r>
                <a:r>
                  <a:rPr lang="en-US" b="1" dirty="0" smtClean="0"/>
                  <a:t>Alice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Bob</a:t>
                </a:r>
                <a:r>
                  <a:rPr lang="en-US" dirty="0" smtClean="0"/>
                  <a:t> are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honest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 smtClean="0"/>
                  <a:t>opening the channel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2 hours</a:t>
                </a:r>
                <a:endParaRPr lang="pl-PL" dirty="0"/>
              </a:p>
              <a:p>
                <a:r>
                  <a:rPr lang="en-US" dirty="0" smtClean="0"/>
                  <a:t>updating is immediate</a:t>
                </a:r>
              </a:p>
              <a:p>
                <a:r>
                  <a:rPr lang="en-US" dirty="0" smtClean="0"/>
                  <a:t>closing the channel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 hours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Pessimistically</a:t>
                </a:r>
                <a:r>
                  <a:rPr lang="en-US" dirty="0" smtClean="0"/>
                  <a:t>: closing the channel takes </a:t>
                </a:r>
                <a:r>
                  <a:rPr lang="en-US" b="1" dirty="0">
                    <a:solidFill>
                      <a:srgbClr val="FF0000"/>
                    </a:solidFill>
                  </a:rPr>
                  <a:t>3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hour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s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901952"/>
                <a:ext cx="8712043" cy="4684888"/>
              </a:xfrm>
              <a:blipFill rotWithShape="0">
                <a:blip r:embed="rId2"/>
                <a:stretch>
                  <a:fillRect l="-1399" t="-2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1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433944"/>
            <a:ext cx="7124466" cy="51528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smart contracts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Examples of smart contracts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token contract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multiparty games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criminal use of smart contracts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Off-chain protocols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payment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state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connecting channels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Plasma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</p:txBody>
      </p:sp>
      <p:sp>
        <p:nvSpPr>
          <p:cNvPr id="4" name="Strzałka w lewo 3"/>
          <p:cNvSpPr/>
          <p:nvPr/>
        </p:nvSpPr>
        <p:spPr>
          <a:xfrm>
            <a:off x="3489110" y="4358891"/>
            <a:ext cx="1534259" cy="57939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160" y="289734"/>
            <a:ext cx="5908040" cy="1274905"/>
          </a:xfrm>
        </p:spPr>
        <p:txBody>
          <a:bodyPr>
            <a:noAutofit/>
          </a:bodyPr>
          <a:lstStyle/>
          <a:p>
            <a:pPr marL="0" indent="0"/>
            <a:r>
              <a:rPr lang="pl-PL" sz="3600" dirty="0" smtClean="0"/>
              <a:t>Ethereum </a:t>
            </a:r>
            <a:r>
              <a:rPr lang="en-US" sz="3600" dirty="0" smtClean="0"/>
              <a:t>– a new currency designed for smart contracts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7607"/>
                <a:ext cx="8229600" cy="542967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sz="2400" b="1" dirty="0" smtClean="0">
                  <a:solidFill>
                    <a:srgbClr val="008000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Developers</a:t>
                </a:r>
                <a:r>
                  <a:rPr lang="en-US" sz="2400" dirty="0" smtClean="0"/>
                  <a:t>: </a:t>
                </a:r>
                <a:r>
                  <a:rPr lang="en-US" sz="2400" dirty="0"/>
                  <a:t>Gavin Wood, Jeffrey </a:t>
                </a:r>
                <a:r>
                  <a:rPr lang="en-US" sz="2400" dirty="0" err="1"/>
                  <a:t>Wilcke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Vitalik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Buterin</a:t>
                </a:r>
                <a:r>
                  <a:rPr lang="en-US" sz="2400" dirty="0"/>
                  <a:t>, et al.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Initial release</a:t>
                </a:r>
                <a:r>
                  <a:rPr lang="en-US" sz="2400" dirty="0" smtClean="0"/>
                  <a:t>: 30 </a:t>
                </a:r>
                <a:r>
                  <a:rPr lang="en-US" sz="2400" dirty="0"/>
                  <a:t>July </a:t>
                </a:r>
                <a:r>
                  <a:rPr lang="en-US" sz="2400" dirty="0" smtClean="0"/>
                  <a:t>2015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currency unit: 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Ether (ETH)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as of Dec 6</a:t>
                </a:r>
                <a:r>
                  <a:rPr lang="en-US" sz="2400" baseline="30000" dirty="0" smtClean="0"/>
                  <a:t>th</a:t>
                </a:r>
                <a:r>
                  <a:rPr lang="en-US" sz="2400" dirty="0" smtClean="0"/>
                  <a:t>  2018:</a:t>
                </a:r>
                <a:br>
                  <a:rPr lang="en-US" sz="2400" dirty="0" smtClean="0"/>
                </a:br>
                <a:r>
                  <a:rPr lang="en-US" sz="2400" dirty="0" smtClean="0"/>
                  <a:t>	</a:t>
                </a:r>
                <a:r>
                  <a:rPr lang="en-US" sz="2400" b="1" dirty="0" smtClean="0"/>
                  <a:t>Market cap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sy10"/>
                      </a:rPr>
                      <m:t>≈ </m:t>
                    </m:r>
                  </m:oMath>
                </a14:m>
                <a:r>
                  <a:rPr lang="en-US" sz="2400" dirty="0" smtClean="0"/>
                  <a:t> 10 billion USD</a:t>
                </a:r>
                <a:r>
                  <a:rPr lang="en-US" sz="2400" b="1" dirty="0"/>
                  <a:t/>
                </a:r>
                <a:br>
                  <a:rPr lang="en-US" sz="2400" b="1" dirty="0"/>
                </a:br>
                <a:r>
                  <a:rPr lang="en-US" sz="2400" b="1" dirty="0" smtClean="0"/>
                  <a:t>	1 </a:t>
                </a:r>
                <a:r>
                  <a:rPr lang="pl-PL" sz="2400" b="1" dirty="0" smtClean="0"/>
                  <a:t>E</a:t>
                </a:r>
                <a14:m>
                  <m:oMath xmlns:m="http://schemas.openxmlformats.org/officeDocument/2006/math">
                    <m:r>
                      <a:rPr lang="pl-PL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sy10"/>
                      </a:rPr>
                      <m:t>𝐓𝐂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sy10"/>
                      </a:rPr>
                      <m:t>≈</m:t>
                    </m:r>
                  </m:oMath>
                </a14:m>
                <a:r>
                  <a:rPr lang="en-US" sz="2400" dirty="0" smtClean="0"/>
                  <a:t> USD 100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B050"/>
                    </a:solidFill>
                  </a:rPr>
                  <a:t>Main uses</a:t>
                </a:r>
                <a:r>
                  <a:rPr lang="en-US" sz="2400" dirty="0" smtClean="0"/>
                  <a:t>: decentralized organizations, </a:t>
                </a:r>
                <a:r>
                  <a:rPr lang="pl-PL" sz="2400" dirty="0" smtClean="0"/>
                  <a:t>assurance contracts</a:t>
                </a:r>
                <a:r>
                  <a:rPr lang="en-US" sz="2400" dirty="0" smtClean="0"/>
                  <a:t>, and many others…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B050"/>
                    </a:solidFill>
                  </a:rPr>
                  <a:t>Other smart-contract platforms</a:t>
                </a:r>
                <a:r>
                  <a:rPr lang="en-US" sz="2400" dirty="0" smtClean="0"/>
                  <a:t>: </a:t>
                </a:r>
                <a:r>
                  <a:rPr lang="pl-PL" sz="2400" dirty="0" smtClean="0"/>
                  <a:t>Hyperledger </a:t>
                </a:r>
                <a:r>
                  <a:rPr lang="pl-PL" sz="2400" dirty="0"/>
                  <a:t>Fabric, EOS, Stellar, Cardano, Waves, Aeternity, Emotiq</a:t>
                </a:r>
                <a:r>
                  <a:rPr lang="en-US" sz="2400" dirty="0"/>
                  <a:t>,… </a:t>
                </a:r>
                <a:endParaRPr lang="pl-PL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607"/>
                <a:ext cx="8229600" cy="5429671"/>
              </a:xfrm>
              <a:blipFill>
                <a:blip r:embed="rId3"/>
                <a:stretch>
                  <a:fillRect l="-1111" r="-370" b="-16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s://upload.wikimedia.org/wikipedia/commons/b/b7/ETHEREUM-YOUTUBE-PROFILE-PI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t="11517" r="23259" b="6496"/>
          <a:stretch/>
        </p:blipFill>
        <p:spPr bwMode="auto">
          <a:xfrm>
            <a:off x="289560" y="196769"/>
            <a:ext cx="1041722" cy="16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b/b7/ETHEREUM-YOUTUBE-PROFILE-PI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t="11517" r="23259" b="6496"/>
          <a:stretch/>
        </p:blipFill>
        <p:spPr bwMode="auto">
          <a:xfrm>
            <a:off x="7540416" y="123077"/>
            <a:ext cx="1041722" cy="16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channels</a:t>
            </a:r>
            <a:r>
              <a:rPr lang="pl-PL" dirty="0" smtClean="0"/>
              <a:t> – </a:t>
            </a:r>
            <a:r>
              <a:rPr lang="en-US" dirty="0" smtClean="0"/>
              <a:t>motivation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One way to look at the payment channels:</a:t>
            </a:r>
          </a:p>
          <a:p>
            <a:pPr marL="0" indent="0">
              <a:buNone/>
            </a:pPr>
            <a:r>
              <a:rPr lang="en-US" b="1" dirty="0" smtClean="0"/>
              <a:t>Alice</a:t>
            </a:r>
            <a:r>
              <a:rPr lang="en-US" dirty="0" smtClean="0"/>
              <a:t> and </a:t>
            </a:r>
            <a:r>
              <a:rPr lang="en-US" b="1" dirty="0" smtClean="0"/>
              <a:t>Bob</a:t>
            </a:r>
            <a:r>
              <a:rPr lang="en-US" dirty="0" smtClean="0"/>
              <a:t> maintain a simulated ledger between themselves.</a:t>
            </a:r>
            <a:endParaRPr lang="pl-P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contents of the “</a:t>
            </a:r>
            <a:r>
              <a:rPr lang="en-US" b="1" dirty="0" smtClean="0">
                <a:solidFill>
                  <a:srgbClr val="00B050"/>
                </a:solidFill>
              </a:rPr>
              <a:t>simulated ledger</a:t>
            </a:r>
            <a:r>
              <a:rPr lang="en-US" dirty="0" smtClean="0"/>
              <a:t>” is registered on the “</a:t>
            </a:r>
            <a:r>
              <a:rPr lang="en-US" b="1" dirty="0" smtClean="0">
                <a:solidFill>
                  <a:srgbClr val="FF0000"/>
                </a:solidFill>
              </a:rPr>
              <a:t>real ledger</a:t>
            </a:r>
            <a:r>
              <a:rPr lang="en-US" dirty="0" smtClean="0"/>
              <a:t>” only if: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channel is closed</a:t>
            </a:r>
            <a:r>
              <a:rPr lang="en-US" dirty="0" smtClean="0"/>
              <a:t>, or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parties disagree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A natural question</a:t>
            </a:r>
            <a:r>
              <a:rPr lang="en-US" dirty="0" smtClean="0"/>
              <a:t>: can we also have contracts “inside of the simulated ledger”?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5097" y="932935"/>
                <a:ext cx="8645648" cy="218096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Yes,</a:t>
                </a:r>
                <a:r>
                  <a:rPr lang="pl-PL" dirty="0" smtClean="0"/>
                  <a:t> s</a:t>
                </a:r>
                <a:r>
                  <a:rPr lang="en-US" dirty="0" err="1" smtClean="0"/>
                  <a:t>uch</a:t>
                </a:r>
                <a:r>
                  <a:rPr lang="en-US" dirty="0" smtClean="0"/>
                  <a:t> channels are called the “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state channels</a:t>
                </a:r>
                <a:r>
                  <a:rPr lang="en-US" dirty="0" smtClean="0"/>
                  <a:t>”.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Every state channel </a:t>
                </a:r>
                <a:r>
                  <a:rPr lang="en-US" dirty="0"/>
                  <a:t>system is parametrized by some contract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Idea</a:t>
                </a:r>
                <a:r>
                  <a:rPr lang="en-US" dirty="0" smtClean="0"/>
                  <a:t>: add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𝐬𝐭𝐚𝐭𝐞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to the signed tuple that is maintained by the parties.</a:t>
                </a:r>
                <a:endParaRPr lang="pl-PL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3300" b="1" dirty="0" smtClean="0"/>
                  <a:t>Recall:</a:t>
                </a:r>
                <a:endParaRPr lang="en-US" sz="4200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097" y="932935"/>
                <a:ext cx="8645648" cy="2180968"/>
              </a:xfrm>
              <a:blipFill rotWithShape="0">
                <a:blip r:embed="rId2"/>
                <a:stretch>
                  <a:fillRect l="-1128" b="-78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25374" y="3709792"/>
            <a:ext cx="7533983" cy="16957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ounded Rectangle 10"/>
          <p:cNvSpPr/>
          <p:nvPr/>
        </p:nvSpPr>
        <p:spPr>
          <a:xfrm>
            <a:off x="1624773" y="3368213"/>
            <a:ext cx="5918355" cy="443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contract’s state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67866" y="3998062"/>
                <a:ext cx="2614173" cy="12285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storage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smtClean="0"/>
                  <a:t>(the values of all internal variable)</a:t>
                </a:r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66" y="3998062"/>
                <a:ext cx="2614173" cy="1228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83951" y="3981788"/>
                <a:ext cx="2614173" cy="12285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the amount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b="1" dirty="0" smtClean="0"/>
                  <a:t>coins that the contract owns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51" y="3981788"/>
                <a:ext cx="2614173" cy="12285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7973" y="5671297"/>
                <a:ext cx="76139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will be “interpreted”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Call a contract “inside of a channel”: a “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virtual contract</a:t>
                </a:r>
                <a:r>
                  <a:rPr lang="en-US" sz="2400" dirty="0" smtClean="0"/>
                  <a:t>”.</a:t>
                </a:r>
                <a:endParaRPr lang="pl-PL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73" y="5671297"/>
                <a:ext cx="7613944" cy="830997"/>
              </a:xfrm>
              <a:prstGeom prst="rect">
                <a:avLst/>
              </a:prstGeom>
              <a:blipFill>
                <a:blip r:embed="rId5"/>
                <a:stretch>
                  <a:fillRect l="-1201" t="-5839" r="-240" b="-153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8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idea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175538"/>
            <a:ext cx="8712043" cy="1037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To update the </a:t>
            </a:r>
            <a:r>
              <a:rPr lang="en-US" dirty="0" smtClean="0"/>
              <a:t>state, </a:t>
            </a:r>
            <a:r>
              <a:rPr lang="en-US" dirty="0"/>
              <a:t>the </a:t>
            </a:r>
            <a:r>
              <a:rPr lang="en-US" dirty="0" smtClean="0"/>
              <a:t>parties exchange their signatures on the new version</a:t>
            </a:r>
            <a:endParaRPr lang="pl-PL" dirty="0"/>
          </a:p>
        </p:txBody>
      </p:sp>
      <p:pic>
        <p:nvPicPr>
          <p:cNvPr id="4" name="Obraz 10" descr="angry-bird-whit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43" y="5102827"/>
            <a:ext cx="970060" cy="970060"/>
          </a:xfrm>
          <a:prstGeom prst="rect">
            <a:avLst/>
          </a:prstGeom>
        </p:spPr>
      </p:pic>
      <p:pic>
        <p:nvPicPr>
          <p:cNvPr id="5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7" y="5202449"/>
            <a:ext cx="1230243" cy="934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/>
              <p:cNvSpPr/>
              <p:nvPr/>
            </p:nvSpPr>
            <p:spPr>
              <a:xfrm>
                <a:off x="2883443" y="4555870"/>
                <a:ext cx="2776859" cy="1093914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Righ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43" y="4555870"/>
                <a:ext cx="2776859" cy="1093914"/>
              </a:xfrm>
              <a:prstGeom prst="righ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eft Arrow 6"/>
              <p:cNvSpPr/>
              <p:nvPr/>
            </p:nvSpPr>
            <p:spPr>
              <a:xfrm>
                <a:off x="2883443" y="5597797"/>
                <a:ext cx="2731982" cy="1079272"/>
              </a:xfrm>
              <a:prstGeom prst="lef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sub>
                      </m:sSub>
                    </m:oMath>
                  </m:oMathPara>
                </a14:m>
                <a:endParaRPr lang="pl-PL"/>
              </a:p>
            </p:txBody>
          </p:sp>
        </mc:Choice>
        <mc:Fallback xmlns="">
          <p:sp>
            <p:nvSpPr>
              <p:cNvPr id="7" name="Lef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43" y="5597797"/>
                <a:ext cx="2731982" cy="1079272"/>
              </a:xfrm>
              <a:prstGeom prst="lef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328170" y="3630533"/>
                <a:ext cx="3921264" cy="761669"/>
              </a:xfrm>
              <a:prstGeom prst="wedgeRectCallout">
                <a:avLst>
                  <a:gd name="adj1" fmla="val -11589"/>
                  <a:gd name="adj2" fmla="val 12068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𝐀𝐥𝐢𝐜𝐞</m:t>
                          </m:r>
                        </m:sub>
                      </m:sSub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𝐯𝐞𝐫𝐬𝐢𝐨𝐧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70" y="3630533"/>
                <a:ext cx="3921264" cy="761669"/>
              </a:xfrm>
              <a:prstGeom prst="wedgeRectCallout">
                <a:avLst>
                  <a:gd name="adj1" fmla="val -11589"/>
                  <a:gd name="adj2" fmla="val 120685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4936637" y="3590981"/>
                <a:ext cx="3893211" cy="761669"/>
              </a:xfrm>
              <a:prstGeom prst="wedgeRectCallout">
                <a:avLst>
                  <a:gd name="adj1" fmla="val -11589"/>
                  <a:gd name="adj2" fmla="val 12068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</m:oMath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𝐁𝐨𝐛</m:t>
                          </m:r>
                        </m:sub>
                      </m:sSub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𝐯𝐞𝐫𝐬𝐢𝐨𝐧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637" y="3590981"/>
                <a:ext cx="3893211" cy="761669"/>
              </a:xfrm>
              <a:prstGeom prst="wedgeRectCallout">
                <a:avLst>
                  <a:gd name="adj1" fmla="val -11589"/>
                  <a:gd name="adj2" fmla="val 120685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213294" y="2598232"/>
            <a:ext cx="979500" cy="619964"/>
          </a:xfrm>
          <a:prstGeom prst="wedgeRectCallout">
            <a:avLst>
              <a:gd name="adj1" fmla="val 125179"/>
              <a:gd name="adj2" fmla="val 1870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coins</a:t>
            </a:r>
            <a:endParaRPr lang="pl-PL" dirty="0"/>
          </a:p>
        </p:txBody>
      </p:sp>
      <p:sp>
        <p:nvSpPr>
          <p:cNvPr id="11" name="Rectangular Callout 10"/>
          <p:cNvSpPr/>
          <p:nvPr/>
        </p:nvSpPr>
        <p:spPr>
          <a:xfrm>
            <a:off x="1247152" y="2618519"/>
            <a:ext cx="979500" cy="599677"/>
          </a:xfrm>
          <a:prstGeom prst="wedgeRectCallout">
            <a:avLst>
              <a:gd name="adj1" fmla="val 41130"/>
              <a:gd name="adj2" fmla="val 1861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Bob’s coins</a:t>
            </a:r>
            <a:endParaRPr lang="pl-PL" dirty="0"/>
          </a:p>
        </p:txBody>
      </p:sp>
      <p:sp>
        <p:nvSpPr>
          <p:cNvPr id="12" name="Rectangular Callout 11"/>
          <p:cNvSpPr/>
          <p:nvPr/>
        </p:nvSpPr>
        <p:spPr>
          <a:xfrm>
            <a:off x="4249434" y="2582859"/>
            <a:ext cx="1834709" cy="619964"/>
          </a:xfrm>
          <a:prstGeom prst="wedgeRectCallout">
            <a:avLst>
              <a:gd name="adj1" fmla="val -135404"/>
              <a:gd name="adj2" fmla="val 19252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contract’s coins</a:t>
            </a:r>
            <a:endParaRPr lang="pl-PL" dirty="0"/>
          </a:p>
        </p:txBody>
      </p:sp>
      <p:sp>
        <p:nvSpPr>
          <p:cNvPr id="13" name="Rectangular Callout 12"/>
          <p:cNvSpPr/>
          <p:nvPr/>
        </p:nvSpPr>
        <p:spPr>
          <a:xfrm>
            <a:off x="2298459" y="2603248"/>
            <a:ext cx="1886361" cy="619964"/>
          </a:xfrm>
          <a:prstGeom prst="wedgeRectCallout">
            <a:avLst>
              <a:gd name="adj1" fmla="val -38775"/>
              <a:gd name="adj2" fmla="val 1906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contract’s storage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39268" y="2588706"/>
                <a:ext cx="20352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:r>
                  <a:rPr lang="en-US" dirty="0" smtClean="0"/>
                  <a:t>never changes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68" y="2588706"/>
                <a:ext cx="2035237" cy="646331"/>
              </a:xfrm>
              <a:prstGeom prst="rect">
                <a:avLst/>
              </a:prstGeom>
              <a:blipFill rotWithShape="0">
                <a:blip r:embed="rId9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6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intuition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the parties disagree then the ledger will </a:t>
                </a: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“execute the virtual contract described in state”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and take care of its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financial consequences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Interacting with the ledger is needed only if one of the parties starts cheating.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As long as the parties are ok with each other then can execute the virtual contract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“peacefully”.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describe it in more details now (for simplicity we ignore messages sent by the virtual contract).</a:t>
                </a:r>
              </a:p>
              <a:p>
                <a:pPr marL="0" indent="0">
                  <a:buNone/>
                </a:pP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9" t="-2784" b="-22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5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the state (by Alice)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ight Arrow 3"/>
              <p:cNvSpPr/>
              <p:nvPr/>
            </p:nvSpPr>
            <p:spPr>
              <a:xfrm>
                <a:off x="1809164" y="1560505"/>
                <a:ext cx="5879087" cy="1365760"/>
              </a:xfrm>
              <a:prstGeom prst="rightArrow">
                <a:avLst>
                  <a:gd name="adj1" fmla="val 72180"/>
                  <a:gd name="adj2" fmla="val 5000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I want </a:t>
                </a:r>
                <a:r>
                  <a:rPr lang="en-US" sz="2400" dirty="0"/>
                  <a:t>to call </a:t>
                </a:r>
                <a:r>
                  <a:rPr lang="en-US" sz="2400" dirty="0" smtClean="0"/>
                  <a:t>constructor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init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with arguments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 smtClean="0"/>
                  <a:t> coins. </a:t>
                </a:r>
              </a:p>
            </p:txBody>
          </p:sp>
        </mc:Choice>
        <mc:Fallback xmlns="">
          <p:sp>
            <p:nvSpPr>
              <p:cNvPr id="4" name="Right Arrow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64" y="1560505"/>
                <a:ext cx="5879087" cy="1365760"/>
              </a:xfrm>
              <a:prstGeom prst="rightArrow">
                <a:avLst>
                  <a:gd name="adj1" fmla="val 72180"/>
                  <a:gd name="adj2" fmla="val 50000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7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06" y="1779532"/>
            <a:ext cx="1087203" cy="1011105"/>
          </a:xfrm>
          <a:prstGeom prst="rect">
            <a:avLst/>
          </a:prstGeom>
        </p:spPr>
      </p:pic>
      <p:pic>
        <p:nvPicPr>
          <p:cNvPr id="6" name="Obraz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7" y="1661396"/>
            <a:ext cx="1555729" cy="11823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8355" y="4549109"/>
            <a:ext cx="1337941" cy="6277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init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38355" y="3896178"/>
            <a:ext cx="1337941" cy="376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pl-PL" dirty="0"/>
          </a:p>
        </p:txBody>
      </p:sp>
      <p:cxnSp>
        <p:nvCxnSpPr>
          <p:cNvPr id="11" name="Straight Arrow Connector 10"/>
          <p:cNvCxnSpPr>
            <a:stCxn id="8" idx="2"/>
            <a:endCxn id="7" idx="0"/>
          </p:cNvCxnSpPr>
          <p:nvPr/>
        </p:nvCxnSpPr>
        <p:spPr>
          <a:xfrm>
            <a:off x="4607326" y="4272658"/>
            <a:ext cx="0" cy="276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5399713" y="4632715"/>
            <a:ext cx="403907" cy="54415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5927037" y="4642378"/>
                <a:ext cx="987325" cy="48032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037" y="4642378"/>
                <a:ext cx="987325" cy="480327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172" y="2995723"/>
                <a:ext cx="4229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They both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400" dirty="0" smtClean="0"/>
                  <a:t> as:</a:t>
                </a:r>
                <a:endParaRPr lang="pl-PL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2" y="2995723"/>
                <a:ext cx="422908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305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3172" y="6128433"/>
                <a:ext cx="86701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Then they exchange signatures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𝐯𝐞𝐫𝐬𝐢𝐨𝐧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2" y="6128433"/>
                <a:ext cx="867019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125" t="-10526" r="-141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017630"/>
                <a:ext cx="8712043" cy="5553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Suppose the latest signed tuple is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𝐯𝐞𝐫𝐬𝐢𝐨𝐧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/>
                  <a:t>.</a:t>
                </a:r>
              </a:p>
            </p:txBody>
          </p:sp>
        </mc:Choice>
        <mc:Fallback xmlns=""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017630"/>
                <a:ext cx="8712043" cy="555372"/>
              </a:xfrm>
              <a:blipFill rotWithShape="0">
                <a:blip r:embed="rId8"/>
                <a:stretch>
                  <a:fillRect l="-1049" t="-15385" b="-10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779953" y="5438069"/>
                <a:ext cx="1045296" cy="3955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coins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953" y="5438069"/>
                <a:ext cx="1045296" cy="3955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629276" y="5433422"/>
                <a:ext cx="1052913" cy="4223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time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76" y="5433422"/>
                <a:ext cx="1052913" cy="4223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3302601" y="5224482"/>
            <a:ext cx="1379781" cy="213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flipH="1" flipV="1">
            <a:off x="4682382" y="5224482"/>
            <a:ext cx="1473351" cy="20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03296" y="5425593"/>
                <a:ext cx="1636219" cy="4080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arguments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296" y="5425593"/>
                <a:ext cx="1636219" cy="40806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4682382" y="5224482"/>
            <a:ext cx="39024" cy="20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>
            <a:off x="7350806" y="5092350"/>
            <a:ext cx="914400" cy="612648"/>
          </a:xfrm>
          <a:prstGeom prst="wedgeRectCallout">
            <a:avLst>
              <a:gd name="adj1" fmla="val -130968"/>
              <a:gd name="adj2" fmla="val 42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time</a:t>
            </a:r>
            <a:endParaRPr lang="pl-PL" dirty="0"/>
          </a:p>
        </p:txBody>
      </p:sp>
      <p:sp>
        <p:nvSpPr>
          <p:cNvPr id="33" name="Cloud Callout 32"/>
          <p:cNvSpPr/>
          <p:nvPr/>
        </p:nvSpPr>
        <p:spPr>
          <a:xfrm>
            <a:off x="7954953" y="724237"/>
            <a:ext cx="914400" cy="612648"/>
          </a:xfrm>
          <a:prstGeom prst="cloudCallout">
            <a:avLst>
              <a:gd name="adj1" fmla="val -12725"/>
              <a:gd name="adj2" fmla="val 11695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17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4" grpId="0" animBg="1"/>
      <p:bldP spid="18" grpId="0" animBg="1"/>
      <p:bldP spid="20" grpId="0"/>
      <p:bldP spid="21" grpId="0"/>
      <p:bldP spid="22" grpId="0" build="p"/>
      <p:bldP spid="23" grpId="0" animBg="1"/>
      <p:bldP spid="24" grpId="0" animBg="1"/>
      <p:bldP spid="27" grpId="0" animBg="1"/>
      <p:bldP spid="31" grpId="0" animBg="1"/>
      <p:bldP spid="3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contract execution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virtual contract in a state channel can be executed: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7030A0"/>
                </a:solidFill>
              </a:rPr>
              <a:t>peacefully</a:t>
            </a:r>
            <a:r>
              <a:rPr lang="en-US" dirty="0" smtClean="0"/>
              <a:t>” – if both parties are agree (this takes almost no time)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forcefully</a:t>
            </a:r>
            <a:r>
              <a:rPr lang="en-US" dirty="0" smtClean="0"/>
              <a:t>” – if the parties disagree (this takes more time since it requires interaction with the ledger).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52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Peaceful execution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520" y="1011984"/>
                <a:ext cx="8712043" cy="5553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Suppose the latest signed tuple is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𝐯𝐞𝐫𝐬𝐢𝐨𝐧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520" y="1011984"/>
                <a:ext cx="8712043" cy="555372"/>
              </a:xfrm>
              <a:blipFill rotWithShape="0">
                <a:blip r:embed="rId2"/>
                <a:stretch>
                  <a:fillRect l="-1050" t="-15385" b="-10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ight Arrow 3"/>
              <p:cNvSpPr/>
              <p:nvPr/>
            </p:nvSpPr>
            <p:spPr>
              <a:xfrm>
                <a:off x="1797945" y="1457718"/>
                <a:ext cx="5998842" cy="1365760"/>
              </a:xfrm>
              <a:prstGeom prst="rightArrow">
                <a:avLst>
                  <a:gd name="adj1" fmla="val 72180"/>
                  <a:gd name="adj2" fmla="val 5000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I want </a:t>
                </a:r>
                <a:r>
                  <a:rPr lang="en-US" sz="2200" dirty="0"/>
                  <a:t>to call function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fun </a:t>
                </a:r>
                <a:r>
                  <a:rPr lang="en-US" sz="2200" dirty="0"/>
                  <a:t>from the </a:t>
                </a:r>
                <a:r>
                  <a:rPr lang="pl-PL" sz="2200" dirty="0" smtClean="0"/>
                  <a:t>virtual contract</a:t>
                </a:r>
                <a:r>
                  <a:rPr lang="en-US" sz="2200" dirty="0" smtClean="0"/>
                  <a:t> with arguments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dirty="0" smtClean="0"/>
                  <a:t> coins. </a:t>
                </a:r>
              </a:p>
            </p:txBody>
          </p:sp>
        </mc:Choice>
        <mc:Fallback xmlns="">
          <p:sp>
            <p:nvSpPr>
              <p:cNvPr id="4" name="Right Arrow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945" y="1457718"/>
                <a:ext cx="5998842" cy="1365760"/>
              </a:xfrm>
              <a:prstGeom prst="rightArrow">
                <a:avLst>
                  <a:gd name="adj1" fmla="val 72180"/>
                  <a:gd name="adj2" fmla="val 500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275276" y="4280964"/>
                <a:ext cx="987325" cy="40893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276" y="4280964"/>
                <a:ext cx="987325" cy="40893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5742982" y="4280964"/>
                <a:ext cx="987325" cy="42015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800" b="1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982" y="4280964"/>
                <a:ext cx="987325" cy="42015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790154" y="3674311"/>
            <a:ext cx="1337941" cy="275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pl-PL" dirty="0"/>
          </a:p>
        </p:txBody>
      </p:sp>
      <p:sp>
        <p:nvSpPr>
          <p:cNvPr id="8" name="Right Arrow 7"/>
          <p:cNvSpPr/>
          <p:nvPr/>
        </p:nvSpPr>
        <p:spPr>
          <a:xfrm>
            <a:off x="3346046" y="4342194"/>
            <a:ext cx="403907" cy="2816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ight Arrow 8"/>
          <p:cNvSpPr/>
          <p:nvPr/>
        </p:nvSpPr>
        <p:spPr>
          <a:xfrm>
            <a:off x="5233585" y="4342194"/>
            <a:ext cx="403907" cy="2816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35539" y="3158337"/>
                <a:ext cx="3528946" cy="4375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coins to Alice,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coins to Bob</a:t>
                </a:r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539" y="3158337"/>
                <a:ext cx="3528946" cy="4375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10" idx="1"/>
          </p:cNvCxnSpPr>
          <p:nvPr/>
        </p:nvCxnSpPr>
        <p:spPr>
          <a:xfrm flipV="1">
            <a:off x="5128095" y="3377115"/>
            <a:ext cx="307444" cy="848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56696" y="4948341"/>
                <a:ext cx="1045296" cy="3955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coins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696" y="4948341"/>
                <a:ext cx="1045296" cy="3955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06019" y="4943694"/>
                <a:ext cx="1052913" cy="4223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time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019" y="4943694"/>
                <a:ext cx="1052913" cy="4223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90154" y="4182458"/>
                <a:ext cx="1337941" cy="5522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𝐟𝐮𝐧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154" y="4182458"/>
                <a:ext cx="1337941" cy="5522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7" idx="2"/>
            <a:endCxn id="14" idx="0"/>
          </p:cNvCxnSpPr>
          <p:nvPr/>
        </p:nvCxnSpPr>
        <p:spPr>
          <a:xfrm>
            <a:off x="4459125" y="3950140"/>
            <a:ext cx="0" cy="232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  <a:endCxn id="14" idx="2"/>
          </p:cNvCxnSpPr>
          <p:nvPr/>
        </p:nvCxnSpPr>
        <p:spPr>
          <a:xfrm flipV="1">
            <a:off x="3079344" y="4734754"/>
            <a:ext cx="1379781" cy="213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0"/>
            <a:endCxn id="14" idx="2"/>
          </p:cNvCxnSpPr>
          <p:nvPr/>
        </p:nvCxnSpPr>
        <p:spPr>
          <a:xfrm flipH="1" flipV="1">
            <a:off x="4459125" y="4734754"/>
            <a:ext cx="1473351" cy="20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7" descr="angry-bird-white-ic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7" y="1676745"/>
            <a:ext cx="1087203" cy="1011105"/>
          </a:xfrm>
          <a:prstGeom prst="rect">
            <a:avLst/>
          </a:prstGeom>
        </p:spPr>
      </p:pic>
      <p:pic>
        <p:nvPicPr>
          <p:cNvPr id="22" name="Obraz 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28" y="1558609"/>
            <a:ext cx="1555729" cy="11823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8574" y="3219147"/>
            <a:ext cx="260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parties compute: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5533" y="5707650"/>
                <a:ext cx="8525860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Then they exchange signatures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𝐯𝐞𝐫𝐬𝐢𝐨𝐧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33" y="5707650"/>
                <a:ext cx="8525860" cy="439736"/>
              </a:xfrm>
              <a:prstGeom prst="rect">
                <a:avLst/>
              </a:prstGeom>
              <a:blipFill rotWithShape="0">
                <a:blip r:embed="rId12"/>
                <a:stretch>
                  <a:fillRect l="-787" t="-4167" b="-180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680039" y="4935865"/>
                <a:ext cx="1636219" cy="4080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arguments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039" y="4935865"/>
                <a:ext cx="1636219" cy="40806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0"/>
            <a:endCxn id="14" idx="2"/>
          </p:cNvCxnSpPr>
          <p:nvPr/>
        </p:nvCxnSpPr>
        <p:spPr>
          <a:xfrm flipH="1" flipV="1">
            <a:off x="4459125" y="4734754"/>
            <a:ext cx="39024" cy="20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34" grpId="0"/>
      <p:bldP spid="39" grpId="0"/>
      <p:bldP spid="4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“Forced execution”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Bob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does not cooperate then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Alice</a:t>
                </a:r>
                <a:r>
                  <a:rPr lang="en-US" dirty="0" smtClean="0"/>
                  <a:t> can perform a “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forced execution</a:t>
                </a:r>
                <a:r>
                  <a:rPr lang="en-US" dirty="0" smtClean="0"/>
                  <a:t>”.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This is done as follows: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Alice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starts the “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state registration procedure</a:t>
                </a:r>
                <a:r>
                  <a:rPr lang="en-US" dirty="0" smtClean="0"/>
                  <a:t>”.</a:t>
                </a:r>
                <a:br>
                  <a:rPr lang="en-US" dirty="0" smtClean="0"/>
                </a:br>
                <a:r>
                  <a:rPr lang="en-US" dirty="0" smtClean="0"/>
                  <a:t>The goal of this is to let the </a:t>
                </a:r>
                <a:r>
                  <a:rPr lang="en-US" smtClean="0"/>
                  <a:t>channel contract </a:t>
                </a:r>
                <a:r>
                  <a:rPr lang="en-US" dirty="0" smtClean="0"/>
                  <a:t>know about the latest version of the state.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After this is done, the channel contract “emulates the execution”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1972" r="-18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4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registration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Done very similarly to </a:t>
            </a:r>
            <a:r>
              <a:rPr lang="en-US" b="1" dirty="0" smtClean="0">
                <a:solidFill>
                  <a:srgbClr val="0070C0"/>
                </a:solidFill>
              </a:rPr>
              <a:t>channel closing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Main idea</a:t>
            </a:r>
            <a:r>
              <a:rPr lang="en-US" dirty="0" smtClean="0"/>
              <a:t>: the other party always should have time to reply.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present only the scenario when </a:t>
            </a:r>
            <a:r>
              <a:rPr lang="en-US" b="1" dirty="0">
                <a:solidFill>
                  <a:srgbClr val="FF0000"/>
                </a:solidFill>
              </a:rPr>
              <a:t>the parties </a:t>
            </a:r>
            <a:r>
              <a:rPr lang="en-US" b="1" dirty="0" smtClean="0">
                <a:solidFill>
                  <a:srgbClr val="FF0000"/>
                </a:solidFill>
              </a:rPr>
              <a:t>agree </a:t>
            </a:r>
            <a:r>
              <a:rPr lang="en-US" dirty="0" smtClean="0"/>
              <a:t>(the other scenarios are handled analogously to channel closing).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54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 registration when the </a:t>
            </a:r>
            <a:r>
              <a:rPr lang="en-US" sz="3600" dirty="0"/>
              <a:t>parties agree</a:t>
            </a:r>
          </a:p>
        </p:txBody>
      </p:sp>
      <p:pic>
        <p:nvPicPr>
          <p:cNvPr id="4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" y="1668526"/>
            <a:ext cx="1230243" cy="93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5087" y="1865672"/>
            <a:ext cx="3028345" cy="44004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400" b="1" dirty="0"/>
          </a:p>
        </p:txBody>
      </p:sp>
      <p:pic>
        <p:nvPicPr>
          <p:cNvPr id="8" name="Obraz 10" descr="angry-bird-whit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4" y="1619610"/>
            <a:ext cx="970060" cy="970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3321772" y="2996917"/>
                <a:ext cx="2717339" cy="1095216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“registering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time 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772" y="2996917"/>
                <a:ext cx="2717339" cy="109521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6130606" y="3382860"/>
            <a:ext cx="2951686" cy="2320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3685" y="3006876"/>
                <a:ext cx="2629805" cy="73539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registering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85" y="3006876"/>
                <a:ext cx="2629805" cy="7353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3242474" y="5223378"/>
                <a:ext cx="2869463" cy="90416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“r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𝐞𝐠𝐢𝐬𝐭𝐞𝐫𝐞𝐝</m:t>
                    </m:r>
                  </m:oMath>
                </a14:m>
                <a:endParaRPr lang="en-US" sz="2000" b="1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𝐯𝐞𝐫𝐬𝐢𝐨</m:t>
                    </m:r>
                    <m:sSup>
                      <m:sSupPr>
                        <m:ctrlP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pl-PL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”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74" y="5223378"/>
                <a:ext cx="2869463" cy="90416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252441" y="5832331"/>
            <a:ext cx="2849820" cy="4330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6196" y="5632276"/>
            <a:ext cx="14194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registered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034" y="1888452"/>
            <a:ext cx="146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/>
              <a:t> </a:t>
            </a:r>
            <a:r>
              <a:rPr lang="en-US" sz="2000" dirty="0" smtClean="0"/>
              <a:t>= current time</a:t>
            </a:r>
            <a:endParaRPr lang="pl-PL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3334969" y="1962522"/>
            <a:ext cx="2704142" cy="830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“initialized”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8854" y="3382860"/>
            <a:ext cx="3081216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8282" y="2872875"/>
                <a:ext cx="2597378" cy="104317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register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𝐯𝐞𝐫𝐬𝐢𝐨</m:t>
                      </m:r>
                      <m:sSup>
                        <m:sSupPr>
                          <m:ctrlP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signed by Bob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82" y="2872875"/>
                <a:ext cx="2597378" cy="10431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6111938" y="4327024"/>
            <a:ext cx="2821552" cy="216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76045" y="4092133"/>
                <a:ext cx="961082" cy="40959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ok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45" y="4092133"/>
                <a:ext cx="961082" cy="4095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6203432" y="5832331"/>
            <a:ext cx="2650184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08861" y="5587418"/>
            <a:ext cx="14194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registered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7" grpId="0" animBg="1"/>
      <p:bldP spid="23" grpId="0" animBg="1"/>
      <p:bldP spid="32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27443</TotalTime>
  <Words>5602</Words>
  <Application>Microsoft Office PowerPoint</Application>
  <PresentationFormat>On-screen Show (4:3)</PresentationFormat>
  <Paragraphs>1418</Paragraphs>
  <Slides>151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151</vt:i4>
      </vt:variant>
    </vt:vector>
  </HeadingPairs>
  <TitlesOfParts>
    <vt:vector size="158" baseType="lpstr">
      <vt:lpstr>Arial</vt:lpstr>
      <vt:lpstr>Cambria</vt:lpstr>
      <vt:lpstr>Wingdings</vt:lpstr>
      <vt:lpstr>cmsy10</vt:lpstr>
      <vt:lpstr>Microsoft Sans Serif</vt:lpstr>
      <vt:lpstr>Cambria Math</vt:lpstr>
      <vt:lpstr>Office Theme</vt:lpstr>
      <vt:lpstr>Smart Contracts and Off-Chain Protocols</vt:lpstr>
      <vt:lpstr>Plan</vt:lpstr>
      <vt:lpstr>Bitcoin transaction syntax</vt:lpstr>
      <vt:lpstr>Strange transactions:</vt:lpstr>
      <vt:lpstr>Redeeming condition</vt:lpstr>
      <vt:lpstr>Example: “Alice gives 1 BTC to the Bob if he factors 2501.” </vt:lpstr>
      <vt:lpstr>How are the conditions written?</vt:lpstr>
      <vt:lpstr>What are the smart contracts?</vt:lpstr>
      <vt:lpstr>Ethereum – a new currency designed for smart contracts</vt:lpstr>
      <vt:lpstr>Ethereum money mechanics</vt:lpstr>
      <vt:lpstr>Smart contracts in Ethereum</vt:lpstr>
      <vt:lpstr>Contract’s code in more detail</vt:lpstr>
      <vt:lpstr>The functions operate on “state”</vt:lpstr>
      <vt:lpstr>Evolution of contract’s state</vt:lpstr>
      <vt:lpstr>Transactions fees in Ethereum</vt:lpstr>
      <vt:lpstr>Gas vs. Ether</vt:lpstr>
      <vt:lpstr>Limitations of smart contracts</vt:lpstr>
      <vt:lpstr>Plan</vt:lpstr>
      <vt:lpstr>Example of a smart contract: “Token bank”:  </vt:lpstr>
      <vt:lpstr>ERC20 standard</vt:lpstr>
      <vt:lpstr>Another hype?</vt:lpstr>
      <vt:lpstr>A problem with ICOs</vt:lpstr>
      <vt:lpstr>Decentralized Autonomous Organizations</vt:lpstr>
      <vt:lpstr>Reaction of the Ethereum developers</vt:lpstr>
      <vt:lpstr>Plan</vt:lpstr>
      <vt:lpstr>More interesting examples: games</vt:lpstr>
      <vt:lpstr>Example: two-party lottery game</vt:lpstr>
      <vt:lpstr>Let’s start with a little detour</vt:lpstr>
      <vt:lpstr>How to solve the coin-tossing problem?</vt:lpstr>
      <vt:lpstr>PowerPoint Presentation</vt:lpstr>
      <vt:lpstr>Let’s simplify this game</vt:lpstr>
      <vt:lpstr>Another way to look at it</vt:lpstr>
      <vt:lpstr>What to do?</vt:lpstr>
      <vt:lpstr>How to guarantee this?</vt:lpstr>
      <vt:lpstr>Commitment schemes – an intuition</vt:lpstr>
      <vt:lpstr>Hash-based commitments</vt:lpstr>
      <vt:lpstr>How does it solve the coin-flipping problem?</vt:lpstr>
      <vt:lpstr>Problem 1</vt:lpstr>
      <vt:lpstr>Problem 2</vt:lpstr>
      <vt:lpstr>Solution to Problem 1: use the “deposits”</vt:lpstr>
      <vt:lpstr>Solution to Problem 2</vt:lpstr>
      <vt:lpstr>In more detail </vt:lpstr>
      <vt:lpstr>Pictorially:</vt:lpstr>
      <vt:lpstr>If Bob doesn’t send B:</vt:lpstr>
      <vt:lpstr>If Alice doesn’t open her commitment with time T:</vt:lpstr>
      <vt:lpstr>For more on this see, e.g.:</vt:lpstr>
      <vt:lpstr>Plan</vt:lpstr>
      <vt:lpstr>This part</vt:lpstr>
      <vt:lpstr>How to order a murder?</vt:lpstr>
      <vt:lpstr>Possible solution</vt:lpstr>
      <vt:lpstr>Problem</vt:lpstr>
      <vt:lpstr>Idea</vt:lpstr>
      <vt:lpstr>So: how can Alice order a murder of Carol by Bob using smart contracts?</vt:lpstr>
      <vt:lpstr>“Murder contract”</vt:lpstr>
      <vt:lpstr>Solution: add some details</vt:lpstr>
      <vt:lpstr>How a such a “proof” can look like?</vt:lpstr>
      <vt:lpstr>Example</vt:lpstr>
      <vt:lpstr>Some “crime contracts” do not require “authenticated data feeds”</vt:lpstr>
      <vt:lpstr>How to prevent it?</vt:lpstr>
      <vt:lpstr>Plan</vt:lpstr>
      <vt:lpstr>Off-chain protocols</vt:lpstr>
      <vt:lpstr>A problem with Bitcoin and Ethereum</vt:lpstr>
      <vt:lpstr>A way to deal with this problem</vt:lpstr>
      <vt:lpstr>How shall it look like?</vt:lpstr>
      <vt:lpstr>For example, initially the “balance” of the channel is (1,1):</vt:lpstr>
      <vt:lpstr>In general</vt:lpstr>
      <vt:lpstr>Symmetrically:</vt:lpstr>
      <vt:lpstr>Closing the channel</vt:lpstr>
      <vt:lpstr>How to construct such a channel?</vt:lpstr>
      <vt:lpstr>Consider the following contract between Alice and Bob (informally):</vt:lpstr>
      <vt:lpstr>Pictorially:</vt:lpstr>
      <vt:lpstr>How to update the channel to a new balance (0.99, 1.01)?</vt:lpstr>
      <vt:lpstr>How can Alice close the channel?</vt:lpstr>
      <vt:lpstr>If no update has been performed:</vt:lpstr>
      <vt:lpstr>How can Bob react?</vt:lpstr>
      <vt:lpstr>Option 2: Bob agrees</vt:lpstr>
      <vt:lpstr>Outlook</vt:lpstr>
      <vt:lpstr>How to perform further updates?</vt:lpstr>
      <vt:lpstr>Exchanging signatures</vt:lpstr>
      <vt:lpstr>The contract rules</vt:lpstr>
      <vt:lpstr>The contract in more detail</vt:lpstr>
      <vt:lpstr>Channel opening: the “successful scenario”</vt:lpstr>
      <vt:lpstr>Channel opening: the “unsuccessful scenario”</vt:lpstr>
      <vt:lpstr>Closing the channel</vt:lpstr>
      <vt:lpstr>Scenario 1: the parties agree</vt:lpstr>
      <vt:lpstr>Scenario 2: the parties disagree</vt:lpstr>
      <vt:lpstr>Scenario 3: Bob does not reply on time </vt:lpstr>
      <vt:lpstr>Time complexity</vt:lpstr>
      <vt:lpstr>Plan</vt:lpstr>
      <vt:lpstr>State channels – motivation </vt:lpstr>
      <vt:lpstr>Answer</vt:lpstr>
      <vt:lpstr>General idea</vt:lpstr>
      <vt:lpstr>Main intuition</vt:lpstr>
      <vt:lpstr>Initializing the state (by Alice)</vt:lpstr>
      <vt:lpstr>virtual contract execution</vt:lpstr>
      <vt:lpstr>Peaceful execution</vt:lpstr>
      <vt:lpstr>“Forced execution”</vt:lpstr>
      <vt:lpstr>State registration</vt:lpstr>
      <vt:lpstr>State registration when the parties agree</vt:lpstr>
      <vt:lpstr>Forced execution</vt:lpstr>
      <vt:lpstr>Closing</vt:lpstr>
      <vt:lpstr>Time complexity</vt:lpstr>
      <vt:lpstr>Plan</vt:lpstr>
      <vt:lpstr>Payment networks</vt:lpstr>
      <vt:lpstr>Therefore</vt:lpstr>
      <vt:lpstr>Lightning network</vt:lpstr>
      <vt:lpstr>Step 1</vt:lpstr>
      <vt:lpstr>Step 2</vt:lpstr>
      <vt:lpstr>Step 3</vt:lpstr>
      <vt:lpstr>Note</vt:lpstr>
      <vt:lpstr>Drawback</vt:lpstr>
      <vt:lpstr>Sometimes this is a problem</vt:lpstr>
      <vt:lpstr>Virtual channels</vt:lpstr>
      <vt:lpstr>Two types of channels </vt:lpstr>
      <vt:lpstr>Virtual channel creation</vt:lpstr>
      <vt:lpstr>A virtual channel can be updated without interaction with Ingrid!</vt:lpstr>
      <vt:lpstr>Virtual channel closing</vt:lpstr>
      <vt:lpstr>How to design the virtual payment channels?</vt:lpstr>
      <vt:lpstr>Simplifying assumption</vt:lpstr>
      <vt:lpstr>Problem: Ingrid can cheat</vt:lpstr>
      <vt:lpstr>The virtual contract</vt:lpstr>
      <vt:lpstr>Pictorially</vt:lpstr>
      <vt:lpstr>What if one party does not send her message?</vt:lpstr>
      <vt:lpstr>Note</vt:lpstr>
      <vt:lpstr>Another problem that we have to deal with</vt:lpstr>
      <vt:lpstr>For more on this see:</vt:lpstr>
      <vt:lpstr>Plan</vt:lpstr>
      <vt:lpstr>Plasma (plasma.io)</vt:lpstr>
      <vt:lpstr>Plasma chain</vt:lpstr>
      <vt:lpstr>Off-chain vs on-chain</vt:lpstr>
      <vt:lpstr>Hashing</vt:lpstr>
      <vt:lpstr>Collision-resistant hash functions</vt:lpstr>
      <vt:lpstr>Collisions always exist</vt:lpstr>
      <vt:lpstr>“Practical definition”</vt:lpstr>
      <vt:lpstr>Plasma cash</vt:lpstr>
      <vt:lpstr>Ledger L in Plasma Cash</vt:lpstr>
      <vt:lpstr>The Plasma contract on the blockchain</vt:lpstr>
      <vt:lpstr>Main features</vt:lpstr>
      <vt:lpstr>Transferring money</vt:lpstr>
      <vt:lpstr>Periodic commitments to the main chain</vt:lpstr>
      <vt:lpstr>When does U_3 accept the payment?</vt:lpstr>
      <vt:lpstr>How to hash</vt:lpstr>
      <vt:lpstr>Merkle is defined using binary tree</vt:lpstr>
      <vt:lpstr>How does it look when applied to L?</vt:lpstr>
      <vt:lpstr>How Alice can exit the Plasma chain</vt:lpstr>
      <vt:lpstr>Protests</vt:lpstr>
      <vt:lpstr>Option 1</vt:lpstr>
      <vt:lpstr>Option 2</vt:lpstr>
      <vt:lpstr>For more on Plasma see:</vt:lpstr>
      <vt:lpstr>Channels vs. Plasma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871</cp:revision>
  <dcterms:created xsi:type="dcterms:W3CDTF">2015-07-03T16:44:25Z</dcterms:created>
  <dcterms:modified xsi:type="dcterms:W3CDTF">2019-01-26T10:28:10Z</dcterms:modified>
</cp:coreProperties>
</file>