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560" r:id="rId24"/>
    <p:sldId id="558" r:id="rId25"/>
    <p:sldId id="559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61" r:id="rId39"/>
    <p:sldId id="503" r:id="rId40"/>
    <p:sldId id="504" r:id="rId41"/>
    <p:sldId id="505" r:id="rId42"/>
    <p:sldId id="506" r:id="rId43"/>
    <p:sldId id="570" r:id="rId44"/>
    <p:sldId id="507" r:id="rId45"/>
    <p:sldId id="508" r:id="rId46"/>
    <p:sldId id="509" r:id="rId47"/>
    <p:sldId id="510" r:id="rId48"/>
    <p:sldId id="511" r:id="rId49"/>
    <p:sldId id="512" r:id="rId50"/>
    <p:sldId id="513" r:id="rId51"/>
    <p:sldId id="514" r:id="rId52"/>
    <p:sldId id="515" r:id="rId53"/>
    <p:sldId id="516" r:id="rId54"/>
    <p:sldId id="517" r:id="rId55"/>
    <p:sldId id="572" r:id="rId56"/>
    <p:sldId id="518" r:id="rId57"/>
    <p:sldId id="519" r:id="rId58"/>
    <p:sldId id="520" r:id="rId59"/>
    <p:sldId id="521" r:id="rId60"/>
    <p:sldId id="522" r:id="rId61"/>
    <p:sldId id="573" r:id="rId62"/>
    <p:sldId id="523" r:id="rId63"/>
    <p:sldId id="524" r:id="rId64"/>
    <p:sldId id="526" r:id="rId65"/>
    <p:sldId id="527" r:id="rId66"/>
    <p:sldId id="528" r:id="rId67"/>
    <p:sldId id="529" r:id="rId68"/>
    <p:sldId id="530" r:id="rId69"/>
    <p:sldId id="531" r:id="rId70"/>
    <p:sldId id="532" r:id="rId71"/>
    <p:sldId id="533" r:id="rId72"/>
    <p:sldId id="534" r:id="rId73"/>
    <p:sldId id="535" r:id="rId74"/>
    <p:sldId id="536" r:id="rId75"/>
    <p:sldId id="537" r:id="rId76"/>
    <p:sldId id="538" r:id="rId77"/>
    <p:sldId id="562" r:id="rId78"/>
    <p:sldId id="539" r:id="rId79"/>
    <p:sldId id="564" r:id="rId80"/>
    <p:sldId id="563" r:id="rId81"/>
    <p:sldId id="565" r:id="rId82"/>
    <p:sldId id="540" r:id="rId83"/>
    <p:sldId id="541" r:id="rId84"/>
    <p:sldId id="542" r:id="rId85"/>
    <p:sldId id="543" r:id="rId86"/>
    <p:sldId id="544" r:id="rId87"/>
    <p:sldId id="545" r:id="rId88"/>
    <p:sldId id="546" r:id="rId89"/>
    <p:sldId id="547" r:id="rId90"/>
    <p:sldId id="548" r:id="rId91"/>
    <p:sldId id="549" r:id="rId92"/>
    <p:sldId id="550" r:id="rId93"/>
    <p:sldId id="551" r:id="rId94"/>
    <p:sldId id="552" r:id="rId95"/>
    <p:sldId id="567" r:id="rId96"/>
    <p:sldId id="553" r:id="rId97"/>
    <p:sldId id="554" r:id="rId98"/>
    <p:sldId id="555" r:id="rId99"/>
    <p:sldId id="566" r:id="rId100"/>
    <p:sldId id="569" r:id="rId101"/>
    <p:sldId id="556" r:id="rId102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0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CB4BD-FE24-45AE-BF6B-201DDDF7C1F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7BA15D-D3AF-4A3E-A164-BFCCE781E3D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C</a:t>
          </a:r>
          <a:endParaRPr lang="pl-PL" i="1" dirty="0"/>
        </a:p>
      </dgm:t>
    </dgm:pt>
    <dgm:pt modelId="{D352D464-6CF0-4EA5-A04C-80A15ACA7491}" type="parTrans" cxnId="{185519B7-3480-4947-B915-FA5CFE913B07}">
      <dgm:prSet/>
      <dgm:spPr/>
      <dgm:t>
        <a:bodyPr/>
        <a:lstStyle/>
        <a:p>
          <a:endParaRPr lang="pl-PL"/>
        </a:p>
      </dgm:t>
    </dgm:pt>
    <dgm:pt modelId="{C1FEC66C-AE8B-45D9-B277-9F8CB8576C7F}" type="sibTrans" cxnId="{185519B7-3480-4947-B915-FA5CFE913B0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F75AEB0B-1B7E-4A4F-A4ED-E14978E321B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B</a:t>
          </a:r>
          <a:endParaRPr lang="pl-PL" i="1" dirty="0"/>
        </a:p>
      </dgm:t>
    </dgm:pt>
    <dgm:pt modelId="{53EC8AF4-CE92-4102-AA2E-356EEFA82D5A}" type="parTrans" cxnId="{9431FC2B-F697-4D6B-8860-9889F5A031C1}">
      <dgm:prSet/>
      <dgm:spPr/>
      <dgm:t>
        <a:bodyPr/>
        <a:lstStyle/>
        <a:p>
          <a:endParaRPr lang="pl-PL"/>
        </a:p>
      </dgm:t>
    </dgm:pt>
    <dgm:pt modelId="{52906AF1-6007-4EAB-B1B5-182C8C58614D}" type="sibTrans" cxnId="{9431FC2B-F697-4D6B-8860-9889F5A031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1B3117EC-6D33-4521-A156-05C11921E63B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E</a:t>
          </a:r>
          <a:endParaRPr lang="pl-PL" i="1" dirty="0"/>
        </a:p>
      </dgm:t>
    </dgm:pt>
    <dgm:pt modelId="{993EED46-FD7D-4EBE-87EE-9FCD406537DB}" type="parTrans" cxnId="{2F7B86A5-69FF-4DFE-944B-E39B9F57D4E6}">
      <dgm:prSet/>
      <dgm:spPr/>
      <dgm:t>
        <a:bodyPr/>
        <a:lstStyle/>
        <a:p>
          <a:endParaRPr lang="pl-PL"/>
        </a:p>
      </dgm:t>
    </dgm:pt>
    <dgm:pt modelId="{C43B625C-9FAE-4537-8E4C-2493067E3328}" type="sibTrans" cxnId="{2F7B86A5-69FF-4DFE-944B-E39B9F57D4E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31A77BD4-69DC-4AC4-A107-0B227F4360B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D</a:t>
          </a:r>
          <a:endParaRPr lang="pl-PL" i="1" dirty="0"/>
        </a:p>
      </dgm:t>
    </dgm:pt>
    <dgm:pt modelId="{1ED596FA-E92B-4AB5-9E03-78B2A8D550FC}" type="parTrans" cxnId="{A6FFC9C6-07E3-47D7-A7E6-0C91CD81FCC0}">
      <dgm:prSet/>
      <dgm:spPr/>
      <dgm:t>
        <a:bodyPr/>
        <a:lstStyle/>
        <a:p>
          <a:endParaRPr lang="pl-PL"/>
        </a:p>
      </dgm:t>
    </dgm:pt>
    <dgm:pt modelId="{535332E5-3227-4ED8-86F0-ADACC91FE65C}" type="sibTrans" cxnId="{A6FFC9C6-07E3-47D7-A7E6-0C91CD81FCC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596AB95A-F2ED-42CF-8382-B6100009D22A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A</a:t>
          </a:r>
          <a:endParaRPr lang="pl-PL" i="1" dirty="0"/>
        </a:p>
      </dgm:t>
    </dgm:pt>
    <dgm:pt modelId="{CFC1FFFB-BC15-466D-8FC6-DDAD0527AA59}" type="parTrans" cxnId="{24A45BAC-6B13-484D-96A1-C2E51E587525}">
      <dgm:prSet/>
      <dgm:spPr/>
      <dgm:t>
        <a:bodyPr/>
        <a:lstStyle/>
        <a:p>
          <a:endParaRPr lang="pl-PL"/>
        </a:p>
      </dgm:t>
    </dgm:pt>
    <dgm:pt modelId="{4EE85CA7-CB06-4646-8925-27A1D3F22208}" type="sibTrans" cxnId="{24A45BAC-6B13-484D-96A1-C2E51E58752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81D52A0E-68F9-43F2-9DFB-1CEF0952AE94}" type="pres">
      <dgm:prSet presAssocID="{D1CCB4BD-FE24-45AE-BF6B-201DDDF7C1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FF4EB48-817C-4A61-B902-E687C15546FE}" type="pres">
      <dgm:prSet presAssocID="{097BA15D-D3AF-4A3E-A164-BFCCE781E3DC}" presName="node" presStyleLbl="node1" presStyleIdx="0" presStyleCnt="5" custRadScaleRad="7458" custRadScaleInc="940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CCFFF0-2CCB-4464-9BAE-ED86D269803A}" type="pres">
      <dgm:prSet presAssocID="{C1FEC66C-AE8B-45D9-B277-9F8CB8576C7F}" presName="sibTrans" presStyleLbl="sibTrans2D1" presStyleIdx="0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D12398E-DDFE-4E4D-A6AE-302C9352E308}" type="pres">
      <dgm:prSet presAssocID="{C1FEC66C-AE8B-45D9-B277-9F8CB8576C7F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972AEDA7-6417-4D3E-BD88-5EEE59905115}" type="pres">
      <dgm:prSet presAssocID="{F75AEB0B-1B7E-4A4F-A4ED-E14978E321B8}" presName="node" presStyleLbl="node1" presStyleIdx="1" presStyleCnt="5" custRadScaleRad="191222" custRadScaleInc="-310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9729EC-084D-4300-A9D3-36552498281F}" type="pres">
      <dgm:prSet presAssocID="{52906AF1-6007-4EAB-B1B5-182C8C58614D}" presName="sibTrans" presStyleLbl="sibTrans2D1" presStyleIdx="1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B949AEA-DE58-49DB-BBB4-C79A5598E041}" type="pres">
      <dgm:prSet presAssocID="{52906AF1-6007-4EAB-B1B5-182C8C58614D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BF25BE83-535B-4D58-8971-7779EB0B0FBB}" type="pres">
      <dgm:prSet presAssocID="{1B3117EC-6D33-4521-A156-05C11921E63B}" presName="node" presStyleLbl="node1" presStyleIdx="2" presStyleCnt="5" custRadScaleRad="187829" custRadScaleInc="-751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BF56E3-2091-4E63-9512-91DA5CCCC3E1}" type="pres">
      <dgm:prSet presAssocID="{C43B625C-9FAE-4537-8E4C-2493067E3328}" presName="sibTrans" presStyleLbl="sibTrans2D1" presStyleIdx="2" presStyleCnt="5" custScaleX="176170" custScaleY="35539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019C2BBA-CCFB-40AD-9F2E-ED5A7F5C4C69}" type="pres">
      <dgm:prSet presAssocID="{C43B625C-9FAE-4537-8E4C-2493067E3328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ED13C003-76B3-4978-A968-EA2ED9DF4E09}" type="pres">
      <dgm:prSet presAssocID="{31A77BD4-69DC-4AC4-A107-0B227F4360B8}" presName="node" presStyleLbl="node1" presStyleIdx="3" presStyleCnt="5" custRadScaleRad="187297" custRadScaleInc="771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18A7BB-FE4E-485D-BE98-4CDC90245970}" type="pres">
      <dgm:prSet presAssocID="{535332E5-3227-4ED8-86F0-ADACC91FE65C}" presName="sibTrans" presStyleLbl="sibTrans2D1" presStyleIdx="3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95EA9A8-8839-4B21-B36A-F1A37F25CBAA}" type="pres">
      <dgm:prSet presAssocID="{535332E5-3227-4ED8-86F0-ADACC91FE65C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D852ECCF-1D16-409D-ACCE-45D9566F38BB}" type="pres">
      <dgm:prSet presAssocID="{596AB95A-F2ED-42CF-8382-B6100009D22A}" presName="node" presStyleLbl="node1" presStyleIdx="4" presStyleCnt="5" custRadScaleRad="194258" custRadScaleInc="274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1A6E23-6016-4577-8B5E-1C0B30C519EA}" type="pres">
      <dgm:prSet presAssocID="{4EE85CA7-CB06-4646-8925-27A1D3F22208}" presName="sibTrans" presStyleLbl="sibTrans2D1" presStyleIdx="4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E8AECD3D-55BF-4E3E-9255-EA6318C68D45}" type="pres">
      <dgm:prSet presAssocID="{4EE85CA7-CB06-4646-8925-27A1D3F22208}" presName="connectorText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A6FFC9C6-07E3-47D7-A7E6-0C91CD81FCC0}" srcId="{D1CCB4BD-FE24-45AE-BF6B-201DDDF7C1FA}" destId="{31A77BD4-69DC-4AC4-A107-0B227F4360B8}" srcOrd="3" destOrd="0" parTransId="{1ED596FA-E92B-4AB5-9E03-78B2A8D550FC}" sibTransId="{535332E5-3227-4ED8-86F0-ADACC91FE65C}"/>
    <dgm:cxn modelId="{C0F836B9-3069-4A57-860F-930BB8ED16C7}" type="presOf" srcId="{535332E5-3227-4ED8-86F0-ADACC91FE65C}" destId="{5218A7BB-FE4E-485D-BE98-4CDC90245970}" srcOrd="0" destOrd="0" presId="urn:microsoft.com/office/officeart/2005/8/layout/cycle2"/>
    <dgm:cxn modelId="{2063DF8C-209B-40F9-87B6-E2D894E1DED4}" type="presOf" srcId="{D1CCB4BD-FE24-45AE-BF6B-201DDDF7C1FA}" destId="{81D52A0E-68F9-43F2-9DFB-1CEF0952AE94}" srcOrd="0" destOrd="0" presId="urn:microsoft.com/office/officeart/2005/8/layout/cycle2"/>
    <dgm:cxn modelId="{2CA21E49-8C08-412C-9B97-4CA323CA3520}" type="presOf" srcId="{4EE85CA7-CB06-4646-8925-27A1D3F22208}" destId="{9B1A6E23-6016-4577-8B5E-1C0B30C519EA}" srcOrd="0" destOrd="0" presId="urn:microsoft.com/office/officeart/2005/8/layout/cycle2"/>
    <dgm:cxn modelId="{EA585D7B-EFF3-4B74-B70E-B7D71DE63A87}" type="presOf" srcId="{C43B625C-9FAE-4537-8E4C-2493067E3328}" destId="{28BF56E3-2091-4E63-9512-91DA5CCCC3E1}" srcOrd="0" destOrd="0" presId="urn:microsoft.com/office/officeart/2005/8/layout/cycle2"/>
    <dgm:cxn modelId="{687960F8-CA85-4767-9704-731FD11E92FB}" type="presOf" srcId="{4EE85CA7-CB06-4646-8925-27A1D3F22208}" destId="{E8AECD3D-55BF-4E3E-9255-EA6318C68D45}" srcOrd="1" destOrd="0" presId="urn:microsoft.com/office/officeart/2005/8/layout/cycle2"/>
    <dgm:cxn modelId="{D626E8E4-7359-4841-9ACE-135374E4060E}" type="presOf" srcId="{52906AF1-6007-4EAB-B1B5-182C8C58614D}" destId="{BB9729EC-084D-4300-A9D3-36552498281F}" srcOrd="0" destOrd="0" presId="urn:microsoft.com/office/officeart/2005/8/layout/cycle2"/>
    <dgm:cxn modelId="{2F7B86A5-69FF-4DFE-944B-E39B9F57D4E6}" srcId="{D1CCB4BD-FE24-45AE-BF6B-201DDDF7C1FA}" destId="{1B3117EC-6D33-4521-A156-05C11921E63B}" srcOrd="2" destOrd="0" parTransId="{993EED46-FD7D-4EBE-87EE-9FCD406537DB}" sibTransId="{C43B625C-9FAE-4537-8E4C-2493067E3328}"/>
    <dgm:cxn modelId="{7210AAD4-42EF-4CA5-893D-4D5FCF19B448}" type="presOf" srcId="{535332E5-3227-4ED8-86F0-ADACC91FE65C}" destId="{A95EA9A8-8839-4B21-B36A-F1A37F25CBAA}" srcOrd="1" destOrd="0" presId="urn:microsoft.com/office/officeart/2005/8/layout/cycle2"/>
    <dgm:cxn modelId="{9431FC2B-F697-4D6B-8860-9889F5A031C1}" srcId="{D1CCB4BD-FE24-45AE-BF6B-201DDDF7C1FA}" destId="{F75AEB0B-1B7E-4A4F-A4ED-E14978E321B8}" srcOrd="1" destOrd="0" parTransId="{53EC8AF4-CE92-4102-AA2E-356EEFA82D5A}" sibTransId="{52906AF1-6007-4EAB-B1B5-182C8C58614D}"/>
    <dgm:cxn modelId="{52300667-0ECA-426F-AAE0-5BB22F54A796}" type="presOf" srcId="{097BA15D-D3AF-4A3E-A164-BFCCE781E3DC}" destId="{CFF4EB48-817C-4A61-B902-E687C15546FE}" srcOrd="0" destOrd="0" presId="urn:microsoft.com/office/officeart/2005/8/layout/cycle2"/>
    <dgm:cxn modelId="{24A45BAC-6B13-484D-96A1-C2E51E587525}" srcId="{D1CCB4BD-FE24-45AE-BF6B-201DDDF7C1FA}" destId="{596AB95A-F2ED-42CF-8382-B6100009D22A}" srcOrd="4" destOrd="0" parTransId="{CFC1FFFB-BC15-466D-8FC6-DDAD0527AA59}" sibTransId="{4EE85CA7-CB06-4646-8925-27A1D3F22208}"/>
    <dgm:cxn modelId="{284CFE44-AD47-4FBF-84E1-A6F1EE94977D}" type="presOf" srcId="{52906AF1-6007-4EAB-B1B5-182C8C58614D}" destId="{6B949AEA-DE58-49DB-BBB4-C79A5598E041}" srcOrd="1" destOrd="0" presId="urn:microsoft.com/office/officeart/2005/8/layout/cycle2"/>
    <dgm:cxn modelId="{185519B7-3480-4947-B915-FA5CFE913B07}" srcId="{D1CCB4BD-FE24-45AE-BF6B-201DDDF7C1FA}" destId="{097BA15D-D3AF-4A3E-A164-BFCCE781E3DC}" srcOrd="0" destOrd="0" parTransId="{D352D464-6CF0-4EA5-A04C-80A15ACA7491}" sibTransId="{C1FEC66C-AE8B-45D9-B277-9F8CB8576C7F}"/>
    <dgm:cxn modelId="{093B872D-2B16-4D01-AFE5-AE560C371188}" type="presOf" srcId="{F75AEB0B-1B7E-4A4F-A4ED-E14978E321B8}" destId="{972AEDA7-6417-4D3E-BD88-5EEE59905115}" srcOrd="0" destOrd="0" presId="urn:microsoft.com/office/officeart/2005/8/layout/cycle2"/>
    <dgm:cxn modelId="{AD848479-B58F-42A9-AA6A-BAF1E1431C6D}" type="presOf" srcId="{1B3117EC-6D33-4521-A156-05C11921E63B}" destId="{BF25BE83-535B-4D58-8971-7779EB0B0FBB}" srcOrd="0" destOrd="0" presId="urn:microsoft.com/office/officeart/2005/8/layout/cycle2"/>
    <dgm:cxn modelId="{A4710A0E-C62D-439B-A604-D3EE520989FE}" type="presOf" srcId="{31A77BD4-69DC-4AC4-A107-0B227F4360B8}" destId="{ED13C003-76B3-4978-A968-EA2ED9DF4E09}" srcOrd="0" destOrd="0" presId="urn:microsoft.com/office/officeart/2005/8/layout/cycle2"/>
    <dgm:cxn modelId="{BFDA8DF4-68D0-4E08-AA6A-C451C0F840BF}" type="presOf" srcId="{C1FEC66C-AE8B-45D9-B277-9F8CB8576C7F}" destId="{FD12398E-DDFE-4E4D-A6AE-302C9352E308}" srcOrd="1" destOrd="0" presId="urn:microsoft.com/office/officeart/2005/8/layout/cycle2"/>
    <dgm:cxn modelId="{9BC7BCFF-43D2-4C4F-9248-E1132561E8D5}" type="presOf" srcId="{C43B625C-9FAE-4537-8E4C-2493067E3328}" destId="{019C2BBA-CCFB-40AD-9F2E-ED5A7F5C4C69}" srcOrd="1" destOrd="0" presId="urn:microsoft.com/office/officeart/2005/8/layout/cycle2"/>
    <dgm:cxn modelId="{2BC4ABF5-C624-48C8-B544-5AF59580E77A}" type="presOf" srcId="{C1FEC66C-AE8B-45D9-B277-9F8CB8576C7F}" destId="{23CCFFF0-2CCB-4464-9BAE-ED86D269803A}" srcOrd="0" destOrd="0" presId="urn:microsoft.com/office/officeart/2005/8/layout/cycle2"/>
    <dgm:cxn modelId="{7194E6FF-BE7D-4AD2-8FAC-FC8865E9398A}" type="presOf" srcId="{596AB95A-F2ED-42CF-8382-B6100009D22A}" destId="{D852ECCF-1D16-409D-ACCE-45D9566F38BB}" srcOrd="0" destOrd="0" presId="urn:microsoft.com/office/officeart/2005/8/layout/cycle2"/>
    <dgm:cxn modelId="{73FEA4FD-75B5-44AF-8937-0A7BCD7A8DAE}" type="presParOf" srcId="{81D52A0E-68F9-43F2-9DFB-1CEF0952AE94}" destId="{CFF4EB48-817C-4A61-B902-E687C15546FE}" srcOrd="0" destOrd="0" presId="urn:microsoft.com/office/officeart/2005/8/layout/cycle2"/>
    <dgm:cxn modelId="{CBDC9282-ED1E-4185-A765-1ACE9239065E}" type="presParOf" srcId="{81D52A0E-68F9-43F2-9DFB-1CEF0952AE94}" destId="{23CCFFF0-2CCB-4464-9BAE-ED86D269803A}" srcOrd="1" destOrd="0" presId="urn:microsoft.com/office/officeart/2005/8/layout/cycle2"/>
    <dgm:cxn modelId="{25AA0CD1-2AE2-420C-A756-23A32D47D824}" type="presParOf" srcId="{23CCFFF0-2CCB-4464-9BAE-ED86D269803A}" destId="{FD12398E-DDFE-4E4D-A6AE-302C9352E308}" srcOrd="0" destOrd="0" presId="urn:microsoft.com/office/officeart/2005/8/layout/cycle2"/>
    <dgm:cxn modelId="{903DD0C8-7301-4C54-9564-530D81B6F469}" type="presParOf" srcId="{81D52A0E-68F9-43F2-9DFB-1CEF0952AE94}" destId="{972AEDA7-6417-4D3E-BD88-5EEE59905115}" srcOrd="2" destOrd="0" presId="urn:microsoft.com/office/officeart/2005/8/layout/cycle2"/>
    <dgm:cxn modelId="{5328B28B-72E1-49B3-935C-1199F9732D9E}" type="presParOf" srcId="{81D52A0E-68F9-43F2-9DFB-1CEF0952AE94}" destId="{BB9729EC-084D-4300-A9D3-36552498281F}" srcOrd="3" destOrd="0" presId="urn:microsoft.com/office/officeart/2005/8/layout/cycle2"/>
    <dgm:cxn modelId="{1CA04E5B-E704-45B2-A076-7B282B9879B8}" type="presParOf" srcId="{BB9729EC-084D-4300-A9D3-36552498281F}" destId="{6B949AEA-DE58-49DB-BBB4-C79A5598E041}" srcOrd="0" destOrd="0" presId="urn:microsoft.com/office/officeart/2005/8/layout/cycle2"/>
    <dgm:cxn modelId="{C26C485E-6AE7-43E5-9695-8EBDD33C792D}" type="presParOf" srcId="{81D52A0E-68F9-43F2-9DFB-1CEF0952AE94}" destId="{BF25BE83-535B-4D58-8971-7779EB0B0FBB}" srcOrd="4" destOrd="0" presId="urn:microsoft.com/office/officeart/2005/8/layout/cycle2"/>
    <dgm:cxn modelId="{B38B6688-7125-4568-8653-941A742C76C8}" type="presParOf" srcId="{81D52A0E-68F9-43F2-9DFB-1CEF0952AE94}" destId="{28BF56E3-2091-4E63-9512-91DA5CCCC3E1}" srcOrd="5" destOrd="0" presId="urn:microsoft.com/office/officeart/2005/8/layout/cycle2"/>
    <dgm:cxn modelId="{53383636-A978-4C39-8778-B69E4A33C33F}" type="presParOf" srcId="{28BF56E3-2091-4E63-9512-91DA5CCCC3E1}" destId="{019C2BBA-CCFB-40AD-9F2E-ED5A7F5C4C69}" srcOrd="0" destOrd="0" presId="urn:microsoft.com/office/officeart/2005/8/layout/cycle2"/>
    <dgm:cxn modelId="{A12CBC76-7A04-4EFF-8038-38E3B4BAF52D}" type="presParOf" srcId="{81D52A0E-68F9-43F2-9DFB-1CEF0952AE94}" destId="{ED13C003-76B3-4978-A968-EA2ED9DF4E09}" srcOrd="6" destOrd="0" presId="urn:microsoft.com/office/officeart/2005/8/layout/cycle2"/>
    <dgm:cxn modelId="{3A3C1F0D-AAD9-4105-8F4D-A5BEA34963ED}" type="presParOf" srcId="{81D52A0E-68F9-43F2-9DFB-1CEF0952AE94}" destId="{5218A7BB-FE4E-485D-BE98-4CDC90245970}" srcOrd="7" destOrd="0" presId="urn:microsoft.com/office/officeart/2005/8/layout/cycle2"/>
    <dgm:cxn modelId="{59C6CB68-928E-4B91-A44C-D08A28A99321}" type="presParOf" srcId="{5218A7BB-FE4E-485D-BE98-4CDC90245970}" destId="{A95EA9A8-8839-4B21-B36A-F1A37F25CBAA}" srcOrd="0" destOrd="0" presId="urn:microsoft.com/office/officeart/2005/8/layout/cycle2"/>
    <dgm:cxn modelId="{0321CCEB-CA20-4ECD-AAEF-5087FA1370D8}" type="presParOf" srcId="{81D52A0E-68F9-43F2-9DFB-1CEF0952AE94}" destId="{D852ECCF-1D16-409D-ACCE-45D9566F38BB}" srcOrd="8" destOrd="0" presId="urn:microsoft.com/office/officeart/2005/8/layout/cycle2"/>
    <dgm:cxn modelId="{7AF0F9E7-9FB7-4521-BA5A-1E2B9E647CF1}" type="presParOf" srcId="{81D52A0E-68F9-43F2-9DFB-1CEF0952AE94}" destId="{9B1A6E23-6016-4577-8B5E-1C0B30C519EA}" srcOrd="9" destOrd="0" presId="urn:microsoft.com/office/officeart/2005/8/layout/cycle2"/>
    <dgm:cxn modelId="{8B26A79E-7C21-4453-8F2D-0DD3EDE159F3}" type="presParOf" srcId="{9B1A6E23-6016-4577-8B5E-1C0B30C519EA}" destId="{E8AECD3D-55BF-4E3E-9255-EA6318C68D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CB4BD-FE24-45AE-BF6B-201DDDF7C1F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7BA15D-D3AF-4A3E-A164-BFCCE781E3D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C</a:t>
          </a:r>
          <a:endParaRPr lang="pl-PL" i="1" dirty="0"/>
        </a:p>
      </dgm:t>
    </dgm:pt>
    <dgm:pt modelId="{D352D464-6CF0-4EA5-A04C-80A15ACA7491}" type="parTrans" cxnId="{185519B7-3480-4947-B915-FA5CFE913B07}">
      <dgm:prSet/>
      <dgm:spPr/>
      <dgm:t>
        <a:bodyPr/>
        <a:lstStyle/>
        <a:p>
          <a:endParaRPr lang="pl-PL"/>
        </a:p>
      </dgm:t>
    </dgm:pt>
    <dgm:pt modelId="{C1FEC66C-AE8B-45D9-B277-9F8CB8576C7F}" type="sibTrans" cxnId="{185519B7-3480-4947-B915-FA5CFE913B0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F75AEB0B-1B7E-4A4F-A4ED-E14978E321B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B</a:t>
          </a:r>
          <a:endParaRPr lang="pl-PL" i="1" dirty="0"/>
        </a:p>
      </dgm:t>
    </dgm:pt>
    <dgm:pt modelId="{53EC8AF4-CE92-4102-AA2E-356EEFA82D5A}" type="parTrans" cxnId="{9431FC2B-F697-4D6B-8860-9889F5A031C1}">
      <dgm:prSet/>
      <dgm:spPr/>
      <dgm:t>
        <a:bodyPr/>
        <a:lstStyle/>
        <a:p>
          <a:endParaRPr lang="pl-PL"/>
        </a:p>
      </dgm:t>
    </dgm:pt>
    <dgm:pt modelId="{52906AF1-6007-4EAB-B1B5-182C8C58614D}" type="sibTrans" cxnId="{9431FC2B-F697-4D6B-8860-9889F5A031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1B3117EC-6D33-4521-A156-05C11921E63B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E</a:t>
          </a:r>
          <a:endParaRPr lang="pl-PL" i="1" dirty="0"/>
        </a:p>
      </dgm:t>
    </dgm:pt>
    <dgm:pt modelId="{993EED46-FD7D-4EBE-87EE-9FCD406537DB}" type="parTrans" cxnId="{2F7B86A5-69FF-4DFE-944B-E39B9F57D4E6}">
      <dgm:prSet/>
      <dgm:spPr/>
      <dgm:t>
        <a:bodyPr/>
        <a:lstStyle/>
        <a:p>
          <a:endParaRPr lang="pl-PL"/>
        </a:p>
      </dgm:t>
    </dgm:pt>
    <dgm:pt modelId="{C43B625C-9FAE-4537-8E4C-2493067E3328}" type="sibTrans" cxnId="{2F7B86A5-69FF-4DFE-944B-E39B9F57D4E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31A77BD4-69DC-4AC4-A107-0B227F4360B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D</a:t>
          </a:r>
          <a:endParaRPr lang="pl-PL" i="1" dirty="0"/>
        </a:p>
      </dgm:t>
    </dgm:pt>
    <dgm:pt modelId="{1ED596FA-E92B-4AB5-9E03-78B2A8D550FC}" type="parTrans" cxnId="{A6FFC9C6-07E3-47D7-A7E6-0C91CD81FCC0}">
      <dgm:prSet/>
      <dgm:spPr/>
      <dgm:t>
        <a:bodyPr/>
        <a:lstStyle/>
        <a:p>
          <a:endParaRPr lang="pl-PL"/>
        </a:p>
      </dgm:t>
    </dgm:pt>
    <dgm:pt modelId="{535332E5-3227-4ED8-86F0-ADACC91FE65C}" type="sibTrans" cxnId="{A6FFC9C6-07E3-47D7-A7E6-0C91CD81FCC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596AB95A-F2ED-42CF-8382-B6100009D22A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i="1" dirty="0" smtClean="0"/>
            <a:t>A</a:t>
          </a:r>
          <a:endParaRPr lang="pl-PL" i="1" dirty="0"/>
        </a:p>
      </dgm:t>
    </dgm:pt>
    <dgm:pt modelId="{CFC1FFFB-BC15-466D-8FC6-DDAD0527AA59}" type="parTrans" cxnId="{24A45BAC-6B13-484D-96A1-C2E51E587525}">
      <dgm:prSet/>
      <dgm:spPr/>
      <dgm:t>
        <a:bodyPr/>
        <a:lstStyle/>
        <a:p>
          <a:endParaRPr lang="pl-PL"/>
        </a:p>
      </dgm:t>
    </dgm:pt>
    <dgm:pt modelId="{4EE85CA7-CB06-4646-8925-27A1D3F22208}" type="sibTrans" cxnId="{24A45BAC-6B13-484D-96A1-C2E51E58752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81D52A0E-68F9-43F2-9DFB-1CEF0952AE94}" type="pres">
      <dgm:prSet presAssocID="{D1CCB4BD-FE24-45AE-BF6B-201DDDF7C1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FF4EB48-817C-4A61-B902-E687C15546FE}" type="pres">
      <dgm:prSet presAssocID="{097BA15D-D3AF-4A3E-A164-BFCCE781E3DC}" presName="node" presStyleLbl="node1" presStyleIdx="0" presStyleCnt="5" custRadScaleRad="7458" custRadScaleInc="940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CCFFF0-2CCB-4464-9BAE-ED86D269803A}" type="pres">
      <dgm:prSet presAssocID="{C1FEC66C-AE8B-45D9-B277-9F8CB8576C7F}" presName="sibTrans" presStyleLbl="sibTrans2D1" presStyleIdx="0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D12398E-DDFE-4E4D-A6AE-302C9352E308}" type="pres">
      <dgm:prSet presAssocID="{C1FEC66C-AE8B-45D9-B277-9F8CB8576C7F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972AEDA7-6417-4D3E-BD88-5EEE59905115}" type="pres">
      <dgm:prSet presAssocID="{F75AEB0B-1B7E-4A4F-A4ED-E14978E321B8}" presName="node" presStyleLbl="node1" presStyleIdx="1" presStyleCnt="5" custRadScaleRad="191222" custRadScaleInc="-310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9729EC-084D-4300-A9D3-36552498281F}" type="pres">
      <dgm:prSet presAssocID="{52906AF1-6007-4EAB-B1B5-182C8C58614D}" presName="sibTrans" presStyleLbl="sibTrans2D1" presStyleIdx="1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B949AEA-DE58-49DB-BBB4-C79A5598E041}" type="pres">
      <dgm:prSet presAssocID="{52906AF1-6007-4EAB-B1B5-182C8C58614D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BF25BE83-535B-4D58-8971-7779EB0B0FBB}" type="pres">
      <dgm:prSet presAssocID="{1B3117EC-6D33-4521-A156-05C11921E63B}" presName="node" presStyleLbl="node1" presStyleIdx="2" presStyleCnt="5" custRadScaleRad="187829" custRadScaleInc="-751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BF56E3-2091-4E63-9512-91DA5CCCC3E1}" type="pres">
      <dgm:prSet presAssocID="{C43B625C-9FAE-4537-8E4C-2493067E3328}" presName="sibTrans" presStyleLbl="sibTrans2D1" presStyleIdx="2" presStyleCnt="5" custScaleX="176170" custScaleY="35539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019C2BBA-CCFB-40AD-9F2E-ED5A7F5C4C69}" type="pres">
      <dgm:prSet presAssocID="{C43B625C-9FAE-4537-8E4C-2493067E3328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ED13C003-76B3-4978-A968-EA2ED9DF4E09}" type="pres">
      <dgm:prSet presAssocID="{31A77BD4-69DC-4AC4-A107-0B227F4360B8}" presName="node" presStyleLbl="node1" presStyleIdx="3" presStyleCnt="5" custRadScaleRad="187297" custRadScaleInc="771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18A7BB-FE4E-485D-BE98-4CDC90245970}" type="pres">
      <dgm:prSet presAssocID="{535332E5-3227-4ED8-86F0-ADACC91FE65C}" presName="sibTrans" presStyleLbl="sibTrans2D1" presStyleIdx="3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95EA9A8-8839-4B21-B36A-F1A37F25CBAA}" type="pres">
      <dgm:prSet presAssocID="{535332E5-3227-4ED8-86F0-ADACC91FE65C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D852ECCF-1D16-409D-ACCE-45D9566F38BB}" type="pres">
      <dgm:prSet presAssocID="{596AB95A-F2ED-42CF-8382-B6100009D22A}" presName="node" presStyleLbl="node1" presStyleIdx="4" presStyleCnt="5" custRadScaleRad="194258" custRadScaleInc="274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1A6E23-6016-4577-8B5E-1C0B30C519EA}" type="pres">
      <dgm:prSet presAssocID="{4EE85CA7-CB06-4646-8925-27A1D3F22208}" presName="sibTrans" presStyleLbl="sibTrans2D1" presStyleIdx="4" presStyleCnt="5" custScaleX="154386" custScaleY="31826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E8AECD3D-55BF-4E3E-9255-EA6318C68D45}" type="pres">
      <dgm:prSet presAssocID="{4EE85CA7-CB06-4646-8925-27A1D3F22208}" presName="connectorText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D9B9F1BF-1E10-4798-83D5-8CA4286DFF0C}" type="presOf" srcId="{F75AEB0B-1B7E-4A4F-A4ED-E14978E321B8}" destId="{972AEDA7-6417-4D3E-BD88-5EEE59905115}" srcOrd="0" destOrd="0" presId="urn:microsoft.com/office/officeart/2005/8/layout/cycle2"/>
    <dgm:cxn modelId="{A6FFC9C6-07E3-47D7-A7E6-0C91CD81FCC0}" srcId="{D1CCB4BD-FE24-45AE-BF6B-201DDDF7C1FA}" destId="{31A77BD4-69DC-4AC4-A107-0B227F4360B8}" srcOrd="3" destOrd="0" parTransId="{1ED596FA-E92B-4AB5-9E03-78B2A8D550FC}" sibTransId="{535332E5-3227-4ED8-86F0-ADACC91FE65C}"/>
    <dgm:cxn modelId="{8C8F090B-7214-4B31-A793-7E9819519CD7}" type="presOf" srcId="{D1CCB4BD-FE24-45AE-BF6B-201DDDF7C1FA}" destId="{81D52A0E-68F9-43F2-9DFB-1CEF0952AE94}" srcOrd="0" destOrd="0" presId="urn:microsoft.com/office/officeart/2005/8/layout/cycle2"/>
    <dgm:cxn modelId="{11AEF443-AF0E-4D04-AF55-839D2095166B}" type="presOf" srcId="{535332E5-3227-4ED8-86F0-ADACC91FE65C}" destId="{5218A7BB-FE4E-485D-BE98-4CDC90245970}" srcOrd="0" destOrd="0" presId="urn:microsoft.com/office/officeart/2005/8/layout/cycle2"/>
    <dgm:cxn modelId="{2F7B86A5-69FF-4DFE-944B-E39B9F57D4E6}" srcId="{D1CCB4BD-FE24-45AE-BF6B-201DDDF7C1FA}" destId="{1B3117EC-6D33-4521-A156-05C11921E63B}" srcOrd="2" destOrd="0" parTransId="{993EED46-FD7D-4EBE-87EE-9FCD406537DB}" sibTransId="{C43B625C-9FAE-4537-8E4C-2493067E3328}"/>
    <dgm:cxn modelId="{9431FC2B-F697-4D6B-8860-9889F5A031C1}" srcId="{D1CCB4BD-FE24-45AE-BF6B-201DDDF7C1FA}" destId="{F75AEB0B-1B7E-4A4F-A4ED-E14978E321B8}" srcOrd="1" destOrd="0" parTransId="{53EC8AF4-CE92-4102-AA2E-356EEFA82D5A}" sibTransId="{52906AF1-6007-4EAB-B1B5-182C8C58614D}"/>
    <dgm:cxn modelId="{24A45BAC-6B13-484D-96A1-C2E51E587525}" srcId="{D1CCB4BD-FE24-45AE-BF6B-201DDDF7C1FA}" destId="{596AB95A-F2ED-42CF-8382-B6100009D22A}" srcOrd="4" destOrd="0" parTransId="{CFC1FFFB-BC15-466D-8FC6-DDAD0527AA59}" sibTransId="{4EE85CA7-CB06-4646-8925-27A1D3F22208}"/>
    <dgm:cxn modelId="{C1B2CB34-A24C-44F5-96D4-2D4A96505219}" type="presOf" srcId="{1B3117EC-6D33-4521-A156-05C11921E63B}" destId="{BF25BE83-535B-4D58-8971-7779EB0B0FBB}" srcOrd="0" destOrd="0" presId="urn:microsoft.com/office/officeart/2005/8/layout/cycle2"/>
    <dgm:cxn modelId="{91625711-E251-4AC3-8A18-7E85D7836312}" type="presOf" srcId="{C1FEC66C-AE8B-45D9-B277-9F8CB8576C7F}" destId="{FD12398E-DDFE-4E4D-A6AE-302C9352E308}" srcOrd="1" destOrd="0" presId="urn:microsoft.com/office/officeart/2005/8/layout/cycle2"/>
    <dgm:cxn modelId="{85ABA500-C073-477F-867E-50444E3A3E89}" type="presOf" srcId="{4EE85CA7-CB06-4646-8925-27A1D3F22208}" destId="{E8AECD3D-55BF-4E3E-9255-EA6318C68D45}" srcOrd="1" destOrd="0" presId="urn:microsoft.com/office/officeart/2005/8/layout/cycle2"/>
    <dgm:cxn modelId="{5381AC7E-1F64-4274-A7D4-7FC371B38B73}" type="presOf" srcId="{596AB95A-F2ED-42CF-8382-B6100009D22A}" destId="{D852ECCF-1D16-409D-ACCE-45D9566F38BB}" srcOrd="0" destOrd="0" presId="urn:microsoft.com/office/officeart/2005/8/layout/cycle2"/>
    <dgm:cxn modelId="{1AD6772A-09E6-4599-BD03-09D4F59400B5}" type="presOf" srcId="{C43B625C-9FAE-4537-8E4C-2493067E3328}" destId="{019C2BBA-CCFB-40AD-9F2E-ED5A7F5C4C69}" srcOrd="1" destOrd="0" presId="urn:microsoft.com/office/officeart/2005/8/layout/cycle2"/>
    <dgm:cxn modelId="{185519B7-3480-4947-B915-FA5CFE913B07}" srcId="{D1CCB4BD-FE24-45AE-BF6B-201DDDF7C1FA}" destId="{097BA15D-D3AF-4A3E-A164-BFCCE781E3DC}" srcOrd="0" destOrd="0" parTransId="{D352D464-6CF0-4EA5-A04C-80A15ACA7491}" sibTransId="{C1FEC66C-AE8B-45D9-B277-9F8CB8576C7F}"/>
    <dgm:cxn modelId="{6679F014-9939-490E-B10E-111E6045750A}" type="presOf" srcId="{097BA15D-D3AF-4A3E-A164-BFCCE781E3DC}" destId="{CFF4EB48-817C-4A61-B902-E687C15546FE}" srcOrd="0" destOrd="0" presId="urn:microsoft.com/office/officeart/2005/8/layout/cycle2"/>
    <dgm:cxn modelId="{015D78FC-3B01-4038-A212-C06A0152965C}" type="presOf" srcId="{52906AF1-6007-4EAB-B1B5-182C8C58614D}" destId="{6B949AEA-DE58-49DB-BBB4-C79A5598E041}" srcOrd="1" destOrd="0" presId="urn:microsoft.com/office/officeart/2005/8/layout/cycle2"/>
    <dgm:cxn modelId="{F41AD3C6-F98A-4A18-B433-0D2F98E32D34}" type="presOf" srcId="{52906AF1-6007-4EAB-B1B5-182C8C58614D}" destId="{BB9729EC-084D-4300-A9D3-36552498281F}" srcOrd="0" destOrd="0" presId="urn:microsoft.com/office/officeart/2005/8/layout/cycle2"/>
    <dgm:cxn modelId="{A37D0F09-FC66-44C6-ADF5-A91791877053}" type="presOf" srcId="{31A77BD4-69DC-4AC4-A107-0B227F4360B8}" destId="{ED13C003-76B3-4978-A968-EA2ED9DF4E09}" srcOrd="0" destOrd="0" presId="urn:microsoft.com/office/officeart/2005/8/layout/cycle2"/>
    <dgm:cxn modelId="{7F8A434B-CEE6-485B-81E0-49CE4F33B8D6}" type="presOf" srcId="{535332E5-3227-4ED8-86F0-ADACC91FE65C}" destId="{A95EA9A8-8839-4B21-B36A-F1A37F25CBAA}" srcOrd="1" destOrd="0" presId="urn:microsoft.com/office/officeart/2005/8/layout/cycle2"/>
    <dgm:cxn modelId="{E9B01983-D581-4E70-AE6B-BC396962CFF6}" type="presOf" srcId="{C43B625C-9FAE-4537-8E4C-2493067E3328}" destId="{28BF56E3-2091-4E63-9512-91DA5CCCC3E1}" srcOrd="0" destOrd="0" presId="urn:microsoft.com/office/officeart/2005/8/layout/cycle2"/>
    <dgm:cxn modelId="{F312AAE6-9E05-4BB8-A295-7686B0212EBD}" type="presOf" srcId="{C1FEC66C-AE8B-45D9-B277-9F8CB8576C7F}" destId="{23CCFFF0-2CCB-4464-9BAE-ED86D269803A}" srcOrd="0" destOrd="0" presId="urn:microsoft.com/office/officeart/2005/8/layout/cycle2"/>
    <dgm:cxn modelId="{BCF8C328-6D70-444D-824E-70906DE7186B}" type="presOf" srcId="{4EE85CA7-CB06-4646-8925-27A1D3F22208}" destId="{9B1A6E23-6016-4577-8B5E-1C0B30C519EA}" srcOrd="0" destOrd="0" presId="urn:microsoft.com/office/officeart/2005/8/layout/cycle2"/>
    <dgm:cxn modelId="{4FB983F7-A318-480D-A63B-50C1BDF37A02}" type="presParOf" srcId="{81D52A0E-68F9-43F2-9DFB-1CEF0952AE94}" destId="{CFF4EB48-817C-4A61-B902-E687C15546FE}" srcOrd="0" destOrd="0" presId="urn:microsoft.com/office/officeart/2005/8/layout/cycle2"/>
    <dgm:cxn modelId="{B376F447-8220-4603-909D-B16279BA9822}" type="presParOf" srcId="{81D52A0E-68F9-43F2-9DFB-1CEF0952AE94}" destId="{23CCFFF0-2CCB-4464-9BAE-ED86D269803A}" srcOrd="1" destOrd="0" presId="urn:microsoft.com/office/officeart/2005/8/layout/cycle2"/>
    <dgm:cxn modelId="{FE6F6BB9-7C29-4E38-B206-3FB00B01FF1E}" type="presParOf" srcId="{23CCFFF0-2CCB-4464-9BAE-ED86D269803A}" destId="{FD12398E-DDFE-4E4D-A6AE-302C9352E308}" srcOrd="0" destOrd="0" presId="urn:microsoft.com/office/officeart/2005/8/layout/cycle2"/>
    <dgm:cxn modelId="{359CD4B2-FF25-4574-9714-21DA5B26E665}" type="presParOf" srcId="{81D52A0E-68F9-43F2-9DFB-1CEF0952AE94}" destId="{972AEDA7-6417-4D3E-BD88-5EEE59905115}" srcOrd="2" destOrd="0" presId="urn:microsoft.com/office/officeart/2005/8/layout/cycle2"/>
    <dgm:cxn modelId="{358F6675-5898-4AF0-BF19-63CA99E91E2B}" type="presParOf" srcId="{81D52A0E-68F9-43F2-9DFB-1CEF0952AE94}" destId="{BB9729EC-084D-4300-A9D3-36552498281F}" srcOrd="3" destOrd="0" presId="urn:microsoft.com/office/officeart/2005/8/layout/cycle2"/>
    <dgm:cxn modelId="{374C1BC3-BFF7-4EF6-9E05-9A2FBD871315}" type="presParOf" srcId="{BB9729EC-084D-4300-A9D3-36552498281F}" destId="{6B949AEA-DE58-49DB-BBB4-C79A5598E041}" srcOrd="0" destOrd="0" presId="urn:microsoft.com/office/officeart/2005/8/layout/cycle2"/>
    <dgm:cxn modelId="{3872A784-E596-4BAA-86BB-427963D2B5E8}" type="presParOf" srcId="{81D52A0E-68F9-43F2-9DFB-1CEF0952AE94}" destId="{BF25BE83-535B-4D58-8971-7779EB0B0FBB}" srcOrd="4" destOrd="0" presId="urn:microsoft.com/office/officeart/2005/8/layout/cycle2"/>
    <dgm:cxn modelId="{2AC37E29-BAD4-465F-B1D0-7D5A84FE2294}" type="presParOf" srcId="{81D52A0E-68F9-43F2-9DFB-1CEF0952AE94}" destId="{28BF56E3-2091-4E63-9512-91DA5CCCC3E1}" srcOrd="5" destOrd="0" presId="urn:microsoft.com/office/officeart/2005/8/layout/cycle2"/>
    <dgm:cxn modelId="{43210895-78DD-4045-B2D5-188521DF9B9F}" type="presParOf" srcId="{28BF56E3-2091-4E63-9512-91DA5CCCC3E1}" destId="{019C2BBA-CCFB-40AD-9F2E-ED5A7F5C4C69}" srcOrd="0" destOrd="0" presId="urn:microsoft.com/office/officeart/2005/8/layout/cycle2"/>
    <dgm:cxn modelId="{D5F6DC47-53FE-43DD-8A86-8F19DEAE990A}" type="presParOf" srcId="{81D52A0E-68F9-43F2-9DFB-1CEF0952AE94}" destId="{ED13C003-76B3-4978-A968-EA2ED9DF4E09}" srcOrd="6" destOrd="0" presId="urn:microsoft.com/office/officeart/2005/8/layout/cycle2"/>
    <dgm:cxn modelId="{528904FF-DF25-47E0-AA10-CA8007A17646}" type="presParOf" srcId="{81D52A0E-68F9-43F2-9DFB-1CEF0952AE94}" destId="{5218A7BB-FE4E-485D-BE98-4CDC90245970}" srcOrd="7" destOrd="0" presId="urn:microsoft.com/office/officeart/2005/8/layout/cycle2"/>
    <dgm:cxn modelId="{9A52B92E-7578-4F24-8A50-8F551B39042F}" type="presParOf" srcId="{5218A7BB-FE4E-485D-BE98-4CDC90245970}" destId="{A95EA9A8-8839-4B21-B36A-F1A37F25CBAA}" srcOrd="0" destOrd="0" presId="urn:microsoft.com/office/officeart/2005/8/layout/cycle2"/>
    <dgm:cxn modelId="{8E8E8E84-B1A0-4C1D-9737-0BD2AAED5E08}" type="presParOf" srcId="{81D52A0E-68F9-43F2-9DFB-1CEF0952AE94}" destId="{D852ECCF-1D16-409D-ACCE-45D9566F38BB}" srcOrd="8" destOrd="0" presId="urn:microsoft.com/office/officeart/2005/8/layout/cycle2"/>
    <dgm:cxn modelId="{95F95258-437A-42EF-B5A5-6DE44C0439F4}" type="presParOf" srcId="{81D52A0E-68F9-43F2-9DFB-1CEF0952AE94}" destId="{9B1A6E23-6016-4577-8B5E-1C0B30C519EA}" srcOrd="9" destOrd="0" presId="urn:microsoft.com/office/officeart/2005/8/layout/cycle2"/>
    <dgm:cxn modelId="{62E57441-61E9-46C4-909C-A6C2100B28B4}" type="presParOf" srcId="{9B1A6E23-6016-4577-8B5E-1C0B30C519EA}" destId="{E8AECD3D-55BF-4E3E-9255-EA6318C68D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4EB48-817C-4A61-B902-E687C15546FE}">
      <dsp:nvSpPr>
        <dsp:cNvPr id="0" name=""/>
        <dsp:cNvSpPr/>
      </dsp:nvSpPr>
      <dsp:spPr>
        <a:xfrm>
          <a:off x="1382309" y="719894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C</a:t>
          </a:r>
          <a:endParaRPr lang="pl-PL" sz="2600" i="1" kern="1200" dirty="0"/>
        </a:p>
      </dsp:txBody>
      <dsp:txXfrm>
        <a:off x="1470244" y="807829"/>
        <a:ext cx="424588" cy="424588"/>
      </dsp:txXfrm>
    </dsp:sp>
    <dsp:sp modelId="{23CCFFF0-2CCB-4464-9BAE-ED86D269803A}">
      <dsp:nvSpPr>
        <dsp:cNvPr id="0" name=""/>
        <dsp:cNvSpPr/>
      </dsp:nvSpPr>
      <dsp:spPr>
        <a:xfrm rot="19911898">
          <a:off x="1962438" y="659760"/>
          <a:ext cx="667402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63581" y="677221"/>
        <a:ext cx="648053" cy="38698"/>
      </dsp:txXfrm>
    </dsp:sp>
    <dsp:sp modelId="{972AEDA7-6417-4D3E-BD88-5EEE59905115}">
      <dsp:nvSpPr>
        <dsp:cNvPr id="0" name=""/>
        <dsp:cNvSpPr/>
      </dsp:nvSpPr>
      <dsp:spPr>
        <a:xfrm>
          <a:off x="2631089" y="52126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B</a:t>
          </a:r>
          <a:endParaRPr lang="pl-PL" sz="2600" i="1" kern="1200" dirty="0"/>
        </a:p>
      </dsp:txBody>
      <dsp:txXfrm>
        <a:off x="2719024" y="140061"/>
        <a:ext cx="424588" cy="424588"/>
      </dsp:txXfrm>
    </dsp:sp>
    <dsp:sp modelId="{BB9729EC-084D-4300-A9D3-36552498281F}">
      <dsp:nvSpPr>
        <dsp:cNvPr id="0" name=""/>
        <dsp:cNvSpPr/>
      </dsp:nvSpPr>
      <dsp:spPr>
        <a:xfrm rot="5390499">
          <a:off x="2632137" y="977154"/>
          <a:ext cx="601993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641785" y="980379"/>
        <a:ext cx="582644" cy="38698"/>
      </dsp:txXfrm>
    </dsp:sp>
    <dsp:sp modelId="{BF25BE83-535B-4D58-8971-7779EB0B0FBB}">
      <dsp:nvSpPr>
        <dsp:cNvPr id="0" name=""/>
        <dsp:cNvSpPr/>
      </dsp:nvSpPr>
      <dsp:spPr>
        <a:xfrm>
          <a:off x="2634782" y="1388292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E</a:t>
          </a:r>
          <a:endParaRPr lang="pl-PL" sz="2600" i="1" kern="1200" dirty="0"/>
        </a:p>
      </dsp:txBody>
      <dsp:txXfrm>
        <a:off x="2722717" y="1476227"/>
        <a:ext cx="424588" cy="424588"/>
      </dsp:txXfrm>
    </dsp:sp>
    <dsp:sp modelId="{28BF56E3-2091-4E63-9512-91DA5CCCC3E1}">
      <dsp:nvSpPr>
        <dsp:cNvPr id="0" name=""/>
        <dsp:cNvSpPr/>
      </dsp:nvSpPr>
      <dsp:spPr>
        <a:xfrm rot="10800000">
          <a:off x="756965" y="1652510"/>
          <a:ext cx="1842010" cy="72021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778571" y="1666914"/>
        <a:ext cx="1820404" cy="43213"/>
      </dsp:txXfrm>
    </dsp:sp>
    <dsp:sp modelId="{ED13C003-76B3-4978-A968-EA2ED9DF4E09}">
      <dsp:nvSpPr>
        <dsp:cNvPr id="0" name=""/>
        <dsp:cNvSpPr/>
      </dsp:nvSpPr>
      <dsp:spPr>
        <a:xfrm>
          <a:off x="61517" y="1388292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D</a:t>
          </a:r>
          <a:endParaRPr lang="pl-PL" sz="2600" i="1" kern="1200" dirty="0"/>
        </a:p>
      </dsp:txBody>
      <dsp:txXfrm>
        <a:off x="149452" y="1476227"/>
        <a:ext cx="424588" cy="424588"/>
      </dsp:txXfrm>
    </dsp:sp>
    <dsp:sp modelId="{5218A7BB-FE4E-485D-BE98-4CDC90245970}">
      <dsp:nvSpPr>
        <dsp:cNvPr id="0" name=""/>
        <dsp:cNvSpPr/>
      </dsp:nvSpPr>
      <dsp:spPr>
        <a:xfrm rot="16126524">
          <a:off x="54230" y="1008069"/>
          <a:ext cx="587319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64111" y="1030640"/>
        <a:ext cx="567970" cy="38698"/>
      </dsp:txXfrm>
    </dsp:sp>
    <dsp:sp modelId="{D852ECCF-1D16-409D-ACCE-45D9566F38BB}">
      <dsp:nvSpPr>
        <dsp:cNvPr id="0" name=""/>
        <dsp:cNvSpPr/>
      </dsp:nvSpPr>
      <dsp:spPr>
        <a:xfrm>
          <a:off x="33344" y="70356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A</a:t>
          </a:r>
          <a:endParaRPr lang="pl-PL" sz="2600" i="1" kern="1200" dirty="0"/>
        </a:p>
      </dsp:txBody>
      <dsp:txXfrm>
        <a:off x="121279" y="158291"/>
        <a:ext cx="424588" cy="424588"/>
      </dsp:txXfrm>
    </dsp:sp>
    <dsp:sp modelId="{9B1A6E23-6016-4577-8B5E-1C0B30C519EA}">
      <dsp:nvSpPr>
        <dsp:cNvPr id="0" name=""/>
        <dsp:cNvSpPr/>
      </dsp:nvSpPr>
      <dsp:spPr>
        <a:xfrm rot="1542673">
          <a:off x="629059" y="657270"/>
          <a:ext cx="733754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30017" y="665972"/>
        <a:ext cx="714405" cy="38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4EB48-817C-4A61-B902-E687C15546FE}">
      <dsp:nvSpPr>
        <dsp:cNvPr id="0" name=""/>
        <dsp:cNvSpPr/>
      </dsp:nvSpPr>
      <dsp:spPr>
        <a:xfrm>
          <a:off x="1382309" y="719894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C</a:t>
          </a:r>
          <a:endParaRPr lang="pl-PL" sz="2600" i="1" kern="1200" dirty="0"/>
        </a:p>
      </dsp:txBody>
      <dsp:txXfrm>
        <a:off x="1470244" y="807829"/>
        <a:ext cx="424588" cy="424588"/>
      </dsp:txXfrm>
    </dsp:sp>
    <dsp:sp modelId="{23CCFFF0-2CCB-4464-9BAE-ED86D269803A}">
      <dsp:nvSpPr>
        <dsp:cNvPr id="0" name=""/>
        <dsp:cNvSpPr/>
      </dsp:nvSpPr>
      <dsp:spPr>
        <a:xfrm rot="19911898">
          <a:off x="1962438" y="659760"/>
          <a:ext cx="667402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63581" y="677221"/>
        <a:ext cx="648053" cy="38698"/>
      </dsp:txXfrm>
    </dsp:sp>
    <dsp:sp modelId="{972AEDA7-6417-4D3E-BD88-5EEE59905115}">
      <dsp:nvSpPr>
        <dsp:cNvPr id="0" name=""/>
        <dsp:cNvSpPr/>
      </dsp:nvSpPr>
      <dsp:spPr>
        <a:xfrm>
          <a:off x="2631089" y="52126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B</a:t>
          </a:r>
          <a:endParaRPr lang="pl-PL" sz="2600" i="1" kern="1200" dirty="0"/>
        </a:p>
      </dsp:txBody>
      <dsp:txXfrm>
        <a:off x="2719024" y="140061"/>
        <a:ext cx="424588" cy="424588"/>
      </dsp:txXfrm>
    </dsp:sp>
    <dsp:sp modelId="{BB9729EC-084D-4300-A9D3-36552498281F}">
      <dsp:nvSpPr>
        <dsp:cNvPr id="0" name=""/>
        <dsp:cNvSpPr/>
      </dsp:nvSpPr>
      <dsp:spPr>
        <a:xfrm rot="5390499">
          <a:off x="2632137" y="977154"/>
          <a:ext cx="601993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641785" y="980379"/>
        <a:ext cx="582644" cy="38698"/>
      </dsp:txXfrm>
    </dsp:sp>
    <dsp:sp modelId="{BF25BE83-535B-4D58-8971-7779EB0B0FBB}">
      <dsp:nvSpPr>
        <dsp:cNvPr id="0" name=""/>
        <dsp:cNvSpPr/>
      </dsp:nvSpPr>
      <dsp:spPr>
        <a:xfrm>
          <a:off x="2634782" y="1388292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E</a:t>
          </a:r>
          <a:endParaRPr lang="pl-PL" sz="2600" i="1" kern="1200" dirty="0"/>
        </a:p>
      </dsp:txBody>
      <dsp:txXfrm>
        <a:off x="2722717" y="1476227"/>
        <a:ext cx="424588" cy="424588"/>
      </dsp:txXfrm>
    </dsp:sp>
    <dsp:sp modelId="{28BF56E3-2091-4E63-9512-91DA5CCCC3E1}">
      <dsp:nvSpPr>
        <dsp:cNvPr id="0" name=""/>
        <dsp:cNvSpPr/>
      </dsp:nvSpPr>
      <dsp:spPr>
        <a:xfrm rot="10800000">
          <a:off x="756965" y="1652510"/>
          <a:ext cx="1842010" cy="72021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778571" y="1666914"/>
        <a:ext cx="1820404" cy="43213"/>
      </dsp:txXfrm>
    </dsp:sp>
    <dsp:sp modelId="{ED13C003-76B3-4978-A968-EA2ED9DF4E09}">
      <dsp:nvSpPr>
        <dsp:cNvPr id="0" name=""/>
        <dsp:cNvSpPr/>
      </dsp:nvSpPr>
      <dsp:spPr>
        <a:xfrm>
          <a:off x="61517" y="1388292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D</a:t>
          </a:r>
          <a:endParaRPr lang="pl-PL" sz="2600" i="1" kern="1200" dirty="0"/>
        </a:p>
      </dsp:txBody>
      <dsp:txXfrm>
        <a:off x="149452" y="1476227"/>
        <a:ext cx="424588" cy="424588"/>
      </dsp:txXfrm>
    </dsp:sp>
    <dsp:sp modelId="{5218A7BB-FE4E-485D-BE98-4CDC90245970}">
      <dsp:nvSpPr>
        <dsp:cNvPr id="0" name=""/>
        <dsp:cNvSpPr/>
      </dsp:nvSpPr>
      <dsp:spPr>
        <a:xfrm rot="16126524">
          <a:off x="54230" y="1008069"/>
          <a:ext cx="587319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64111" y="1030640"/>
        <a:ext cx="567970" cy="38698"/>
      </dsp:txXfrm>
    </dsp:sp>
    <dsp:sp modelId="{D852ECCF-1D16-409D-ACCE-45D9566F38BB}">
      <dsp:nvSpPr>
        <dsp:cNvPr id="0" name=""/>
        <dsp:cNvSpPr/>
      </dsp:nvSpPr>
      <dsp:spPr>
        <a:xfrm>
          <a:off x="33344" y="70356"/>
          <a:ext cx="600458" cy="600458"/>
        </a:xfrm>
        <a:prstGeom prst="ellipse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i="1" kern="1200" dirty="0" smtClean="0"/>
            <a:t>A</a:t>
          </a:r>
          <a:endParaRPr lang="pl-PL" sz="2600" i="1" kern="1200" dirty="0"/>
        </a:p>
      </dsp:txBody>
      <dsp:txXfrm>
        <a:off x="121279" y="158291"/>
        <a:ext cx="424588" cy="424588"/>
      </dsp:txXfrm>
    </dsp:sp>
    <dsp:sp modelId="{9B1A6E23-6016-4577-8B5E-1C0B30C519EA}">
      <dsp:nvSpPr>
        <dsp:cNvPr id="0" name=""/>
        <dsp:cNvSpPr/>
      </dsp:nvSpPr>
      <dsp:spPr>
        <a:xfrm rot="1542673">
          <a:off x="629059" y="657270"/>
          <a:ext cx="733754" cy="64496"/>
        </a:xfrm>
        <a:prstGeom prst="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tint val="95000"/>
              <a:shade val="95000"/>
              <a:satMod val="12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30017" y="665972"/>
        <a:ext cx="714405" cy="3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74" cy="340570"/>
          </a:xfrm>
          <a:prstGeom prst="rect">
            <a:avLst/>
          </a:prstGeom>
        </p:spPr>
        <p:txBody>
          <a:bodyPr vert="horz" lIns="88192" tIns="44096" rIns="88192" bIns="4409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48" y="0"/>
            <a:ext cx="4301172" cy="340570"/>
          </a:xfrm>
          <a:prstGeom prst="rect">
            <a:avLst/>
          </a:prstGeom>
        </p:spPr>
        <p:txBody>
          <a:bodyPr vert="horz" lIns="88192" tIns="44096" rIns="88192" bIns="44096" rtlCol="0"/>
          <a:lstStyle>
            <a:lvl1pPr algn="r">
              <a:defRPr sz="1200"/>
            </a:lvl1pPr>
          </a:lstStyle>
          <a:p>
            <a:fld id="{CB412FE4-3145-4EF6-B42A-FBC5BC8CBB71}" type="datetimeFigureOut">
              <a:rPr lang="pl-PL" smtClean="0"/>
              <a:t>12.12.2018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107"/>
            <a:ext cx="4301174" cy="340570"/>
          </a:xfrm>
          <a:prstGeom prst="rect">
            <a:avLst/>
          </a:prstGeom>
        </p:spPr>
        <p:txBody>
          <a:bodyPr vert="horz" lIns="88192" tIns="44096" rIns="88192" bIns="4409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48" y="6457107"/>
            <a:ext cx="4301172" cy="340570"/>
          </a:xfrm>
          <a:prstGeom prst="rect">
            <a:avLst/>
          </a:prstGeom>
        </p:spPr>
        <p:txBody>
          <a:bodyPr vert="horz" lIns="88192" tIns="44096" rIns="88192" bIns="44096" rtlCol="0" anchor="b"/>
          <a:lstStyle>
            <a:lvl1pPr algn="r">
              <a:defRPr sz="1200"/>
            </a:lvl1pPr>
          </a:lstStyle>
          <a:p>
            <a:fld id="{4F5195C7-A3A9-49A7-828D-175002B257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911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2" cy="341064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2" cy="341064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9A9543F3-0831-4635-AD48-8E4410E9648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9" rIns="95557" bIns="477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6" y="3271381"/>
            <a:ext cx="7941309" cy="2676585"/>
          </a:xfrm>
          <a:prstGeom prst="rect">
            <a:avLst/>
          </a:prstGeom>
        </p:spPr>
        <p:txBody>
          <a:bodyPr vert="horz" lIns="95557" tIns="47779" rIns="95557" bIns="4777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2" cy="341064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l">
              <a:defRPr sz="13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2" cy="341064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r">
              <a:defRPr sz="1300">
                <a:latin typeface="Cambria" panose="02040503050406030204" pitchFamily="18" charset="0"/>
              </a:defRPr>
            </a:lvl1pPr>
          </a:lstStyle>
          <a:p>
            <a:fld id="{8BBDC37B-729A-4393-B484-407F8F0BF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0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1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0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2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95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8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78A8-523F-4BFC-80CC-40890F21BE7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96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00794-B5F8-4B4D-8998-725B22C8A7E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42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7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9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8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7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2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9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2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8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33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8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44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7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7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11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814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7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13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5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862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3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2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5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03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2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167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10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31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674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18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89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7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35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91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78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74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13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20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90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31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338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04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05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40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622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1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1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61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42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89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39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36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7943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16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15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54BF-54E7-4252-8B66-72961DBA53B5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620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804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83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80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21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515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36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AA9-81A1-45B0-9E95-69E9B41BD5E6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2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3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53B218DE-F74F-4BB5-BD48-011BB4D5DB9F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DDA78E33-0F48-4C18-BF49-2F4CC1861B7B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D80077F-DCD5-47B4-ABB4-C26FF78A4630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FD834928-2126-47DA-BC72-BBF8F078090A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8E79A6DD-310D-4500-BE4B-19C5608D6F27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79DFBE3F-5601-43FD-B484-E95F8116A6B3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2D98EBB4-27C7-4B05-9B2C-CE75A65DBD9D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125E6186-52F2-4F38-B5C7-17A86085EA5C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D5081EB6-D1BE-43BA-B03B-FA3EFF22F177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5AD075C-DC12-499A-9C2A-CBFD30FD46CD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9BDE8C02-2C77-4305-AE3F-2FAB04074511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8FA685C-6466-4CD2-AAE8-A2EF648AFBF3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rypto.edu.pl/Dziembowsk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2.wmf"/><Relationship Id="rId10" Type="http://schemas.openxmlformats.org/officeDocument/2006/relationships/image" Target="../media/image18.png"/><Relationship Id="rId4" Type="http://schemas.openxmlformats.org/officeDocument/2006/relationships/image" Target="../media/image3.wmf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w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2.wmf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3" Type="http://schemas.openxmlformats.org/officeDocument/2006/relationships/image" Target="../media/image1690.png"/><Relationship Id="rId7" Type="http://schemas.openxmlformats.org/officeDocument/2006/relationships/image" Target="../media/image1730.pn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0.png"/><Relationship Id="rId11" Type="http://schemas.openxmlformats.org/officeDocument/2006/relationships/image" Target="../media/image4.wmf"/><Relationship Id="rId5" Type="http://schemas.openxmlformats.org/officeDocument/2006/relationships/image" Target="../media/image1710.png"/><Relationship Id="rId10" Type="http://schemas.openxmlformats.org/officeDocument/2006/relationships/image" Target="../media/image176.png"/><Relationship Id="rId4" Type="http://schemas.openxmlformats.org/officeDocument/2006/relationships/image" Target="../media/image1700.png"/><Relationship Id="rId9" Type="http://schemas.openxmlformats.org/officeDocument/2006/relationships/image" Target="../media/image1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w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3.wmf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.wmf"/><Relationship Id="rId7" Type="http://schemas.openxmlformats.org/officeDocument/2006/relationships/image" Target="../media/image7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32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3.wmf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37.png"/><Relationship Id="rId3" Type="http://schemas.openxmlformats.org/officeDocument/2006/relationships/image" Target="../media/image2.wmf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320.png"/><Relationship Id="rId15" Type="http://schemas.openxmlformats.org/officeDocument/2006/relationships/image" Target="../media/image51.png"/><Relationship Id="rId10" Type="http://schemas.openxmlformats.org/officeDocument/2006/relationships/image" Target="../media/image86.png"/><Relationship Id="rId4" Type="http://schemas.openxmlformats.org/officeDocument/2006/relationships/image" Target="../media/image3.wmf"/><Relationship Id="rId9" Type="http://schemas.openxmlformats.org/officeDocument/2006/relationships/image" Target="../media/image85.png"/><Relationship Id="rId14" Type="http://schemas.openxmlformats.org/officeDocument/2006/relationships/image" Target="../media/image3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105.png"/><Relationship Id="rId3" Type="http://schemas.openxmlformats.org/officeDocument/2006/relationships/image" Target="../media/image3.w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115.png"/><Relationship Id="rId3" Type="http://schemas.openxmlformats.org/officeDocument/2006/relationships/image" Target="../media/image89.png"/><Relationship Id="rId7" Type="http://schemas.openxmlformats.org/officeDocument/2006/relationships/image" Target="../media/image95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3.wmf"/><Relationship Id="rId9" Type="http://schemas.openxmlformats.org/officeDocument/2006/relationships/image" Target="../media/image111.png"/><Relationship Id="rId1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31.jpeg"/><Relationship Id="rId4" Type="http://schemas.openxmlformats.org/officeDocument/2006/relationships/image" Target="../media/image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76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91.png"/><Relationship Id="rId4" Type="http://schemas.openxmlformats.org/officeDocument/2006/relationships/image" Target="../media/image3.wmf"/><Relationship Id="rId9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1.jpe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3.wmf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31.jpeg"/><Relationship Id="rId10" Type="http://schemas.openxmlformats.org/officeDocument/2006/relationships/image" Target="../media/image136.png"/><Relationship Id="rId4" Type="http://schemas.openxmlformats.org/officeDocument/2006/relationships/image" Target="../media/image3.wmf"/><Relationship Id="rId9" Type="http://schemas.openxmlformats.org/officeDocument/2006/relationships/image" Target="../media/image1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3.wmf"/><Relationship Id="rId7" Type="http://schemas.openxmlformats.org/officeDocument/2006/relationships/image" Target="../media/image139.png"/><Relationship Id="rId12" Type="http://schemas.openxmlformats.org/officeDocument/2006/relationships/image" Target="../media/image149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48.png"/><Relationship Id="rId5" Type="http://schemas.openxmlformats.org/officeDocument/2006/relationships/image" Target="../media/image123.png"/><Relationship Id="rId10" Type="http://schemas.openxmlformats.org/officeDocument/2006/relationships/image" Target="../media/image147.png"/><Relationship Id="rId4" Type="http://schemas.openxmlformats.org/officeDocument/2006/relationships/image" Target="../media/image122.png"/><Relationship Id="rId9" Type="http://schemas.openxmlformats.org/officeDocument/2006/relationships/image" Target="../media/image1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0.png"/><Relationship Id="rId4" Type="http://schemas.openxmlformats.org/officeDocument/2006/relationships/image" Target="../media/image14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.wmf"/><Relationship Id="rId7" Type="http://schemas.openxmlformats.org/officeDocument/2006/relationships/image" Target="../media/image17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4.png"/><Relationship Id="rId4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0.png"/><Relationship Id="rId5" Type="http://schemas.openxmlformats.org/officeDocument/2006/relationships/image" Target="../media/image1520.png"/><Relationship Id="rId10" Type="http://schemas.openxmlformats.org/officeDocument/2006/relationships/image" Target="../media/image173.png"/><Relationship Id="rId4" Type="http://schemas.openxmlformats.org/officeDocument/2006/relationships/image" Target="../media/image1300.png"/><Relationship Id="rId9" Type="http://schemas.openxmlformats.org/officeDocument/2006/relationships/image" Target="../media/image17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0.png"/><Relationship Id="rId13" Type="http://schemas.openxmlformats.org/officeDocument/2006/relationships/image" Target="../media/image188.png"/><Relationship Id="rId3" Type="http://schemas.openxmlformats.org/officeDocument/2006/relationships/image" Target="../media/image3.wmf"/><Relationship Id="rId7" Type="http://schemas.openxmlformats.org/officeDocument/2006/relationships/image" Target="../media/image183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6.png"/><Relationship Id="rId5" Type="http://schemas.openxmlformats.org/officeDocument/2006/relationships/image" Target="../media/image181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31.jpe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0.png"/><Relationship Id="rId3" Type="http://schemas.openxmlformats.org/officeDocument/2006/relationships/image" Target="../media/image193.png"/><Relationship Id="rId7" Type="http://schemas.openxmlformats.org/officeDocument/2006/relationships/image" Target="../media/image1940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1.png"/><Relationship Id="rId11" Type="http://schemas.openxmlformats.org/officeDocument/2006/relationships/image" Target="../media/image198.png"/><Relationship Id="rId5" Type="http://schemas.openxmlformats.org/officeDocument/2006/relationships/image" Target="../media/image195.png"/><Relationship Id="rId10" Type="http://schemas.openxmlformats.org/officeDocument/2006/relationships/image" Target="../media/image197.png"/><Relationship Id="rId4" Type="http://schemas.openxmlformats.org/officeDocument/2006/relationships/image" Target="../media/image194.png"/><Relationship Id="rId9" Type="http://schemas.openxmlformats.org/officeDocument/2006/relationships/image" Target="../media/image19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101.jpeg"/><Relationship Id="rId4" Type="http://schemas.openxmlformats.org/officeDocument/2006/relationships/image" Target="../media/image20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image" Target="../media/image207.png"/><Relationship Id="rId7" Type="http://schemas.openxmlformats.org/officeDocument/2006/relationships/image" Target="../media/image209.png"/><Relationship Id="rId12" Type="http://schemas.openxmlformats.org/officeDocument/2006/relationships/image" Target="../media/image20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4.png"/><Relationship Id="rId5" Type="http://schemas.openxmlformats.org/officeDocument/2006/relationships/image" Target="../media/image101.jpeg"/><Relationship Id="rId10" Type="http://schemas.openxmlformats.org/officeDocument/2006/relationships/image" Target="../media/image212.png"/><Relationship Id="rId4" Type="http://schemas.openxmlformats.org/officeDocument/2006/relationships/image" Target="../media/image123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6.png"/><Relationship Id="rId4" Type="http://schemas.openxmlformats.org/officeDocument/2006/relationships/image" Target="../media/image205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3.wmf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24.png"/><Relationship Id="rId4" Type="http://schemas.openxmlformats.org/officeDocument/2006/relationships/image" Target="../media/image31.jpeg"/><Relationship Id="rId9" Type="http://schemas.openxmlformats.org/officeDocument/2006/relationships/image" Target="../media/image2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3.wmf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25.png"/><Relationship Id="rId10" Type="http://schemas.openxmlformats.org/officeDocument/2006/relationships/image" Target="../media/image246.png"/><Relationship Id="rId4" Type="http://schemas.openxmlformats.org/officeDocument/2006/relationships/image" Target="../media/image31.jpeg"/><Relationship Id="rId9" Type="http://schemas.openxmlformats.org/officeDocument/2006/relationships/image" Target="../media/image24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280.png"/><Relationship Id="rId3" Type="http://schemas.openxmlformats.org/officeDocument/2006/relationships/image" Target="../media/image3.wmf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31.jpeg"/><Relationship Id="rId9" Type="http://schemas.openxmlformats.org/officeDocument/2006/relationships/image" Target="../media/image27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Relationship Id="rId9" Type="http://schemas.openxmlformats.org/officeDocument/2006/relationships/image" Target="../media/image29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94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95.png"/><Relationship Id="rId7" Type="http://schemas.openxmlformats.org/officeDocument/2006/relationships/image" Target="../media/image28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11" Type="http://schemas.openxmlformats.org/officeDocument/2006/relationships/image" Target="../media/image292.png"/><Relationship Id="rId5" Type="http://schemas.openxmlformats.org/officeDocument/2006/relationships/image" Target="../media/image297.png"/><Relationship Id="rId10" Type="http://schemas.openxmlformats.org/officeDocument/2006/relationships/image" Target="../media/image291.png"/><Relationship Id="rId4" Type="http://schemas.openxmlformats.org/officeDocument/2006/relationships/image" Target="../media/image296.png"/><Relationship Id="rId9" Type="http://schemas.openxmlformats.org/officeDocument/2006/relationships/image" Target="../media/image29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09.png"/><Relationship Id="rId3" Type="http://schemas.openxmlformats.org/officeDocument/2006/relationships/image" Target="../media/image31.jpe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5" Type="http://schemas.openxmlformats.org/officeDocument/2006/relationships/image" Target="../media/image301.png"/><Relationship Id="rId10" Type="http://schemas.openxmlformats.org/officeDocument/2006/relationships/image" Target="../media/image306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5685" y="451022"/>
            <a:ext cx="8216362" cy="2088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600" b="1" dirty="0" smtClean="0"/>
              <a:t>Lecture </a:t>
            </a:r>
            <a:r>
              <a:rPr lang="en-US" sz="4600" b="1" dirty="0" smtClean="0"/>
              <a:t>1</a:t>
            </a:r>
            <a:r>
              <a:rPr lang="pl-PL" sz="4600" b="1" dirty="0" smtClean="0"/>
              <a:t>1</a:t>
            </a:r>
            <a:r>
              <a:rPr lang="en-US" sz="4600" b="1" dirty="0" smtClean="0"/>
              <a:t/>
            </a:r>
            <a:br>
              <a:rPr lang="en-US" sz="4600" b="1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en-US" sz="4600" b="1" dirty="0" smtClean="0">
                <a:solidFill>
                  <a:srgbClr val="0070C0"/>
                </a:solidFill>
              </a:rPr>
              <a:t>Commitment Schemes and Zero Knowledge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1</a:t>
            </a:r>
            <a:r>
              <a:rPr lang="pl-PL" b="1" dirty="0">
                <a:latin typeface="Cambria" panose="02040503050406030204" pitchFamily="18" charset="0"/>
              </a:rPr>
              <a:t>2</a:t>
            </a:r>
            <a:r>
              <a:rPr lang="en-GB" b="1" dirty="0" smtClean="0">
                <a:latin typeface="Cambria" panose="02040503050406030204" pitchFamily="18" charset="0"/>
              </a:rPr>
              <a:t>.</a:t>
            </a:r>
            <a:r>
              <a:rPr lang="pl-PL" b="1" dirty="0" smtClean="0">
                <a:latin typeface="Cambria" panose="02040503050406030204" pitchFamily="18" charset="0"/>
              </a:rPr>
              <a:t>12</a:t>
            </a:r>
            <a:r>
              <a:rPr lang="en-GB" b="1" dirty="0" smtClean="0">
                <a:latin typeface="Cambria" panose="02040503050406030204" pitchFamily="18" charset="0"/>
              </a:rPr>
              <a:t>.1</a:t>
            </a:r>
            <a:r>
              <a:rPr lang="pl-PL" b="1" dirty="0" smtClean="0">
                <a:latin typeface="Cambria" panose="02040503050406030204" pitchFamily="18" charset="0"/>
              </a:rPr>
              <a:t>8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version 1.</a:t>
            </a:r>
            <a:r>
              <a:rPr lang="pl-PL" b="1" dirty="0" smtClean="0">
                <a:latin typeface="Cambria" panose="02040503050406030204" pitchFamily="18" charset="0"/>
              </a:rPr>
              <a:t>0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45881" y="3045847"/>
            <a:ext cx="3962400" cy="1770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  <a:hlinkClick r:id="rId2"/>
              </a:rPr>
              <a:t>www.crypto.edu.pl/Dziembowski</a:t>
            </a: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822360" y="4864120"/>
            <a:ext cx="1418989" cy="152674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Another way to look at 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4641" y="1428736"/>
            <a:ext cx="2525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Bob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has an input 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880" y="1428736"/>
            <a:ext cx="2525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Alice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has an input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11152" y="3714752"/>
                <a:ext cx="5149359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they should jointly compute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 smtClean="0"/>
                  <a:t>(in a secure way)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52" y="3714752"/>
                <a:ext cx="5149359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rot="2587424">
            <a:off x="3452465" y="2619359"/>
            <a:ext cx="1285884" cy="7858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628498" flipH="1" flipV="1">
            <a:off x="5004699" y="2542198"/>
            <a:ext cx="1253382" cy="84969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We have proven </a:t>
                </a:r>
                <a:r>
                  <a:rPr lang="en-US" dirty="0" smtClean="0"/>
                  <a:t>that the transcripts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do not reveal any information about prover’s secret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is 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weaker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property than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zero-knowledge</a:t>
                </a:r>
                <a:r>
                  <a:rPr lang="en-US" dirty="0" smtClean="0"/>
                  <a:t> (because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verifier does not choose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It is called an </a:t>
                </a:r>
                <a:r>
                  <a:rPr lang="en-US" b="1" u="sng" dirty="0" smtClean="0">
                    <a:solidFill>
                      <a:srgbClr val="0070C0"/>
                    </a:solidFill>
                  </a:rPr>
                  <a:t>honest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verifier zero-knowledge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Schnorr’s</a:t>
                </a:r>
                <a:r>
                  <a:rPr lang="en-US" dirty="0" smtClean="0"/>
                  <a:t> protocol is </a:t>
                </a:r>
                <a:r>
                  <a:rPr lang="en-US" b="1" u="sng" dirty="0" smtClean="0"/>
                  <a:t>believed</a:t>
                </a:r>
                <a:r>
                  <a:rPr lang="en-US" dirty="0" smtClean="0"/>
                  <a:t> to be also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zero knowledge</a:t>
                </a:r>
                <a:r>
                  <a:rPr lang="en-US" dirty="0" smtClean="0"/>
                  <a:t>, but nobody can prove it (from standard assumptions).</a:t>
                </a: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801" r="-696" b="-4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201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4357694"/>
                <a:ext cx="8229600" cy="221457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Problem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should be sent at the same time</a:t>
                </a:r>
              </a:p>
              <a:p>
                <a:pPr>
                  <a:buNone/>
                </a:pPr>
                <a:r>
                  <a:rPr lang="en-US" dirty="0" smtClean="0"/>
                  <a:t> (e.g.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sent before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then a malicious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can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⊕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𝑨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is chosen by him).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4357694"/>
                <a:ext cx="8229600" cy="2214578"/>
              </a:xfrm>
              <a:blipFill rotWithShape="0">
                <a:blip r:embed="rId3"/>
                <a:stretch>
                  <a:fillRect l="-1481" t="-49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0699" y="1857364"/>
            <a:ext cx="1401763" cy="1457325"/>
          </a:xfrm>
          <a:prstGeom prst="rect">
            <a:avLst/>
          </a:prstGeom>
          <a:noFill/>
        </p:spPr>
      </p:pic>
      <p:pic>
        <p:nvPicPr>
          <p:cNvPr id="6" name="Picture 6" descr="MCj041580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939892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4201" y="3640384"/>
                <a:ext cx="2028850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01" y="3640384"/>
                <a:ext cx="202885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51288" y="3560786"/>
                <a:ext cx="1862459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88" y="3560786"/>
                <a:ext cx="186245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5" idx="2"/>
            <a:endCxn id="13" idx="0"/>
          </p:cNvCxnSpPr>
          <p:nvPr/>
        </p:nvCxnSpPr>
        <p:spPr>
          <a:xfrm>
            <a:off x="7371581" y="3314689"/>
            <a:ext cx="10937" cy="2460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2" idx="0"/>
          </p:cNvCxnSpPr>
          <p:nvPr/>
        </p:nvCxnSpPr>
        <p:spPr>
          <a:xfrm flipH="1">
            <a:off x="1898626" y="3378167"/>
            <a:ext cx="1" cy="262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/>
          <p:nvPr/>
        </p:nvGrpSpPr>
        <p:grpSpPr>
          <a:xfrm>
            <a:off x="2786050" y="2214554"/>
            <a:ext cx="3500462" cy="400110"/>
            <a:chOff x="2786050" y="2214554"/>
            <a:chExt cx="3500462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786050" y="2428868"/>
              <a:ext cx="350046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14744" y="2214554"/>
                  <a:ext cx="1623008" cy="4001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random bit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744" y="2214554"/>
                  <a:ext cx="1623008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37"/>
          <p:cNvGrpSpPr/>
          <p:nvPr/>
        </p:nvGrpSpPr>
        <p:grpSpPr>
          <a:xfrm>
            <a:off x="2714612" y="2714620"/>
            <a:ext cx="3643338" cy="400110"/>
            <a:chOff x="2714612" y="2714620"/>
            <a:chExt cx="3643338" cy="400110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2714612" y="2857496"/>
              <a:ext cx="36433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14744" y="2714620"/>
                  <a:ext cx="1642244" cy="4001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random bit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744" y="2714620"/>
                  <a:ext cx="1642244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2" y="365126"/>
            <a:ext cx="8262908" cy="1325563"/>
          </a:xfrm>
        </p:spPr>
        <p:txBody>
          <a:bodyPr/>
          <a:lstStyle/>
          <a:p>
            <a:r>
              <a:rPr lang="en-US" dirty="0" smtClean="0"/>
              <a:t>How to </a:t>
            </a:r>
            <a:r>
              <a:rPr lang="en-US" dirty="0"/>
              <a:t>p</a:t>
            </a:r>
            <a:r>
              <a:rPr lang="en-US" dirty="0" smtClean="0"/>
              <a:t>revent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20002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Seems hard: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the internet is not synchronous...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929066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/>
              <a:t> A solution:</a:t>
            </a:r>
            <a:br>
              <a:rPr lang="en-US" sz="3600" dirty="0" smtClean="0"/>
            </a:br>
            <a:endParaRPr lang="en-US" sz="3600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bit commitments</a:t>
            </a:r>
          </a:p>
          <a:p>
            <a:pPr algn="ctr">
              <a:buNone/>
            </a:pP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4929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28596" y="1916555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00438"/>
            <a:ext cx="1428760" cy="9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Commitment schemes – an intuition</a:t>
            </a:r>
            <a:endParaRPr lang="en-US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500430" y="2714620"/>
            <a:ext cx="3571900" cy="771524"/>
          </a:xfrm>
          <a:prstGeom prst="rightArrow">
            <a:avLst>
              <a:gd name="adj1" fmla="val 50000"/>
              <a:gd name="adj2" fmla="val 4668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 smtClean="0"/>
              <a:t>Alice</a:t>
            </a:r>
            <a:r>
              <a:rPr lang="en-US" dirty="0" smtClean="0"/>
              <a:t> sends a </a:t>
            </a:r>
            <a:r>
              <a:rPr lang="en-US" b="1" dirty="0" smtClean="0"/>
              <a:t>locked</a:t>
            </a:r>
            <a:r>
              <a:rPr lang="en-US" dirty="0" smtClean="0"/>
              <a:t> box to </a:t>
            </a:r>
            <a:r>
              <a:rPr lang="en-US" b="1" dirty="0" smtClean="0"/>
              <a:t>Bob</a:t>
            </a:r>
            <a:endParaRPr lang="en-US" b="1" dirty="0"/>
          </a:p>
        </p:txBody>
      </p:sp>
      <p:pic>
        <p:nvPicPr>
          <p:cNvPr id="9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71678"/>
            <a:ext cx="1368425" cy="1438275"/>
          </a:xfrm>
          <a:prstGeom prst="rect">
            <a:avLst/>
          </a:prstGeom>
          <a:noFill/>
        </p:spPr>
      </p:pic>
      <p:pic>
        <p:nvPicPr>
          <p:cNvPr id="10" name="Picture 32" descr="MCj04114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071678"/>
            <a:ext cx="1401763" cy="145732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253334"/>
            <a:ext cx="1214446" cy="13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MCj043159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62" y="3929066"/>
            <a:ext cx="700110" cy="70011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720" y="1357298"/>
                <a:ext cx="1178442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a bit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1357298"/>
                <a:ext cx="1178442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4" idx="2"/>
            <a:endCxn id="9" idx="0"/>
          </p:cNvCxnSpPr>
          <p:nvPr/>
        </p:nvCxnSpPr>
        <p:spPr>
          <a:xfrm>
            <a:off x="874941" y="1818963"/>
            <a:ext cx="380744" cy="2527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1736" y="2539086"/>
            <a:ext cx="3497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357554" y="4500570"/>
            <a:ext cx="3714776" cy="771524"/>
          </a:xfrm>
          <a:prstGeom prst="rightArrow">
            <a:avLst>
              <a:gd name="adj1" fmla="val 50000"/>
              <a:gd name="adj2" fmla="val 4668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 smtClean="0"/>
              <a:t>Alice</a:t>
            </a:r>
            <a:r>
              <a:rPr lang="en-US" dirty="0" smtClean="0"/>
              <a:t> can later send the key to </a:t>
            </a:r>
            <a:r>
              <a:rPr lang="en-US" b="1" dirty="0" smtClean="0"/>
              <a:t>Bob</a:t>
            </a:r>
            <a:endParaRPr lang="en-US" b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214950"/>
            <a:ext cx="1214446" cy="13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29586" y="5500702"/>
                <a:ext cx="439544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586" y="5500702"/>
                <a:ext cx="43954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MCj0431598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86776" y="5929330"/>
            <a:ext cx="714380" cy="71438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1857356" y="3643314"/>
                <a:ext cx="4500594" cy="642942"/>
              </a:xfrm>
              <a:prstGeom prst="wedgeRectCallout">
                <a:avLst>
                  <a:gd name="adj1" fmla="val 79686"/>
                  <a:gd name="adj2" fmla="val 3407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[binding]</a:t>
                </a:r>
                <a:r>
                  <a:rPr lang="en-US" dirty="0" smtClean="0"/>
                  <a:t> from now </a:t>
                </a:r>
                <a:r>
                  <a:rPr lang="en-US" b="1" dirty="0" smtClean="0"/>
                  <a:t>Alice</a:t>
                </a:r>
                <a:r>
                  <a:rPr lang="en-US" dirty="0" smtClean="0"/>
                  <a:t> cannot change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[hiding] </a:t>
                </a:r>
                <a:r>
                  <a:rPr lang="en-US" dirty="0" smtClean="0"/>
                  <a:t>but </a:t>
                </a:r>
                <a:r>
                  <a:rPr lang="en-US" b="1" dirty="0" smtClean="0"/>
                  <a:t>Bob </a:t>
                </a:r>
                <a:r>
                  <a:rPr lang="en-US" dirty="0" smtClean="0"/>
                  <a:t>doesn’t know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56" y="3643314"/>
                <a:ext cx="4500594" cy="642942"/>
              </a:xfrm>
              <a:prstGeom prst="wedgeRectCallout">
                <a:avLst>
                  <a:gd name="adj1" fmla="val 79686"/>
                  <a:gd name="adj2" fmla="val 34070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4357686" y="1857364"/>
                <a:ext cx="2143140" cy="642942"/>
              </a:xfrm>
              <a:prstGeom prst="wedgeRectCallout">
                <a:avLst>
                  <a:gd name="adj1" fmla="val -16770"/>
                  <a:gd name="adj2" fmla="val 11329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Alice</a:t>
                </a:r>
                <a:r>
                  <a:rPr lang="en-US" dirty="0" smtClean="0"/>
                  <a:t> “commits herself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86" y="1857364"/>
                <a:ext cx="2143140" cy="642942"/>
              </a:xfrm>
              <a:prstGeom prst="wedgeRectCallout">
                <a:avLst>
                  <a:gd name="adj1" fmla="val -16770"/>
                  <a:gd name="adj2" fmla="val 113293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ular Callout 23"/>
          <p:cNvSpPr/>
          <p:nvPr/>
        </p:nvSpPr>
        <p:spPr>
          <a:xfrm>
            <a:off x="4143372" y="5643578"/>
            <a:ext cx="2143140" cy="642942"/>
          </a:xfrm>
          <a:prstGeom prst="wedgeRectCallout">
            <a:avLst>
              <a:gd name="adj1" fmla="val -10167"/>
              <a:gd name="adj2" fmla="val -1423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Alice</a:t>
            </a:r>
            <a:r>
              <a:rPr lang="en-US" dirty="0" smtClean="0"/>
              <a:t> “opens the commitment</a:t>
            </a:r>
            <a:r>
              <a:rPr lang="en-US" b="1" dirty="0" smtClean="0"/>
              <a:t>”</a:t>
            </a:r>
            <a:endParaRPr lang="en-US" dirty="0"/>
          </a:p>
        </p:txBody>
      </p:sp>
      <p:pic>
        <p:nvPicPr>
          <p:cNvPr id="7" name="Picture 7" descr="MCj0433903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4500570"/>
            <a:ext cx="857256" cy="85725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55747 0.001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Commitment schemes – a functional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12858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70C0"/>
                </a:solidFill>
              </a:rPr>
              <a:t>commitment scheme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is a protocol executed between Alice and Bob consisting of two phases: </a:t>
            </a:r>
            <a:r>
              <a:rPr lang="en-US" sz="2800" b="1" dirty="0" smtClean="0">
                <a:solidFill>
                  <a:srgbClr val="7030A0"/>
                </a:solidFill>
              </a:rPr>
              <a:t>commit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7030A0"/>
                </a:solidFill>
              </a:rPr>
              <a:t>open</a:t>
            </a:r>
            <a:r>
              <a:rPr lang="en-US" sz="28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8596" y="3357562"/>
                <a:ext cx="5000660" cy="13849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In the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commit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phase: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 Alice</a:t>
                </a:r>
                <a:r>
                  <a:rPr lang="en-US" sz="2800" dirty="0" smtClean="0"/>
                  <a:t> takes some input bit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 Bob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takes no input.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3357562"/>
                <a:ext cx="5000660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86182" y="5000636"/>
                <a:ext cx="4786346" cy="138499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In the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open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phase: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 Alice</a:t>
                </a:r>
                <a:r>
                  <a:rPr lang="en-US" sz="2800" dirty="0" smtClean="0"/>
                  <a:t> outputs nothing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 Bob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outputs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dirty="0" smtClean="0"/>
                  <a:t>, or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error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2" y="5000636"/>
                <a:ext cx="4786346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requirements - informally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0034" y="2071678"/>
                <a:ext cx="8286808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70C0"/>
                    </a:solidFill>
                  </a:rPr>
                  <a:t>[binding]</a:t>
                </a:r>
                <a:br>
                  <a:rPr lang="en-US" sz="3000" b="1" dirty="0" smtClean="0">
                    <a:solidFill>
                      <a:srgbClr val="0070C0"/>
                    </a:solidFill>
                  </a:rPr>
                </a:br>
                <a:r>
                  <a:rPr lang="en-US" sz="3000" dirty="0" smtClean="0"/>
                  <a:t>After the </a:t>
                </a:r>
                <a:r>
                  <a:rPr lang="en-US" sz="3000" b="1" dirty="0" smtClean="0">
                    <a:solidFill>
                      <a:srgbClr val="7030A0"/>
                    </a:solidFill>
                  </a:rPr>
                  <a:t>commit </a:t>
                </a:r>
                <a:r>
                  <a:rPr lang="en-US" sz="3000" dirty="0" smtClean="0"/>
                  <a:t>phase there exists at most one value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000" dirty="0" smtClean="0"/>
                  <a:t> that can be open in the </a:t>
                </a:r>
                <a:r>
                  <a:rPr lang="en-US" sz="3000" b="1" dirty="0" smtClean="0">
                    <a:solidFill>
                      <a:srgbClr val="7030A0"/>
                    </a:solidFill>
                  </a:rPr>
                  <a:t>open </a:t>
                </a:r>
                <a:r>
                  <a:rPr lang="en-US" sz="3000" dirty="0" smtClean="0"/>
                  <a:t>phase.</a:t>
                </a:r>
                <a:endParaRPr lang="en-US" sz="3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2071678"/>
                <a:ext cx="8286808" cy="1477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472" y="4286256"/>
                <a:ext cx="821537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70C0"/>
                    </a:solidFill>
                  </a:rPr>
                  <a:t>[hiding] </a:t>
                </a:r>
                <a:br>
                  <a:rPr lang="en-US" sz="3000" b="1" dirty="0" smtClean="0">
                    <a:solidFill>
                      <a:srgbClr val="0070C0"/>
                    </a:solidFill>
                  </a:rPr>
                </a:br>
                <a:r>
                  <a:rPr lang="en-US" sz="3000" dirty="0" smtClean="0"/>
                  <a:t>As long as the </a:t>
                </a:r>
                <a:r>
                  <a:rPr lang="en-US" sz="3000" b="1" dirty="0" smtClean="0">
                    <a:solidFill>
                      <a:srgbClr val="7030A0"/>
                    </a:solidFill>
                  </a:rPr>
                  <a:t>open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000" dirty="0" smtClean="0"/>
                  <a:t>phase did not start </a:t>
                </a:r>
                <a:r>
                  <a:rPr lang="en-US" sz="30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3000" b="1" dirty="0" smtClean="0"/>
                  <a:t> </a:t>
                </a:r>
                <a:r>
                  <a:rPr lang="en-US" sz="3000" dirty="0" smtClean="0"/>
                  <a:t>has no information about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000" dirty="0" smtClean="0"/>
                  <a:t>.</a:t>
                </a:r>
                <a:endParaRPr lang="en-US" sz="3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4286256"/>
                <a:ext cx="8215370" cy="14773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43" y="16659"/>
            <a:ext cx="8380714" cy="1325563"/>
          </a:xfrm>
        </p:spPr>
        <p:txBody>
          <a:bodyPr/>
          <a:lstStyle/>
          <a:p>
            <a:r>
              <a:rPr lang="en-US" dirty="0" smtClean="0"/>
              <a:t>How to define security formally?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Not so trivial – remember that the parties can misbehave arbitrarily.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 do not present a complete definition here.</a:t>
            </a:r>
          </a:p>
          <a:p>
            <a:pPr>
              <a:buNone/>
            </a:pPr>
            <a:endParaRPr lang="en-US" sz="2400" dirty="0"/>
          </a:p>
          <a:p>
            <a:pPr algn="r">
              <a:buNone/>
            </a:pPr>
            <a:r>
              <a:rPr lang="en-US" sz="2400" dirty="0"/>
              <a:t>(</a:t>
            </a:r>
            <a:r>
              <a:rPr lang="en-US" sz="2400" dirty="0" smtClean="0"/>
              <a:t>The hiding property can be defined using the “</a:t>
            </a:r>
            <a:r>
              <a:rPr lang="en-US" sz="2400" b="1" dirty="0" err="1" smtClean="0">
                <a:solidFill>
                  <a:srgbClr val="7030A0"/>
                </a:solidFill>
              </a:rPr>
              <a:t>indistinguishability</a:t>
            </a:r>
            <a:r>
              <a:rPr lang="en-US" sz="2400" dirty="0" smtClean="0"/>
              <a:t>” principle.)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1472" y="485776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The definition depends on some options.</a:t>
            </a:r>
          </a:p>
          <a:p>
            <a:pPr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the computational power of a</a:t>
            </a:r>
            <a:r>
              <a:rPr lang="en-US" sz="2400" b="1" dirty="0" smtClean="0">
                <a:solidFill>
                  <a:srgbClr val="0070C0"/>
                </a:solidFill>
              </a:rPr>
              <a:t> cheating Alice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the computational power of a </a:t>
            </a:r>
            <a:r>
              <a:rPr lang="en-US" sz="2400" b="1" dirty="0" smtClean="0">
                <a:solidFill>
                  <a:srgbClr val="0070C0"/>
                </a:solidFill>
              </a:rPr>
              <a:t>cheating Bob</a:t>
            </a:r>
            <a:r>
              <a:rPr lang="en-US" sz="2400" dirty="0" smtClean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36" y="274638"/>
            <a:ext cx="8874728" cy="7969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computational power of the adversary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643578"/>
            <a:ext cx="8229600" cy="88262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Of course, to be formal we would need to introduce a security parameter...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71612"/>
            <a:ext cx="9144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252000">
            <a:spAutoFit/>
          </a:bodyPr>
          <a:lstStyle/>
          <a:p>
            <a:pPr>
              <a:buNone/>
            </a:pPr>
            <a:r>
              <a:rPr lang="en-US" sz="2800" dirty="0" smtClean="0"/>
              <a:t>If a cheating Alice can be infinitely powerful, we say that the protocol is </a:t>
            </a:r>
            <a:r>
              <a:rPr lang="en-US" sz="2800" b="1" dirty="0" smtClean="0">
                <a:solidFill>
                  <a:srgbClr val="0070C0"/>
                </a:solidFill>
              </a:rPr>
              <a:t>unconditionally binding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b="1" dirty="0" smtClean="0"/>
          </a:p>
          <a:p>
            <a:pPr algn="r">
              <a:buNone/>
            </a:pPr>
            <a:r>
              <a:rPr lang="en-US" sz="2800" dirty="0" smtClean="0"/>
              <a:t>Otherwise it is </a:t>
            </a:r>
            <a:r>
              <a:rPr lang="en-US" sz="2800" b="1" dirty="0" smtClean="0">
                <a:solidFill>
                  <a:srgbClr val="0070C0"/>
                </a:solidFill>
              </a:rPr>
              <a:t>computationally binding</a:t>
            </a:r>
            <a:r>
              <a:rPr lang="en-US" sz="28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00438"/>
            <a:ext cx="91440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52000">
            <a:spAutoFit/>
          </a:bodyPr>
          <a:lstStyle/>
          <a:p>
            <a:pPr>
              <a:buNone/>
            </a:pPr>
            <a:r>
              <a:rPr lang="en-US" sz="2800" dirty="0" smtClean="0"/>
              <a:t>If a cheating Bob can be infinitely powerful, we say that the protocol is </a:t>
            </a:r>
            <a:r>
              <a:rPr lang="en-US" sz="2800" b="1" dirty="0" smtClean="0">
                <a:solidFill>
                  <a:srgbClr val="0070C0"/>
                </a:solidFill>
              </a:rPr>
              <a:t>unconditionally hiding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Otherwise it is </a:t>
            </a:r>
            <a:r>
              <a:rPr lang="en-US" sz="2800" b="1" dirty="0" smtClean="0">
                <a:solidFill>
                  <a:srgbClr val="0070C0"/>
                </a:solidFill>
              </a:rPr>
              <a:t>computationally hiding</a:t>
            </a:r>
            <a:r>
              <a:rPr lang="en-US" sz="2800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Unconditionally hiding and binding commitment schemes do not exist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14488"/>
            <a:ext cx="3143272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Proof (intuition)</a:t>
            </a:r>
            <a:endParaRPr lang="en-US" sz="2400" b="1" u="sng" dirty="0"/>
          </a:p>
        </p:txBody>
      </p:sp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1000132" cy="1051183"/>
          </a:xfrm>
          <a:prstGeom prst="rect">
            <a:avLst/>
          </a:prstGeom>
          <a:noFill/>
        </p:spPr>
      </p:pic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143380"/>
            <a:ext cx="1099430" cy="11430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034" y="3357562"/>
                <a:ext cx="1000132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a bit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3357562"/>
                <a:ext cx="100013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  <a:endCxn id="4" idx="0"/>
          </p:cNvCxnSpPr>
          <p:nvPr/>
        </p:nvCxnSpPr>
        <p:spPr>
          <a:xfrm rot="5400000">
            <a:off x="807246" y="3950526"/>
            <a:ext cx="3857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571604" y="4214818"/>
            <a:ext cx="2143140" cy="857256"/>
            <a:chOff x="3500430" y="2582834"/>
            <a:chExt cx="2071702" cy="85884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1670" y="4500570"/>
                <a:ext cx="1285884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𝐜𝐨𝐦𝐦𝐢𝐭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70" y="4500570"/>
                <a:ext cx="128588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86380" y="1571612"/>
                <a:ext cx="314327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There are two options: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there exists a way to open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 smtClean="0"/>
                  <a:t>, or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there doesn’t exist such a way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1571612"/>
                <a:ext cx="3143272" cy="3785652"/>
              </a:xfrm>
              <a:prstGeom prst="rect">
                <a:avLst/>
              </a:prstGeom>
              <a:blipFill rotWithShape="0">
                <a:blip r:embed="rId7"/>
                <a:stretch>
                  <a:fillRect l="-2907" t="-1288" b="-27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ular Callout 18"/>
          <p:cNvSpPr/>
          <p:nvPr/>
        </p:nvSpPr>
        <p:spPr>
          <a:xfrm>
            <a:off x="4667365" y="3255633"/>
            <a:ext cx="4120171" cy="705531"/>
          </a:xfrm>
          <a:prstGeom prst="wedgeRectCallout">
            <a:avLst>
              <a:gd name="adj1" fmla="val -17798"/>
              <a:gd name="adj2" fmla="val -74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this case “infinitely powerful” Alice can cheat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/>
              <p:cNvSpPr/>
              <p:nvPr/>
            </p:nvSpPr>
            <p:spPr>
              <a:xfrm>
                <a:off x="4846881" y="5572140"/>
                <a:ext cx="4082837" cy="928670"/>
              </a:xfrm>
              <a:prstGeom prst="wedgeRectCallout">
                <a:avLst>
                  <a:gd name="adj1" fmla="val -16825"/>
                  <a:gd name="adj2" fmla="val -7433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in this case </a:t>
                </a:r>
                <a:r>
                  <a:rPr lang="en-US" sz="2000" dirty="0"/>
                  <a:t>“infinitely powerful” Bob </a:t>
                </a:r>
                <a:r>
                  <a:rPr lang="en-US" sz="2000" dirty="0" smtClean="0"/>
                  <a:t>can learn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81" y="5572140"/>
                <a:ext cx="4082837" cy="928670"/>
              </a:xfrm>
              <a:prstGeom prst="wedgeRectCallout">
                <a:avLst>
                  <a:gd name="adj1" fmla="val -16825"/>
                  <a:gd name="adj2" fmla="val -74331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4929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28596" y="1357298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46" y="365126"/>
            <a:ext cx="842594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So, how does it solve the coin-flipping problem?</a:t>
            </a:r>
            <a:endParaRPr lang="en-US" dirty="0"/>
          </a:p>
        </p:txBody>
      </p:sp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14554"/>
            <a:ext cx="1368425" cy="1438275"/>
          </a:xfrm>
          <a:prstGeom prst="rect">
            <a:avLst/>
          </a:prstGeom>
          <a:noFill/>
        </p:spPr>
      </p:pic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571744"/>
            <a:ext cx="1401763" cy="14573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487" y="1978376"/>
                <a:ext cx="2493572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chooses a random </a:t>
                </a:r>
              </a:p>
              <a:p>
                <a:pPr algn="ctr"/>
                <a:r>
                  <a:rPr lang="en-US" sz="2000" dirty="0" smtClean="0"/>
                  <a:t>bit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7" y="1978376"/>
                <a:ext cx="2493572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2786050" y="3071810"/>
                <a:ext cx="3214710" cy="857256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commits 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50" y="3071810"/>
                <a:ext cx="3214710" cy="857256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Left Arrow 7"/>
              <p:cNvSpPr/>
              <p:nvPr/>
            </p:nvSpPr>
            <p:spPr>
              <a:xfrm>
                <a:off x="2786050" y="4000504"/>
                <a:ext cx="3214710" cy="928694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sends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Lef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50" y="4000504"/>
                <a:ext cx="3214710" cy="928694"/>
              </a:xfrm>
              <a:prstGeom prst="lef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12346" y="3833351"/>
                <a:ext cx="2262975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chooses a random bit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46" y="3833351"/>
                <a:ext cx="2262975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ight Arrow 9"/>
              <p:cNvSpPr/>
              <p:nvPr/>
            </p:nvSpPr>
            <p:spPr>
              <a:xfrm>
                <a:off x="2857488" y="5000636"/>
                <a:ext cx="3214710" cy="857256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opens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8" y="5000636"/>
                <a:ext cx="3214710" cy="857256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own Arrow 10"/>
              <p:cNvSpPr/>
              <p:nvPr/>
            </p:nvSpPr>
            <p:spPr>
              <a:xfrm>
                <a:off x="928662" y="4500570"/>
                <a:ext cx="1428760" cy="1928826"/>
              </a:xfrm>
              <a:prstGeom prst="downArrow">
                <a:avLst>
                  <a:gd name="adj1" fmla="val 75905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output</a:t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Down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2" y="4500570"/>
                <a:ext cx="1428760" cy="1928826"/>
              </a:xfrm>
              <a:prstGeom prst="downArrow">
                <a:avLst>
                  <a:gd name="adj1" fmla="val 75905"/>
                  <a:gd name="adj2" fmla="val 50000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own Arrow 11"/>
              <p:cNvSpPr/>
              <p:nvPr/>
            </p:nvSpPr>
            <p:spPr>
              <a:xfrm>
                <a:off x="6929454" y="5429264"/>
                <a:ext cx="1428760" cy="1071546"/>
              </a:xfrm>
              <a:prstGeom prst="downArrow">
                <a:avLst>
                  <a:gd name="adj1" fmla="val 75905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output</a:t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Down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54" y="5429264"/>
                <a:ext cx="1428760" cy="1071546"/>
              </a:xfrm>
              <a:prstGeom prst="downArrow">
                <a:avLst>
                  <a:gd name="adj1" fmla="val 75905"/>
                  <a:gd name="adj2" fmla="val 50000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714488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21600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Alice</a:t>
            </a:r>
            <a:r>
              <a:rPr lang="en-US" sz="3200" dirty="0" smtClean="0"/>
              <a:t> can always refuse to send the last message.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57496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16000">
            <a:spAutoFit/>
          </a:bodyPr>
          <a:lstStyle/>
          <a:p>
            <a:pPr>
              <a:buNone/>
            </a:pPr>
            <a:r>
              <a:rPr lang="en-US" sz="3200" dirty="0" smtClean="0"/>
              <a:t>This is unavoidable (there has to be the </a:t>
            </a:r>
            <a:r>
              <a:rPr lang="en-US" sz="3200" b="1" dirty="0" smtClean="0"/>
              <a:t>last message</a:t>
            </a:r>
            <a:r>
              <a:rPr lang="en-US" sz="3200" dirty="0" smtClean="0"/>
              <a:t> in the protocol).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94922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16000">
            <a:spAutoFit/>
          </a:bodyPr>
          <a:lstStyle/>
          <a:p>
            <a:pPr>
              <a:buNone/>
            </a:pPr>
            <a:r>
              <a:rPr lang="en-US" sz="3200" dirty="0" smtClean="0"/>
              <a:t>But they can use a convention: </a:t>
            </a:r>
          </a:p>
          <a:p>
            <a:pPr algn="r">
              <a:buNone/>
            </a:pPr>
            <a:r>
              <a:rPr lang="en-US" sz="3200" dirty="0" smtClean="0"/>
              <a:t>if </a:t>
            </a:r>
            <a:r>
              <a:rPr lang="en-US" sz="3200" b="1" dirty="0" smtClean="0">
                <a:solidFill>
                  <a:srgbClr val="0070C0"/>
                </a:solidFill>
              </a:rPr>
              <a:t>Alice</a:t>
            </a:r>
            <a:r>
              <a:rPr lang="en-US" sz="3200" dirty="0" smtClean="0"/>
              <a:t> didn’t send the last message – she lost!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4929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681038" y="2696649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79" y="170815"/>
            <a:ext cx="7886700" cy="9137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quadratic residues modulo an RSA modulus?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2152" y="1341968"/>
                <a:ext cx="7886700" cy="888427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152" y="1341968"/>
                <a:ext cx="7886700" cy="8884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2152" y="2487750"/>
                <a:ext cx="7886700" cy="106297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GB" sz="2800" b="1" u="sng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Fact</a:t>
                </a:r>
                <a:r>
                  <a:rPr lang="en-GB" sz="2800" dirty="0">
                    <a:latin typeface="Cambria" panose="02040503050406030204" pitchFamily="18" charset="0"/>
                  </a:rPr>
                  <a:t>:  For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GB" sz="2800" dirty="0" smtClean="0">
                    <a:latin typeface="Cambria" panose="02040503050406030204" pitchFamily="18" charset="0"/>
                  </a:rPr>
                  <a:t> </a:t>
                </a:r>
                <a:r>
                  <a:rPr lang="en-GB" sz="2800" dirty="0">
                    <a:latin typeface="Cambria" panose="02040503050406030204" pitchFamily="18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|</m:t>
                    </m:r>
                    <m:sSubSup>
                      <m:sSub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 </m:t>
                    </m:r>
                    <m:r>
                      <a:rPr lang="en-GB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2800" b="1" dirty="0">
                    <a:latin typeface="Cambria" panose="02040503050406030204" pitchFamily="18" charset="0"/>
                  </a:rPr>
                  <a:t>.</a:t>
                </a:r>
                <a:r>
                  <a:rPr lang="en-GB" sz="2800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2" y="2487750"/>
                <a:ext cx="7886700" cy="10629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 descr="Light vertical"/>
          <p:cNvSpPr>
            <a:spLocks noChangeArrowheads="1"/>
          </p:cNvSpPr>
          <p:nvPr/>
        </p:nvSpPr>
        <p:spPr bwMode="auto">
          <a:xfrm>
            <a:off x="2899719" y="4458237"/>
            <a:ext cx="1828800" cy="7620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7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265657"/>
              </p:ext>
            </p:extLst>
          </p:nvPr>
        </p:nvGraphicFramePr>
        <p:xfrm>
          <a:off x="2937807" y="4458237"/>
          <a:ext cx="3619512" cy="1524000"/>
        </p:xfrm>
        <a:graphic>
          <a:graphicData uri="http://schemas.openxmlformats.org/drawingml/2006/table">
            <a:tbl>
              <a:tblPr/>
              <a:tblGrid>
                <a:gridCol w="18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3433119" y="3924837"/>
                <a:ext cx="679353" cy="394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99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3119" y="3924837"/>
                <a:ext cx="679353" cy="394210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2061519" y="4610637"/>
                <a:ext cx="677750" cy="394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99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1519" y="4610637"/>
                <a:ext cx="677750" cy="394339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8" descr="Light horizontal"/>
          <p:cNvSpPr>
            <a:spLocks noChangeArrowheads="1"/>
          </p:cNvSpPr>
          <p:nvPr/>
        </p:nvSpPr>
        <p:spPr bwMode="auto">
          <a:xfrm>
            <a:off x="4728519" y="4458237"/>
            <a:ext cx="1828800" cy="7620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1604319" y="3924837"/>
                <a:ext cx="5324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b="1" dirty="0" smtClean="0">
                    <a:latin typeface="Cambria" panose="02040503050406030204" pitchFamily="18" charset="0"/>
                  </a:rPr>
                  <a:t>:</a:t>
                </a:r>
                <a:endParaRPr lang="en-US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4319" y="3924837"/>
                <a:ext cx="53245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667" r="-9091" b="-2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2013106" y="5012751"/>
                <a:ext cx="9236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3106" y="5012751"/>
                <a:ext cx="92365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4261794" y="4010028"/>
                <a:ext cx="8699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1794" y="4010028"/>
                <a:ext cx="869950" cy="366713"/>
              </a:xfrm>
              <a:prstGeom prst="rect">
                <a:avLst/>
              </a:prstGeom>
              <a:blipFill rotWithShape="0">
                <a:blip r:embed="rId8"/>
                <a:stretch>
                  <a:fillRect b="-8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3" descr="Light vertical"/>
          <p:cNvSpPr>
            <a:spLocks noChangeArrowheads="1"/>
          </p:cNvSpPr>
          <p:nvPr/>
        </p:nvSpPr>
        <p:spPr bwMode="auto">
          <a:xfrm>
            <a:off x="2933045" y="4434435"/>
            <a:ext cx="1790712" cy="1547802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5" name="Rectangle 22" descr="Small grid"/>
          <p:cNvSpPr>
            <a:spLocks noChangeArrowheads="1"/>
          </p:cNvSpPr>
          <p:nvPr/>
        </p:nvSpPr>
        <p:spPr bwMode="auto">
          <a:xfrm>
            <a:off x="2937807" y="4434435"/>
            <a:ext cx="1785950" cy="78581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4"/>
              <p:cNvSpPr txBox="1">
                <a:spLocks noChangeArrowheads="1"/>
              </p:cNvSpPr>
              <p:nvPr/>
            </p:nvSpPr>
            <p:spPr bwMode="auto">
              <a:xfrm>
                <a:off x="3558396" y="4610637"/>
                <a:ext cx="703398" cy="36933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99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8396" y="4610637"/>
                <a:ext cx="70339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52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7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238589" y="970225"/>
            <a:ext cx="7264400" cy="15934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7354" y="3194558"/>
            <a:ext cx="1571636" cy="767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38990" y="3980376"/>
            <a:ext cx="157163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6" y="215959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Jacobi Symbol</a:t>
            </a:r>
            <a:endParaRPr lang="en-US" dirty="0"/>
          </a:p>
        </p:txBody>
      </p:sp>
      <p:sp>
        <p:nvSpPr>
          <p:cNvPr id="3" name="Rectangle 2" descr="Light vertical"/>
          <p:cNvSpPr>
            <a:spLocks noChangeArrowheads="1"/>
          </p:cNvSpPr>
          <p:nvPr/>
        </p:nvSpPr>
        <p:spPr bwMode="auto">
          <a:xfrm>
            <a:off x="1338528" y="3199631"/>
            <a:ext cx="1576136" cy="7620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4" name="Group 5"/>
          <p:cNvGraphicFramePr>
            <a:graphicFrameLocks/>
          </p:cNvGraphicFramePr>
          <p:nvPr>
            <p:extLst/>
          </p:nvPr>
        </p:nvGraphicFramePr>
        <p:xfrm>
          <a:off x="1376616" y="3199631"/>
          <a:ext cx="3119446" cy="1524000"/>
        </p:xfrm>
        <a:graphic>
          <a:graphicData uri="http://schemas.openxmlformats.org/drawingml/2006/table">
            <a:tbl>
              <a:tblPr/>
              <a:tblGrid>
                <a:gridCol w="155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6"/>
              <p:cNvSpPr txBox="1">
                <a:spLocks noChangeArrowheads="1"/>
              </p:cNvSpPr>
              <p:nvPr/>
            </p:nvSpPr>
            <p:spPr bwMode="auto">
              <a:xfrm>
                <a:off x="1908365" y="2702005"/>
                <a:ext cx="677750" cy="394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365" y="2702005"/>
                <a:ext cx="677750" cy="3942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7"/>
              <p:cNvSpPr txBox="1">
                <a:spLocks noChangeArrowheads="1"/>
              </p:cNvSpPr>
              <p:nvPr/>
            </p:nvSpPr>
            <p:spPr bwMode="auto">
              <a:xfrm>
                <a:off x="500328" y="3352031"/>
                <a:ext cx="677750" cy="394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28" y="3352031"/>
                <a:ext cx="677750" cy="394339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8" descr="Light horizontal"/>
          <p:cNvSpPr>
            <a:spLocks noChangeArrowheads="1"/>
          </p:cNvSpPr>
          <p:nvPr/>
        </p:nvSpPr>
        <p:spPr bwMode="auto">
          <a:xfrm>
            <a:off x="2924426" y="3223433"/>
            <a:ext cx="1576136" cy="7620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455210" y="3788633"/>
                <a:ext cx="9236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210" y="3788633"/>
                <a:ext cx="92365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2591610" y="2788338"/>
                <a:ext cx="8699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1610" y="2788338"/>
                <a:ext cx="869950" cy="366713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3" descr="Light vertical"/>
          <p:cNvSpPr>
            <a:spLocks noChangeArrowheads="1"/>
          </p:cNvSpPr>
          <p:nvPr/>
        </p:nvSpPr>
        <p:spPr bwMode="auto">
          <a:xfrm>
            <a:off x="1371854" y="3175829"/>
            <a:ext cx="1543310" cy="1547802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Rectangle 22" descr="Small grid"/>
          <p:cNvSpPr>
            <a:spLocks noChangeArrowheads="1"/>
          </p:cNvSpPr>
          <p:nvPr/>
        </p:nvSpPr>
        <p:spPr bwMode="auto">
          <a:xfrm>
            <a:off x="1376616" y="3175829"/>
            <a:ext cx="1539206" cy="785818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1690964" y="3352031"/>
                <a:ext cx="895151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964" y="3352031"/>
                <a:ext cx="8951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92350" y="1990441"/>
                <a:ext cx="536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for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define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):=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50" y="1990441"/>
                <a:ext cx="536871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703" t="-10667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42238" y="1043279"/>
                <a:ext cx="2311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 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if</a:t>
                </a:r>
                <a:r>
                  <a:rPr lang="it-IT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sz="24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it-IT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238" y="1043279"/>
                <a:ext cx="231127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64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43884" y="1214271"/>
                <a:ext cx="4984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for any prime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endPara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884" y="1214271"/>
                <a:ext cx="498477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834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800" y="1400469"/>
                <a:ext cx="2257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otherwise</a:t>
                </a:r>
                <a:endPara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00" y="1400469"/>
                <a:ext cx="2257349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667" r="-270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>
            <a:off x="5424478" y="1143845"/>
            <a:ext cx="285752" cy="642942"/>
          </a:xfrm>
          <a:prstGeom prst="leftBrace">
            <a:avLst>
              <a:gd name="adj1" fmla="val 4326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19" name="Group 5"/>
          <p:cNvGraphicFramePr>
            <a:graphicFrameLocks/>
          </p:cNvGraphicFramePr>
          <p:nvPr>
            <p:extLst/>
          </p:nvPr>
        </p:nvGraphicFramePr>
        <p:xfrm>
          <a:off x="5579267" y="3198833"/>
          <a:ext cx="3119446" cy="1524000"/>
        </p:xfrm>
        <a:graphic>
          <a:graphicData uri="http://schemas.openxmlformats.org/drawingml/2006/table">
            <a:tbl>
              <a:tblPr/>
              <a:tblGrid>
                <a:gridCol w="155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+1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+1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29190" y="2651929"/>
                <a:ext cx="1448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it-IT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0" y="2651929"/>
                <a:ext cx="1448345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92586" y="5149322"/>
                <a:ext cx="4194545" cy="464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 {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)=+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86" y="5149322"/>
                <a:ext cx="4194545" cy="464423"/>
              </a:xfrm>
              <a:prstGeom prst="rect">
                <a:avLst/>
              </a:prstGeom>
              <a:blipFill rotWithShape="0"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927464"/>
                <a:ext cx="9144000" cy="89255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74320" rtlCol="0">
                <a:spAutoFit/>
              </a:bodyPr>
              <a:lstStyle/>
              <a:p>
                <a:r>
                  <a:rPr lang="en-US" sz="2800" b="1" dirty="0" smtClean="0">
                    <a:latin typeface="Cambria" panose="02040503050406030204" pitchFamily="18" charset="0"/>
                  </a:rPr>
                  <a:t>Jacobi symbol can be computed efficiently!</a:t>
                </a:r>
                <a:br>
                  <a:rPr lang="en-US" sz="2800" b="1" dirty="0" smtClean="0">
                    <a:latin typeface="Cambria" panose="02040503050406030204" pitchFamily="18" charset="0"/>
                  </a:rPr>
                </a:br>
                <a:r>
                  <a:rPr lang="en-US" sz="2400" dirty="0" smtClean="0">
                    <a:latin typeface="Cambria" panose="02040503050406030204" pitchFamily="18" charset="0"/>
                  </a:rPr>
                  <a:t>(even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are unknown)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27464"/>
                <a:ext cx="9144000" cy="8925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25"/>
              <p:cNvSpPr/>
              <p:nvPr/>
            </p:nvSpPr>
            <p:spPr>
              <a:xfrm>
                <a:off x="288831" y="5002679"/>
                <a:ext cx="3714776" cy="642942"/>
              </a:xfrm>
              <a:prstGeom prst="wedgeRectCallout">
                <a:avLst>
                  <a:gd name="adj1" fmla="val 68501"/>
                  <a:gd name="adj2" fmla="val -621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Cambria" panose="02040503050406030204" pitchFamily="18" charset="0"/>
                  </a:rPr>
                  <a:t>It is a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1" y="5002679"/>
                <a:ext cx="3714776" cy="642942"/>
              </a:xfrm>
              <a:prstGeom prst="wedgeRectCallout">
                <a:avLst>
                  <a:gd name="adj1" fmla="val 68501"/>
                  <a:gd name="adj2" fmla="val -6214"/>
                </a:avLst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9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" grpId="0" animBg="1"/>
      <p:bldP spid="5" grpId="0"/>
      <p:bldP spid="6" grpId="0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20" grpId="0"/>
      <p:bldP spid="21" grpId="0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dirty="0"/>
              <a:t>Quadratic </a:t>
            </a:r>
            <a:r>
              <a:rPr lang="en-US" dirty="0" err="1"/>
              <a:t>Residuosity</a:t>
            </a:r>
            <a:r>
              <a:rPr lang="en-US" dirty="0"/>
              <a:t> Assumption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5" name="Text Box 5"/>
              <p:cNvSpPr txBox="1">
                <a:spLocks noChangeArrowheads="1"/>
              </p:cNvSpPr>
              <p:nvPr/>
            </p:nvSpPr>
            <p:spPr bwMode="auto">
              <a:xfrm>
                <a:off x="1968500" y="1322348"/>
                <a:ext cx="677750" cy="394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2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500" y="1322348"/>
                <a:ext cx="677750" cy="3942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6" name="Text Box 6"/>
              <p:cNvSpPr txBox="1">
                <a:spLocks noChangeArrowheads="1"/>
              </p:cNvSpPr>
              <p:nvPr/>
            </p:nvSpPr>
            <p:spPr bwMode="auto">
              <a:xfrm>
                <a:off x="749300" y="1931948"/>
                <a:ext cx="677750" cy="394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2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00" y="1931948"/>
                <a:ext cx="677750" cy="394339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Text Box 7"/>
              <p:cNvSpPr txBox="1">
                <a:spLocks noChangeArrowheads="1"/>
              </p:cNvSpPr>
              <p:nvPr/>
            </p:nvSpPr>
            <p:spPr bwMode="auto">
              <a:xfrm>
                <a:off x="292100" y="1322348"/>
                <a:ext cx="5324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b="1" dirty="0" smtClean="0">
                    <a:latin typeface="Cambria" panose="02040503050406030204" pitchFamily="18" charset="0"/>
                  </a:rPr>
                  <a:t>:</a:t>
                </a:r>
                <a:endParaRPr lang="en-US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100" y="1322348"/>
                <a:ext cx="53245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475" r="-9195" b="-229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9" name="Text Box 9"/>
              <p:cNvSpPr txBox="1">
                <a:spLocks noChangeArrowheads="1"/>
              </p:cNvSpPr>
              <p:nvPr/>
            </p:nvSpPr>
            <p:spPr bwMode="auto">
              <a:xfrm>
                <a:off x="204113" y="3480955"/>
                <a:ext cx="6572296" cy="31300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u="sng" dirty="0" smtClean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Quadratic </a:t>
                </a:r>
                <a:r>
                  <a:rPr lang="en-US" sz="2400" b="1" u="sng" dirty="0" err="1">
                    <a:solidFill>
                      <a:srgbClr val="0070C0"/>
                    </a:solidFill>
                    <a:latin typeface="Cambria" panose="02040503050406030204" pitchFamily="18" charset="0"/>
                  </a:rPr>
                  <a:t>Residuosity</a:t>
                </a:r>
                <a:r>
                  <a:rPr lang="en-US" sz="2400" b="1" u="sng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Assumption (QRA)</a:t>
                </a:r>
                <a:r>
                  <a:rPr lang="en-US" sz="24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:</a:t>
                </a:r>
              </a:p>
              <a:p>
                <a:pPr eaLnBrk="0" hangingPunct="0"/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For 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 random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it is 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computationally hard to determine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.</a:t>
                </a:r>
                <a:endParaRPr lang="en-GB" sz="24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eaLnBrk="0" hangingPunct="0"/>
                <a:r>
                  <a:rPr lang="en-US" sz="2400" b="1" u="sng" dirty="0" smtClean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Formally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: </a:t>
                </a:r>
                <a:r>
                  <a:rPr lang="en-GB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for every </a:t>
                </a:r>
                <a:r>
                  <a:rPr lang="en-GB" sz="2400" b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polynomial-time</a:t>
                </a:r>
                <a:r>
                  <a:rPr lang="en-GB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probabilistic algorithm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sz="24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the value:</a:t>
                </a:r>
              </a:p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d>
                                <m:d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GB" sz="2400" b="1" i="1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1" i="1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err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d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f>
                            <m:f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eaLnBrk="0" hangingPunct="0"/>
                <a:r>
                  <a:rPr lang="en-GB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</a:t>
                </a:r>
                <a:r>
                  <a:rPr lang="en-GB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 </a:t>
                </a:r>
                <a:r>
                  <a:rPr lang="en-GB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is</a:t>
                </a:r>
                <a:r>
                  <a:rPr lang="en-GB" sz="2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400" b="1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negligible</a:t>
                </a:r>
                <a:r>
                  <a:rPr lang="en-GB" sz="2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2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113" y="3480955"/>
                <a:ext cx="6572296" cy="3130088"/>
              </a:xfrm>
              <a:prstGeom prst="rect">
                <a:avLst/>
              </a:prstGeom>
              <a:blipFill rotWithShape="0">
                <a:blip r:embed="rId6"/>
                <a:stretch>
                  <a:fillRect l="-1011" t="-766" b="-249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0" name="Text Box 10"/>
              <p:cNvSpPr txBox="1">
                <a:spLocks noChangeArrowheads="1"/>
              </p:cNvSpPr>
              <p:nvPr/>
            </p:nvSpPr>
            <p:spPr bwMode="auto">
              <a:xfrm>
                <a:off x="596900" y="2846348"/>
                <a:ext cx="990600" cy="394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3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900" y="2846348"/>
                <a:ext cx="990600" cy="3942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1" name="Text Box 11"/>
              <p:cNvSpPr txBox="1">
                <a:spLocks noChangeArrowheads="1"/>
              </p:cNvSpPr>
              <p:nvPr/>
            </p:nvSpPr>
            <p:spPr bwMode="auto">
              <a:xfrm>
                <a:off x="4102100" y="1322348"/>
                <a:ext cx="839653" cy="394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3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2100" y="1322348"/>
                <a:ext cx="839653" cy="394210"/>
              </a:xfrm>
              <a:prstGeom prst="rect">
                <a:avLst/>
              </a:prstGeom>
              <a:blipFill rotWithShape="0">
                <a:blip r:embed="rId8"/>
                <a:stretch>
                  <a:fillRect b="-46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8059762" y="1196962"/>
            <a:ext cx="46198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4800" b="1" dirty="0">
                <a:latin typeface="Cambria" panose="02040503050406030204" pitchFamily="18" charset="0"/>
              </a:rPr>
              <a:t>?</a:t>
            </a:r>
            <a:endParaRPr lang="en-US" sz="4800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33" name="Text Box 13"/>
              <p:cNvSpPr txBox="1">
                <a:spLocks noChangeArrowheads="1"/>
              </p:cNvSpPr>
              <p:nvPr/>
            </p:nvSpPr>
            <p:spPr bwMode="auto">
              <a:xfrm>
                <a:off x="6776409" y="1093748"/>
                <a:ext cx="984500" cy="64838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993300"/>
                    </a:solidFill>
                    <a:latin typeface="Cambria" panose="02040503050406030204" pitchFamily="18" charset="0"/>
                  </a:rPr>
                  <a:t> </a:t>
                </a:r>
              </a:p>
              <a:p>
                <a:pPr algn="ctr" eaLnBrk="0" hangingPunct="0"/>
                <a:r>
                  <a:rPr lang="en-US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cs typeface="Arial" pitchFamily="34" charset="0"/>
                  </a:rPr>
                  <a:t>↓</a:t>
                </a:r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93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6409" y="1093748"/>
                <a:ext cx="984500" cy="648383"/>
              </a:xfrm>
              <a:prstGeom prst="rect">
                <a:avLst/>
              </a:prstGeom>
              <a:blipFill rotWithShape="0">
                <a:blip r:embed="rId9"/>
                <a:stretch>
                  <a:fillRect b="-13084"/>
                </a:stretch>
              </a:blip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35" name="Rectangle 15" descr="Light vertical"/>
          <p:cNvSpPr>
            <a:spLocks noChangeArrowheads="1"/>
          </p:cNvSpPr>
          <p:nvPr/>
        </p:nvSpPr>
        <p:spPr bwMode="auto">
          <a:xfrm>
            <a:off x="1739900" y="1779548"/>
            <a:ext cx="1828800" cy="7620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81936" name="Group 16"/>
          <p:cNvGraphicFramePr>
            <a:graphicFrameLocks noGrp="1"/>
          </p:cNvGraphicFramePr>
          <p:nvPr>
            <p:extLst/>
          </p:nvPr>
        </p:nvGraphicFramePr>
        <p:xfrm>
          <a:off x="1739900" y="1779548"/>
          <a:ext cx="3657600" cy="1524000"/>
        </p:xfrm>
        <a:graphic>
          <a:graphicData uri="http://schemas.openxmlformats.org/drawingml/2006/table">
            <a:tbl>
              <a:tblPr/>
              <a:tblGrid>
                <a:gridCol w="181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47" name="Rectangle 27" descr="Light horizontal"/>
          <p:cNvSpPr>
            <a:spLocks noChangeArrowheads="1"/>
          </p:cNvSpPr>
          <p:nvPr/>
        </p:nvSpPr>
        <p:spPr bwMode="auto">
          <a:xfrm>
            <a:off x="3568700" y="1779548"/>
            <a:ext cx="1828800" cy="7620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1948" name="Rectangle 28" descr="Small grid"/>
          <p:cNvSpPr>
            <a:spLocks noChangeArrowheads="1"/>
          </p:cNvSpPr>
          <p:nvPr/>
        </p:nvSpPr>
        <p:spPr bwMode="auto">
          <a:xfrm>
            <a:off x="1739900" y="1779548"/>
            <a:ext cx="1828800" cy="7620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1949" name="Rectangle 29" descr="Light vertical"/>
          <p:cNvSpPr>
            <a:spLocks noChangeArrowheads="1"/>
          </p:cNvSpPr>
          <p:nvPr/>
        </p:nvSpPr>
        <p:spPr bwMode="auto">
          <a:xfrm>
            <a:off x="1739900" y="2541548"/>
            <a:ext cx="1828800" cy="7620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0" name="Text Box 30"/>
              <p:cNvSpPr txBox="1">
                <a:spLocks noChangeArrowheads="1"/>
              </p:cNvSpPr>
              <p:nvPr/>
            </p:nvSpPr>
            <p:spPr bwMode="auto">
              <a:xfrm>
                <a:off x="2293802" y="1967162"/>
                <a:ext cx="703398" cy="36933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1950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3802" y="1967162"/>
                <a:ext cx="70339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967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3568700" y="1703348"/>
            <a:ext cx="1905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1663700" y="2541548"/>
            <a:ext cx="1905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1953" name="Line 33"/>
          <p:cNvSpPr>
            <a:spLocks noChangeShapeType="1"/>
          </p:cNvSpPr>
          <p:nvPr/>
        </p:nvSpPr>
        <p:spPr bwMode="auto">
          <a:xfrm flipH="1">
            <a:off x="3111500" y="2160548"/>
            <a:ext cx="3276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 flipH="1">
            <a:off x="4406900" y="2160548"/>
            <a:ext cx="19812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>
            <a:off x="3568700" y="1779548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1956" name="Line 36"/>
          <p:cNvSpPr>
            <a:spLocks noChangeShapeType="1"/>
          </p:cNvSpPr>
          <p:nvPr/>
        </p:nvSpPr>
        <p:spPr bwMode="auto">
          <a:xfrm>
            <a:off x="1739900" y="2541548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1957" name="Picture 37" descr="MCj0435941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6700" y="1703348"/>
            <a:ext cx="1676400" cy="11588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5873750" y="4433784"/>
                <a:ext cx="3079750" cy="19417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Where a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is defined as follows:</a:t>
                </a:r>
                <a:endParaRPr lang="en-US" sz="24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  <a:cs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Arial"/>
                  </a:rPr>
                  <a:t>otherwise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73750" y="4433784"/>
                <a:ext cx="3079750" cy="1941750"/>
              </a:xfrm>
              <a:prstGeom prst="rect">
                <a:avLst/>
              </a:prstGeom>
              <a:blipFill rotWithShape="0">
                <a:blip r:embed="rId12"/>
                <a:stretch>
                  <a:fillRect l="-2335" t="-1220" b="-42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3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uiExpand="1" build="p" animBg="1"/>
      <p:bldP spid="81932" grpId="0" animBg="1"/>
      <p:bldP spid="81933" grpId="0"/>
      <p:bldP spid="81953" grpId="0" animBg="1"/>
      <p:bldP spid="81954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74" y="267311"/>
            <a:ext cx="7886700" cy="806423"/>
          </a:xfrm>
        </p:spPr>
        <p:txBody>
          <a:bodyPr/>
          <a:lstStyle/>
          <a:p>
            <a:r>
              <a:rPr lang="en-US" dirty="0" smtClean="0"/>
              <a:t>A construction based on </a:t>
            </a:r>
            <a:r>
              <a:rPr lang="en-US" b="1" dirty="0" smtClean="0"/>
              <a:t>QRA</a:t>
            </a:r>
            <a:endParaRPr lang="en-US" b="1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428868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85851" y="2357430"/>
                <a:ext cx="4969093" cy="18573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dirty="0" smtClean="0"/>
                  <a:t>select a random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RSA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modulus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51" y="2357430"/>
                <a:ext cx="4969093" cy="18573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1472" y="1643050"/>
            <a:ext cx="100013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bit </a:t>
            </a:r>
            <a:r>
              <a:rPr lang="en-US" sz="2000" b="1" dirty="0" smtClean="0">
                <a:solidFill>
                  <a:srgbClr val="C00000"/>
                </a:solidFill>
              </a:rPr>
              <a:t>b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  <a:endCxn id="5" idx="0"/>
          </p:cNvCxnSpPr>
          <p:nvPr/>
        </p:nvCxnSpPr>
        <p:spPr>
          <a:xfrm rot="5400000">
            <a:off x="613568" y="2470964"/>
            <a:ext cx="885774" cy="30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1428727" y="3286125"/>
            <a:ext cx="4354993" cy="961154"/>
            <a:chOff x="1181443" y="4786322"/>
            <a:chExt cx="3083956" cy="1016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81443" y="5013082"/>
                  <a:ext cx="403207" cy="390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b="1" dirty="0" smtClean="0"/>
                    <a:t> :=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43" y="5013082"/>
                  <a:ext cx="403207" cy="3907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6" r="-9574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54708" y="4786322"/>
                  <a:ext cx="2410691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a random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𝐐𝐑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en-US" b="1" baseline="-25000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/>
                    <a:t> </a:t>
                  </a:r>
                  <a:r>
                    <a:rPr lang="en-US" b="1" dirty="0" smtClean="0"/>
                    <a:t>           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4786322"/>
                  <a:ext cx="2410691" cy="3907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31" t="-9836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54707" y="5214952"/>
                  <a:ext cx="2319322" cy="588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a random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𝐐𝐑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a14:m>
                  <a:r>
                    <a:rPr lang="en-US" b="1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  <a:p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7" y="5214952"/>
                  <a:ext cx="2319322" cy="5883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87" t="-7692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eft Brace 16"/>
            <p:cNvSpPr/>
            <p:nvPr/>
          </p:nvSpPr>
          <p:spPr>
            <a:xfrm>
              <a:off x="1571604" y="4857760"/>
              <a:ext cx="285752" cy="714380"/>
            </a:xfrm>
            <a:prstGeom prst="leftBrace">
              <a:avLst>
                <a:gd name="adj1" fmla="val 35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ight Arrow 18"/>
              <p:cNvSpPr/>
              <p:nvPr/>
            </p:nvSpPr>
            <p:spPr>
              <a:xfrm>
                <a:off x="1643042" y="4286256"/>
                <a:ext cx="4214842" cy="714380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commit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sends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ight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42" y="4286256"/>
                <a:ext cx="4214842" cy="714380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1713420" y="5025025"/>
                <a:ext cx="4214842" cy="1259888"/>
              </a:xfrm>
              <a:prstGeom prst="rightArrow">
                <a:avLst>
                  <a:gd name="adj1" fmla="val 50000"/>
                  <a:gd name="adj2" fmla="val 3263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to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open</a:t>
                </a:r>
                <a:r>
                  <a:rPr lang="en-US" dirty="0" smtClean="0"/>
                  <a:t> a commitment send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20" y="5025025"/>
                <a:ext cx="4214842" cy="1259888"/>
              </a:xfrm>
              <a:prstGeom prst="rightArrow">
                <a:avLst>
                  <a:gd name="adj1" fmla="val 50000"/>
                  <a:gd name="adj2" fmla="val 32635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53663" y="4967277"/>
                <a:ext cx="2857520" cy="15716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then output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error</a:t>
                </a: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Otherwise output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63" y="4967277"/>
                <a:ext cx="2857520" cy="15716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124169"/>
            <a:ext cx="815082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This commitment scheme is unconditionally binding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875" y="1887939"/>
                <a:ext cx="8458200" cy="105015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400" b="1" dirty="0" smtClean="0"/>
                  <a:t>Why?</a:t>
                </a:r>
              </a:p>
              <a:p>
                <a:pPr>
                  <a:buNone/>
                </a:pPr>
                <a:r>
                  <a:rPr lang="en-US" sz="2400" dirty="0" smtClean="0"/>
                  <a:t>Suppose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400" dirty="0" smtClean="0"/>
                  <a:t> has sent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to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 smtClean="0"/>
                  <a:t>.</a:t>
                </a: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887939"/>
                <a:ext cx="8458200" cy="1050153"/>
              </a:xfrm>
              <a:blipFill rotWithShape="0">
                <a:blip r:embed="rId3"/>
                <a:stretch>
                  <a:fillRect l="-1081" t="-81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376300"/>
                <a:ext cx="9144000" cy="26776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365760" rIns="182880">
                <a:sp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What can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 smtClean="0"/>
                  <a:t> output at the end of the opening phase?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pPr>
                  <a:buNone/>
                </a:pPr>
                <a:r>
                  <a:rPr lang="en-US" sz="2400" dirty="0" smtClean="0"/>
                  <a:t>There exists the following options:</a:t>
                </a:r>
              </a:p>
              <a:p>
                <a:pPr marL="514350" indent="-5143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is not an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RSA</a:t>
                </a:r>
                <a:r>
                  <a:rPr lang="en-US" sz="2400" dirty="0" smtClean="0"/>
                  <a:t> modulus – in this case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 smtClean="0"/>
                  <a:t> will always output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error</a:t>
                </a:r>
                <a:r>
                  <a:rPr lang="en-US" sz="2400" dirty="0" smtClean="0"/>
                  <a:t>,</a:t>
                </a:r>
              </a:p>
              <a:p>
                <a:pPr marL="514350" indent="-5143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400" dirty="0" smtClean="0"/>
                  <a:t>– in this case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 smtClean="0"/>
                  <a:t> can only output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error</a:t>
                </a:r>
                <a:r>
                  <a:rPr lang="en-US" sz="2400" dirty="0" smtClean="0"/>
                  <a:t>,</a:t>
                </a:r>
              </a:p>
              <a:p>
                <a:pPr marL="514350" indent="-5143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400" dirty="0" smtClean="0"/>
                  <a:t>– in this case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400" dirty="0" smtClean="0"/>
                  <a:t> can only output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error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6300"/>
                <a:ext cx="9144000" cy="26776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commitment scheme is computationally hiding, assuming QRA holds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2897269"/>
                <a:ext cx="8229600" cy="2521169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Proof (intuition)</a:t>
                </a:r>
              </a:p>
              <a:p>
                <a:pPr>
                  <a:buNone/>
                </a:pPr>
                <a:endParaRPr lang="en-US" b="1" u="sng" dirty="0" smtClean="0"/>
              </a:p>
              <a:p>
                <a:pPr marL="0" indent="0">
                  <a:buNone/>
                </a:pPr>
                <a:r>
                  <a:rPr lang="en-US" dirty="0" smtClean="0"/>
                  <a:t>To distinguish between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 malicious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/>
                  <a:t> would need to distinguish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from the other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it-IT" b="1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dirty="0" smtClean="0"/>
                  <a:t>...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2897269"/>
                <a:ext cx="8229600" cy="252116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4929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28596" y="3071810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3752967" y="2511396"/>
            <a:ext cx="1676289" cy="114300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internet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401080" cy="128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Coin-flipping by telephone [Blum’81]</a:t>
            </a:r>
            <a:endParaRPr lang="en-US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68520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368520"/>
            <a:ext cx="1368425" cy="14382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571868" y="258283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71868" y="3011462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500430" y="2797148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71868" y="3440090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500430" y="3225776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58" y="1571612"/>
            <a:ext cx="6727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Suppose Alice and Bob are connected by a secure internet link:</a:t>
            </a:r>
            <a:endParaRPr lang="en-US" sz="2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857620" y="928670"/>
            <a:ext cx="4572032" cy="469772"/>
          </a:xfrm>
          <a:prstGeom prst="wedgeRoundRectCallout">
            <a:avLst>
              <a:gd name="adj1" fmla="val -20833"/>
              <a:gd name="adj2" fmla="val 855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privacy and authenticity is not a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4786322"/>
                <a:ext cx="9144000" cy="16927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180000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The goal of Alice and Bob is to toss a coin.</a:t>
                </a:r>
              </a:p>
              <a:p>
                <a:r>
                  <a:rPr lang="en-US" sz="2000" b="1" u="sng" dirty="0" smtClean="0"/>
                  <a:t>In other words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>They want to execute some protocol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dirty="0" smtClean="0"/>
                  <a:t> in such a way that</a:t>
                </a:r>
                <a:br>
                  <a:rPr lang="en-US" sz="2000" dirty="0" smtClean="0"/>
                </a:br>
                <a:r>
                  <a:rPr lang="en-US" sz="2000" dirty="0" smtClean="0"/>
                  <a:t>at the end of the execution they both output the same bit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distributed uniformly over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6322"/>
                <a:ext cx="9144000" cy="1692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85984" y="4071942"/>
                <a:ext cx="35719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84" y="4071942"/>
                <a:ext cx="3571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00826" y="4071942"/>
                <a:ext cx="42862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26" y="4071942"/>
                <a:ext cx="4286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4" idx="2"/>
            <a:endCxn id="22" idx="0"/>
          </p:cNvCxnSpPr>
          <p:nvPr/>
        </p:nvCxnSpPr>
        <p:spPr>
          <a:xfrm rot="16200000" flipH="1">
            <a:off x="6585343" y="3942144"/>
            <a:ext cx="246097" cy="13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21" idx="0"/>
          </p:cNvCxnSpPr>
          <p:nvPr/>
        </p:nvCxnSpPr>
        <p:spPr>
          <a:xfrm rot="5400000">
            <a:off x="2334782" y="3936592"/>
            <a:ext cx="265147" cy="5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construction based on discrete log</a:t>
            </a:r>
            <a:endParaRPr lang="en-US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00306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034" y="1285860"/>
                <a:ext cx="1000132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a bit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1285860"/>
                <a:ext cx="100013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rot="16200000" flipH="1">
            <a:off x="506410" y="2179659"/>
            <a:ext cx="1028650" cy="412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2976" y="2000240"/>
                <a:ext cx="3357586" cy="2500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000" dirty="0" smtClean="0"/>
                  <a:t>check 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it-IT" sz="2000" dirty="0" smtClean="0"/>
                  <a:t>prime and </a:t>
                </a:r>
              </a:p>
              <a:p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it-IT" sz="2000" b="1" dirty="0" smtClean="0"/>
                  <a:t> </a:t>
                </a:r>
                <a:r>
                  <a:rPr lang="it-IT" sz="2000" dirty="0" smtClean="0"/>
                  <a:t>and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it-IT" sz="2000" b="1" dirty="0" smtClean="0"/>
                  <a:t> </a:t>
                </a:r>
                <a:r>
                  <a:rPr lang="it-IT" sz="2000" dirty="0" smtClean="0"/>
                  <a:t>are in </a:t>
                </a:r>
                <a14:m>
                  <m:oMath xmlns:m="http://schemas.openxmlformats.org/officeDocument/2006/math">
                    <m:r>
                      <a:rPr lang="it-IT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it-IT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2000" b="1" baseline="-25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/>
                  <a:t>select a random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Let 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2000240"/>
                <a:ext cx="3357586" cy="2500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0"/>
          <p:cNvGrpSpPr/>
          <p:nvPr/>
        </p:nvGrpSpPr>
        <p:grpSpPr>
          <a:xfrm>
            <a:off x="1428728" y="3429003"/>
            <a:ext cx="3714776" cy="959099"/>
            <a:chOff x="1181443" y="4786322"/>
            <a:chExt cx="2857520" cy="1014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81443" y="5013082"/>
                  <a:ext cx="437990" cy="390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b="1" dirty="0" smtClean="0"/>
                    <a:t> :=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43" y="5013082"/>
                  <a:ext cx="437990" cy="3907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1667" r="-9574" b="-2500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54708" y="4786322"/>
                  <a:ext cx="2184255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baseline="30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b="1" dirty="0" smtClean="0"/>
                    <a:t>          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4786322"/>
                  <a:ext cx="2184255" cy="3907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1667" b="-2333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854708" y="5214948"/>
                  <a:ext cx="2170269" cy="586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· 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baseline="30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b="1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  <a:p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5214948"/>
                  <a:ext cx="2170269" cy="58617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7692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eft Brace 14"/>
            <p:cNvSpPr/>
            <p:nvPr/>
          </p:nvSpPr>
          <p:spPr>
            <a:xfrm>
              <a:off x="1571604" y="4857760"/>
              <a:ext cx="285752" cy="714380"/>
            </a:xfrm>
            <a:prstGeom prst="leftBrace">
              <a:avLst>
                <a:gd name="adj1" fmla="val 35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86380" y="928670"/>
                <a:ext cx="3571900" cy="132343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Select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 smtClean="0"/>
                  <a:t> – a random prime,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000" dirty="0" smtClean="0"/>
                  <a:t> – a generator of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sz="20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it-IT" sz="2000" dirty="0" smtClean="0"/>
                  <a:t> – a random element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sz="20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0" y="928670"/>
                <a:ext cx="3571900" cy="13234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ight Arrow 16"/>
              <p:cNvSpPr/>
              <p:nvPr/>
            </p:nvSpPr>
            <p:spPr>
              <a:xfrm>
                <a:off x="1357290" y="4500570"/>
                <a:ext cx="4929222" cy="714380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to commit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send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ight Arrow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0" y="4500570"/>
                <a:ext cx="4929222" cy="714380"/>
              </a:xfrm>
              <a:prstGeom prst="righ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357290" y="5286388"/>
                <a:ext cx="4929222" cy="78581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to open a commitment send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0" y="5286388"/>
                <a:ext cx="4929222" cy="785818"/>
              </a:xfrm>
              <a:prstGeom prst="righ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221625" y="5286388"/>
                <a:ext cx="2787637" cy="9065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   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625" y="5286388"/>
                <a:ext cx="2787637" cy="9065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Left Arrow 19"/>
              <p:cNvSpPr/>
              <p:nvPr/>
            </p:nvSpPr>
            <p:spPr>
              <a:xfrm>
                <a:off x="4714876" y="2500306"/>
                <a:ext cx="1714512" cy="714380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Left Arrow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6" y="2500306"/>
                <a:ext cx="1714512" cy="714380"/>
              </a:xfrm>
              <a:prstGeom prst="lef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59493" y="365126"/>
                <a:ext cx="8600302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>This commitment scheme is </a:t>
                </a:r>
                <a:r>
                  <a:rPr lang="en-US" sz="3600" b="1" dirty="0" smtClean="0">
                    <a:solidFill>
                      <a:srgbClr val="0070C0"/>
                    </a:solidFill>
                  </a:rPr>
                  <a:t>computationally binding</a:t>
                </a:r>
                <a:r>
                  <a:rPr lang="en-US" sz="3600" dirty="0" smtClean="0"/>
                  <a:t>, assuming that the discrete log is hard in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sz="36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36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493" y="365126"/>
                <a:ext cx="8600302" cy="1325563"/>
              </a:xfrm>
              <a:blipFill rotWithShape="0">
                <a:blip r:embed="rId3"/>
                <a:stretch>
                  <a:fillRect l="-2199" t="-1843" b="-456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58" y="2643182"/>
                <a:ext cx="8229600" cy="3286148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Proof (intuition)</a:t>
                </a:r>
              </a:p>
              <a:p>
                <a:pPr>
                  <a:buNone/>
                </a:pPr>
                <a:r>
                  <a:rPr lang="en-US" dirty="0" smtClean="0"/>
                  <a:t>To be able to open the commitment in two ways, 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cheating Alice </a:t>
                </a:r>
                <a:r>
                  <a:rPr lang="en-US" dirty="0" smtClean="0"/>
                  <a:t>needs to know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there exists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baseline="30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b="1" baseline="30000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dirty="0" smtClean="0"/>
                  <a:t>But 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.  So, she would know the discrete log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.</a:t>
                </a:r>
                <a:endParaRPr lang="it-IT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58" y="2643182"/>
                <a:ext cx="8229600" cy="3286148"/>
              </a:xfrm>
              <a:blipFill rotWithShape="0">
                <a:blip r:embed="rId4"/>
                <a:stretch>
                  <a:fillRect l="-1251" t="-25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511288"/>
          </a:xfrm>
        </p:spPr>
        <p:txBody>
          <a:bodyPr>
            <a:normAutofit/>
          </a:bodyPr>
          <a:lstStyle/>
          <a:p>
            <a:r>
              <a:rPr lang="en-US" dirty="0" smtClean="0"/>
              <a:t>This commitment scheme is unconditionally hiding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14621"/>
                <a:ext cx="8229600" cy="2085980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Why?</a:t>
                </a:r>
              </a:p>
              <a:p>
                <a:pPr>
                  <a:buNone/>
                </a:pPr>
                <a:endParaRPr lang="en-US" sz="2000" b="1" u="sng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is just a random element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14621"/>
                <a:ext cx="8229600" cy="2085980"/>
              </a:xfrm>
              <a:blipFill rotWithShape="0">
                <a:blip r:embed="rId3"/>
                <a:stretch>
                  <a:fillRect l="-1177" t="-36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4929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3526972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construction based on PRGs </a:t>
            </a:r>
            <a:r>
              <a:rPr lang="en-US" sz="3600" b="1" dirty="0" smtClean="0">
                <a:solidFill>
                  <a:srgbClr val="0070C0"/>
                </a:solidFill>
              </a:rPr>
              <a:t>[Naor’91]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571744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472" y="1857364"/>
                <a:ext cx="1000132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a bit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1857364"/>
                <a:ext cx="100013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rot="5400000">
            <a:off x="827882" y="2470964"/>
            <a:ext cx="457146" cy="30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eft Arrow 7"/>
              <p:cNvSpPr/>
              <p:nvPr/>
            </p:nvSpPr>
            <p:spPr>
              <a:xfrm>
                <a:off x="2571736" y="2500306"/>
                <a:ext cx="3929090" cy="714380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Lef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36" y="2500306"/>
                <a:ext cx="3929090" cy="714380"/>
              </a:xfrm>
              <a:prstGeom prst="lef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85918" y="1214422"/>
                <a:ext cx="3617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 </a:t>
                </a:r>
                <a:r>
                  <a:rPr lang="en-US" sz="2400" b="1" dirty="0" smtClean="0"/>
                  <a:t>PRG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18" y="1214422"/>
                <a:ext cx="361720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06" t="-10526" r="-1518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5008" y="1714488"/>
                <a:ext cx="3286148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select </a:t>
                </a:r>
                <a:r>
                  <a:rPr lang="en-US" sz="2000" dirty="0"/>
                  <a:t>a random string</a:t>
                </a:r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8" y="1714488"/>
                <a:ext cx="3286148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rot="5400000">
            <a:off x="827882" y="2470964"/>
            <a:ext cx="457146" cy="30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71538" y="3286124"/>
                <a:ext cx="3071834" cy="17859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dirty="0" smtClean="0"/>
                  <a:t>select a </a:t>
                </a:r>
                <a:r>
                  <a:rPr lang="en-US" dirty="0"/>
                  <a:t>random </a:t>
                </a:r>
                <a:r>
                  <a:rPr lang="en-US" dirty="0" smtClean="0"/>
                  <a:t>string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and let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8" y="3286124"/>
                <a:ext cx="3071834" cy="17859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2"/>
          <p:cNvGrpSpPr/>
          <p:nvPr/>
        </p:nvGrpSpPr>
        <p:grpSpPr>
          <a:xfrm>
            <a:off x="1214414" y="4071942"/>
            <a:ext cx="3500462" cy="959099"/>
            <a:chOff x="1181443" y="4786324"/>
            <a:chExt cx="2857520" cy="1014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81443" y="5013082"/>
                  <a:ext cx="475274" cy="3907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r>
                    <a:rPr lang="en-US" b="1" dirty="0" smtClean="0"/>
                    <a:t> :=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443" y="5013082"/>
                  <a:ext cx="475274" cy="39078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9836" r="-9375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54708" y="4786324"/>
                  <a:ext cx="2184255" cy="390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b="1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4786324"/>
                  <a:ext cx="2184255" cy="39078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1475" b="-2295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54708" y="5214951"/>
                  <a:ext cx="2170269" cy="586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           </a:t>
                  </a:r>
                  <a:r>
                    <a:rPr lang="en-US" b="1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  <a:p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08" y="5214951"/>
                  <a:ext cx="2170269" cy="58617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659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eft Brace 16"/>
            <p:cNvSpPr/>
            <p:nvPr/>
          </p:nvSpPr>
          <p:spPr>
            <a:xfrm>
              <a:off x="1571604" y="4857760"/>
              <a:ext cx="285752" cy="714380"/>
            </a:xfrm>
            <a:prstGeom prst="leftBrace">
              <a:avLst>
                <a:gd name="adj1" fmla="val 35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1357290" y="5857892"/>
                <a:ext cx="4357718" cy="78581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to open a commitment send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 smtClean="0"/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0" y="5857892"/>
                <a:ext cx="4357718" cy="785818"/>
              </a:xfrm>
              <a:prstGeom prst="righ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31648" y="5857892"/>
                <a:ext cx="3211242" cy="8572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         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48" y="5857892"/>
                <a:ext cx="3211242" cy="85725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1357290" y="5072074"/>
                <a:ext cx="4357718" cy="714380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to commit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send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90" y="5072074"/>
                <a:ext cx="4357718" cy="714380"/>
              </a:xfrm>
              <a:prstGeom prst="rightArrow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5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8" grpId="0" animBg="1"/>
      <p:bldP spid="19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41" y="42369"/>
            <a:ext cx="8929718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This commitment scheme is unconditionally binding</a:t>
            </a:r>
            <a:endParaRPr lang="en-US" sz="3600" b="1" baseline="-25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77" y="1326126"/>
            <a:ext cx="8572560" cy="4286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Proof (intuition)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381767"/>
                <a:ext cx="9144000" cy="29041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216000">
                <a:no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How many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 smtClean="0"/>
                  <a:t>’s have the property that </a:t>
                </a:r>
              </a:p>
              <a:p>
                <a:pPr algn="ctr">
                  <a:buNone/>
                </a:pPr>
                <a:r>
                  <a:rPr lang="en-US" sz="2400" dirty="0" smtClean="0"/>
                  <a:t> </a:t>
                </a:r>
                <a:r>
                  <a:rPr lang="en-US" sz="2400" b="1" dirty="0" smtClean="0"/>
                  <a:t>there exist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/>
                  <a:t>and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 =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?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sz="2400" dirty="0" smtClean="0"/>
                  <a:t>By the counting argument: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l-PL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pl-PL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endParaRPr lang="en-US" sz="500" dirty="0" smtClean="0"/>
              </a:p>
              <a:p>
                <a:pPr>
                  <a:buNone/>
                </a:pPr>
                <a:r>
                  <a:rPr lang="en-US" sz="2400" dirty="0" smtClean="0"/>
                  <a:t>Therefore, the probability that a </a:t>
                </a:r>
                <a:r>
                  <a:rPr lang="en-US" sz="2400" b="1" dirty="0" smtClean="0"/>
                  <a:t>random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sz="2400" b="1" baseline="30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has this property is at most</a:t>
                </a:r>
                <a:endParaRPr lang="pl-PL" sz="2400" dirty="0" smtClean="0"/>
              </a:p>
              <a:p>
                <a:pPr algn="ctr">
                  <a:buNone/>
                </a:pP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</m:den>
                    </m:f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1767"/>
                <a:ext cx="9144000" cy="29041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286776" y="6286520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QED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707621"/>
                <a:ext cx="9144000" cy="15696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To be able to open the commitment in two ways, a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cheating Alice</a:t>
                </a:r>
                <a:r>
                  <a:rPr lang="en-US" sz="2400" dirty="0" smtClean="0"/>
                  <a:t> needs to find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such that there exists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400" dirty="0" smtClean="0"/>
                  <a:t> such that: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sz="2400" dirty="0" smtClean="0"/>
                  <a:t>This means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 =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7621"/>
                <a:ext cx="9144000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commitment scheme is computationally hiding, assuming </a:t>
            </a:r>
            <a:r>
              <a:rPr lang="en-US" b="1" dirty="0" smtClean="0">
                <a:solidFill>
                  <a:srgbClr val="C00000"/>
                </a:solidFill>
              </a:rPr>
              <a:t>G</a:t>
            </a:r>
            <a:r>
              <a:rPr lang="en-US" dirty="0" smtClean="0"/>
              <a:t> is a secure </a:t>
            </a:r>
            <a:r>
              <a:rPr lang="en-US" b="1" dirty="0" smtClean="0">
                <a:solidFill>
                  <a:srgbClr val="0070C0"/>
                </a:solidFill>
              </a:rPr>
              <a:t>PRG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63586"/>
                <a:ext cx="8229600" cy="3562577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182880" tIns="182880" rIns="274320" bIns="182880">
                <a:normAutofit fontScale="92500" lnSpcReduction="20000"/>
              </a:bodyPr>
              <a:lstStyle/>
              <a:p>
                <a:pPr algn="ctr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Why?</a:t>
                </a:r>
              </a:p>
              <a:p>
                <a:pPr>
                  <a:buNone/>
                </a:pPr>
                <a:endParaRPr lang="en-US" b="1" u="sng" dirty="0" smtClean="0"/>
              </a:p>
              <a:p>
                <a:pPr marL="0" indent="0">
                  <a:buNone/>
                </a:pPr>
                <a:r>
                  <a:rPr lang="en-US" dirty="0" smtClean="0"/>
                  <a:t>Obviously, if, instead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/>
                  <a:t> uses a completely random string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 smtClean="0"/>
                  <a:t>, then the scheme is secure against 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cheating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 scheme behaved differently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then 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cheating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/>
                  <a:t> could be used as a distinguisher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63586"/>
                <a:ext cx="8229600" cy="3562577"/>
              </a:xfrm>
              <a:blipFill rotWithShape="0">
                <a:blip r:embed="rId3"/>
                <a:stretch>
                  <a:fillRect t="-3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14282" y="1357298"/>
            <a:ext cx="8786874" cy="421484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en-US" dirty="0" smtClean="0"/>
              <a:t>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5016"/>
            <a:ext cx="8229600" cy="73974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Commitment schemes are a part of </a:t>
            </a:r>
            <a:r>
              <a:rPr lang="en-US" b="1" dirty="0" err="1" smtClean="0"/>
              <a:t>Minicrypt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00496" y="2500306"/>
            <a:ext cx="1285884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00166" y="2711231"/>
            <a:ext cx="221457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one-way functions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29256" y="2714620"/>
            <a:ext cx="271464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commitment schemes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0800000">
            <a:off x="3929058" y="3071810"/>
            <a:ext cx="1285884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429124" y="4143380"/>
            <a:ext cx="2500330" cy="500066"/>
          </a:xfrm>
          <a:prstGeom prst="wedgeRectCallout">
            <a:avLst>
              <a:gd name="adj1" fmla="val -43037"/>
              <a:gd name="adj2" fmla="val -21396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can also be shown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161019"/>
            <a:ext cx="7886700" cy="1325563"/>
          </a:xfrm>
        </p:spPr>
        <p:txBody>
          <a:bodyPr/>
          <a:lstStyle/>
          <a:p>
            <a:r>
              <a:rPr lang="en-US" dirty="0" smtClean="0"/>
              <a:t>String commitment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7779" y="1825625"/>
                <a:ext cx="862964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to commit to a longer string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Just commit to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separately.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open the commitment, open each 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r>
                  <a:rPr lang="en-US" dirty="0" smtClean="0"/>
                  <a:t>(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Bob </a:t>
                </a:r>
                <a:r>
                  <a:rPr lang="en-US" dirty="0" smtClean="0"/>
                  <a:t>accepts only if all the openings were </a:t>
                </a:r>
                <a:r>
                  <a:rPr lang="en-US" b="1" dirty="0" smtClean="0"/>
                  <a:t>ok</a:t>
                </a:r>
                <a:r>
                  <a:rPr lang="en-US" dirty="0" smtClean="0"/>
                  <a:t>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779" y="1825625"/>
                <a:ext cx="8629649" cy="4351338"/>
              </a:xfrm>
              <a:blipFill rotWithShape="0">
                <a:blip r:embed="rId2"/>
                <a:stretch>
                  <a:fillRect l="-1484" t="-2381" r="-24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4929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04104" y="4014790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3842724" y="3000372"/>
            <a:ext cx="1613529" cy="114300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internet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401080" cy="1285884"/>
          </a:xfrm>
        </p:spPr>
        <p:txBody>
          <a:bodyPr>
            <a:normAutofit/>
          </a:bodyPr>
          <a:lstStyle/>
          <a:p>
            <a:r>
              <a:rPr lang="en-US" dirty="0" smtClean="0"/>
              <a:t>How to define security? [1/2]</a:t>
            </a:r>
            <a:endParaRPr lang="en-US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57" y="2857496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2915" y="2857496"/>
            <a:ext cx="1368425" cy="14382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598865" y="3071810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98865" y="3500438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527427" y="328612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98865" y="3929066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527427" y="3714752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58" y="1142984"/>
            <a:ext cx="49780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Let us just stay at an informal level...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12981" y="4560918"/>
                <a:ext cx="35719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981" y="4560918"/>
                <a:ext cx="3571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7823" y="4560918"/>
                <a:ext cx="37786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23" y="4560918"/>
                <a:ext cx="3778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4" idx="2"/>
            <a:endCxn id="22" idx="0"/>
          </p:cNvCxnSpPr>
          <p:nvPr/>
        </p:nvCxnSpPr>
        <p:spPr>
          <a:xfrm flipH="1">
            <a:off x="6716753" y="4314821"/>
            <a:ext cx="11886" cy="246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21" idx="0"/>
          </p:cNvCxnSpPr>
          <p:nvPr/>
        </p:nvCxnSpPr>
        <p:spPr>
          <a:xfrm rot="5400000">
            <a:off x="2361779" y="4425568"/>
            <a:ext cx="265147" cy="5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857364"/>
            <a:ext cx="410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the point of view of Alice: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0034" y="5429264"/>
                <a:ext cx="8143932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even if </a:t>
                </a:r>
                <a:r>
                  <a:rPr lang="en-US" sz="2400" b="1" dirty="0" smtClean="0"/>
                  <a:t>Bob</a:t>
                </a:r>
                <a:r>
                  <a:rPr lang="en-US" sz="2400" dirty="0" smtClean="0"/>
                  <a:t> is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cheating</a:t>
                </a:r>
                <a:r>
                  <a:rPr lang="en-US" sz="2400" dirty="0" smtClean="0"/>
                  <a:t> (i.e.: he doesn’t follow the protocol):</a:t>
                </a:r>
              </a:p>
              <a:p>
                <a:pPr lvl="1"/>
                <a:r>
                  <a:rPr lang="en-US" sz="2400" dirty="0" smtClean="0"/>
                  <a:t>if the protocol terminates successfully, then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 smtClean="0"/>
                  <a:t> has a uniform distribution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5429264"/>
                <a:ext cx="8143932" cy="12003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 descr="MCj0435941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858548"/>
            <a:ext cx="1841500" cy="127317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18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3" y="20435"/>
            <a:ext cx="7886700" cy="1325563"/>
          </a:xfrm>
        </p:spPr>
        <p:txBody>
          <a:bodyPr/>
          <a:lstStyle/>
          <a:p>
            <a:r>
              <a:rPr lang="en-US" dirty="0" smtClean="0"/>
              <a:t>Zero-knowledge (ZK)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1" y="1212190"/>
            <a:ext cx="8273039" cy="4245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We will now talk about the </a:t>
            </a:r>
            <a:r>
              <a:rPr lang="en-US" b="1" dirty="0" smtClean="0">
                <a:solidFill>
                  <a:srgbClr val="0070C0"/>
                </a:solidFill>
              </a:rPr>
              <a:t>zero-knowledge proofs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7664" y="1779178"/>
                <a:ext cx="8326331" cy="1200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b="1" u="sng" dirty="0" smtClean="0">
                    <a:solidFill>
                      <a:srgbClr val="0070C0"/>
                    </a:solidFill>
                  </a:rPr>
                  <a:t>Informally</a:t>
                </a:r>
                <a:r>
                  <a:rPr lang="en-US" sz="2400" dirty="0" smtClean="0"/>
                  <a:t>: </a:t>
                </a:r>
                <a:br>
                  <a:rPr lang="en-US" sz="2400" dirty="0" smtClean="0"/>
                </a:br>
                <a:r>
                  <a:rPr lang="en-US" sz="2400" dirty="0" smtClean="0"/>
                  <a:t>A proof of some statement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𝝋</m:t>
                    </m:r>
                  </m:oMath>
                </a14:m>
                <a:r>
                  <a:rPr lang="en-US" sz="2400" dirty="0" smtClean="0">
                    <a:latin typeface="Arial"/>
                    <a:cs typeface="Arial"/>
                  </a:rPr>
                  <a:t> </a:t>
                </a:r>
                <a:r>
                  <a:rPr lang="en-US" sz="2400" dirty="0" smtClean="0"/>
                  <a:t>is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zero-knowledge</a:t>
                </a:r>
                <a:r>
                  <a:rPr lang="en-US" sz="2400" dirty="0" smtClean="0"/>
                  <a:t>, if it doesn’t reveal any information (besides the fact that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𝝋</m:t>
                    </m:r>
                  </m:oMath>
                </a14:m>
                <a:r>
                  <a:rPr lang="en-US" sz="2400" dirty="0" smtClean="0">
                    <a:latin typeface="Arial"/>
                    <a:cs typeface="Arial"/>
                  </a:rPr>
                  <a:t> </a:t>
                </a:r>
                <a:r>
                  <a:rPr lang="en-US" sz="2400" dirty="0" smtClean="0">
                    <a:cs typeface="Arial"/>
                  </a:rPr>
                  <a:t>holds).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4" y="1779178"/>
                <a:ext cx="8326331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491" y="3188287"/>
            <a:ext cx="852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Introduced in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en-US" b="1" dirty="0" smtClean="0">
                <a:solidFill>
                  <a:srgbClr val="00B050"/>
                </a:solidFill>
              </a:rPr>
              <a:t>[Shafi </a:t>
            </a:r>
            <a:r>
              <a:rPr lang="en-US" b="1" dirty="0">
                <a:solidFill>
                  <a:srgbClr val="00B050"/>
                </a:solidFill>
              </a:rPr>
              <a:t>Goldwasser, Silvio </a:t>
            </a:r>
            <a:r>
              <a:rPr lang="en-US" b="1" dirty="0" err="1">
                <a:solidFill>
                  <a:srgbClr val="00B050"/>
                </a:solidFill>
              </a:rPr>
              <a:t>Micali</a:t>
            </a:r>
            <a:r>
              <a:rPr lang="en-US" b="1" dirty="0">
                <a:solidFill>
                  <a:srgbClr val="00B050"/>
                </a:solidFill>
              </a:rPr>
              <a:t>, Charles </a:t>
            </a:r>
            <a:r>
              <a:rPr lang="en-US" b="1" dirty="0" err="1">
                <a:solidFill>
                  <a:srgbClr val="00B050"/>
                </a:solidFill>
              </a:rPr>
              <a:t>Rackoff</a:t>
            </a:r>
            <a:r>
              <a:rPr lang="en-US" b="1" dirty="0">
                <a:solidFill>
                  <a:srgbClr val="00B050"/>
                </a:solidFill>
              </a:rPr>
              <a:t>: The Knowledge Complexity of Interactive </a:t>
            </a:r>
            <a:r>
              <a:rPr lang="en-US" b="1" dirty="0" smtClean="0">
                <a:solidFill>
                  <a:srgbClr val="00B050"/>
                </a:solidFill>
              </a:rPr>
              <a:t>Proof-Systems, STOC 1985,</a:t>
            </a:r>
            <a:r>
              <a:rPr lang="pt-BR" b="1" dirty="0">
                <a:solidFill>
                  <a:srgbClr val="00B050"/>
                </a:solidFill>
              </a:rPr>
              <a:t> SIAM J. </a:t>
            </a:r>
            <a:r>
              <a:rPr lang="pt-BR" b="1" dirty="0" smtClean="0">
                <a:solidFill>
                  <a:srgbClr val="00B050"/>
                </a:solidFill>
              </a:rPr>
              <a:t>Comput. 1989]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cs.toronto.edu/gifs/Faculty/rackof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t="14844" r="6294" b="24186"/>
          <a:stretch/>
        </p:blipFill>
        <p:spPr bwMode="auto">
          <a:xfrm>
            <a:off x="6745123" y="4374324"/>
            <a:ext cx="15716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1/14/Silvio_Micali_IMG_0459.jpg/220px-Silvio_Micali_IMG_04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2713" r="13727" b="-537"/>
          <a:stretch/>
        </p:blipFill>
        <p:spPr bwMode="auto">
          <a:xfrm>
            <a:off x="4077453" y="4402373"/>
            <a:ext cx="147640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csail.mit.edu/images/directory/goldwass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t="-307" r="8691" b="307"/>
          <a:stretch/>
        </p:blipFill>
        <p:spPr bwMode="auto">
          <a:xfrm>
            <a:off x="1286239" y="4430422"/>
            <a:ext cx="14866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8464" y="6074556"/>
            <a:ext cx="15421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S. Goldwasser</a:t>
            </a:r>
            <a:endParaRPr 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4320971" y="6046507"/>
            <a:ext cx="9893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S. </a:t>
            </a:r>
            <a:r>
              <a:rPr lang="pl-PL" dirty="0" err="1" smtClean="0"/>
              <a:t>Micali</a:t>
            </a:r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6890854" y="6018458"/>
            <a:ext cx="12802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C. </a:t>
            </a:r>
            <a:r>
              <a:rPr lang="pl-PL" dirty="0" err="1" smtClean="0"/>
              <a:t>Rackoff</a:t>
            </a:r>
            <a:endParaRPr lang="pl-PL" dirty="0"/>
          </a:p>
        </p:txBody>
      </p:sp>
      <p:sp>
        <p:nvSpPr>
          <p:cNvPr id="5" name="Rectangle 4"/>
          <p:cNvSpPr/>
          <p:nvPr/>
        </p:nvSpPr>
        <p:spPr>
          <a:xfrm>
            <a:off x="2637002" y="4955836"/>
            <a:ext cx="1547921" cy="593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Turing </a:t>
            </a:r>
            <a:r>
              <a:rPr lang="en-US" dirty="0" smtClean="0"/>
              <a:t>Award</a:t>
            </a:r>
            <a:r>
              <a:rPr lang="pl-PL" dirty="0" smtClean="0"/>
              <a:t> in 2012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5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/>
      <p:bldP spid="7" grpId="0" animBg="1"/>
      <p:bldP spid="12" grpId="0" animBg="1"/>
      <p:bldP spid="8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1" y="142852"/>
            <a:ext cx="9038967" cy="1071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motivating example:</a:t>
            </a:r>
            <a:r>
              <a:rPr lang="pl-PL" dirty="0" smtClean="0"/>
              <a:t> </a:t>
            </a:r>
            <a:r>
              <a:rPr lang="en-US" dirty="0" smtClean="0"/>
              <a:t>public-key identification</a:t>
            </a:r>
            <a:r>
              <a:rPr lang="pl-PL" dirty="0" smtClean="0"/>
              <a:t> (</a:t>
            </a:r>
            <a:r>
              <a:rPr lang="en-US" dirty="0" smtClean="0"/>
              <a:t>see: </a:t>
            </a:r>
            <a:r>
              <a:rPr lang="pl-PL" dirty="0" smtClean="0"/>
              <a:t>the</a:t>
            </a:r>
            <a:r>
              <a:rPr lang="en-US" dirty="0" smtClean="0"/>
              <a:t> last lecture)</a:t>
            </a:r>
            <a:endParaRPr lang="en-US" dirty="0"/>
          </a:p>
        </p:txBody>
      </p:sp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00372"/>
            <a:ext cx="2000264" cy="20478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6314" y="2786058"/>
                <a:ext cx="630301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4" y="2786058"/>
                <a:ext cx="6303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3174" y="4357694"/>
                <a:ext cx="593432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74" y="4357694"/>
                <a:ext cx="59343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71224" y="2143116"/>
                <a:ext cx="34584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Everybody the knows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sz="2000" dirty="0" smtClean="0"/>
                  <a:t> can verify the identity of </a:t>
                </a:r>
                <a:r>
                  <a:rPr lang="en-US" sz="2000" b="1" dirty="0" smtClean="0"/>
                  <a:t>Alice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224" y="2143116"/>
                <a:ext cx="3458494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5172" r="-1235" b="-146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369" y="1943061"/>
                <a:ext cx="4684399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–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(public key, private key) </a:t>
                </a:r>
                <a:r>
                  <a:rPr lang="en-US" sz="2000" dirty="0" smtClean="0"/>
                  <a:t>pair of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Alice 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69" y="1943061"/>
                <a:ext cx="4684399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10" idx="1"/>
            <a:endCxn id="6" idx="1"/>
          </p:cNvCxnSpPr>
          <p:nvPr/>
        </p:nvCxnSpPr>
        <p:spPr>
          <a:xfrm rot="10800000" flipH="1" flipV="1">
            <a:off x="468368" y="2297003"/>
            <a:ext cx="2174805" cy="2291523"/>
          </a:xfrm>
          <a:prstGeom prst="curvedConnector3">
            <a:avLst>
              <a:gd name="adj1" fmla="val -1051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10" idx="2"/>
            <a:endCxn id="5" idx="1"/>
          </p:cNvCxnSpPr>
          <p:nvPr/>
        </p:nvCxnSpPr>
        <p:spPr>
          <a:xfrm rot="16200000" flipH="1">
            <a:off x="3615469" y="1846046"/>
            <a:ext cx="365944" cy="197574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PL41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3929066"/>
            <a:ext cx="1857356" cy="176686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29422" y="3143248"/>
                <a:ext cx="2000296" cy="7143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Take a random message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22" y="3143248"/>
                <a:ext cx="2000296" cy="7143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eft Arrow 21"/>
              <p:cNvSpPr/>
              <p:nvPr/>
            </p:nvSpPr>
            <p:spPr>
              <a:xfrm>
                <a:off x="4357686" y="3857628"/>
                <a:ext cx="2357454" cy="928694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Lef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86" y="3857628"/>
                <a:ext cx="2357454" cy="928694"/>
              </a:xfrm>
              <a:prstGeom prst="lef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ight Arrow 22"/>
              <p:cNvSpPr/>
              <p:nvPr/>
            </p:nvSpPr>
            <p:spPr>
              <a:xfrm>
                <a:off x="4429124" y="5072074"/>
                <a:ext cx="2571768" cy="1071570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ight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4" y="5072074"/>
                <a:ext cx="2571768" cy="1071570"/>
              </a:xfrm>
              <a:prstGeom prst="righ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929454" y="5929330"/>
                <a:ext cx="2000296" cy="7143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Check if</a:t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54" y="5929330"/>
                <a:ext cx="2000296" cy="7143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588050" y="5143512"/>
            <a:ext cx="91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1598" y="1385816"/>
                <a:ext cx="518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– a </a:t>
                </a:r>
                <a:r>
                  <a:rPr lang="en-US" sz="2000" b="1" dirty="0" smtClean="0"/>
                  <a:t>public key</a:t>
                </a:r>
                <a:r>
                  <a:rPr lang="en-US" sz="2000" dirty="0" smtClean="0"/>
                  <a:t> encryption scheme</a:t>
                </a:r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" y="1385816"/>
                <a:ext cx="5189626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587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428728" y="3071810"/>
            <a:ext cx="7024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Alice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8" grpId="0" animBg="1"/>
      <p:bldP spid="22" grpId="0" animBg="1"/>
      <p:bldP spid="23" grpId="0" animBg="1"/>
      <p:bldP spid="26" grpId="0" animBg="1"/>
      <p:bldP spid="28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6" y="470580"/>
            <a:ext cx="8384721" cy="1260248"/>
          </a:xfrm>
        </p:spPr>
        <p:txBody>
          <a:bodyPr>
            <a:noAutofit/>
          </a:bodyPr>
          <a:lstStyle/>
          <a:p>
            <a:r>
              <a:rPr lang="en-US" dirty="0" smtClean="0"/>
              <a:t>Is it secure against actively cheating verifier?</a:t>
            </a:r>
            <a:endParaRPr lang="en-US" dirty="0"/>
          </a:p>
        </p:txBody>
      </p:sp>
      <p:pic>
        <p:nvPicPr>
          <p:cNvPr id="11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426" y="2992208"/>
            <a:ext cx="2000264" cy="2047875"/>
          </a:xfrm>
          <a:prstGeom prst="rect">
            <a:avLst/>
          </a:prstGeom>
          <a:noFill/>
        </p:spPr>
      </p:pic>
      <p:pic>
        <p:nvPicPr>
          <p:cNvPr id="12" name="Picture 6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80" y="3273220"/>
            <a:ext cx="1857356" cy="17668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73140" y="4487666"/>
            <a:ext cx="14829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malicious verifier</a:t>
            </a:r>
            <a:endParaRPr lang="en-US" dirty="0"/>
          </a:p>
        </p:txBody>
      </p:sp>
      <p:pic>
        <p:nvPicPr>
          <p:cNvPr id="14" name="Picture 5" descr="MCj043594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0655" y="3214491"/>
            <a:ext cx="1841500" cy="1273175"/>
          </a:xfrm>
          <a:prstGeom prst="rect">
            <a:avLst/>
          </a:prstGeom>
          <a:noFill/>
        </p:spPr>
      </p:pic>
      <p:sp>
        <p:nvSpPr>
          <p:cNvPr id="15" name="Left Arrow 14"/>
          <p:cNvSpPr/>
          <p:nvPr/>
        </p:nvSpPr>
        <p:spPr>
          <a:xfrm>
            <a:off x="2800350" y="2992208"/>
            <a:ext cx="3312211" cy="92869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 ask arbitrary queries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800350" y="4016145"/>
            <a:ext cx="3385470" cy="10715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00636"/>
            <a:ext cx="9144000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None/>
            </a:pPr>
            <a:r>
              <a:rPr lang="en-US" sz="2400" b="1" dirty="0">
                <a:solidFill>
                  <a:srgbClr val="0070C0"/>
                </a:solidFill>
              </a:rPr>
              <a:t>Alice</a:t>
            </a:r>
            <a:r>
              <a:rPr lang="en-US" sz="2400" dirty="0"/>
              <a:t> acts as a decryption oracle!</a:t>
            </a:r>
          </a:p>
          <a:p>
            <a:pPr algn="r">
              <a:buNone/>
            </a:pPr>
            <a:r>
              <a:rPr lang="en-US" sz="2400" dirty="0"/>
              <a:t>(so </a:t>
            </a:r>
            <a:r>
              <a:rPr lang="en-US" sz="2400" dirty="0" smtClean="0"/>
              <a:t>the verifier learns </a:t>
            </a:r>
            <a:r>
              <a:rPr lang="en-US" sz="2400" dirty="0"/>
              <a:t>something that he didn’t know)</a:t>
            </a:r>
          </a:p>
          <a:p>
            <a:pPr algn="r">
              <a:buNone/>
            </a:pPr>
            <a:r>
              <a:rPr lang="en-US" sz="2400" b="1" dirty="0" smtClean="0"/>
              <a:t>is </a:t>
            </a:r>
            <a:r>
              <a:rPr lang="en-US" sz="2400" b="1" dirty="0"/>
              <a:t>it a </a:t>
            </a:r>
            <a:r>
              <a:rPr lang="en-US" sz="2400" b="1" dirty="0" smtClean="0"/>
              <a:t>problem? </a:t>
            </a:r>
            <a:r>
              <a:rPr lang="en-US" sz="2400" dirty="0"/>
              <a:t>– depends on the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286124"/>
                <a:ext cx="9144000" cy="92869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5760" rtlCol="0" anchor="ctr"/>
              <a:lstStyle/>
              <a:p>
                <a:pPr>
                  <a:buNone/>
                </a:pPr>
                <a:r>
                  <a:rPr lang="en-US" sz="2400" dirty="0"/>
                  <a:t>If the verifier follows the protocol – he doesn’t learn anything that he didn’t know before (he already knows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86124"/>
                <a:ext cx="9144000" cy="928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785926"/>
                <a:ext cx="9144000" cy="7858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5760" rtlCol="0" anchor="ctr"/>
              <a:lstStyle/>
              <a:p>
                <a:pPr>
                  <a:buNone/>
                </a:pPr>
                <a:r>
                  <a:rPr lang="en-US" sz="2400" dirty="0"/>
                  <a:t>To impersonate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Alice</a:t>
                </a:r>
                <a:r>
                  <a:rPr lang="en-US" sz="2400" dirty="0"/>
                  <a:t> one needs to be able to decrypt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without the knowledge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5926"/>
                <a:ext cx="9144000" cy="7858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is it secure?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7135" y="1126465"/>
            <a:ext cx="9276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(we didn’t define security, so this is just an informal question)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3632" y="2701777"/>
                <a:ext cx="80124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dirty="0"/>
                  <a:t>What does the verifier learn about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2" y="2701777"/>
                <a:ext cx="801248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218" t="-1052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33632" y="4383325"/>
            <a:ext cx="755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But what if the verifier is malicious?</a:t>
            </a:r>
          </a:p>
        </p:txBody>
      </p:sp>
    </p:spTree>
    <p:extLst>
      <p:ext uri="{BB962C8B-B14F-4D97-AF65-F5344CB8AC3E}">
        <p14:creationId xmlns:p14="http://schemas.microsoft.com/office/powerpoint/2010/main" val="12382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2686056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buNone/>
            </a:pPr>
            <a:r>
              <a:rPr lang="en-US" dirty="0" smtClean="0"/>
              <a:t>Is it possible to design a protocol where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verifier </a:t>
            </a:r>
            <a:r>
              <a:rPr lang="en-US" b="1" dirty="0" smtClean="0">
                <a:solidFill>
                  <a:srgbClr val="FF0000"/>
                </a:solidFill>
              </a:rPr>
              <a:t>learns nothing</a:t>
            </a:r>
            <a:r>
              <a:rPr lang="en-US" dirty="0" smtClean="0"/>
              <a:t>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besides of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fact that he is talking to Alice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ight Arrow 23"/>
              <p:cNvSpPr/>
              <p:nvPr/>
            </p:nvSpPr>
            <p:spPr>
              <a:xfrm>
                <a:off x="3357554" y="5143512"/>
                <a:ext cx="3571900" cy="92869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 :=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𝐃𝐞𝐜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ight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54" y="5143512"/>
                <a:ext cx="3571900" cy="928694"/>
              </a:xfrm>
              <a:prstGeom prst="rightArrow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dirty="0" smtClean="0"/>
              <a:t>A new variant of the protocol</a:t>
            </a:r>
            <a:endParaRPr lang="en-US" dirty="0"/>
          </a:p>
        </p:txBody>
      </p:sp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357430"/>
            <a:ext cx="2000264" cy="20478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6313" y="2143116"/>
                <a:ext cx="582697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3" y="2143116"/>
                <a:ext cx="58269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0232" y="3714752"/>
                <a:ext cx="593432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32" y="3714752"/>
                <a:ext cx="59343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7158" y="1571612"/>
                <a:ext cx="5856283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𝒑𝒌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–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 </a:t>
                </a:r>
                <a:r>
                  <a:rPr lang="en-US" sz="2000" b="1" dirty="0" smtClean="0"/>
                  <a:t>(public key, private key) </a:t>
                </a:r>
                <a:r>
                  <a:rPr lang="en-US" sz="2000" dirty="0" smtClean="0"/>
                  <a:t>pair of </a:t>
                </a:r>
                <a:r>
                  <a:rPr lang="en-US" sz="2000" b="1" dirty="0" smtClean="0"/>
                  <a:t>Alice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571612"/>
                <a:ext cx="585628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10" idx="1"/>
            <a:endCxn id="6" idx="1"/>
          </p:cNvCxnSpPr>
          <p:nvPr/>
        </p:nvCxnSpPr>
        <p:spPr>
          <a:xfrm rot="10800000" flipH="1" flipV="1">
            <a:off x="357158" y="1771667"/>
            <a:ext cx="1643074" cy="2173918"/>
          </a:xfrm>
          <a:prstGeom prst="curvedConnector3">
            <a:avLst>
              <a:gd name="adj1" fmla="val -1391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10" idx="2"/>
            <a:endCxn id="5" idx="1"/>
          </p:cNvCxnSpPr>
          <p:nvPr/>
        </p:nvCxnSpPr>
        <p:spPr>
          <a:xfrm rot="16200000" flipH="1">
            <a:off x="3834693" y="1422328"/>
            <a:ext cx="402227" cy="15010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PL41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2571744"/>
            <a:ext cx="1904113" cy="181134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29454" y="2143116"/>
                <a:ext cx="2000296" cy="7143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Take a random message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54" y="2143116"/>
                <a:ext cx="2000296" cy="7143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eft Arrow 21"/>
              <p:cNvSpPr/>
              <p:nvPr/>
            </p:nvSpPr>
            <p:spPr>
              <a:xfrm>
                <a:off x="3286116" y="2786058"/>
                <a:ext cx="3429024" cy="785818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𝐄𝐧𝐜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Lef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16" y="2786058"/>
                <a:ext cx="3429024" cy="785818"/>
              </a:xfrm>
              <a:prstGeom prst="lef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ight Arrow 22"/>
              <p:cNvSpPr/>
              <p:nvPr/>
            </p:nvSpPr>
            <p:spPr>
              <a:xfrm>
                <a:off x="3357554" y="3571876"/>
                <a:ext cx="3643338" cy="92869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commit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𝒔𝒌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ight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54" y="3571876"/>
                <a:ext cx="3643338" cy="928694"/>
              </a:xfrm>
              <a:prstGeom prst="righ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143768" y="5715016"/>
                <a:ext cx="1785982" cy="7143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check if</a:t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68" y="5715016"/>
                <a:ext cx="1785982" cy="7143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548253" y="3851557"/>
            <a:ext cx="91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eft Arrow 17"/>
              <p:cNvSpPr/>
              <p:nvPr/>
            </p:nvSpPr>
            <p:spPr>
              <a:xfrm>
                <a:off x="3357554" y="4429132"/>
                <a:ext cx="3429024" cy="785818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Lef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54" y="4429132"/>
                <a:ext cx="3429024" cy="785818"/>
              </a:xfrm>
              <a:prstGeom prst="lef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ight Arrow 18"/>
              <p:cNvSpPr/>
              <p:nvPr/>
            </p:nvSpPr>
            <p:spPr>
              <a:xfrm>
                <a:off x="3286306" y="5143512"/>
                <a:ext cx="3643338" cy="928694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open the commitment to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ight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06" y="5143512"/>
                <a:ext cx="3643338" cy="928694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2976" y="4572008"/>
                <a:ext cx="1785982" cy="7143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abort if</a:t>
                </a:r>
                <a:br>
                  <a:rPr lang="en-US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76" y="4572008"/>
                <a:ext cx="1785982" cy="7143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 malicious verifier learn something from this protocol?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71745"/>
                <a:ext cx="8229600" cy="3143272"/>
              </a:xfrm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Intuition:</a:t>
                </a:r>
              </a:p>
              <a:p>
                <a:pPr>
                  <a:buNone/>
                </a:pPr>
                <a:r>
                  <a:rPr lang="en-US" dirty="0" smtClean="0"/>
                  <a:t>No, because he </a:t>
                </a:r>
              </a:p>
              <a:p>
                <a:pPr algn="ctr">
                  <a:buNone/>
                </a:pPr>
                <a:r>
                  <a:rPr lang="en-US" dirty="0" smtClean="0"/>
                  <a:t>doesn’t learn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>
                  <a:buNone/>
                </a:pPr>
                <a:r>
                  <a:rPr lang="en-US" b="1" dirty="0" smtClean="0"/>
                  <a:t> </a:t>
                </a:r>
              </a:p>
              <a:p>
                <a:pPr>
                  <a:buNone/>
                </a:pPr>
                <a:r>
                  <a:rPr lang="en-US" dirty="0" smtClean="0"/>
                  <a:t>(he already knows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71745"/>
                <a:ext cx="8229600" cy="3143272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this be proven </a:t>
            </a:r>
            <a:r>
              <a:rPr lang="en-US" dirty="0" err="1" smtClean="0"/>
              <a:t>formaly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Yes!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But we first need to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728" y="3857628"/>
            <a:ext cx="650085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/>
              <a:t>define what it means that </a:t>
            </a:r>
            <a:br>
              <a:rPr lang="en-US" sz="3600" b="1" dirty="0" smtClean="0"/>
            </a:br>
            <a:r>
              <a:rPr lang="en-US" sz="3600" b="1" dirty="0" smtClean="0"/>
              <a:t>“the verifier learns nothing”</a:t>
            </a:r>
            <a:r>
              <a:rPr lang="en-US" sz="3600" dirty="0" smtClean="0"/>
              <a:t>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500166" y="5715016"/>
            <a:ext cx="6572296" cy="785818"/>
          </a:xfrm>
          <a:prstGeom prst="wedgeRectCallout">
            <a:avLst>
              <a:gd name="adj1" fmla="val -6472"/>
              <a:gd name="adj2" fmla="val -1360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will lead us to the concept of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zero knowledge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7454"/>
            <a:ext cx="7886700" cy="1325563"/>
          </a:xfrm>
        </p:spPr>
        <p:txBody>
          <a:bodyPr/>
          <a:lstStyle/>
          <a:p>
            <a:r>
              <a:rPr lang="en-US" dirty="0" smtClean="0"/>
              <a:t>The general picture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1428736"/>
                <a:ext cx="8229600" cy="42862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 – some language (usually not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1428736"/>
                <a:ext cx="8229600" cy="428628"/>
              </a:xfrm>
              <a:blipFill rotWithShape="0">
                <a:blip r:embed="rId3"/>
                <a:stretch>
                  <a:fillRect t="-30986" b="-309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2000264" cy="2047875"/>
          </a:xfrm>
          <a:prstGeom prst="rect">
            <a:avLst/>
          </a:prstGeom>
          <a:noFill/>
        </p:spPr>
      </p:pic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571876"/>
            <a:ext cx="1904113" cy="18113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02232" y="4857760"/>
            <a:ext cx="91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4929198"/>
            <a:ext cx="8012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2214554"/>
                <a:ext cx="957639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14554"/>
                <a:ext cx="957639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2"/>
            <a:endCxn id="4" idx="0"/>
          </p:cNvCxnSpPr>
          <p:nvPr/>
        </p:nvCxnSpPr>
        <p:spPr>
          <a:xfrm>
            <a:off x="1850420" y="2614664"/>
            <a:ext cx="6936" cy="74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214678" y="4000504"/>
            <a:ext cx="2714644" cy="1143008"/>
            <a:chOff x="3500430" y="2582834"/>
            <a:chExt cx="2071702" cy="85884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ular Callout 16"/>
          <p:cNvSpPr/>
          <p:nvPr/>
        </p:nvSpPr>
        <p:spPr>
          <a:xfrm>
            <a:off x="5000628" y="5857892"/>
            <a:ext cx="3000396" cy="642942"/>
          </a:xfrm>
          <a:prstGeom prst="wedgeRoundRectCallout">
            <a:avLst>
              <a:gd name="adj1" fmla="val 18895"/>
              <a:gd name="adj2" fmla="val -1440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 am convinced!</a:t>
            </a:r>
            <a:endParaRPr lang="en-US" sz="2400" b="1" dirty="0"/>
          </a:p>
        </p:txBody>
      </p:sp>
      <p:sp>
        <p:nvSpPr>
          <p:cNvPr id="18" name="Rectangular Callout 17"/>
          <p:cNvSpPr/>
          <p:nvPr/>
        </p:nvSpPr>
        <p:spPr>
          <a:xfrm>
            <a:off x="2214546" y="3071810"/>
            <a:ext cx="2500330" cy="571504"/>
          </a:xfrm>
          <a:prstGeom prst="wedgeRectCallout">
            <a:avLst>
              <a:gd name="adj1" fmla="val -36768"/>
              <a:gd name="adj2" fmla="val 1551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prover</a:t>
            </a:r>
            <a:r>
              <a:rPr lang="en-US" dirty="0" smtClean="0"/>
              <a:t> is infinitely powerful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8138" y="5485171"/>
            <a:ext cx="2539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main properties: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soundness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zero-knowledge</a:t>
            </a:r>
            <a:endParaRPr lang="en-US" sz="2000" b="1" dirty="0"/>
          </a:p>
        </p:txBody>
      </p:sp>
      <p:sp>
        <p:nvSpPr>
          <p:cNvPr id="20" name="Rectangular Callout 19"/>
          <p:cNvSpPr/>
          <p:nvPr/>
        </p:nvSpPr>
        <p:spPr>
          <a:xfrm>
            <a:off x="4857752" y="3071810"/>
            <a:ext cx="2214578" cy="571504"/>
          </a:xfrm>
          <a:prstGeom prst="wedgeRectCallout">
            <a:avLst>
              <a:gd name="adj1" fmla="val 51310"/>
              <a:gd name="adj2" fmla="val 1399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verifier is poly-time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16" y="2143116"/>
                <a:ext cx="902027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6" y="2143116"/>
                <a:ext cx="90202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2" idx="2"/>
            <a:endCxn id="5" idx="0"/>
          </p:cNvCxnSpPr>
          <p:nvPr/>
        </p:nvCxnSpPr>
        <p:spPr>
          <a:xfrm>
            <a:off x="7309030" y="2543226"/>
            <a:ext cx="977" cy="10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00100" y="3929066"/>
            <a:ext cx="1214446" cy="1547809"/>
            <a:chOff x="857224" y="3000372"/>
            <a:chExt cx="2000264" cy="247650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000372"/>
              <a:ext cx="1448700" cy="122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6" descr="MCj0415808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3429000"/>
              <a:ext cx="2000264" cy="2047875"/>
            </a:xfrm>
            <a:prstGeom prst="rect">
              <a:avLst/>
            </a:prstGeom>
            <a:noFill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5862" r="35343" b="2383"/>
            <a:stretch>
              <a:fillRect/>
            </a:stretch>
          </p:blipFill>
          <p:spPr bwMode="auto">
            <a:xfrm rot="738466">
              <a:off x="1956415" y="4023509"/>
              <a:ext cx="24665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96" y="305559"/>
            <a:ext cx="7886700" cy="771530"/>
          </a:xfrm>
        </p:spPr>
        <p:txBody>
          <a:bodyPr/>
          <a:lstStyle/>
          <a:p>
            <a:r>
              <a:rPr lang="en-US" dirty="0" smtClean="0"/>
              <a:t>Soundness - informally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1357298"/>
                <a:ext cx="8229600" cy="1643074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A cheating </a:t>
                </a:r>
                <a:r>
                  <a:rPr lang="en-US" sz="2400" dirty="0" err="1" smtClean="0"/>
                  <a:t>prover</a:t>
                </a:r>
                <a:r>
                  <a:rPr lang="en-US" sz="2400" dirty="0" smtClean="0"/>
                  <a:t> cannot convince the verifier that 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algn="ctr">
                  <a:buNone/>
                </a:pPr>
                <a:r>
                  <a:rPr lang="en-US" sz="2400" dirty="0" smtClean="0"/>
                  <a:t>if it is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 smtClean="0"/>
                  <a:t> true </a:t>
                </a:r>
              </a:p>
              <a:p>
                <a:pPr algn="ctr">
                  <a:buNone/>
                </a:pPr>
                <a:r>
                  <a:rPr lang="en-US" sz="2400" dirty="0" smtClean="0"/>
                  <a:t>(negligible error probability is allowed)</a:t>
                </a:r>
              </a:p>
              <a:p>
                <a:pPr algn="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1357298"/>
                <a:ext cx="8229600" cy="1643074"/>
              </a:xfrm>
              <a:blipFill rotWithShape="0">
                <a:blip r:embed="rId6"/>
                <a:stretch>
                  <a:fillRect l="-1111" t="-5204" b="-130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429132"/>
            <a:ext cx="1285884" cy="12232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7852" y="5143512"/>
            <a:ext cx="91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5143512"/>
            <a:ext cx="8012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5930" y="3143248"/>
                <a:ext cx="102002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30" y="3143248"/>
                <a:ext cx="102002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1607330" y="3543358"/>
            <a:ext cx="8612" cy="653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000364" y="4714884"/>
            <a:ext cx="2714644" cy="785818"/>
            <a:chOff x="3500430" y="2582834"/>
            <a:chExt cx="2071702" cy="85884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ular Callout 15"/>
          <p:cNvSpPr/>
          <p:nvPr/>
        </p:nvSpPr>
        <p:spPr>
          <a:xfrm>
            <a:off x="4357686" y="6000768"/>
            <a:ext cx="3000396" cy="500066"/>
          </a:xfrm>
          <a:prstGeom prst="wedgeRoundRectCallout">
            <a:avLst>
              <a:gd name="adj1" fmla="val 18895"/>
              <a:gd name="adj2" fmla="val -1440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It’s not true!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1500" y="3198555"/>
                <a:ext cx="1018651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500" y="3198555"/>
                <a:ext cx="1018651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2"/>
            <a:endCxn id="5" idx="0"/>
          </p:cNvCxnSpPr>
          <p:nvPr/>
        </p:nvCxnSpPr>
        <p:spPr>
          <a:xfrm>
            <a:off x="6500826" y="3598665"/>
            <a:ext cx="0" cy="830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3884617" y="2285992"/>
            <a:ext cx="1643074" cy="114300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internet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401080" cy="1285884"/>
          </a:xfrm>
        </p:spPr>
        <p:txBody>
          <a:bodyPr>
            <a:normAutofit/>
          </a:bodyPr>
          <a:lstStyle/>
          <a:p>
            <a:r>
              <a:rPr lang="en-US" dirty="0" smtClean="0"/>
              <a:t>How to define security? [2/2]</a:t>
            </a:r>
            <a:endParaRPr lang="en-US" dirty="0"/>
          </a:p>
        </p:txBody>
      </p:sp>
      <p:pic>
        <p:nvPicPr>
          <p:cNvPr id="4" name="Picture 32" descr="MCj0411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57" y="2143116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2915" y="2143116"/>
            <a:ext cx="1368425" cy="14382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598865" y="2357430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98865" y="2786058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527427" y="257174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98865" y="3214686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527427" y="3000372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12981" y="3846538"/>
                <a:ext cx="35719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981" y="3846538"/>
                <a:ext cx="3571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7823" y="3846538"/>
                <a:ext cx="42862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23" y="3846538"/>
                <a:ext cx="42862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4" idx="2"/>
            <a:endCxn id="22" idx="0"/>
          </p:cNvCxnSpPr>
          <p:nvPr/>
        </p:nvCxnSpPr>
        <p:spPr>
          <a:xfrm rot="16200000" flipH="1">
            <a:off x="6612340" y="3716740"/>
            <a:ext cx="246097" cy="13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21" idx="0"/>
          </p:cNvCxnSpPr>
          <p:nvPr/>
        </p:nvCxnSpPr>
        <p:spPr>
          <a:xfrm rot="5400000">
            <a:off x="2361779" y="3711188"/>
            <a:ext cx="265147" cy="5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142984"/>
            <a:ext cx="587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same holds from the point of view of Bob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0034" y="4714884"/>
                <a:ext cx="8143932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even if Alice is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cheating</a:t>
                </a:r>
                <a:r>
                  <a:rPr lang="en-US" sz="2400" dirty="0" smtClean="0"/>
                  <a:t> (i.e.: he doesn’t follow the protocol):</a:t>
                </a:r>
              </a:p>
              <a:p>
                <a:pPr lvl="1"/>
                <a:r>
                  <a:rPr lang="en-US" sz="2400" dirty="0" smtClean="0"/>
                  <a:t>if the protocol terminates successfully, then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 smtClean="0"/>
                  <a:t> has a uniform distribution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4714884"/>
                <a:ext cx="8143932" cy="12003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 descr="MCj0435941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2227263"/>
            <a:ext cx="1841500" cy="127317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18" grpId="0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L4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643314"/>
            <a:ext cx="1071570" cy="10193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71477"/>
              </a:xfrm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:r>
                  <a:rPr lang="en-US" dirty="0" smtClean="0"/>
                  <a:t>The only thing that the verifier should learn is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𝑳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71477"/>
              </a:xfrm>
              <a:blipFill rotWithShape="0">
                <a:blip r:embed="rId4"/>
                <a:stretch>
                  <a:fillRect l="-1333" t="-22078" b="-272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MCj041580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1071570" cy="1097076"/>
          </a:xfrm>
          <a:prstGeom prst="rect">
            <a:avLst/>
          </a:prstGeom>
          <a:noFill/>
        </p:spPr>
      </p:pic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14752"/>
            <a:ext cx="1071570" cy="10193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02364" y="4286256"/>
            <a:ext cx="91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357694"/>
            <a:ext cx="8012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8809" y="2645596"/>
                <a:ext cx="836896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9" y="2645596"/>
                <a:ext cx="83689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2"/>
            <a:endCxn id="4" idx="0"/>
          </p:cNvCxnSpPr>
          <p:nvPr/>
        </p:nvCxnSpPr>
        <p:spPr>
          <a:xfrm>
            <a:off x="1107257" y="3045706"/>
            <a:ext cx="0" cy="526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57356" y="3929066"/>
            <a:ext cx="1000132" cy="428628"/>
            <a:chOff x="3500430" y="2582834"/>
            <a:chExt cx="2071702" cy="85884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rot="5400000">
            <a:off x="2822563" y="3963991"/>
            <a:ext cx="3071834" cy="158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87456" y="4357694"/>
            <a:ext cx="91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72198" y="3316539"/>
                <a:ext cx="1643074" cy="794802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is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𝑳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sym typeface="Symbol"/>
                  </a:rPr>
                  <a:t>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98" y="3316539"/>
                <a:ext cx="1643074" cy="794802"/>
              </a:xfrm>
              <a:prstGeom prst="lef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77362" y="3381769"/>
            <a:ext cx="1551290" cy="128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6249936" y="4250185"/>
            <a:ext cx="1421790" cy="73366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YES!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14348" y="571501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 should hold even if the </a:t>
            </a:r>
            <a:r>
              <a:rPr lang="pl-PL" dirty="0" err="1" smtClean="0"/>
              <a:t>verifier</a:t>
            </a:r>
            <a:r>
              <a:rPr lang="pl-PL" dirty="0" smtClean="0"/>
              <a:t> </a:t>
            </a:r>
            <a:r>
              <a:rPr lang="en-US" dirty="0" smtClean="0"/>
              <a:t>doesn’t follow the protocol.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(again: we allow some negligible error)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83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of a protocol that is </a:t>
            </a:r>
            <a:r>
              <a:rPr lang="en-US" b="1" dirty="0" smtClean="0"/>
              <a:t>not </a:t>
            </a:r>
            <a:r>
              <a:rPr lang="en-US" dirty="0" smtClean="0"/>
              <a:t>Zero 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355612"/>
                <a:ext cx="8229600" cy="57150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– some NP-complete language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355612"/>
                <a:ext cx="8229600" cy="571505"/>
              </a:xfrm>
              <a:blipFill rotWithShape="0">
                <a:blip r:embed="rId3"/>
                <a:stretch>
                  <a:fillRect t="-18085" b="-127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 descr="MCj041580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498752"/>
            <a:ext cx="2000264" cy="2047875"/>
          </a:xfrm>
          <a:prstGeom prst="rect">
            <a:avLst/>
          </a:prstGeom>
          <a:noFill/>
        </p:spPr>
      </p:pic>
      <p:pic>
        <p:nvPicPr>
          <p:cNvPr id="17" name="Picture 6" descr="PL41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713066"/>
            <a:ext cx="1904113" cy="18113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02232" y="4998950"/>
            <a:ext cx="912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728" y="5070388"/>
            <a:ext cx="8012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38908" y="2352356"/>
                <a:ext cx="836896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08" y="2352356"/>
                <a:ext cx="83689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2"/>
            <a:endCxn id="16" idx="0"/>
          </p:cNvCxnSpPr>
          <p:nvPr/>
        </p:nvCxnSpPr>
        <p:spPr>
          <a:xfrm>
            <a:off x="1857356" y="2752466"/>
            <a:ext cx="0" cy="74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19061" y="2419981"/>
                <a:ext cx="781889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061" y="2419981"/>
                <a:ext cx="78188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30" idx="2"/>
            <a:endCxn id="17" idx="0"/>
          </p:cNvCxnSpPr>
          <p:nvPr/>
        </p:nvCxnSpPr>
        <p:spPr>
          <a:xfrm>
            <a:off x="7310006" y="2820091"/>
            <a:ext cx="1" cy="89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4800" y="3998818"/>
                <a:ext cx="2144125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finds an </a:t>
                </a:r>
              </a:p>
              <a:p>
                <a:pPr algn="ctr"/>
                <a:r>
                  <a:rPr lang="en-US" b="1" dirty="0" smtClean="0"/>
                  <a:t>NP</a:t>
                </a:r>
                <a:r>
                  <a:rPr lang="en-US" dirty="0" smtClean="0"/>
                  <a:t>-witness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0" y="3998818"/>
                <a:ext cx="2144125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ight Arrow 32"/>
              <p:cNvSpPr/>
              <p:nvPr/>
            </p:nvSpPr>
            <p:spPr>
              <a:xfrm>
                <a:off x="3500430" y="4213132"/>
                <a:ext cx="2714644" cy="857256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ight Arrow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4213132"/>
                <a:ext cx="2714644" cy="857256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57950" y="4498884"/>
                <a:ext cx="2000263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can verify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l-PL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𝑳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50" y="4498884"/>
                <a:ext cx="200026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2857488" y="5570453"/>
                <a:ext cx="4357718" cy="1028047"/>
              </a:xfrm>
              <a:prstGeom prst="wedgeRectCallout">
                <a:avLst>
                  <a:gd name="adj1" fmla="val -14498"/>
                  <a:gd name="adj2" fmla="val -129252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Why it is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sz="2400" b="1" dirty="0" smtClean="0"/>
                  <a:t>ZK</a:t>
                </a:r>
                <a:r>
                  <a:rPr lang="en-US" sz="2400" dirty="0" smtClean="0"/>
                  <a:t>?</a:t>
                </a:r>
              </a:p>
              <a:p>
                <a:pPr algn="ctr"/>
                <a:r>
                  <a:rPr lang="en-US" sz="2400" dirty="0" smtClean="0"/>
                  <a:t>Because the verifier learned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8" y="5570453"/>
                <a:ext cx="4357718" cy="1028047"/>
              </a:xfrm>
              <a:prstGeom prst="wedgeRectCallout">
                <a:avLst>
                  <a:gd name="adj1" fmla="val -14498"/>
                  <a:gd name="adj2" fmla="val -129252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140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2410048" y="1928553"/>
            <a:ext cx="4392184" cy="1284448"/>
          </a:xfrm>
          <a:prstGeom prst="leftRightArrow">
            <a:avLst>
              <a:gd name="adj1" fmla="val 59933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will also call it a “</a:t>
            </a:r>
            <a:r>
              <a:rPr lang="en-US" sz="2400" b="1" dirty="0" smtClean="0"/>
              <a:t>statement</a:t>
            </a:r>
            <a:r>
              <a:rPr lang="en-US" sz="2400" dirty="0" smtClean="0"/>
              <a:t>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085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22"/>
            <a:ext cx="8229600" cy="1143000"/>
          </a:xfrm>
        </p:spPr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357298"/>
                <a:ext cx="9144000" cy="95410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Suppose we are given a protocol consisting of two randomized machines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7298"/>
                <a:ext cx="9144000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474893"/>
                <a:ext cx="9144000" cy="95410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take some common input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/>
                  <a:t>, and then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outputs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yes </a:t>
                </a:r>
                <a:r>
                  <a:rPr lang="en-US" sz="2800" dirty="0" smtClean="0"/>
                  <a:t>or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74893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571876"/>
                <a:ext cx="9144000" cy="95410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accepts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outputs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yes</a:t>
                </a:r>
                <a:r>
                  <a:rPr lang="en-US" sz="2800" dirty="0" smtClean="0"/>
                  <a:t>.  Otherwise we say that it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rejects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1876"/>
                <a:ext cx="9144000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4714884"/>
                <a:ext cx="9144000" cy="181588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1600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𝐕𝐢𝐞𝐰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– a random variable denoting the “view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 smtClean="0"/>
                  <a:t>”, i.e.: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the random input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 the input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the </a:t>
                </a:r>
                <a:r>
                  <a:rPr lang="en-US" sz="2800" b="1" dirty="0" smtClean="0"/>
                  <a:t>transcript of the communication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4884"/>
                <a:ext cx="9144000" cy="18158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2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/>
              <a:t>Zero-knowledge proofs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428736"/>
                <a:ext cx="8229600" cy="4643470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A pair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/>
                  <a:t>is </a:t>
                </a:r>
                <a:r>
                  <a:rPr lang="en-US" sz="2600" dirty="0" smtClean="0"/>
                  <a:t>a 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zero-knowledge proof </a:t>
                </a:r>
                <a:r>
                  <a:rPr lang="en-US" sz="2600" b="1" dirty="0">
                    <a:solidFill>
                      <a:srgbClr val="0070C0"/>
                    </a:solidFill>
                  </a:rPr>
                  <a:t>system </a:t>
                </a:r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600" dirty="0"/>
                  <a:t> if it </a:t>
                </a:r>
                <a:r>
                  <a:rPr lang="en-US" sz="2600" dirty="0" smtClean="0"/>
                  <a:t>satisfies the </a:t>
                </a:r>
                <a:r>
                  <a:rPr lang="en-US" sz="2600" dirty="0"/>
                  <a:t>following </a:t>
                </a:r>
                <a:r>
                  <a:rPr lang="en-US" sz="2600" dirty="0" smtClean="0"/>
                  <a:t>conditions:</a:t>
                </a:r>
                <a:br>
                  <a:rPr lang="en-US" sz="2600" dirty="0" smtClean="0"/>
                </a:br>
                <a:endParaRPr lang="en-US" sz="1800" dirty="0" smtClean="0"/>
              </a:p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 smtClean="0"/>
                  <a:t>has an infinite computing power and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 smtClean="0"/>
                  <a:t>is poly-time.</a:t>
                </a:r>
                <a:endParaRPr lang="en-US" sz="2600" dirty="0"/>
              </a:p>
              <a:p>
                <a:r>
                  <a:rPr lang="en-US" sz="2600" dirty="0"/>
                  <a:t> </a:t>
                </a:r>
                <a:r>
                  <a:rPr lang="en-US" sz="2600" b="1" u="sng" dirty="0" smtClean="0">
                    <a:solidFill>
                      <a:srgbClr val="7030A0"/>
                    </a:solidFill>
                  </a:rPr>
                  <a:t>Completeness</a:t>
                </a:r>
                <a:r>
                  <a:rPr lang="en-US" sz="2600" dirty="0"/>
                  <a:t>: </a:t>
                </a: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600" dirty="0"/>
                  <a:t>, then the probability that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/>
                  <a:t>rejects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dirty="0"/>
                  <a:t> is </a:t>
                </a:r>
                <a:r>
                  <a:rPr lang="en-US" sz="2600" dirty="0" smtClean="0"/>
                  <a:t>negligible in </a:t>
                </a:r>
                <a:r>
                  <a:rPr lang="en-US" sz="2600" dirty="0"/>
                  <a:t>the length of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 </a:t>
                </a:r>
                <a:r>
                  <a:rPr lang="en-US" sz="2600" b="1" u="sng" dirty="0" smtClean="0">
                    <a:solidFill>
                      <a:srgbClr val="7030A0"/>
                    </a:solidFill>
                  </a:rPr>
                  <a:t>Soundness</a:t>
                </a:r>
                <a:r>
                  <a:rPr lang="en-US" sz="2600" dirty="0"/>
                  <a:t>: 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then for </a:t>
                </a:r>
                <a:r>
                  <a:rPr lang="en-US" sz="2600" b="1" dirty="0"/>
                  <a:t>any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:r>
                  <a:rPr lang="en-US" sz="2600" dirty="0"/>
                  <a:t>the probability </a:t>
                </a:r>
                <a:r>
                  <a:rPr lang="en-US" sz="26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 smtClean="0"/>
                  <a:t>accepts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dirty="0"/>
                  <a:t> is negligible in the length of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b="1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US" sz="2600" dirty="0"/>
                  <a:t> </a:t>
                </a:r>
                <a:r>
                  <a:rPr lang="en-US" sz="2600" b="1" u="sng" dirty="0" smtClean="0">
                    <a:solidFill>
                      <a:srgbClr val="7030A0"/>
                    </a:solidFill>
                  </a:rPr>
                  <a:t>Zero-Knowledge</a:t>
                </a:r>
                <a:r>
                  <a:rPr lang="en-US" sz="2600" dirty="0" smtClean="0"/>
                  <a:t>: “a cheating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600" dirty="0" smtClean="0"/>
                  <a:t> should not learn anything besides of the fact that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600" dirty="0" smtClean="0"/>
                  <a:t>”</a:t>
                </a:r>
              </a:p>
              <a:p>
                <a:pPr>
                  <a:buNone/>
                </a:pPr>
                <a:endParaRPr lang="en-US" sz="2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428736"/>
                <a:ext cx="8229600" cy="4643470"/>
              </a:xfrm>
              <a:blipFill rotWithShape="0">
                <a:blip r:embed="rId3"/>
                <a:stretch>
                  <a:fillRect l="-1030" t="-1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857224" y="6072206"/>
            <a:ext cx="6544376" cy="571504"/>
          </a:xfrm>
          <a:prstGeom prst="wedgeRectCallout">
            <a:avLst>
              <a:gd name="adj1" fmla="val -18828"/>
              <a:gd name="adj2" fmla="val -938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How to define it formally?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6000" y="365126"/>
                <a:ext cx="87120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“a cheating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 smtClean="0"/>
                  <a:t> should not learn anything besides of the fact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6000" y="365126"/>
                <a:ext cx="8712000" cy="1325563"/>
              </a:xfrm>
              <a:blipFill rotWithShape="0">
                <a:blip r:embed="rId3"/>
                <a:stretch>
                  <a:fillRect l="-2448" t="-7834" r="-3566" b="-147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439" y="3358345"/>
                <a:ext cx="8501122" cy="2509656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Definition (main idea)</a:t>
                </a:r>
                <a:br>
                  <a:rPr lang="en-US" b="1" u="sng" dirty="0" smtClean="0">
                    <a:solidFill>
                      <a:srgbClr val="0070C0"/>
                    </a:solidFill>
                  </a:rPr>
                </a:br>
                <a:endParaRPr lang="en-US" sz="1100" b="1" u="sng" dirty="0" smtClean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:r>
                  <a:rPr lang="en-US" dirty="0" smtClean="0"/>
                  <a:t>For every (even malicious) poly-time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there exists an (expected) poly-time machine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𝐕𝐢𝐞𝐰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br>
                  <a:rPr lang="en-US" dirty="0" smtClean="0"/>
                </a:br>
                <a:r>
                  <a:rPr lang="en-US" dirty="0" smtClean="0"/>
                  <a:t>“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indistinguishable from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439" y="3358345"/>
                <a:ext cx="8501122" cy="2509656"/>
              </a:xfrm>
              <a:blipFill rotWithShape="0">
                <a:blip r:embed="rId4"/>
                <a:stretch>
                  <a:fillRect l="-1212" t="-3325" r="-1924" b="-16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3236864" y="6148799"/>
            <a:ext cx="4543770" cy="500066"/>
          </a:xfrm>
          <a:prstGeom prst="wedgeRectCallout">
            <a:avLst>
              <a:gd name="adj1" fmla="val -20263"/>
              <a:gd name="adj2" fmla="val -1416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will formalize it in a moment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024" y="1831958"/>
                <a:ext cx="7000924" cy="1249382"/>
              </a:xfrm>
              <a:prstGeom prst="wave">
                <a:avLst>
                  <a:gd name="adj1" fmla="val 6042"/>
                  <a:gd name="adj2" fmla="val 10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00" dirty="0" smtClean="0"/>
                  <a:t>“What a cheating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 smtClean="0"/>
                  <a:t> can learn can be simulated without interacting with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dirty="0" smtClean="0"/>
                  <a:t>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24" y="1831958"/>
                <a:ext cx="7000924" cy="1249382"/>
              </a:xfrm>
              <a:prstGeom prst="wave">
                <a:avLst>
                  <a:gd name="adj1" fmla="val 6042"/>
                  <a:gd name="adj2" fmla="val 103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7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L414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405" y="3782711"/>
            <a:ext cx="833901" cy="9428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38" y="328852"/>
            <a:ext cx="7886700" cy="1325563"/>
          </a:xfrm>
        </p:spPr>
        <p:txBody>
          <a:bodyPr/>
          <a:lstStyle/>
          <a:p>
            <a:r>
              <a:rPr lang="en-US" dirty="0" smtClean="0"/>
              <a:t>The idea of simulation</a:t>
            </a:r>
            <a:endParaRPr lang="pl-PL" dirty="0"/>
          </a:p>
        </p:txBody>
      </p:sp>
      <p:pic>
        <p:nvPicPr>
          <p:cNvPr id="6" name="Picture 6" descr="MCj041580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538" y="3673028"/>
            <a:ext cx="1071570" cy="10970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414" y="4458846"/>
            <a:ext cx="8012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1875" y="2746748"/>
                <a:ext cx="836896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5" y="2746748"/>
                <a:ext cx="83689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2"/>
            <a:endCxn id="6" idx="0"/>
          </p:cNvCxnSpPr>
          <p:nvPr/>
        </p:nvCxnSpPr>
        <p:spPr>
          <a:xfrm>
            <a:off x="950323" y="3146858"/>
            <a:ext cx="0" cy="526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700422" y="4030218"/>
            <a:ext cx="1000132" cy="428628"/>
            <a:chOff x="3500430" y="2582834"/>
            <a:chExt cx="2071702" cy="85884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571868" y="258283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71868" y="3011462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3500430" y="2797148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71868" y="3440090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3500430" y="3225776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8242" y="3586343"/>
            <a:ext cx="1095222" cy="11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38242" y="1887459"/>
                <a:ext cx="1436612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pl-PL" sz="1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242" y="1887459"/>
                <a:ext cx="1436612" cy="1862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87979" y="1920663"/>
                <a:ext cx="1375697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</m:oMath>
                  </m:oMathPara>
                </a14:m>
                <a:endParaRPr lang="pl-PL" sz="1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79" y="1920663"/>
                <a:ext cx="1375697" cy="18620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40839" y="4023937"/>
                <a:ext cx="1748107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simulator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839" y="4023937"/>
                <a:ext cx="174810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068" t="-4706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24144" y="3072598"/>
                <a:ext cx="836896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144" y="3072598"/>
                <a:ext cx="83689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6342592" y="3472708"/>
            <a:ext cx="0" cy="526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32849" y="5448391"/>
            <a:ext cx="148934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 of the malicious verifier</a:t>
            </a:r>
            <a:endParaRPr lang="pl-PL" dirty="0"/>
          </a:p>
        </p:txBody>
      </p:sp>
      <p:cxnSp>
        <p:nvCxnSpPr>
          <p:cNvPr id="34" name="Straight Arrow Connector 33"/>
          <p:cNvCxnSpPr>
            <a:stCxn id="23" idx="2"/>
            <a:endCxn id="32" idx="0"/>
          </p:cNvCxnSpPr>
          <p:nvPr/>
        </p:nvCxnSpPr>
        <p:spPr>
          <a:xfrm flipH="1">
            <a:off x="3377522" y="4758787"/>
            <a:ext cx="8331" cy="689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70219" y="5445961"/>
            <a:ext cx="148934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 of the simulator</a:t>
            </a:r>
            <a:endParaRPr lang="pl-PL" dirty="0"/>
          </a:p>
        </p:txBody>
      </p:sp>
      <p:cxnSp>
        <p:nvCxnSpPr>
          <p:cNvPr id="39" name="Straight Arrow Connector 38"/>
          <p:cNvCxnSpPr>
            <a:stCxn id="29" idx="2"/>
            <a:endCxn id="38" idx="0"/>
          </p:cNvCxnSpPr>
          <p:nvPr/>
        </p:nvCxnSpPr>
        <p:spPr>
          <a:xfrm flipH="1">
            <a:off x="6314892" y="4485602"/>
            <a:ext cx="1" cy="96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21639" y="5445960"/>
                <a:ext cx="575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pl-P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639" y="5445960"/>
                <a:ext cx="575799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59564" y="1873745"/>
                <a:ext cx="1436611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pl-PL" sz="1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564" y="1873745"/>
                <a:ext cx="1436611" cy="186204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293890" y="3442195"/>
                <a:ext cx="967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890" y="3442195"/>
                <a:ext cx="967957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/>
      <p:bldP spid="28" grpId="0"/>
      <p:bldP spid="29" grpId="0" animBg="1"/>
      <p:bldP spid="30" grpId="0" animBg="1"/>
      <p:bldP spid="32" grpId="0" animBg="1"/>
      <p:bldP spid="38" grpId="0" animBg="1"/>
      <p:bldP spid="43" grpId="0"/>
      <p:bldP spid="44" grpId="0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4612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366" y="1314379"/>
                <a:ext cx="8229600" cy="2621888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3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be two </a:t>
                </a:r>
                <a:r>
                  <a:rPr lang="en-US" sz="2300" b="1" dirty="0" smtClean="0">
                    <a:solidFill>
                      <a:srgbClr val="7030A0"/>
                    </a:solidFill>
                  </a:rPr>
                  <a:t>sets of distributions</a:t>
                </a:r>
                <a:r>
                  <a:rPr lang="en-US" sz="23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and </a:t>
                </a:r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are </a:t>
                </a:r>
                <a:r>
                  <a:rPr lang="en-US" sz="2300" b="1" u="sng" dirty="0" smtClean="0">
                    <a:solidFill>
                      <a:srgbClr val="0070C0"/>
                    </a:solidFill>
                  </a:rPr>
                  <a:t>computationally</a:t>
                </a:r>
                <a:r>
                  <a:rPr lang="en-US" sz="2300" b="1" dirty="0" smtClean="0">
                    <a:solidFill>
                      <a:srgbClr val="0070C0"/>
                    </a:solidFill>
                  </a:rPr>
                  <a:t> indistinguishable</a:t>
                </a:r>
                <a:r>
                  <a:rPr lang="en-US" sz="2300" dirty="0" smtClean="0"/>
                  <a:t> if for every poly-time</a:t>
                </a:r>
                <a:r>
                  <a:rPr lang="en-US" sz="23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3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there exists a negligible function </a:t>
                </a:r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𝜺</m:t>
                    </m:r>
                  </m:oMath>
                </a14:m>
                <a:r>
                  <a:rPr lang="en-US" sz="2300" b="1" dirty="0" smtClean="0">
                    <a:latin typeface="Arial"/>
                    <a:cs typeface="Arial"/>
                  </a:rPr>
                  <a:t> </a:t>
                </a:r>
                <a:r>
                  <a:rPr lang="en-US" sz="2300" dirty="0" smtClean="0"/>
                  <a:t>such that for every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300" dirty="0" smtClean="0"/>
                  <a:t> </a:t>
                </a:r>
                <a:r>
                  <a:rPr lang="en-US" sz="2300" b="1" dirty="0" smtClean="0"/>
                  <a:t> </a:t>
                </a:r>
                <a:endParaRPr lang="en-US" sz="2300" dirty="0" smtClean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23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3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d>
                                  <m:dPr>
                                    <m:ctrlPr>
                                      <a:rPr lang="en-US" sz="23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3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300" b="1" dirty="0" smtClean="0">
                    <a:solidFill>
                      <a:srgbClr val="C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it-IT" sz="23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(∗)</m:t>
                    </m:r>
                  </m:oMath>
                </a14:m>
                <a:r>
                  <a:rPr lang="it-IT" sz="2300" b="1" dirty="0" smtClean="0">
                    <a:solidFill>
                      <a:srgbClr val="C00000"/>
                    </a:solidFill>
                  </a:rPr>
                  <a:t>   </a:t>
                </a:r>
                <a:endParaRPr lang="en-US" sz="23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66" y="1314379"/>
                <a:ext cx="8229600" cy="2621888"/>
              </a:xfrm>
              <a:blipFill rotWithShape="0">
                <a:blip r:embed="rId3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596" y="4280926"/>
                <a:ext cx="8215370" cy="80021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and </a:t>
                </a:r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are </a:t>
                </a:r>
                <a:r>
                  <a:rPr lang="en-US" sz="2300" b="1" u="sng" dirty="0" smtClean="0">
                    <a:solidFill>
                      <a:srgbClr val="0070C0"/>
                    </a:solidFill>
                  </a:rPr>
                  <a:t>statistically</a:t>
                </a:r>
                <a:r>
                  <a:rPr lang="en-US" sz="2300" b="1" dirty="0" smtClean="0">
                    <a:solidFill>
                      <a:srgbClr val="0070C0"/>
                    </a:solidFill>
                  </a:rPr>
                  <a:t> indistinguishable </a:t>
                </a:r>
                <a:r>
                  <a:rPr lang="en-US" sz="2300" dirty="0" smtClean="0"/>
                  <a:t>if </a:t>
                </a:r>
                <a14:m>
                  <m:oMath xmlns:m="http://schemas.openxmlformats.org/officeDocument/2006/math">
                    <m:r>
                      <a:rPr lang="it-IT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(∗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) </m:t>
                    </m:r>
                  </m:oMath>
                </a14:m>
                <a:r>
                  <a:rPr lang="en-US" sz="2300" dirty="0" smtClean="0">
                    <a:cs typeface="Arial"/>
                  </a:rPr>
                  <a:t>holds also for infinitely powerful </a:t>
                </a:r>
                <a14:m>
                  <m:oMath xmlns:m="http://schemas.openxmlformats.org/officeDocument/2006/math">
                    <m:r>
                      <a:rPr lang="it-IT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𝑫</m:t>
                    </m:r>
                  </m:oMath>
                </a14:m>
                <a:r>
                  <a:rPr lang="it-IT" sz="2300" dirty="0" smtClean="0">
                    <a:cs typeface="Arial"/>
                  </a:rPr>
                  <a:t>.</a:t>
                </a:r>
                <a:endParaRPr lang="en-US" sz="23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4280926"/>
                <a:ext cx="8215370" cy="800219"/>
              </a:xfrm>
              <a:prstGeom prst="rect">
                <a:avLst/>
              </a:prstGeom>
              <a:blipFill rotWithShape="0">
                <a:blip r:embed="rId4"/>
                <a:stretch>
                  <a:fillRect l="-737" t="-2128" b="-106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596" y="5449178"/>
                <a:ext cx="8215370" cy="80021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and </a:t>
                </a:r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3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300" dirty="0" smtClean="0"/>
                  <a:t>are </a:t>
                </a:r>
                <a:r>
                  <a:rPr lang="en-US" sz="2300" b="1" u="sng" dirty="0" smtClean="0">
                    <a:solidFill>
                      <a:srgbClr val="0070C0"/>
                    </a:solidFill>
                  </a:rPr>
                  <a:t>perfectly</a:t>
                </a:r>
                <a:r>
                  <a:rPr lang="en-US" sz="2300" b="1" dirty="0" smtClean="0">
                    <a:solidFill>
                      <a:srgbClr val="0070C0"/>
                    </a:solidFill>
                  </a:rPr>
                  <a:t> indistinguishable </a:t>
                </a:r>
                <a:r>
                  <a:rPr lang="en-US" sz="2300" dirty="0" smtClean="0"/>
                  <a:t>if </a:t>
                </a:r>
                <a14:m>
                  <m:oMath xmlns:m="http://schemas.openxmlformats.org/officeDocument/2006/math">
                    <m:r>
                      <a:rPr lang="it-IT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(∗)</m:t>
                    </m:r>
                  </m:oMath>
                </a14:m>
                <a:r>
                  <a:rPr lang="it-IT" sz="2300" b="1" dirty="0" smtClean="0">
                    <a:solidFill>
                      <a:srgbClr val="C00000"/>
                    </a:solidFill>
                    <a:cs typeface="Arial"/>
                  </a:rPr>
                  <a:t> </a:t>
                </a:r>
                <a:r>
                  <a:rPr lang="en-US" sz="2300" dirty="0" smtClean="0">
                    <a:cs typeface="Arial"/>
                  </a:rPr>
                  <a:t>holds also for infinitely powerful</a:t>
                </a:r>
                <a:r>
                  <a:rPr lang="it-IT" sz="2300" dirty="0" smtClean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it-IT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𝑫</m:t>
                    </m:r>
                  </m:oMath>
                </a14:m>
                <a:r>
                  <a:rPr lang="it-IT" sz="2300" dirty="0" smtClean="0">
                    <a:cs typeface="Arial"/>
                  </a:rPr>
                  <a:t>, and </a:t>
                </a:r>
                <a14:m>
                  <m:oMath xmlns:m="http://schemas.openxmlformats.org/officeDocument/2006/math">
                    <m:r>
                      <a:rPr lang="el-GR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𝜺</m:t>
                    </m:r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3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𝟎</m:t>
                    </m:r>
                  </m:oMath>
                </a14:m>
                <a:r>
                  <a:rPr lang="en-US" sz="2300" dirty="0" smtClean="0">
                    <a:cs typeface="Arial"/>
                  </a:rPr>
                  <a:t>.</a:t>
                </a:r>
                <a:r>
                  <a:rPr lang="it-IT" sz="2300" dirty="0" smtClean="0">
                    <a:cs typeface="Arial"/>
                  </a:rPr>
                  <a:t>  </a:t>
                </a:r>
                <a:endParaRPr lang="en-US" sz="23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5449178"/>
                <a:ext cx="8215370" cy="800219"/>
              </a:xfrm>
              <a:prstGeom prst="rect">
                <a:avLst/>
              </a:prstGeom>
              <a:blipFill rotWithShape="0">
                <a:blip r:embed="rId5"/>
                <a:stretch>
                  <a:fillRect l="-737" t="-2857" b="-114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7168" y="31735"/>
                <a:ext cx="8658226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“a cheating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 smtClean="0"/>
                  <a:t> should not learn anything besides of the fact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168" y="31735"/>
                <a:ext cx="8658226" cy="1325563"/>
              </a:xfrm>
              <a:blipFill rotWithShape="0">
                <a:blip r:embed="rId3"/>
                <a:stretch>
                  <a:fillRect l="-2535" t="-7798" r="-1127" b="-142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272" y="1595373"/>
                <a:ext cx="8501122" cy="2214578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b="1" u="sng" dirty="0" smtClean="0">
                    <a:solidFill>
                      <a:srgbClr val="0070C0"/>
                    </a:solidFill>
                  </a:rPr>
                  <a:t>Definition (a bit more formally)</a:t>
                </a:r>
                <a:br>
                  <a:rPr lang="en-US" sz="2400" b="1" u="sng" dirty="0" smtClean="0">
                    <a:solidFill>
                      <a:srgbClr val="0070C0"/>
                    </a:solidFill>
                  </a:rPr>
                </a:br>
                <a:r>
                  <a:rPr lang="en-US" sz="2400" dirty="0" smtClean="0"/>
                  <a:t>For every (even malicious) poly-time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there exists an (expected) poly-time machine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𝐕𝐢𝐞𝐰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400" b="1" baseline="-250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algn="ctr">
                  <a:buNone/>
                </a:pPr>
                <a:r>
                  <a:rPr lang="en-US" sz="2400" b="1" dirty="0" smtClean="0"/>
                  <a:t>is computationally indistinguishable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272" y="1595373"/>
                <a:ext cx="8501122" cy="2214578"/>
              </a:xfrm>
              <a:blipFill rotWithShape="0">
                <a:blip r:embed="rId4"/>
                <a:stretch>
                  <a:fillRect l="-855" t="-26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7158" y="3903698"/>
            <a:ext cx="878684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definition of a </a:t>
            </a:r>
            <a:r>
              <a:rPr lang="en-US" sz="2400" b="1" dirty="0" smtClean="0">
                <a:solidFill>
                  <a:srgbClr val="0070C0"/>
                </a:solidFill>
              </a:rPr>
              <a:t>computational </a:t>
            </a:r>
            <a:r>
              <a:rPr lang="en-US" sz="2400" b="1" dirty="0" smtClean="0"/>
              <a:t>zero-knowledge</a:t>
            </a:r>
            <a:r>
              <a:rPr lang="en-US" sz="2400" dirty="0" smtClean="0"/>
              <a:t>.</a:t>
            </a:r>
          </a:p>
          <a:p>
            <a:endParaRPr lang="en-US" sz="500" dirty="0"/>
          </a:p>
          <a:p>
            <a:r>
              <a:rPr lang="en-US" sz="2400" dirty="0" smtClean="0"/>
              <a:t>By changing the “</a:t>
            </a:r>
            <a:r>
              <a:rPr lang="en-US" sz="2400" b="1" dirty="0" smtClean="0">
                <a:solidFill>
                  <a:srgbClr val="FF0000"/>
                </a:solidFill>
              </a:rPr>
              <a:t>computational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indistinguishability</a:t>
            </a:r>
            <a:r>
              <a:rPr lang="en-US" sz="2400" dirty="0" smtClean="0"/>
              <a:t>” into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FF0000"/>
                </a:solidFill>
              </a:rPr>
              <a:t>statistical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indistinguishability</a:t>
            </a:r>
            <a:r>
              <a:rPr lang="en-US" sz="2400" dirty="0" smtClean="0"/>
              <a:t>” we get a </a:t>
            </a:r>
            <a:r>
              <a:rPr lang="en-US" sz="2400" b="1" dirty="0" smtClean="0">
                <a:solidFill>
                  <a:srgbClr val="0070C0"/>
                </a:solidFill>
              </a:rPr>
              <a:t>statistical</a:t>
            </a:r>
            <a:r>
              <a:rPr lang="en-US" sz="2400" b="1" dirty="0" smtClean="0"/>
              <a:t> zero-knowledge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FF0000"/>
                </a:solidFill>
              </a:rPr>
              <a:t>perfect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indistinguishability” we get a </a:t>
            </a:r>
            <a:r>
              <a:rPr lang="en-US" sz="2400" b="1" dirty="0" smtClean="0">
                <a:solidFill>
                  <a:srgbClr val="0070C0"/>
                </a:solidFill>
              </a:rPr>
              <a:t>perfect</a:t>
            </a:r>
            <a:r>
              <a:rPr lang="en-US" sz="2400" b="1" dirty="0" smtClean="0"/>
              <a:t> zero-knowledge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5429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787824" y="4786324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indent="346075">
              <a:buNone/>
            </a:pPr>
            <a:endParaRPr lang="en-US" b="1" u="sng" dirty="0" smtClean="0">
              <a:solidFill>
                <a:srgbClr val="0070C0"/>
              </a:solidFill>
            </a:endParaRPr>
          </a:p>
          <a:p>
            <a:pPr indent="346075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Example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928670"/>
                <a:ext cx="8572560" cy="236380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graph</a:t>
                </a:r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binary symmetric relation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b="1" dirty="0" smtClean="0"/>
                  <a:t>.</a:t>
                </a:r>
              </a:p>
              <a:p>
                <a:pPr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graph isomorphism between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function: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 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buNone/>
                </a:pPr>
                <a:r>
                  <a:rPr lang="en-US" dirty="0" smtClean="0"/>
                  <a:t>such that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iff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Graphs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isomorphic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if there exists an isomorphism between them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928670"/>
                <a:ext cx="8572560" cy="2363806"/>
              </a:xfrm>
              <a:blipFill rotWithShape="0">
                <a:blip r:embed="rId3"/>
                <a:stretch>
                  <a:fillRect l="-782" t="-51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Picture 1" descr="http://upload.wikimedia.org/wikipedia/commons/thumb/9/9a/Graph_isomorphism_a.svg/100px-Graph_isomorphism_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00571"/>
            <a:ext cx="952500" cy="2028825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commons/thumb/8/84/Graph_isomorphism_b.svg/210px-Graph_isomorphism_b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400571"/>
            <a:ext cx="2000250" cy="200025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43636" y="3500438"/>
                <a:ext cx="1857388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dirty="0" smtClean="0"/>
                  <a:t>isomorphism:</a:t>
                </a:r>
              </a:p>
              <a:p>
                <a:endParaRPr lang="pt-BR" sz="2000" b="1" dirty="0" smtClean="0">
                  <a:solidFill>
                    <a:srgbClr val="C00000"/>
                  </a:solidFill>
                </a:endParaRPr>
              </a:p>
              <a:p>
                <a:pPr marL="230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000" b="1" dirty="0" smtClean="0">
                  <a:solidFill>
                    <a:srgbClr val="FF0000"/>
                  </a:solidFill>
                </a:endParaRPr>
              </a:p>
              <a:p>
                <a:pPr marL="230188"/>
                <a:r>
                  <a:rPr lang="pt-BR" sz="2000" b="1" i="1" dirty="0" smtClean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pt-B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pt-BR" sz="2000" b="1" dirty="0" smtClean="0">
                  <a:solidFill>
                    <a:srgbClr val="FF0000"/>
                  </a:solidFill>
                </a:endParaRPr>
              </a:p>
              <a:p>
                <a:pPr marL="230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pt-BR" sz="2000" b="1" dirty="0" smtClean="0">
                  <a:solidFill>
                    <a:srgbClr val="FF0000"/>
                  </a:solidFill>
                </a:endParaRPr>
              </a:p>
              <a:p>
                <a:pPr marL="230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pt-BR" sz="2000" b="1" dirty="0" smtClean="0">
                  <a:solidFill>
                    <a:srgbClr val="FF0000"/>
                  </a:solidFill>
                </a:endParaRPr>
              </a:p>
              <a:p>
                <a:pPr marL="230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pt-BR" sz="2000" b="1" dirty="0" smtClean="0">
                  <a:solidFill>
                    <a:srgbClr val="FF0000"/>
                  </a:solidFill>
                </a:endParaRPr>
              </a:p>
              <a:p>
                <a:pPr marL="230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BR" sz="2000" b="1" dirty="0" smtClean="0">
                  <a:solidFill>
                    <a:srgbClr val="FF0000"/>
                  </a:solidFill>
                </a:endParaRPr>
              </a:p>
              <a:p>
                <a:pPr marL="230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pt-BR" sz="2000" b="1" dirty="0" smtClean="0">
                  <a:solidFill>
                    <a:srgbClr val="FF0000"/>
                  </a:solidFill>
                </a:endParaRPr>
              </a:p>
              <a:p>
                <a:pPr marL="230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36" y="3500438"/>
                <a:ext cx="1857388" cy="3170099"/>
              </a:xfrm>
              <a:prstGeom prst="rect">
                <a:avLst/>
              </a:prstGeom>
              <a:blipFill rotWithShape="0">
                <a:blip r:embed="rId6"/>
                <a:stretch>
                  <a:fillRect l="-3607" t="-962" b="-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15272" y="655022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© Wikipedia</a:t>
            </a:r>
            <a:endParaRPr lang="en-US" sz="1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5992"/>
            <a:ext cx="9144000" cy="135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Unlike what we saw on the previous lectures: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the enemy can be one of the parties</a:t>
            </a:r>
          </a:p>
          <a:p>
            <a:pPr algn="r">
              <a:buNone/>
            </a:pP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 external entity)</a:t>
            </a:r>
          </a:p>
          <a:p>
            <a:pPr algn="r"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A cheating party is sometimes called a </a:t>
            </a:r>
            <a:r>
              <a:rPr lang="en-US" sz="2800" b="1" dirty="0" smtClean="0"/>
              <a:t>corrupted </a:t>
            </a:r>
            <a:r>
              <a:rPr lang="en-US" sz="2800" dirty="0" smtClean="0"/>
              <a:t>party, or a </a:t>
            </a:r>
            <a:r>
              <a:rPr lang="en-US" sz="2800" b="1" dirty="0" smtClean="0"/>
              <a:t>malicious </a:t>
            </a:r>
            <a:r>
              <a:rPr lang="en-US" sz="2800" dirty="0" smtClean="0"/>
              <a:t>party</a:t>
            </a:r>
            <a:r>
              <a:rPr lang="en-US" sz="2800" b="1" dirty="0" smtClean="0"/>
              <a:t>.</a:t>
            </a:r>
          </a:p>
          <a:p>
            <a:pPr>
              <a:buNone/>
            </a:pPr>
            <a:endParaRPr lang="en-US" sz="2800" b="1" dirty="0"/>
          </a:p>
          <a:p>
            <a:pPr algn="r">
              <a:buNone/>
            </a:pPr>
            <a:r>
              <a:rPr lang="en-US" sz="2800" dirty="0" smtClean="0"/>
              <a:t>We will see many other examples of this later!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736"/>
            <a:ext cx="9144000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48640" rtlCol="0" anchor="ctr"/>
          <a:lstStyle/>
          <a:p>
            <a:pPr>
              <a:buNone/>
            </a:pPr>
            <a:r>
              <a:rPr lang="en-US" sz="2800" dirty="0"/>
              <a:t>No poly-time algorithm for the graph isomorphism problem is known.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0" y="13478"/>
            <a:ext cx="7886700" cy="1325563"/>
          </a:xfrm>
        </p:spPr>
        <p:txBody>
          <a:bodyPr/>
          <a:lstStyle/>
          <a:p>
            <a:r>
              <a:rPr lang="en-US" dirty="0" smtClean="0"/>
              <a:t>Hardness of graph isomorphism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250" y="3052885"/>
                <a:ext cx="7886700" cy="2893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Without loss of generality we will consider only isomorphism between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′={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(for some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).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That is, a bijection: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is a permutation of the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250" y="3052885"/>
                <a:ext cx="7886700" cy="2893763"/>
              </a:xfrm>
              <a:blipFill rotWithShape="0">
                <a:blip r:embed="rId3"/>
                <a:stretch>
                  <a:fillRect l="-1546" t="-3789" b="-16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zero knowledge proof of graph isomorphism – a wrong solutio</a:t>
            </a:r>
            <a:r>
              <a:rPr lang="en-US" dirty="0"/>
              <a:t>n</a:t>
            </a:r>
          </a:p>
        </p:txBody>
      </p:sp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1168"/>
            <a:ext cx="1428760" cy="1462767"/>
          </a:xfrm>
          <a:prstGeom prst="rect">
            <a:avLst/>
          </a:prstGeom>
          <a:noFill/>
        </p:spPr>
      </p:pic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992606"/>
            <a:ext cx="1428760" cy="13591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29586" y="2849730"/>
            <a:ext cx="8540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714620"/>
            <a:ext cx="80124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3071802" y="1778160"/>
                <a:ext cx="3071834" cy="10156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>
                    <a:solidFill>
                      <a:srgbClr val="0070C0"/>
                    </a:solidFill>
                  </a:rPr>
                  <a:t>statement</a:t>
                </a:r>
              </a:p>
              <a:p>
                <a:pPr algn="ctr"/>
                <a:r>
                  <a:rPr lang="en-US" sz="2000" dirty="0" smtClean="0"/>
                  <a:t>graphs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are isomorphic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1802" y="1778160"/>
                <a:ext cx="3071834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3"/>
            <a:endCxn id="4" idx="0"/>
          </p:cNvCxnSpPr>
          <p:nvPr/>
        </p:nvCxnSpPr>
        <p:spPr>
          <a:xfrm rot="10800000" flipV="1">
            <a:off x="1428728" y="2285992"/>
            <a:ext cx="1643074" cy="635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5" idx="0"/>
          </p:cNvCxnSpPr>
          <p:nvPr/>
        </p:nvCxnSpPr>
        <p:spPr>
          <a:xfrm>
            <a:off x="6143636" y="2285992"/>
            <a:ext cx="1714512" cy="7066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2786050" y="3500438"/>
                <a:ext cx="4000528" cy="1000132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50" y="3500438"/>
                <a:ext cx="4000528" cy="1000132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2910" y="3643314"/>
                <a:ext cx="1714512" cy="14365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computes the isomorphism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l-GR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between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10" y="3643314"/>
                <a:ext cx="1714512" cy="14365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072330" y="4429132"/>
                <a:ext cx="1714512" cy="164307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checks if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l-GR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is an </a:t>
                </a:r>
                <a:r>
                  <a:rPr lang="en-US" sz="2000" dirty="0"/>
                  <a:t>i</a:t>
                </a:r>
                <a:r>
                  <a:rPr lang="en-US" sz="2000" dirty="0" smtClean="0"/>
                  <a:t>somorphism between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30" y="4429132"/>
                <a:ext cx="1714512" cy="16430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50" y="141926"/>
            <a:ext cx="7886700" cy="1325563"/>
          </a:xfrm>
        </p:spPr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7001"/>
                <a:ext cx="8229600" cy="3829063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274320" anchor="ctr"/>
              <a:lstStyle/>
              <a:p>
                <a:pPr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graph</a:t>
                </a:r>
                <a:r>
                  <a:rPr lang="en-US" dirty="0" smtClean="0"/>
                  <a:t>, and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permutation</a:t>
                </a:r>
              </a:p>
              <a:p>
                <a:pPr>
                  <a:buNone/>
                </a:pPr>
                <a:r>
                  <a:rPr lang="en-US" dirty="0" smtClean="0"/>
                  <a:t>then by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we mean a graph  </a:t>
                </a:r>
              </a:p>
              <a:p>
                <a:pPr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dirty="0" smtClean="0"/>
                  <a:t>where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dirty="0" smtClean="0"/>
                  <a:t>iff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7001"/>
                <a:ext cx="8229600" cy="38290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A fact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14480" y="1988098"/>
            <a:ext cx="6429420" cy="3357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4143372" y="2773916"/>
            <a:ext cx="3214710" cy="2000263"/>
          </a:xfrm>
          <a:custGeom>
            <a:avLst/>
            <a:gdLst>
              <a:gd name="connsiteX0" fmla="*/ 1458930 w 2208943"/>
              <a:gd name="connsiteY0" fmla="*/ 154112 h 1876921"/>
              <a:gd name="connsiteX1" fmla="*/ 1828800 w 2208943"/>
              <a:gd name="connsiteY1" fmla="*/ 174660 h 1876921"/>
              <a:gd name="connsiteX2" fmla="*/ 2013734 w 2208943"/>
              <a:gd name="connsiteY2" fmla="*/ 184934 h 1876921"/>
              <a:gd name="connsiteX3" fmla="*/ 2085653 w 2208943"/>
              <a:gd name="connsiteY3" fmla="*/ 215757 h 1876921"/>
              <a:gd name="connsiteX4" fmla="*/ 2157573 w 2208943"/>
              <a:gd name="connsiteY4" fmla="*/ 287676 h 1876921"/>
              <a:gd name="connsiteX5" fmla="*/ 2208943 w 2208943"/>
              <a:gd name="connsiteY5" fmla="*/ 431514 h 1876921"/>
              <a:gd name="connsiteX6" fmla="*/ 2188395 w 2208943"/>
              <a:gd name="connsiteY6" fmla="*/ 1212350 h 1876921"/>
              <a:gd name="connsiteX7" fmla="*/ 2167847 w 2208943"/>
              <a:gd name="connsiteY7" fmla="*/ 1294543 h 1876921"/>
              <a:gd name="connsiteX8" fmla="*/ 2157573 w 2208943"/>
              <a:gd name="connsiteY8" fmla="*/ 1345914 h 1876921"/>
              <a:gd name="connsiteX9" fmla="*/ 2137024 w 2208943"/>
              <a:gd name="connsiteY9" fmla="*/ 1387011 h 1876921"/>
              <a:gd name="connsiteX10" fmla="*/ 2116476 w 2208943"/>
              <a:gd name="connsiteY10" fmla="*/ 1448656 h 1876921"/>
              <a:gd name="connsiteX11" fmla="*/ 2106202 w 2208943"/>
              <a:gd name="connsiteY11" fmla="*/ 1479478 h 1876921"/>
              <a:gd name="connsiteX12" fmla="*/ 2085653 w 2208943"/>
              <a:gd name="connsiteY12" fmla="*/ 1500026 h 1876921"/>
              <a:gd name="connsiteX13" fmla="*/ 2034283 w 2208943"/>
              <a:gd name="connsiteY13" fmla="*/ 1571946 h 1876921"/>
              <a:gd name="connsiteX14" fmla="*/ 1972638 w 2208943"/>
              <a:gd name="connsiteY14" fmla="*/ 1633591 h 1876921"/>
              <a:gd name="connsiteX15" fmla="*/ 1952089 w 2208943"/>
              <a:gd name="connsiteY15" fmla="*/ 1654139 h 1876921"/>
              <a:gd name="connsiteX16" fmla="*/ 1910993 w 2208943"/>
              <a:gd name="connsiteY16" fmla="*/ 1705510 h 1876921"/>
              <a:gd name="connsiteX17" fmla="*/ 1859622 w 2208943"/>
              <a:gd name="connsiteY17" fmla="*/ 1726058 h 1876921"/>
              <a:gd name="connsiteX18" fmla="*/ 1808251 w 2208943"/>
              <a:gd name="connsiteY18" fmla="*/ 1767155 h 1876921"/>
              <a:gd name="connsiteX19" fmla="*/ 1756880 w 2208943"/>
              <a:gd name="connsiteY19" fmla="*/ 1787703 h 1876921"/>
              <a:gd name="connsiteX20" fmla="*/ 1654139 w 2208943"/>
              <a:gd name="connsiteY20" fmla="*/ 1818525 h 1876921"/>
              <a:gd name="connsiteX21" fmla="*/ 1407559 w 2208943"/>
              <a:gd name="connsiteY21" fmla="*/ 1818525 h 1876921"/>
              <a:gd name="connsiteX22" fmla="*/ 1376737 w 2208943"/>
              <a:gd name="connsiteY22" fmla="*/ 1797977 h 1876921"/>
              <a:gd name="connsiteX23" fmla="*/ 1345914 w 2208943"/>
              <a:gd name="connsiteY23" fmla="*/ 1787703 h 1876921"/>
              <a:gd name="connsiteX24" fmla="*/ 1160979 w 2208943"/>
              <a:gd name="connsiteY24" fmla="*/ 1736332 h 1876921"/>
              <a:gd name="connsiteX25" fmla="*/ 1078786 w 2208943"/>
              <a:gd name="connsiteY25" fmla="*/ 1705510 h 1876921"/>
              <a:gd name="connsiteX26" fmla="*/ 986319 w 2208943"/>
              <a:gd name="connsiteY26" fmla="*/ 1654139 h 1876921"/>
              <a:gd name="connsiteX27" fmla="*/ 934948 w 2208943"/>
              <a:gd name="connsiteY27" fmla="*/ 1633591 h 1876921"/>
              <a:gd name="connsiteX28" fmla="*/ 852755 w 2208943"/>
              <a:gd name="connsiteY28" fmla="*/ 1602768 h 1876921"/>
              <a:gd name="connsiteX29" fmla="*/ 750013 w 2208943"/>
              <a:gd name="connsiteY29" fmla="*/ 1561671 h 1876921"/>
              <a:gd name="connsiteX30" fmla="*/ 616449 w 2208943"/>
              <a:gd name="connsiteY30" fmla="*/ 1541123 h 1876921"/>
              <a:gd name="connsiteX31" fmla="*/ 585626 w 2208943"/>
              <a:gd name="connsiteY31" fmla="*/ 1530849 h 1876921"/>
              <a:gd name="connsiteX32" fmla="*/ 534256 w 2208943"/>
              <a:gd name="connsiteY32" fmla="*/ 1510301 h 1876921"/>
              <a:gd name="connsiteX33" fmla="*/ 441788 w 2208943"/>
              <a:gd name="connsiteY33" fmla="*/ 1500026 h 1876921"/>
              <a:gd name="connsiteX34" fmla="*/ 410966 w 2208943"/>
              <a:gd name="connsiteY34" fmla="*/ 1489752 h 1876921"/>
              <a:gd name="connsiteX35" fmla="*/ 369869 w 2208943"/>
              <a:gd name="connsiteY35" fmla="*/ 1469204 h 1876921"/>
              <a:gd name="connsiteX36" fmla="*/ 328773 w 2208943"/>
              <a:gd name="connsiteY36" fmla="*/ 1458930 h 1876921"/>
              <a:gd name="connsiteX37" fmla="*/ 267128 w 2208943"/>
              <a:gd name="connsiteY37" fmla="*/ 1417833 h 1876921"/>
              <a:gd name="connsiteX38" fmla="*/ 205483 w 2208943"/>
              <a:gd name="connsiteY38" fmla="*/ 1376737 h 1876921"/>
              <a:gd name="connsiteX39" fmla="*/ 184934 w 2208943"/>
              <a:gd name="connsiteY39" fmla="*/ 1345914 h 1876921"/>
              <a:gd name="connsiteX40" fmla="*/ 82193 w 2208943"/>
              <a:gd name="connsiteY40" fmla="*/ 1253447 h 1876921"/>
              <a:gd name="connsiteX41" fmla="*/ 10274 w 2208943"/>
              <a:gd name="connsiteY41" fmla="*/ 1140431 h 1876921"/>
              <a:gd name="connsiteX42" fmla="*/ 0 w 2208943"/>
              <a:gd name="connsiteY42" fmla="*/ 1099334 h 1876921"/>
              <a:gd name="connsiteX43" fmla="*/ 10274 w 2208943"/>
              <a:gd name="connsiteY43" fmla="*/ 965770 h 1876921"/>
              <a:gd name="connsiteX44" fmla="*/ 20548 w 2208943"/>
              <a:gd name="connsiteY44" fmla="*/ 934948 h 1876921"/>
              <a:gd name="connsiteX45" fmla="*/ 51370 w 2208943"/>
              <a:gd name="connsiteY45" fmla="*/ 904125 h 1876921"/>
              <a:gd name="connsiteX46" fmla="*/ 92467 w 2208943"/>
              <a:gd name="connsiteY46" fmla="*/ 842480 h 1876921"/>
              <a:gd name="connsiteX47" fmla="*/ 123289 w 2208943"/>
              <a:gd name="connsiteY47" fmla="*/ 832206 h 1876921"/>
              <a:gd name="connsiteX48" fmla="*/ 143838 w 2208943"/>
              <a:gd name="connsiteY48" fmla="*/ 801384 h 1876921"/>
              <a:gd name="connsiteX49" fmla="*/ 205483 w 2208943"/>
              <a:gd name="connsiteY49" fmla="*/ 770561 h 1876921"/>
              <a:gd name="connsiteX50" fmla="*/ 246579 w 2208943"/>
              <a:gd name="connsiteY50" fmla="*/ 760287 h 1876921"/>
              <a:gd name="connsiteX51" fmla="*/ 308224 w 2208943"/>
              <a:gd name="connsiteY51" fmla="*/ 719191 h 1876921"/>
              <a:gd name="connsiteX52" fmla="*/ 328773 w 2208943"/>
              <a:gd name="connsiteY52" fmla="*/ 698642 h 1876921"/>
              <a:gd name="connsiteX53" fmla="*/ 369869 w 2208943"/>
              <a:gd name="connsiteY53" fmla="*/ 678094 h 1876921"/>
              <a:gd name="connsiteX54" fmla="*/ 390418 w 2208943"/>
              <a:gd name="connsiteY54" fmla="*/ 657546 h 1876921"/>
              <a:gd name="connsiteX55" fmla="*/ 452062 w 2208943"/>
              <a:gd name="connsiteY55" fmla="*/ 626723 h 1876921"/>
              <a:gd name="connsiteX56" fmla="*/ 503433 w 2208943"/>
              <a:gd name="connsiteY56" fmla="*/ 595901 h 1876921"/>
              <a:gd name="connsiteX57" fmla="*/ 565078 w 2208943"/>
              <a:gd name="connsiteY57" fmla="*/ 544530 h 1876921"/>
              <a:gd name="connsiteX58" fmla="*/ 575352 w 2208943"/>
              <a:gd name="connsiteY58" fmla="*/ 503433 h 1876921"/>
              <a:gd name="connsiteX59" fmla="*/ 595901 w 2208943"/>
              <a:gd name="connsiteY59" fmla="*/ 410966 h 1876921"/>
              <a:gd name="connsiteX60" fmla="*/ 626723 w 2208943"/>
              <a:gd name="connsiteY60" fmla="*/ 328773 h 1876921"/>
              <a:gd name="connsiteX61" fmla="*/ 657546 w 2208943"/>
              <a:gd name="connsiteY61" fmla="*/ 277402 h 1876921"/>
              <a:gd name="connsiteX62" fmla="*/ 678094 w 2208943"/>
              <a:gd name="connsiteY62" fmla="*/ 236305 h 1876921"/>
              <a:gd name="connsiteX63" fmla="*/ 719191 w 2208943"/>
              <a:gd name="connsiteY63" fmla="*/ 174660 h 1876921"/>
              <a:gd name="connsiteX64" fmla="*/ 801384 w 2208943"/>
              <a:gd name="connsiteY64" fmla="*/ 82193 h 1876921"/>
              <a:gd name="connsiteX65" fmla="*/ 832206 w 2208943"/>
              <a:gd name="connsiteY65" fmla="*/ 71919 h 1876921"/>
              <a:gd name="connsiteX66" fmla="*/ 852755 w 2208943"/>
              <a:gd name="connsiteY66" fmla="*/ 41096 h 1876921"/>
              <a:gd name="connsiteX67" fmla="*/ 914400 w 2208943"/>
              <a:gd name="connsiteY67" fmla="*/ 0 h 1876921"/>
              <a:gd name="connsiteX68" fmla="*/ 1150705 w 2208943"/>
              <a:gd name="connsiteY68" fmla="*/ 10274 h 1876921"/>
              <a:gd name="connsiteX69" fmla="*/ 1212350 w 2208943"/>
              <a:gd name="connsiteY69" fmla="*/ 30822 h 1876921"/>
              <a:gd name="connsiteX70" fmla="*/ 1243173 w 2208943"/>
              <a:gd name="connsiteY70" fmla="*/ 41096 h 1876921"/>
              <a:gd name="connsiteX71" fmla="*/ 1273995 w 2208943"/>
              <a:gd name="connsiteY71" fmla="*/ 51370 h 1876921"/>
              <a:gd name="connsiteX72" fmla="*/ 1356188 w 2208943"/>
              <a:gd name="connsiteY72" fmla="*/ 92467 h 1876921"/>
              <a:gd name="connsiteX73" fmla="*/ 1387011 w 2208943"/>
              <a:gd name="connsiteY73" fmla="*/ 102741 h 1876921"/>
              <a:gd name="connsiteX74" fmla="*/ 1407559 w 2208943"/>
              <a:gd name="connsiteY74" fmla="*/ 133564 h 1876921"/>
              <a:gd name="connsiteX75" fmla="*/ 1458930 w 2208943"/>
              <a:gd name="connsiteY75" fmla="*/ 154112 h 187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208943" h="1876921">
                <a:moveTo>
                  <a:pt x="1458930" y="154112"/>
                </a:moveTo>
                <a:cubicBezTo>
                  <a:pt x="1529137" y="160961"/>
                  <a:pt x="1468325" y="160524"/>
                  <a:pt x="1828800" y="174660"/>
                </a:cubicBezTo>
                <a:cubicBezTo>
                  <a:pt x="1890492" y="177079"/>
                  <a:pt x="1952089" y="181509"/>
                  <a:pt x="2013734" y="184934"/>
                </a:cubicBezTo>
                <a:cubicBezTo>
                  <a:pt x="2049334" y="193835"/>
                  <a:pt x="2058364" y="191197"/>
                  <a:pt x="2085653" y="215757"/>
                </a:cubicBezTo>
                <a:cubicBezTo>
                  <a:pt x="2110853" y="238437"/>
                  <a:pt x="2157573" y="287676"/>
                  <a:pt x="2157573" y="287676"/>
                </a:cubicBezTo>
                <a:cubicBezTo>
                  <a:pt x="2203913" y="403528"/>
                  <a:pt x="2189723" y="354634"/>
                  <a:pt x="2208943" y="431514"/>
                </a:cubicBezTo>
                <a:cubicBezTo>
                  <a:pt x="2202094" y="691793"/>
                  <a:pt x="2200779" y="952276"/>
                  <a:pt x="2188395" y="1212350"/>
                </a:cubicBezTo>
                <a:cubicBezTo>
                  <a:pt x="2187052" y="1240559"/>
                  <a:pt x="2173385" y="1266851"/>
                  <a:pt x="2167847" y="1294543"/>
                </a:cubicBezTo>
                <a:cubicBezTo>
                  <a:pt x="2164422" y="1311667"/>
                  <a:pt x="2163095" y="1329347"/>
                  <a:pt x="2157573" y="1345914"/>
                </a:cubicBezTo>
                <a:cubicBezTo>
                  <a:pt x="2152730" y="1360444"/>
                  <a:pt x="2142712" y="1372790"/>
                  <a:pt x="2137024" y="1387011"/>
                </a:cubicBezTo>
                <a:cubicBezTo>
                  <a:pt x="2128980" y="1407122"/>
                  <a:pt x="2123325" y="1428108"/>
                  <a:pt x="2116476" y="1448656"/>
                </a:cubicBezTo>
                <a:cubicBezTo>
                  <a:pt x="2113051" y="1458930"/>
                  <a:pt x="2113860" y="1471820"/>
                  <a:pt x="2106202" y="1479478"/>
                </a:cubicBezTo>
                <a:cubicBezTo>
                  <a:pt x="2099352" y="1486327"/>
                  <a:pt x="2091704" y="1492462"/>
                  <a:pt x="2085653" y="1500026"/>
                </a:cubicBezTo>
                <a:cubicBezTo>
                  <a:pt x="2045625" y="1550061"/>
                  <a:pt x="2086356" y="1514087"/>
                  <a:pt x="2034283" y="1571946"/>
                </a:cubicBezTo>
                <a:cubicBezTo>
                  <a:pt x="2014843" y="1593546"/>
                  <a:pt x="1993186" y="1613043"/>
                  <a:pt x="1972638" y="1633591"/>
                </a:cubicBezTo>
                <a:cubicBezTo>
                  <a:pt x="1965788" y="1640440"/>
                  <a:pt x="1957462" y="1646079"/>
                  <a:pt x="1952089" y="1654139"/>
                </a:cubicBezTo>
                <a:cubicBezTo>
                  <a:pt x="1943395" y="1667179"/>
                  <a:pt x="1926757" y="1696502"/>
                  <a:pt x="1910993" y="1705510"/>
                </a:cubicBezTo>
                <a:cubicBezTo>
                  <a:pt x="1894980" y="1714660"/>
                  <a:pt x="1876746" y="1719209"/>
                  <a:pt x="1859622" y="1726058"/>
                </a:cubicBezTo>
                <a:cubicBezTo>
                  <a:pt x="1842498" y="1739757"/>
                  <a:pt x="1827055" y="1755873"/>
                  <a:pt x="1808251" y="1767155"/>
                </a:cubicBezTo>
                <a:cubicBezTo>
                  <a:pt x="1792436" y="1776644"/>
                  <a:pt x="1774212" y="1781400"/>
                  <a:pt x="1756880" y="1787703"/>
                </a:cubicBezTo>
                <a:cubicBezTo>
                  <a:pt x="1701851" y="1807713"/>
                  <a:pt x="1703203" y="1806259"/>
                  <a:pt x="1654139" y="1818525"/>
                </a:cubicBezTo>
                <a:cubicBezTo>
                  <a:pt x="1566546" y="1876921"/>
                  <a:pt x="1616062" y="1853276"/>
                  <a:pt x="1407559" y="1818525"/>
                </a:cubicBezTo>
                <a:cubicBezTo>
                  <a:pt x="1395379" y="1816495"/>
                  <a:pt x="1387781" y="1803499"/>
                  <a:pt x="1376737" y="1797977"/>
                </a:cubicBezTo>
                <a:cubicBezTo>
                  <a:pt x="1367050" y="1793134"/>
                  <a:pt x="1356378" y="1790494"/>
                  <a:pt x="1345914" y="1787703"/>
                </a:cubicBezTo>
                <a:cubicBezTo>
                  <a:pt x="1165537" y="1739602"/>
                  <a:pt x="1281256" y="1776424"/>
                  <a:pt x="1160979" y="1736332"/>
                </a:cubicBezTo>
                <a:cubicBezTo>
                  <a:pt x="1097672" y="1694127"/>
                  <a:pt x="1167658" y="1735134"/>
                  <a:pt x="1078786" y="1705510"/>
                </a:cubicBezTo>
                <a:cubicBezTo>
                  <a:pt x="1049105" y="1695616"/>
                  <a:pt x="1012651" y="1667305"/>
                  <a:pt x="986319" y="1654139"/>
                </a:cubicBezTo>
                <a:cubicBezTo>
                  <a:pt x="969823" y="1645891"/>
                  <a:pt x="951801" y="1641081"/>
                  <a:pt x="934948" y="1633591"/>
                </a:cubicBezTo>
                <a:cubicBezTo>
                  <a:pt x="865868" y="1602889"/>
                  <a:pt x="922864" y="1620295"/>
                  <a:pt x="852755" y="1602768"/>
                </a:cubicBezTo>
                <a:cubicBezTo>
                  <a:pt x="812236" y="1562251"/>
                  <a:pt x="841603" y="1584569"/>
                  <a:pt x="750013" y="1561671"/>
                </a:cubicBezTo>
                <a:cubicBezTo>
                  <a:pt x="678835" y="1543876"/>
                  <a:pt x="722939" y="1552955"/>
                  <a:pt x="616449" y="1541123"/>
                </a:cubicBezTo>
                <a:cubicBezTo>
                  <a:pt x="606175" y="1537698"/>
                  <a:pt x="595767" y="1534652"/>
                  <a:pt x="585626" y="1530849"/>
                </a:cubicBezTo>
                <a:cubicBezTo>
                  <a:pt x="568358" y="1524374"/>
                  <a:pt x="552289" y="1514165"/>
                  <a:pt x="534256" y="1510301"/>
                </a:cubicBezTo>
                <a:cubicBezTo>
                  <a:pt x="503932" y="1503803"/>
                  <a:pt x="472611" y="1503451"/>
                  <a:pt x="441788" y="1500026"/>
                </a:cubicBezTo>
                <a:cubicBezTo>
                  <a:pt x="431514" y="1496601"/>
                  <a:pt x="420920" y="1494018"/>
                  <a:pt x="410966" y="1489752"/>
                </a:cubicBezTo>
                <a:cubicBezTo>
                  <a:pt x="396888" y="1483719"/>
                  <a:pt x="384210" y="1474582"/>
                  <a:pt x="369869" y="1469204"/>
                </a:cubicBezTo>
                <a:cubicBezTo>
                  <a:pt x="356648" y="1464246"/>
                  <a:pt x="342472" y="1462355"/>
                  <a:pt x="328773" y="1458930"/>
                </a:cubicBezTo>
                <a:cubicBezTo>
                  <a:pt x="289527" y="1419686"/>
                  <a:pt x="329327" y="1455153"/>
                  <a:pt x="267128" y="1417833"/>
                </a:cubicBezTo>
                <a:cubicBezTo>
                  <a:pt x="245951" y="1405127"/>
                  <a:pt x="205483" y="1376737"/>
                  <a:pt x="205483" y="1376737"/>
                </a:cubicBezTo>
                <a:cubicBezTo>
                  <a:pt x="198633" y="1366463"/>
                  <a:pt x="193666" y="1354646"/>
                  <a:pt x="184934" y="1345914"/>
                </a:cubicBezTo>
                <a:cubicBezTo>
                  <a:pt x="115789" y="1276769"/>
                  <a:pt x="164093" y="1362646"/>
                  <a:pt x="82193" y="1253447"/>
                </a:cubicBezTo>
                <a:cubicBezTo>
                  <a:pt x="55646" y="1218051"/>
                  <a:pt x="26050" y="1182502"/>
                  <a:pt x="10274" y="1140431"/>
                </a:cubicBezTo>
                <a:cubicBezTo>
                  <a:pt x="5316" y="1127209"/>
                  <a:pt x="3425" y="1113033"/>
                  <a:pt x="0" y="1099334"/>
                </a:cubicBezTo>
                <a:cubicBezTo>
                  <a:pt x="3425" y="1054813"/>
                  <a:pt x="4736" y="1010078"/>
                  <a:pt x="10274" y="965770"/>
                </a:cubicBezTo>
                <a:cubicBezTo>
                  <a:pt x="11617" y="955024"/>
                  <a:pt x="14541" y="943959"/>
                  <a:pt x="20548" y="934948"/>
                </a:cubicBezTo>
                <a:cubicBezTo>
                  <a:pt x="28608" y="922858"/>
                  <a:pt x="41096" y="914399"/>
                  <a:pt x="51370" y="904125"/>
                </a:cubicBezTo>
                <a:cubicBezTo>
                  <a:pt x="62142" y="871810"/>
                  <a:pt x="59483" y="864469"/>
                  <a:pt x="92467" y="842480"/>
                </a:cubicBezTo>
                <a:cubicBezTo>
                  <a:pt x="101478" y="836473"/>
                  <a:pt x="113015" y="835631"/>
                  <a:pt x="123289" y="832206"/>
                </a:cubicBezTo>
                <a:cubicBezTo>
                  <a:pt x="130139" y="821932"/>
                  <a:pt x="135107" y="810115"/>
                  <a:pt x="143838" y="801384"/>
                </a:cubicBezTo>
                <a:cubicBezTo>
                  <a:pt x="161851" y="783371"/>
                  <a:pt x="182083" y="777247"/>
                  <a:pt x="205483" y="770561"/>
                </a:cubicBezTo>
                <a:cubicBezTo>
                  <a:pt x="219060" y="766682"/>
                  <a:pt x="232880" y="763712"/>
                  <a:pt x="246579" y="760287"/>
                </a:cubicBezTo>
                <a:cubicBezTo>
                  <a:pt x="267127" y="746588"/>
                  <a:pt x="290761" y="736654"/>
                  <a:pt x="308224" y="719191"/>
                </a:cubicBezTo>
                <a:cubicBezTo>
                  <a:pt x="315074" y="712341"/>
                  <a:pt x="320713" y="704015"/>
                  <a:pt x="328773" y="698642"/>
                </a:cubicBezTo>
                <a:cubicBezTo>
                  <a:pt x="341516" y="690146"/>
                  <a:pt x="357126" y="686589"/>
                  <a:pt x="369869" y="678094"/>
                </a:cubicBezTo>
                <a:cubicBezTo>
                  <a:pt x="377929" y="672721"/>
                  <a:pt x="382854" y="663597"/>
                  <a:pt x="390418" y="657546"/>
                </a:cubicBezTo>
                <a:cubicBezTo>
                  <a:pt x="418873" y="634782"/>
                  <a:pt x="419505" y="637575"/>
                  <a:pt x="452062" y="626723"/>
                </a:cubicBezTo>
                <a:cubicBezTo>
                  <a:pt x="492200" y="586587"/>
                  <a:pt x="450082" y="622577"/>
                  <a:pt x="503433" y="595901"/>
                </a:cubicBezTo>
                <a:cubicBezTo>
                  <a:pt x="532041" y="581597"/>
                  <a:pt x="542356" y="567252"/>
                  <a:pt x="565078" y="544530"/>
                </a:cubicBezTo>
                <a:cubicBezTo>
                  <a:pt x="568503" y="530831"/>
                  <a:pt x="572289" y="517217"/>
                  <a:pt x="575352" y="503433"/>
                </a:cubicBezTo>
                <a:cubicBezTo>
                  <a:pt x="585949" y="455744"/>
                  <a:pt x="583368" y="454830"/>
                  <a:pt x="595901" y="410966"/>
                </a:cubicBezTo>
                <a:cubicBezTo>
                  <a:pt x="605233" y="378307"/>
                  <a:pt x="613689" y="363532"/>
                  <a:pt x="626723" y="328773"/>
                </a:cubicBezTo>
                <a:cubicBezTo>
                  <a:pt x="642728" y="286093"/>
                  <a:pt x="626953" y="307994"/>
                  <a:pt x="657546" y="277402"/>
                </a:cubicBezTo>
                <a:cubicBezTo>
                  <a:pt x="664395" y="263703"/>
                  <a:pt x="670214" y="249438"/>
                  <a:pt x="678094" y="236305"/>
                </a:cubicBezTo>
                <a:cubicBezTo>
                  <a:pt x="690800" y="215128"/>
                  <a:pt x="705492" y="195208"/>
                  <a:pt x="719191" y="174660"/>
                </a:cubicBezTo>
                <a:cubicBezTo>
                  <a:pt x="738771" y="145291"/>
                  <a:pt x="771222" y="92247"/>
                  <a:pt x="801384" y="82193"/>
                </a:cubicBezTo>
                <a:lnTo>
                  <a:pt x="832206" y="71919"/>
                </a:lnTo>
                <a:cubicBezTo>
                  <a:pt x="839056" y="61645"/>
                  <a:pt x="843462" y="49227"/>
                  <a:pt x="852755" y="41096"/>
                </a:cubicBezTo>
                <a:cubicBezTo>
                  <a:pt x="871341" y="24834"/>
                  <a:pt x="914400" y="0"/>
                  <a:pt x="914400" y="0"/>
                </a:cubicBezTo>
                <a:cubicBezTo>
                  <a:pt x="993168" y="3425"/>
                  <a:pt x="1072281" y="2161"/>
                  <a:pt x="1150705" y="10274"/>
                </a:cubicBezTo>
                <a:cubicBezTo>
                  <a:pt x="1172250" y="12503"/>
                  <a:pt x="1191802" y="23973"/>
                  <a:pt x="1212350" y="30822"/>
                </a:cubicBezTo>
                <a:lnTo>
                  <a:pt x="1243173" y="41096"/>
                </a:lnTo>
                <a:lnTo>
                  <a:pt x="1273995" y="51370"/>
                </a:lnTo>
                <a:cubicBezTo>
                  <a:pt x="1309858" y="87235"/>
                  <a:pt x="1285354" y="68856"/>
                  <a:pt x="1356188" y="92467"/>
                </a:cubicBezTo>
                <a:lnTo>
                  <a:pt x="1387011" y="102741"/>
                </a:lnTo>
                <a:cubicBezTo>
                  <a:pt x="1393860" y="113015"/>
                  <a:pt x="1397088" y="127019"/>
                  <a:pt x="1407559" y="133564"/>
                </a:cubicBezTo>
                <a:cubicBezTo>
                  <a:pt x="1445634" y="157361"/>
                  <a:pt x="1388723" y="147263"/>
                  <a:pt x="1458930" y="15411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4876" y="3631172"/>
                <a:ext cx="330540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6" y="3631172"/>
                <a:ext cx="33054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7950" y="3988362"/>
                <a:ext cx="714380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50" y="3988362"/>
                <a:ext cx="71438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/>
          <p:cNvCxnSpPr>
            <a:stCxn id="7" idx="3"/>
            <a:endCxn id="11" idx="1"/>
          </p:cNvCxnSpPr>
          <p:nvPr/>
        </p:nvCxnSpPr>
        <p:spPr>
          <a:xfrm>
            <a:off x="5045416" y="3831227"/>
            <a:ext cx="1312534" cy="35719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00694" y="3774048"/>
                <a:ext cx="317716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94" y="3774048"/>
                <a:ext cx="31771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29256" y="1059404"/>
                <a:ext cx="3071834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 smtClean="0"/>
                  <a:t>- a class of all graphs isomorphic 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6" y="1059404"/>
                <a:ext cx="3071834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7158" y="857232"/>
                <a:ext cx="2786082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 set of all graphs with vertices</a:t>
                </a:r>
                <a:r>
                  <a:rPr lang="pl-PL" sz="2000" dirty="0" smtClean="0"/>
                  <a:t> </a:t>
                </a:r>
                <a:r>
                  <a:rPr lang="en-US" sz="2000" dirty="0" smtClean="0"/>
                  <a:t>in some set 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857232"/>
                <a:ext cx="2786082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hape 20"/>
          <p:cNvCxnSpPr>
            <a:stCxn id="19" idx="2"/>
            <a:endCxn id="4" idx="1"/>
          </p:cNvCxnSpPr>
          <p:nvPr/>
        </p:nvCxnSpPr>
        <p:spPr>
          <a:xfrm rot="5400000">
            <a:off x="681454" y="2598145"/>
            <a:ext cx="2101773" cy="35719"/>
          </a:xfrm>
          <a:prstGeom prst="curvedConnector4">
            <a:avLst>
              <a:gd name="adj1" fmla="val 10062"/>
              <a:gd name="adj2" fmla="val 73999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6" idx="71"/>
          </p:cNvCxnSpPr>
          <p:nvPr/>
        </p:nvCxnSpPr>
        <p:spPr>
          <a:xfrm rot="5400000">
            <a:off x="5950620" y="1814109"/>
            <a:ext cx="1061372" cy="9677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51489" y="5855832"/>
                <a:ext cx="2571159" cy="7078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l-GR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is a random permutation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89" y="5855832"/>
                <a:ext cx="2571159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86116" y="1202280"/>
                <a:ext cx="1773723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some graph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16" y="1202280"/>
                <a:ext cx="1773723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urved Connector 34"/>
          <p:cNvCxnSpPr>
            <a:stCxn id="33" idx="2"/>
            <a:endCxn id="7" idx="0"/>
          </p:cNvCxnSpPr>
          <p:nvPr/>
        </p:nvCxnSpPr>
        <p:spPr>
          <a:xfrm rot="16200000" flipH="1">
            <a:off x="3512171" y="2263197"/>
            <a:ext cx="2028782" cy="70716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0"/>
            <a:endCxn id="17" idx="2"/>
          </p:cNvCxnSpPr>
          <p:nvPr/>
        </p:nvCxnSpPr>
        <p:spPr>
          <a:xfrm flipV="1">
            <a:off x="3737069" y="4174158"/>
            <a:ext cx="1922483" cy="1681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94962" y="5855832"/>
                <a:ext cx="2640355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is a random element of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2" y="5855832"/>
                <a:ext cx="2640355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40" idx="0"/>
            <a:endCxn id="11" idx="2"/>
          </p:cNvCxnSpPr>
          <p:nvPr/>
        </p:nvCxnSpPr>
        <p:spPr>
          <a:xfrm flipV="1">
            <a:off x="6715140" y="4388472"/>
            <a:ext cx="0" cy="14673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7" grpId="0" animBg="1"/>
      <p:bldP spid="18" grpId="0" animBg="1"/>
      <p:bldP spid="19" grpId="0" animBg="1"/>
      <p:bldP spid="32" grpId="0" animBg="1"/>
      <p:bldP spid="33" grpId="0" animBg="1"/>
      <p:bldP spid="4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072198" y="4743401"/>
            <a:ext cx="2786082" cy="2000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Autofit/>
          </a:bodyPr>
          <a:lstStyle/>
          <a:p>
            <a:r>
              <a:rPr lang="en-US" sz="3200" dirty="0" smtClean="0"/>
              <a:t>A zero knowledge proof of graph isomorphism</a:t>
            </a:r>
            <a:endParaRPr lang="en-US" sz="3200" dirty="0"/>
          </a:p>
        </p:txBody>
      </p:sp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0399" y="1849598"/>
            <a:ext cx="1428760" cy="1462767"/>
          </a:xfrm>
          <a:prstGeom prst="rect">
            <a:avLst/>
          </a:prstGeom>
          <a:noFill/>
        </p:spPr>
      </p:pic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19" y="1921036"/>
            <a:ext cx="1428760" cy="13591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5637" y="1778160"/>
            <a:ext cx="8540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771" y="1643050"/>
            <a:ext cx="80124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2857488" y="1071546"/>
                <a:ext cx="4000528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0070C0"/>
                    </a:solidFill>
                  </a:rPr>
                  <a:t>statement</a:t>
                </a:r>
              </a:p>
              <a:p>
                <a:pPr algn="ctr"/>
                <a:r>
                  <a:rPr lang="en-US" sz="2000" dirty="0"/>
                  <a:t>graphs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are isomorphic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57488" y="1071546"/>
                <a:ext cx="4000528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3"/>
            <a:endCxn id="4" idx="0"/>
          </p:cNvCxnSpPr>
          <p:nvPr/>
        </p:nvCxnSpPr>
        <p:spPr>
          <a:xfrm rot="10800000" flipV="1">
            <a:off x="1574780" y="1425488"/>
            <a:ext cx="1282709" cy="4241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5" idx="0"/>
          </p:cNvCxnSpPr>
          <p:nvPr/>
        </p:nvCxnSpPr>
        <p:spPr>
          <a:xfrm>
            <a:off x="6858016" y="1425489"/>
            <a:ext cx="1146183" cy="4955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2932101" y="2214554"/>
                <a:ext cx="4000528" cy="785818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101" y="2214554"/>
                <a:ext cx="4000528" cy="785818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78476" y="2428868"/>
                <a:ext cx="1582121" cy="14287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selects a random permutation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76" y="2428868"/>
                <a:ext cx="1582121" cy="14287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Left Arrow 22"/>
              <p:cNvSpPr/>
              <p:nvPr/>
            </p:nvSpPr>
            <p:spPr>
              <a:xfrm>
                <a:off x="2860663" y="2849730"/>
                <a:ext cx="3857652" cy="857256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 random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Left Arrow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63" y="2849730"/>
                <a:ext cx="3857652" cy="857256"/>
              </a:xfrm>
              <a:prstGeom prst="lef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ight Arrow 12"/>
              <p:cNvSpPr/>
              <p:nvPr/>
            </p:nvSpPr>
            <p:spPr>
              <a:xfrm>
                <a:off x="3000364" y="3564110"/>
                <a:ext cx="4000528" cy="85725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an isomorphism between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64" y="3564110"/>
                <a:ext cx="4000528" cy="857256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357158" y="4643446"/>
                <a:ext cx="5214974" cy="2071702"/>
              </a:xfrm>
              <a:prstGeom prst="wedgeRoundRectCallout">
                <a:avLst>
                  <a:gd name="adj1" fmla="val 22698"/>
                  <a:gd name="adj2" fmla="val -77127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u="sng" dirty="0" smtClean="0"/>
                  <a:t>Note</a:t>
                </a:r>
                <a:r>
                  <a:rPr lang="en-US" sz="2000" dirty="0" smtClean="0"/>
                  <a:t>:</a:t>
                </a:r>
              </a:p>
              <a:p>
                <a:pPr algn="ctr"/>
                <a:r>
                  <a:rPr lang="en-US" sz="2000" dirty="0" err="1" smtClean="0"/>
                  <a:t>Prover</a:t>
                </a:r>
                <a:r>
                  <a:rPr lang="en-US" sz="2000" dirty="0" smtClean="0"/>
                  <a:t> does not need to be infinitely powerful, if he knows the isomorphism </a:t>
                </a:r>
                <a:r>
                  <a:rPr lang="en-US" sz="2000" dirty="0" err="1" smtClean="0"/>
                  <a:t>isomorphism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l-GR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 smtClean="0"/>
                  <a:t> then he just sends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then he sends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4643446"/>
                <a:ext cx="5214974" cy="2071702"/>
              </a:xfrm>
              <a:prstGeom prst="wedgeRoundRectCallout">
                <a:avLst>
                  <a:gd name="adj1" fmla="val 22698"/>
                  <a:gd name="adj2" fmla="val -77127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76065" y="4886277"/>
                <a:ext cx="570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065" y="4886277"/>
                <a:ext cx="570990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215074" y="4886277"/>
                <a:ext cx="570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74" y="4886277"/>
                <a:ext cx="57099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15206" y="6286520"/>
                <a:ext cx="442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206" y="6286520"/>
                <a:ext cx="44275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ight Arrow 32"/>
              <p:cNvSpPr/>
              <p:nvPr/>
            </p:nvSpPr>
            <p:spPr>
              <a:xfrm>
                <a:off x="6858016" y="4814839"/>
                <a:ext cx="1214445" cy="64294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ight Arrow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6" y="4814839"/>
                <a:ext cx="1214445" cy="642942"/>
              </a:xfrm>
              <a:prstGeom prst="right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ight Arrow 33"/>
              <p:cNvSpPr/>
              <p:nvPr/>
            </p:nvSpPr>
            <p:spPr>
              <a:xfrm rot="2420658">
                <a:off x="6350671" y="5540353"/>
                <a:ext cx="1144480" cy="61866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· </m:t>
                      </m:r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ight Arrow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0658">
                <a:off x="6350671" y="5540353"/>
                <a:ext cx="1144480" cy="618665"/>
              </a:xfrm>
              <a:prstGeom prst="rightArrow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Left Arrow 34"/>
              <p:cNvSpPr/>
              <p:nvPr/>
            </p:nvSpPr>
            <p:spPr>
              <a:xfrm rot="18863400">
                <a:off x="7396754" y="5554624"/>
                <a:ext cx="1198041" cy="618665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Left Arrow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63400">
                <a:off x="7396754" y="5554624"/>
                <a:ext cx="1198041" cy="618665"/>
              </a:xfrm>
              <a:prstGeom prst="leftArrow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00496" y="1928802"/>
                <a:ext cx="18413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iterate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times:</a:t>
                </a:r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6" y="1928802"/>
                <a:ext cx="1841338" cy="400110"/>
              </a:xfrm>
              <a:prstGeom prst="rect">
                <a:avLst/>
              </a:prstGeom>
              <a:blipFill rotWithShape="0">
                <a:blip r:embed="rId17"/>
                <a:stretch>
                  <a:fillRect l="-3311" t="-7576" r="-3311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7215206" y="3643314"/>
            <a:ext cx="1714512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accepts only if the answer is correct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1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  <p:bldP spid="21" grpId="0" animBg="1"/>
      <p:bldP spid="22" grpId="0" animBg="1"/>
      <p:bldP spid="23" grpId="0" animBg="1"/>
      <p:bldP spid="13" grpId="0" animBg="1"/>
      <p:bldP spid="14" grpId="0" build="allAtOnce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7" grpId="0"/>
      <p:bldP spid="3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is this a zero-knowledge proof system?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1285860"/>
                <a:ext cx="4429156" cy="17145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Completeness</a:t>
                </a:r>
                <a:r>
                  <a:rPr lang="en-US" dirty="0" smtClean="0"/>
                  <a:t>:  trivial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Soundness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are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isomorphic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1285860"/>
                <a:ext cx="4429156" cy="1714512"/>
              </a:xfrm>
              <a:blipFill rotWithShape="0">
                <a:blip r:embed="rId3"/>
                <a:stretch>
                  <a:fillRect l="-2476" t="-8897" r="-2063" b="-24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4644" y="3434547"/>
                <a:ext cx="4286280" cy="132343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Then,</a:t>
                </a:r>
                <a:r>
                  <a:rPr lang="pl-PL" sz="2000" dirty="0"/>
                  <a:t> </a:t>
                </a:r>
                <a:r>
                  <a:rPr lang="en-US" sz="2000" b="1" dirty="0" smtClean="0"/>
                  <a:t>at least</a:t>
                </a:r>
                <a:r>
                  <a:rPr lang="en-US" sz="2000" dirty="0" smtClean="0"/>
                  <a:t> </a:t>
                </a:r>
                <a:r>
                  <a:rPr lang="en-US" sz="2000" b="1" u="sng" dirty="0" smtClean="0"/>
                  <a:t>one</a:t>
                </a:r>
                <a:r>
                  <a:rPr lang="en-US" sz="2000" b="1" dirty="0" smtClean="0"/>
                  <a:t> of the following </a:t>
                </a:r>
                <a:r>
                  <a:rPr lang="en-US" sz="2000" dirty="0" smtClean="0"/>
                  <a:t>has to hold:</a:t>
                </a:r>
              </a:p>
              <a:p>
                <a:pPr marL="112713" indent="-112713">
                  <a:buFont typeface="Arial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are </a:t>
                </a:r>
                <a:r>
                  <a:rPr lang="en-US" sz="2000" b="1" dirty="0" smtClean="0"/>
                  <a:t>not</a:t>
                </a:r>
                <a:r>
                  <a:rPr lang="en-US" sz="2000" dirty="0" smtClean="0"/>
                  <a:t> isomorphic</a:t>
                </a:r>
                <a:endParaRPr lang="en-US" sz="2000" b="1" baseline="-25000" dirty="0" smtClean="0">
                  <a:solidFill>
                    <a:srgbClr val="C00000"/>
                  </a:solidFill>
                </a:endParaRPr>
              </a:p>
              <a:p>
                <a:pPr marL="112713" indent="-112713">
                  <a:buFont typeface="Arial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are </a:t>
                </a:r>
                <a:r>
                  <a:rPr lang="en-US" sz="2000" b="1" dirty="0" smtClean="0"/>
                  <a:t>not</a:t>
                </a:r>
                <a:r>
                  <a:rPr lang="en-US" sz="2000" dirty="0" smtClean="0"/>
                  <a:t> isomorphic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44" y="3434547"/>
                <a:ext cx="4286280" cy="13234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964038" y="3768832"/>
            <a:ext cx="1000132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72198" y="3627563"/>
                <a:ext cx="2293179" cy="10156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probability that a verifier rejects is at least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98" y="3627563"/>
                <a:ext cx="2293179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8596" y="5056103"/>
                <a:ext cx="8215370" cy="1425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Since the protocol is repeated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times, the probability that the verifier rejects is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Setting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:=|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we are done!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5056103"/>
                <a:ext cx="8215370" cy="1425198"/>
              </a:xfrm>
              <a:prstGeom prst="rect">
                <a:avLst/>
              </a:prstGeom>
              <a:blipFill rotWithShape="0">
                <a:blip r:embed="rId6"/>
                <a:stretch>
                  <a:fillRect l="-1113" t="-3419" b="-85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857884" y="1214422"/>
            <a:ext cx="2786082" cy="2000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61751" y="1357298"/>
                <a:ext cx="570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51" y="1357298"/>
                <a:ext cx="57099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00760" y="1357298"/>
                <a:ext cx="570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60" y="1357298"/>
                <a:ext cx="57099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00892" y="2757541"/>
                <a:ext cx="442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92" y="2757541"/>
                <a:ext cx="4427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ight Arrow 19"/>
              <p:cNvSpPr/>
              <p:nvPr/>
            </p:nvSpPr>
            <p:spPr>
              <a:xfrm>
                <a:off x="6643702" y="1285860"/>
                <a:ext cx="1214445" cy="64294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ight Arrow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02" y="1285860"/>
                <a:ext cx="1214445" cy="642942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eft Arrow 20"/>
              <p:cNvSpPr/>
              <p:nvPr/>
            </p:nvSpPr>
            <p:spPr>
              <a:xfrm rot="2420658">
                <a:off x="6136357" y="2011374"/>
                <a:ext cx="1144480" cy="618665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· </m:t>
                      </m:r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Lef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0658">
                <a:off x="6136357" y="2011374"/>
                <a:ext cx="1144480" cy="618665"/>
              </a:xfrm>
              <a:prstGeom prst="lef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eft Arrow 21"/>
              <p:cNvSpPr/>
              <p:nvPr/>
            </p:nvSpPr>
            <p:spPr>
              <a:xfrm rot="18863400">
                <a:off x="7182440" y="2025645"/>
                <a:ext cx="1198041" cy="618665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Lef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63400">
                <a:off x="7182440" y="2025645"/>
                <a:ext cx="1198041" cy="618665"/>
              </a:xfrm>
              <a:prstGeom prst="lef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6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2" grpId="0" animBg="1"/>
      <p:bldP spid="14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643182"/>
                <a:ext cx="9082216" cy="250033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457200" rtlCol="0" anchor="ctr"/>
              <a:lstStyle/>
              <a:p>
                <a:pPr>
                  <a:buNone/>
                </a:pPr>
                <a:r>
                  <a:rPr lang="en-US" sz="2400" dirty="0" smtClean="0"/>
                  <a:t>The only thing that verifier learns is:</a:t>
                </a:r>
              </a:p>
              <a:p>
                <a:pPr>
                  <a:buNone/>
                </a:pPr>
                <a:endParaRPr lang="en-US" sz="5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</a:t>
                </a:r>
                <a:r>
                  <a:rPr lang="en-US" sz="2400" b="1" dirty="0"/>
                  <a:t>permutation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baseline="-25000" dirty="0">
                    <a:solidFill>
                      <a:srgbClr val="C00000"/>
                    </a:solidFill>
                  </a:rPr>
                  <a:t>  </a:t>
                </a:r>
                <a:endParaRPr lang="en-US" sz="2400" b="1" baseline="-250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where</a:t>
                </a:r>
                <a:endParaRPr lang="en-US" sz="2400" b="1" baseline="-25000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random </a:t>
                </a:r>
                <a:r>
                  <a:rPr lang="en-US" sz="2400" dirty="0" smtClean="0"/>
                  <a:t>graph isomorphic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(and isomorphic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/>
                  <a:t>).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43182"/>
                <a:ext cx="9082216" cy="2500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13" y="93410"/>
            <a:ext cx="7886700" cy="1325563"/>
          </a:xfrm>
        </p:spPr>
        <p:txBody>
          <a:bodyPr/>
          <a:lstStyle/>
          <a:p>
            <a:r>
              <a:rPr lang="en-US" dirty="0" smtClean="0"/>
              <a:t>Zero-knowledge?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15" y="5536724"/>
            <a:ext cx="8623692" cy="7298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(In fact: we can show that this is a </a:t>
            </a:r>
            <a:r>
              <a:rPr lang="en-US" b="1" u="sng" dirty="0" smtClean="0">
                <a:solidFill>
                  <a:srgbClr val="0070C0"/>
                </a:solidFill>
              </a:rPr>
              <a:t>perfect</a:t>
            </a:r>
            <a:r>
              <a:rPr lang="en-US" b="1" dirty="0" smtClean="0">
                <a:solidFill>
                  <a:srgbClr val="0070C0"/>
                </a:solidFill>
              </a:rPr>
              <a:t> zero knowledge proof system</a:t>
            </a:r>
            <a:r>
              <a:rPr lang="en-US" dirty="0" smtClean="0"/>
              <a:t>.)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7371" y="1418973"/>
            <a:ext cx="8585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Intuitively, the zero-knowledge property comes from the fact that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2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4175"/>
            <a:ext cx="7886700" cy="1325563"/>
          </a:xfrm>
        </p:spPr>
        <p:txBody>
          <a:bodyPr/>
          <a:lstStyle/>
          <a:p>
            <a:r>
              <a:rPr lang="en-US" dirty="0" smtClean="0"/>
              <a:t>More formally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596" y="378619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there exists an (expected) poly-time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893" y="1306582"/>
            <a:ext cx="3023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For every poly-time</a:t>
            </a:r>
            <a:endParaRPr lang="en-US" sz="2800" dirty="0"/>
          </a:p>
        </p:txBody>
      </p:sp>
      <p:grpSp>
        <p:nvGrpSpPr>
          <p:cNvPr id="3" name="Group 6"/>
          <p:cNvGrpSpPr/>
          <p:nvPr/>
        </p:nvGrpSpPr>
        <p:grpSpPr>
          <a:xfrm>
            <a:off x="4071934" y="1297460"/>
            <a:ext cx="1785950" cy="2369780"/>
            <a:chOff x="5000628" y="1848971"/>
            <a:chExt cx="2071702" cy="2860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5000628" y="1848971"/>
                  <a:ext cx="2071702" cy="2860078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 anchorCtr="0"/>
                <a:lstStyle/>
                <a:p>
                  <a:pPr algn="ctr"/>
                  <a:r>
                    <a:rPr lang="en-US" sz="2400" dirty="0" smtClean="0"/>
                    <a:t>malicious verifier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b="1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628" y="1848971"/>
                  <a:ext cx="2071702" cy="2860078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b="-754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7524" y="1928802"/>
              <a:ext cx="1680492" cy="165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 descr="PL414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2214553"/>
              <a:ext cx="1279525" cy="1330325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5862" r="-3449" b="5172"/>
            <a:stretch>
              <a:fillRect/>
            </a:stretch>
          </p:blipFill>
          <p:spPr bwMode="auto">
            <a:xfrm>
              <a:off x="5643570" y="3000372"/>
              <a:ext cx="85725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5893" y="5095228"/>
                <a:ext cx="8718107" cy="1805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such that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𝐕𝐢𝐞𝐰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800" b="1" baseline="-25000" dirty="0">
                    <a:solidFill>
                      <a:srgbClr val="C00000"/>
                    </a:solidFill>
                  </a:rPr>
                  <a:t> </a:t>
                </a:r>
              </a:p>
              <a:p>
                <a:pPr algn="ctr">
                  <a:buNone/>
                </a:pPr>
                <a:r>
                  <a:rPr lang="en-US" sz="2800" dirty="0"/>
                  <a:t>is perfectly indistinguishable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pl-PL" sz="2800" dirty="0"/>
              </a:p>
              <a:p>
                <a:pPr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3" y="5095228"/>
                <a:ext cx="8718107" cy="1805944"/>
              </a:xfrm>
              <a:prstGeom prst="rect">
                <a:avLst/>
              </a:prstGeom>
              <a:blipFill rotWithShape="0">
                <a:blip r:embed="rId7"/>
                <a:stretch>
                  <a:fillRect l="-1469" t="-37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09850" y="4545873"/>
                <a:ext cx="1948034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simulator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50" y="4545873"/>
                <a:ext cx="1948034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4863" t="-7368" b="-231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7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1538" y="1142984"/>
            <a:ext cx="7858180" cy="47863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6357950" y="2071678"/>
            <a:ext cx="2286016" cy="3000396"/>
            <a:chOff x="5000628" y="1857364"/>
            <a:chExt cx="2071702" cy="2500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>
                <a:xfrm>
                  <a:off x="5000628" y="1857364"/>
                  <a:ext cx="2071702" cy="250033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 anchorCtr="0"/>
                <a:lstStyle/>
                <a:p>
                  <a:pPr algn="ctr"/>
                  <a:r>
                    <a:rPr lang="en-US" dirty="0" smtClean="0"/>
                    <a:t>malicious verifier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628" y="1857364"/>
                  <a:ext cx="2071702" cy="2500330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7524" y="1928802"/>
              <a:ext cx="1680492" cy="165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 descr="PL414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2214554"/>
              <a:ext cx="1279525" cy="1330325"/>
            </a:xfrm>
            <a:prstGeom prst="rect">
              <a:avLst/>
            </a:prstGeom>
            <a:noFill/>
          </p:spPr>
        </p:pic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5862" r="-3449" b="5172"/>
            <a:stretch>
              <a:fillRect/>
            </a:stretch>
          </p:blipFill>
          <p:spPr bwMode="auto">
            <a:xfrm>
              <a:off x="5643570" y="3000372"/>
              <a:ext cx="85725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64" y="990790"/>
                <a:ext cx="1748107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simulator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4" y="990790"/>
                <a:ext cx="174810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716" t="-4762" b="-214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170877" y="171512"/>
                <a:ext cx="5599057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>
                    <a:solidFill>
                      <a:srgbClr val="0070C0"/>
                    </a:solidFill>
                  </a:rPr>
                  <a:t>statement</a:t>
                </a:r>
                <a:r>
                  <a:rPr lang="en-US" sz="2000" dirty="0" smtClean="0"/>
                  <a:t>: graphs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are isomorphic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0877" y="171512"/>
                <a:ext cx="5599057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2" idx="0"/>
          </p:cNvCxnSpPr>
          <p:nvPr/>
        </p:nvCxnSpPr>
        <p:spPr>
          <a:xfrm flipH="1">
            <a:off x="1197618" y="657242"/>
            <a:ext cx="987" cy="333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endCxn id="9" idx="0"/>
          </p:cNvCxnSpPr>
          <p:nvPr/>
        </p:nvCxnSpPr>
        <p:spPr>
          <a:xfrm>
            <a:off x="2071671" y="1214423"/>
            <a:ext cx="5429287" cy="85725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5143504" y="1428736"/>
                <a:ext cx="1428760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43504" y="1428736"/>
                <a:ext cx="142876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ight Arrow 18"/>
              <p:cNvSpPr/>
              <p:nvPr/>
            </p:nvSpPr>
            <p:spPr>
              <a:xfrm>
                <a:off x="2928926" y="2793824"/>
                <a:ext cx="3357586" cy="785818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ight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26" y="2793824"/>
                <a:ext cx="3357586" cy="785818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85852" y="2857496"/>
                <a:ext cx="1500198" cy="15794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select a random permutation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and a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52" y="2857496"/>
                <a:ext cx="1500198" cy="157940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Left Arrow 20"/>
              <p:cNvSpPr/>
              <p:nvPr/>
            </p:nvSpPr>
            <p:spPr>
              <a:xfrm>
                <a:off x="2857488" y="3429000"/>
                <a:ext cx="3357586" cy="857256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Lef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8" y="3429000"/>
                <a:ext cx="3357586" cy="857256"/>
              </a:xfrm>
              <a:prstGeom prst="lef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ight Arrow 21"/>
              <p:cNvSpPr/>
              <p:nvPr/>
            </p:nvSpPr>
            <p:spPr>
              <a:xfrm>
                <a:off x="2857488" y="4214818"/>
                <a:ext cx="3429024" cy="121444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send an isomorphism between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igh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8" y="4214818"/>
                <a:ext cx="3429024" cy="1214446"/>
              </a:xfrm>
              <a:prstGeom prst="righ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U-Turn Arrow 22"/>
          <p:cNvSpPr/>
          <p:nvPr/>
        </p:nvSpPr>
        <p:spPr>
          <a:xfrm rot="17192340">
            <a:off x="-417950" y="2123073"/>
            <a:ext cx="3913089" cy="2522041"/>
          </a:xfrm>
          <a:prstGeom prst="uturnArrow">
            <a:avLst>
              <a:gd name="adj1" fmla="val 31039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080767">
            <a:off x="358436" y="4637606"/>
            <a:ext cx="20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otherwise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restart  everything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own Arrow 27"/>
              <p:cNvSpPr/>
              <p:nvPr/>
            </p:nvSpPr>
            <p:spPr>
              <a:xfrm>
                <a:off x="6572264" y="5143512"/>
                <a:ext cx="1857388" cy="1500198"/>
              </a:xfrm>
              <a:prstGeom prst="down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output the view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Down Arrow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64" y="5143512"/>
                <a:ext cx="1857388" cy="1500198"/>
              </a:xfrm>
              <a:prstGeom prst="downArrow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running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dirty="0" smtClean="0"/>
                  <a:t>First, observe, that the distribution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doesn’t depend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(since it is uniform in the class of graphs isomorphic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Therefore the probability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 smtClean="0"/>
                  <a:t> needs to restart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equal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dirty="0" smtClean="0"/>
                  <a:t>.</a:t>
                </a:r>
                <a:r>
                  <a:rPr lang="en-US" dirty="0" smtClean="0"/>
                  <a:t> 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So the expected number of restarts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Therefore, the running time is (expected) polynomial time.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74" t="-2490" r="-1688" b="-26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this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5400684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u="sng" dirty="0" smtClean="0">
                <a:solidFill>
                  <a:srgbClr val="0070C0"/>
                </a:solidFill>
              </a:rPr>
              <a:t>Idea</a:t>
            </a:r>
            <a:br>
              <a:rPr lang="en-US" sz="4000" b="1" u="sng" dirty="0" smtClean="0">
                <a:solidFill>
                  <a:srgbClr val="0070C0"/>
                </a:solidFill>
              </a:rPr>
            </a:b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dirty="0" smtClean="0"/>
              <a:t>Remember the old game: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b="1" dirty="0" smtClean="0"/>
              <a:t>rock-paper-scissors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553504" y="2876124"/>
            <a:ext cx="4323504" cy="2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42" y="36785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Indistinguishability</a:t>
            </a:r>
            <a:r>
              <a:rPr lang="en-US" dirty="0" smtClean="0"/>
              <a:t> of the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448" y="1709398"/>
                <a:ext cx="5400684" cy="2000264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smtClean="0"/>
                  <a:t>and hence we didn’t restart. </a:t>
                </a:r>
              </a:p>
              <a:p>
                <a:pPr>
                  <a:buNone/>
                </a:pPr>
                <a:r>
                  <a:rPr lang="en-US" sz="2400" dirty="0" smtClean="0"/>
                  <a:t>In this case, the simulator simply simulated “perfectly” execution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against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it-IT" sz="2400" dirty="0" smtClean="0"/>
                  <a:t>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448" y="1709398"/>
                <a:ext cx="5400684" cy="2000264"/>
              </a:xfrm>
              <a:blipFill rotWithShape="0">
                <a:blip r:embed="rId3"/>
                <a:stretch>
                  <a:fillRect l="-1693" t="-4255" b="-3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3757992" y="3398880"/>
                <a:ext cx="3357586" cy="928695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</m:t>
                      </m:r>
                      <m:r>
                        <a:rPr lang="el-G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4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2" y="3398880"/>
                <a:ext cx="3357586" cy="928695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ft Arrow 5"/>
              <p:cNvSpPr/>
              <p:nvPr/>
            </p:nvSpPr>
            <p:spPr>
              <a:xfrm>
                <a:off x="3686554" y="4176933"/>
                <a:ext cx="3357586" cy="857256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a random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Lef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54" y="4176933"/>
                <a:ext cx="3357586" cy="857256"/>
              </a:xfrm>
              <a:prstGeom prst="lef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ight Arrow 6"/>
              <p:cNvSpPr/>
              <p:nvPr/>
            </p:nvSpPr>
            <p:spPr>
              <a:xfrm>
                <a:off x="3757992" y="4960099"/>
                <a:ext cx="3429024" cy="1541493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an isomorphism between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igh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92" y="4960099"/>
                <a:ext cx="3429024" cy="1541493"/>
              </a:xfrm>
              <a:prstGeom prst="right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271053" y="1118285"/>
                <a:ext cx="2273285" cy="2066281"/>
              </a:xfrm>
              <a:prstGeom prst="wedgeRectCallout">
                <a:avLst>
                  <a:gd name="adj1" fmla="val -104605"/>
                  <a:gd name="adj2" fmla="val 8188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uniform in the class of graphs isomorphic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and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53" y="1118285"/>
                <a:ext cx="2273285" cy="2066281"/>
              </a:xfrm>
              <a:prstGeom prst="wedgeRectCallout">
                <a:avLst>
                  <a:gd name="adj1" fmla="val -104605"/>
                  <a:gd name="adj2" fmla="val 81882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72834" y="5899211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74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428736"/>
            <a:ext cx="6929486" cy="5429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685385" y="5228853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provable in NP?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14618"/>
              </a:xfrm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Theorem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Goldreich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Micali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Wigderson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, 1986]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Assume that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one-way functions exist</a:t>
                </a:r>
                <a:r>
                  <a:rPr lang="en-US" dirty="0" smtClean="0"/>
                  <a:t>.  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Then, every language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US" dirty="0" smtClean="0"/>
                  <a:t> has a computational zero-knowledge proof system.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14618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71934" y="50006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How to prove it?</a:t>
            </a:r>
          </a:p>
          <a:p>
            <a:pPr algn="r">
              <a:buNone/>
            </a:pPr>
            <a:r>
              <a:rPr lang="en-US" sz="2800" dirty="0" smtClean="0"/>
              <a:t>It is enough to show it for one </a:t>
            </a:r>
            <a:r>
              <a:rPr lang="en-US" sz="2800" b="1" dirty="0" smtClean="0">
                <a:solidFill>
                  <a:srgbClr val="7030A0"/>
                </a:solidFill>
              </a:rPr>
              <a:t>NP-complete</a:t>
            </a:r>
            <a:r>
              <a:rPr lang="en-US" sz="2800" dirty="0" smtClean="0"/>
              <a:t> problem!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24518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Take the following NP-complete problem: </a:t>
            </a:r>
            <a:r>
              <a:rPr lang="en-US" b="1" dirty="0" smtClean="0">
                <a:solidFill>
                  <a:srgbClr val="0070C0"/>
                </a:solidFill>
              </a:rPr>
              <a:t>Hamiltonian graphs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4217" name="Picture 9" descr="Problem Outp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169" y="2277918"/>
            <a:ext cx="2484091" cy="2484091"/>
          </a:xfrm>
          <a:prstGeom prst="rect">
            <a:avLst/>
          </a:prstGeom>
          <a:noFill/>
        </p:spPr>
      </p:pic>
      <p:pic>
        <p:nvPicPr>
          <p:cNvPr id="94215" name="Picture 7" descr="Problem Inp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3707" y="2277918"/>
            <a:ext cx="2484091" cy="24840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158" y="4949279"/>
                <a:ext cx="86439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Hamiltonian graph </a:t>
                </a:r>
                <a:r>
                  <a:rPr lang="en-US" sz="2800" dirty="0" smtClean="0"/>
                  <a:t>– a graph that has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Hamiltonian cycle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{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𝐢𝐬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𝐇𝐚𝐦𝐢𝐥𝐭𝐨𝐧𝐢𝐚𝐧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4949279"/>
                <a:ext cx="8643998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481" t="-484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7158" y="1571612"/>
            <a:ext cx="600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 of a </a:t>
            </a:r>
            <a:r>
              <a:rPr lang="en-US" sz="3200" b="1" dirty="0" smtClean="0">
                <a:solidFill>
                  <a:srgbClr val="7030A0"/>
                </a:solidFill>
              </a:rPr>
              <a:t>Hamiltonian cycle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08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3200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to construct a ZK proof that a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Hamiltonian?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3200"/>
                <a:ext cx="7886700" cy="1325563"/>
              </a:xfrm>
              <a:blipFill rotWithShape="0">
                <a:blip r:embed="rId3"/>
                <a:stretch>
                  <a:fillRect l="-3091" t="-13303" b="-211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54304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 smtClean="0"/>
                  <a:t>Of course:</a:t>
                </a:r>
              </a:p>
              <a:p>
                <a:pPr>
                  <a:buNone/>
                </a:pPr>
                <a:r>
                  <a:rPr lang="en-US" dirty="0" smtClean="0"/>
                  <a:t>sending the Hamiltonian cycle in a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 to the verifier doesn’t work.</a:t>
                </a:r>
              </a:p>
              <a:p>
                <a:pPr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543048"/>
              </a:xfrm>
              <a:blipFill rotWithShape="0">
                <a:blip r:embed="rId4"/>
                <a:stretch>
                  <a:fillRect l="-1481" t="-71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1472" y="4214818"/>
                <a:ext cx="8072494" cy="23083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b="1" u="sng" dirty="0" smtClean="0">
                    <a:solidFill>
                      <a:srgbClr val="0070C0"/>
                    </a:solidFill>
                  </a:rPr>
                  <a:t>Idea:</a:t>
                </a:r>
              </a:p>
              <a:p>
                <a:pPr>
                  <a:buNone/>
                </a:pPr>
                <a:r>
                  <a:rPr lang="en-US" sz="2400" dirty="0" smtClean="0"/>
                  <a:t>We permute the 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 smtClean="0"/>
                  <a:t> randomly – 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be the permuted graph.  </a:t>
                </a:r>
              </a:p>
              <a:p>
                <a:pPr>
                  <a:buNone/>
                </a:pPr>
                <a:r>
                  <a:rPr lang="en-US" sz="2400" dirty="0" smtClean="0"/>
                  <a:t>Then we prove that</a:t>
                </a:r>
              </a:p>
              <a:p>
                <a:pPr marL="284163" indent="-284163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is Hamiltonian, </a:t>
                </a:r>
              </a:p>
              <a:p>
                <a:pPr marL="284163" indent="-284163">
                  <a:buFont typeface="+mj-lt"/>
                  <a:buAutoNum type="arabi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is a permutation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b="1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4214818"/>
                <a:ext cx="8072494" cy="23083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572132" y="2786058"/>
                <a:ext cx="3000396" cy="1285884"/>
              </a:xfrm>
              <a:prstGeom prst="wedgeRectCallout">
                <a:avLst>
                  <a:gd name="adj1" fmla="val -12893"/>
                  <a:gd name="adj2" fmla="val 83202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is Hamiltonian</a:t>
                </a:r>
              </a:p>
              <a:p>
                <a:pPr algn="ctr"/>
                <a:r>
                  <a:rPr lang="en-US" sz="2400" dirty="0" err="1" smtClean="0"/>
                  <a:t>iff</a:t>
                </a:r>
                <a:endParaRPr lang="en-US" sz="2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 smtClean="0"/>
                  <a:t> is Hamiltonian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2" y="2786058"/>
                <a:ext cx="3000396" cy="1285884"/>
              </a:xfrm>
              <a:prstGeom prst="wedgeRectCallout">
                <a:avLst>
                  <a:gd name="adj1" fmla="val -12893"/>
                  <a:gd name="adj2" fmla="val 83202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/>
              <a:t>The first idea:</a:t>
            </a:r>
            <a:endParaRPr lang="en-US" dirty="0"/>
          </a:p>
        </p:txBody>
      </p:sp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78226"/>
            <a:ext cx="1428760" cy="1462767"/>
          </a:xfrm>
          <a:prstGeom prst="rect">
            <a:avLst/>
          </a:prstGeom>
          <a:noFill/>
        </p:spPr>
      </p:pic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349664"/>
            <a:ext cx="1428760" cy="13591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1024" y="2500306"/>
            <a:ext cx="8540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071678"/>
            <a:ext cx="8012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2782875" y="1500174"/>
                <a:ext cx="4000528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>
                    <a:solidFill>
                      <a:srgbClr val="0070C0"/>
                    </a:solidFill>
                  </a:rPr>
                  <a:t>statement</a:t>
                </a:r>
              </a:p>
              <a:p>
                <a:pPr algn="ctr"/>
                <a:r>
                  <a:rPr lang="en-US" sz="2000" dirty="0"/>
                  <a:t>g</a:t>
                </a:r>
                <a:r>
                  <a:rPr lang="en-US" sz="2000" dirty="0" smtClean="0"/>
                  <a:t>raph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 smtClean="0"/>
                  <a:t> is Hamiltonian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82875" y="1500174"/>
                <a:ext cx="4000528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3"/>
            <a:endCxn id="4" idx="0"/>
          </p:cNvCxnSpPr>
          <p:nvPr/>
        </p:nvCxnSpPr>
        <p:spPr>
          <a:xfrm rot="10800000" flipV="1">
            <a:off x="1500167" y="1854116"/>
            <a:ext cx="1282709" cy="4241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  <a:endCxn id="5" idx="0"/>
          </p:cNvCxnSpPr>
          <p:nvPr/>
        </p:nvCxnSpPr>
        <p:spPr>
          <a:xfrm>
            <a:off x="6783403" y="1854117"/>
            <a:ext cx="1146183" cy="4955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2910" y="3064044"/>
                <a:ext cx="1928826" cy="16312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chooses a random permutation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and sets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10" y="3064044"/>
                <a:ext cx="1928826" cy="16312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eft Arrow 12"/>
              <p:cNvSpPr/>
              <p:nvPr/>
            </p:nvSpPr>
            <p:spPr>
              <a:xfrm>
                <a:off x="3357554" y="2635416"/>
                <a:ext cx="3214710" cy="1214446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random bit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1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Lef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54" y="2635416"/>
                <a:ext cx="3214710" cy="1214446"/>
              </a:xfrm>
              <a:prstGeom prst="lef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ight Arrow 13"/>
              <p:cNvSpPr/>
              <p:nvPr/>
            </p:nvSpPr>
            <p:spPr>
              <a:xfrm>
                <a:off x="3500430" y="3643314"/>
                <a:ext cx="3286148" cy="2214578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sends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otherwise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sends a Hamiltonian cycle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ight Arrow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430" y="3643314"/>
                <a:ext cx="3286148" cy="2214578"/>
              </a:xfrm>
              <a:prstGeom prst="righ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5720" y="6000768"/>
                <a:ext cx="7754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Prover</a:t>
                </a:r>
                <a:r>
                  <a:rPr lang="en-US" sz="2400" dirty="0" smtClean="0"/>
                  <a:t> can choose his response depending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6000768"/>
                <a:ext cx="775411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258" t="-10526" r="-393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34593"/>
            <a:ext cx="9144000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0" rIns="365760" rtlCol="0" anchor="ctr"/>
          <a:lstStyle/>
          <a:p>
            <a:pPr>
              <a:buNone/>
            </a:pPr>
            <a:r>
              <a:rPr lang="en-US" sz="2400" dirty="0" smtClean="0"/>
              <a:t>How </a:t>
            </a:r>
            <a:r>
              <a:rPr lang="en-US" sz="2400" dirty="0"/>
              <a:t>to commit to a graph?</a:t>
            </a:r>
          </a:p>
          <a:p>
            <a:pPr algn="r">
              <a:buNone/>
            </a:pPr>
            <a:r>
              <a:rPr lang="en-US" sz="2400" dirty="0"/>
              <a:t>Represent it as an </a:t>
            </a:r>
            <a:r>
              <a:rPr lang="en-US" sz="2400" b="1" dirty="0"/>
              <a:t>adjacency matrix</a:t>
            </a:r>
            <a:r>
              <a:rPr lang="en-US" sz="2400" dirty="0"/>
              <a:t>, </a:t>
            </a:r>
          </a:p>
          <a:p>
            <a:pPr algn="r">
              <a:buNone/>
            </a:pPr>
            <a:r>
              <a:rPr lang="en-US" sz="2400" dirty="0"/>
              <a:t>and commit to each bit in the matrix separately.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82667"/>
            <a:ext cx="9144000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5760" rIns="365760" rtlCol="0" anchor="ctr"/>
          <a:lstStyle/>
          <a:p>
            <a:pPr>
              <a:buNone/>
            </a:pPr>
            <a:r>
              <a:rPr lang="en-US" sz="2400" dirty="0"/>
              <a:t>How to commit to a permutation of a graph?</a:t>
            </a:r>
          </a:p>
          <a:p>
            <a:pPr algn="r">
              <a:buNone/>
            </a:pPr>
            <a:r>
              <a:rPr lang="en-US" sz="2400" dirty="0"/>
              <a:t>Represent it as a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073617"/>
                <a:ext cx="9144000" cy="10001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365760" rIns="365760" rtlCol="0" anchor="ctr"/>
              <a:lstStyle/>
              <a:p>
                <a:pPr>
                  <a:buNone/>
                </a:pPr>
                <a:r>
                  <a:rPr lang="en-US" sz="2400" dirty="0"/>
                  <a:t>Assume the vertices of the graph are natural numbers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3617"/>
                <a:ext cx="9144000" cy="10001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097" y="273674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Solution: use commitments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4778" y="1088161"/>
            <a:ext cx="7957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Remember, that we assumed that the one-way functions exist, so we are </a:t>
            </a:r>
            <a:r>
              <a:rPr lang="en-US" sz="2400" dirty="0" smtClean="0"/>
              <a:t>“allowed” </a:t>
            </a:r>
            <a:r>
              <a:rPr lang="en-US" sz="2400" dirty="0"/>
              <a:t>to use commitments!</a:t>
            </a:r>
          </a:p>
        </p:txBody>
      </p:sp>
    </p:spTree>
    <p:extLst>
      <p:ext uri="{BB962C8B-B14F-4D97-AF65-F5344CB8AC3E}">
        <p14:creationId xmlns:p14="http://schemas.microsoft.com/office/powerpoint/2010/main" val="11184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49" y="150333"/>
            <a:ext cx="7886700" cy="1325563"/>
          </a:xfrm>
        </p:spPr>
        <p:txBody>
          <a:bodyPr/>
          <a:lstStyle/>
          <a:p>
            <a:r>
              <a:rPr lang="en-US" dirty="0" smtClean="0"/>
              <a:t>Example </a:t>
            </a:r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84308777"/>
              </p:ext>
            </p:extLst>
          </p:nvPr>
        </p:nvGraphicFramePr>
        <p:xfrm>
          <a:off x="578708" y="2718486"/>
          <a:ext cx="3301314" cy="198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295017" y="2955195"/>
            <a:ext cx="1825238" cy="682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i="1"/>
          </a:p>
        </p:txBody>
      </p:sp>
      <p:sp>
        <p:nvSpPr>
          <p:cNvPr id="10" name="Rectangle 9"/>
          <p:cNvSpPr/>
          <p:nvPr/>
        </p:nvSpPr>
        <p:spPr>
          <a:xfrm rot="19881024">
            <a:off x="1267596" y="3983502"/>
            <a:ext cx="721966" cy="70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i="1"/>
          </a:p>
        </p:txBody>
      </p:sp>
      <p:sp>
        <p:nvSpPr>
          <p:cNvPr id="11" name="Rectangle 10"/>
          <p:cNvSpPr/>
          <p:nvPr/>
        </p:nvSpPr>
        <p:spPr>
          <a:xfrm rot="1636653">
            <a:off x="2515892" y="3990835"/>
            <a:ext cx="721966" cy="70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i="1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1472"/>
              </p:ext>
            </p:extLst>
          </p:nvPr>
        </p:nvGraphicFramePr>
        <p:xfrm>
          <a:off x="4843847" y="2541607"/>
          <a:ext cx="3929448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A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B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C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D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E</a:t>
                      </a:r>
                      <a:endParaRPr lang="pl-PL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A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B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C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0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D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E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9313" y="1566328"/>
                <a:ext cx="2765950" cy="620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pl-PL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∈{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l-PL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313" y="1566328"/>
                <a:ext cx="2765950" cy="620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42377" y="1668125"/>
                <a:ext cx="124585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pl-PL" sz="2200" dirty="0" smtClean="0"/>
                  <a:t>:</a:t>
                </a:r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77" y="1668125"/>
                <a:ext cx="1245854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6341" t="-10000" r="-4878" b="-285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7661" y="4923144"/>
                <a:ext cx="2470997" cy="1206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to commit to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:</a:t>
                </a:r>
                <a:endParaRPr lang="pl-PL" sz="2400" dirty="0" smtClean="0"/>
              </a:p>
              <a:p>
                <a:r>
                  <a:rPr lang="en-US" sz="2400" dirty="0" smtClean="0"/>
                  <a:t> 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61" y="4923144"/>
                <a:ext cx="2470997" cy="1206869"/>
              </a:xfrm>
              <a:prstGeom prst="rect">
                <a:avLst/>
              </a:prstGeom>
              <a:blipFill rotWithShape="0">
                <a:blip r:embed="rId9"/>
                <a:stretch>
                  <a:fillRect l="-3951" t="-4040" b="-106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ight Arrow 16"/>
              <p:cNvSpPr/>
              <p:nvPr/>
            </p:nvSpPr>
            <p:spPr>
              <a:xfrm>
                <a:off x="3614001" y="5474043"/>
                <a:ext cx="2340409" cy="799486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𝐂𝐨𝐦𝐦𝐢𝐭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ight Arrow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001" y="5474043"/>
                <a:ext cx="2340409" cy="799486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8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95943" y="1478220"/>
            <a:ext cx="8519461" cy="4709740"/>
          </a:xfrm>
          <a:prstGeom prst="wedgeRectCallout">
            <a:avLst>
              <a:gd name="adj1" fmla="val -2632"/>
              <a:gd name="adj2" fmla="val -56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35218"/>
            <a:ext cx="1428760" cy="1462767"/>
          </a:xfrm>
          <a:prstGeom prst="rect">
            <a:avLst/>
          </a:prstGeom>
          <a:noFill/>
        </p:spPr>
      </p:pic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058071"/>
            <a:ext cx="1428760" cy="13591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80124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2714612" y="188714"/>
                <a:ext cx="4000528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>
                    <a:solidFill>
                      <a:srgbClr val="0070C0"/>
                    </a:solidFill>
                  </a:rPr>
                  <a:t>statement</a:t>
                </a:r>
                <a:r>
                  <a:rPr lang="en-US" sz="2000" dirty="0" smtClean="0"/>
                  <a:t>: graph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/>
                  <a:t> is Hamiltonian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14612" y="188714"/>
                <a:ext cx="400052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3"/>
            <a:endCxn id="4" idx="0"/>
          </p:cNvCxnSpPr>
          <p:nvPr/>
        </p:nvCxnSpPr>
        <p:spPr>
          <a:xfrm flipH="1">
            <a:off x="1500166" y="388769"/>
            <a:ext cx="1214446" cy="7464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  <a:endCxn id="5" idx="0"/>
          </p:cNvCxnSpPr>
          <p:nvPr/>
        </p:nvCxnSpPr>
        <p:spPr>
          <a:xfrm>
            <a:off x="6715140" y="388769"/>
            <a:ext cx="1214446" cy="6693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158" y="1868927"/>
                <a:ext cx="1928826" cy="14773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chooses a random permutation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and sets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868927"/>
                <a:ext cx="1928826" cy="14773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eft Arrow 12"/>
              <p:cNvSpPr/>
              <p:nvPr/>
            </p:nvSpPr>
            <p:spPr>
              <a:xfrm>
                <a:off x="3301454" y="2322053"/>
                <a:ext cx="3556562" cy="579612"/>
              </a:xfrm>
              <a:prstGeom prst="leftArrow">
                <a:avLst>
                  <a:gd name="adj1" fmla="val 68739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random bit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Lef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454" y="2322053"/>
                <a:ext cx="3556562" cy="579612"/>
              </a:xfrm>
              <a:prstGeom prst="leftArrow">
                <a:avLst>
                  <a:gd name="adj1" fmla="val 68739"/>
                  <a:gd name="adj2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ight Arrow 17"/>
              <p:cNvSpPr/>
              <p:nvPr/>
            </p:nvSpPr>
            <p:spPr>
              <a:xfrm>
                <a:off x="3286116" y="1291955"/>
                <a:ext cx="3571900" cy="1090945"/>
              </a:xfrm>
              <a:prstGeom prst="rightArrow">
                <a:avLst>
                  <a:gd name="adj1" fmla="val 65237"/>
                  <a:gd name="adj2" fmla="val 51441"/>
                </a:avLst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commit to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smtClean="0"/>
                  <a:t>commit to every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16" y="1291955"/>
                <a:ext cx="3571900" cy="1090945"/>
              </a:xfrm>
              <a:prstGeom prst="rightArrow">
                <a:avLst>
                  <a:gd name="adj1" fmla="val 65237"/>
                  <a:gd name="adj2" fmla="val 51441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88140" y="771406"/>
                <a:ext cx="18413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iterate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times: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40" y="771406"/>
                <a:ext cx="1841338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3311" t="-9231" r="-331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00364" y="3021396"/>
                <a:ext cx="5615174" cy="14360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64" y="3021396"/>
                <a:ext cx="5615174" cy="1436028"/>
              </a:xfrm>
              <a:prstGeom prst="rect">
                <a:avLst/>
              </a:prstGeom>
              <a:blipFill rotWithShape="0">
                <a:blip r:embed="rId10"/>
                <a:stretch>
                  <a:fillRect l="-430" t="-12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3581238" y="3266095"/>
            <a:ext cx="3214851" cy="576052"/>
          </a:xfrm>
          <a:prstGeom prst="rightArrow">
            <a:avLst>
              <a:gd name="adj1" fmla="val 53232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all the commitments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5790" y="3153345"/>
            <a:ext cx="1563114" cy="117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if everything was done correctly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995354" y="4533791"/>
                <a:ext cx="5615174" cy="14360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54" y="4533791"/>
                <a:ext cx="5615174" cy="1436028"/>
              </a:xfrm>
              <a:prstGeom prst="rect">
                <a:avLst/>
              </a:prstGeom>
              <a:blipFill rotWithShape="0">
                <a:blip r:embed="rId11"/>
                <a:stretch>
                  <a:fillRect l="-430" t="-12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ight Arrow 21"/>
              <p:cNvSpPr/>
              <p:nvPr/>
            </p:nvSpPr>
            <p:spPr>
              <a:xfrm>
                <a:off x="3970589" y="4421369"/>
                <a:ext cx="3351774" cy="1569904"/>
              </a:xfrm>
              <a:prstGeom prst="rightArrow">
                <a:avLst>
                  <a:gd name="adj1" fmla="val 79994"/>
                  <a:gd name="adj2" fmla="val 50000"/>
                </a:avLst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open only </a:t>
                </a:r>
                <a:r>
                  <a:rPr lang="en-US" dirty="0"/>
                  <a:t>the commitments to the edges that represent a Hamiltonian cycle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22" name="Righ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89" y="4421369"/>
                <a:ext cx="3351774" cy="1569904"/>
              </a:xfrm>
              <a:prstGeom prst="rightArrow">
                <a:avLst>
                  <a:gd name="adj1" fmla="val 79994"/>
                  <a:gd name="adj2" fmla="val 50000"/>
                </a:avLst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935790" y="4620256"/>
            <a:ext cx="1563114" cy="11721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if it is indeed a Hamiltonian cycle</a:t>
            </a:r>
            <a:endParaRPr lang="pl-PL" dirty="0"/>
          </a:p>
        </p:txBody>
      </p:sp>
      <p:sp>
        <p:nvSpPr>
          <p:cNvPr id="25" name="TextBox 24"/>
          <p:cNvSpPr txBox="1"/>
          <p:nvPr/>
        </p:nvSpPr>
        <p:spPr>
          <a:xfrm>
            <a:off x="7899989" y="1248999"/>
            <a:ext cx="912750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158" y="6346296"/>
            <a:ext cx="866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verifier</a:t>
            </a:r>
            <a:r>
              <a:rPr lang="pl-PL" dirty="0" smtClean="0"/>
              <a:t> </a:t>
            </a:r>
            <a:r>
              <a:rPr lang="en-US" dirty="0" smtClean="0"/>
              <a:t>accepts only if all commitments were open correctly and all checks are 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59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8" grpId="0" animBg="1"/>
      <p:bldP spid="20" grpId="0"/>
      <p:bldP spid="16" grpId="0" animBg="1"/>
      <p:bldP spid="14" grpId="0" animBg="1"/>
      <p:bldP spid="17" grpId="0" animBg="1"/>
      <p:bldP spid="21" grpId="0" animBg="1"/>
      <p:bldP spid="22" grpId="0" animBg="1"/>
      <p:bldP spid="24" grpId="0" animBg="1"/>
      <p:bldP spid="2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247913"/>
            <a:ext cx="7886700" cy="1325563"/>
          </a:xfrm>
        </p:spPr>
        <p:txBody>
          <a:bodyPr/>
          <a:lstStyle/>
          <a:p>
            <a:r>
              <a:rPr lang="en-US" dirty="0" smtClean="0"/>
              <a:t>Example of a Hamiltonian graph</a:t>
            </a:r>
            <a:endParaRPr lang="pl-PL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18092"/>
              </p:ext>
            </p:extLst>
          </p:nvPr>
        </p:nvGraphicFramePr>
        <p:xfrm>
          <a:off x="5164311" y="2464643"/>
          <a:ext cx="3614400" cy="25177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626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A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B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C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D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E</a:t>
                      </a:r>
                      <a:endParaRPr lang="pl-PL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26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A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26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B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626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C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0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26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D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626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E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8031274"/>
              </p:ext>
            </p:extLst>
          </p:nvPr>
        </p:nvGraphicFramePr>
        <p:xfrm>
          <a:off x="765908" y="2700934"/>
          <a:ext cx="3301314" cy="198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482217" y="2937643"/>
            <a:ext cx="1825238" cy="682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i="1"/>
          </a:p>
        </p:txBody>
      </p:sp>
      <p:sp>
        <p:nvSpPr>
          <p:cNvPr id="9" name="Rectangle 8"/>
          <p:cNvSpPr/>
          <p:nvPr/>
        </p:nvSpPr>
        <p:spPr>
          <a:xfrm rot="19881024">
            <a:off x="1454796" y="3965950"/>
            <a:ext cx="721966" cy="70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i="1"/>
          </a:p>
        </p:txBody>
      </p:sp>
      <p:sp>
        <p:nvSpPr>
          <p:cNvPr id="10" name="Rectangle 9"/>
          <p:cNvSpPr/>
          <p:nvPr/>
        </p:nvSpPr>
        <p:spPr>
          <a:xfrm rot="1636653">
            <a:off x="2703092" y="3973283"/>
            <a:ext cx="721966" cy="70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i="1"/>
          </a:p>
        </p:txBody>
      </p:sp>
      <p:sp>
        <p:nvSpPr>
          <p:cNvPr id="3" name="Rectangle 2"/>
          <p:cNvSpPr/>
          <p:nvPr/>
        </p:nvSpPr>
        <p:spPr>
          <a:xfrm>
            <a:off x="542450" y="2464645"/>
            <a:ext cx="360000" cy="46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3764" y="2464644"/>
            <a:ext cx="360000" cy="46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7222" y="4457975"/>
            <a:ext cx="360000" cy="46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7552" y="3282337"/>
            <a:ext cx="360000" cy="46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781" y="4457975"/>
            <a:ext cx="360000" cy="46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4004" y="2856975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3604" y="1870632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004" y="3290835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40304" y="1865110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4004" y="4592416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1016" y="1879409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4004" y="3724695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22892" y="1865110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4004" y="4158555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7204" y="1879409"/>
            <a:ext cx="350092" cy="38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1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9850" y="2899485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Rectangle 24"/>
          <p:cNvSpPr/>
          <p:nvPr/>
        </p:nvSpPr>
        <p:spPr>
          <a:xfrm>
            <a:off x="8181111" y="3293251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ectangle 25"/>
          <p:cNvSpPr/>
          <p:nvPr/>
        </p:nvSpPr>
        <p:spPr>
          <a:xfrm>
            <a:off x="6973967" y="4573799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ectangle 26"/>
          <p:cNvSpPr/>
          <p:nvPr/>
        </p:nvSpPr>
        <p:spPr>
          <a:xfrm>
            <a:off x="7571567" y="3723521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Rectangle 27"/>
          <p:cNvSpPr/>
          <p:nvPr/>
        </p:nvSpPr>
        <p:spPr>
          <a:xfrm>
            <a:off x="5757994" y="4158555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0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7900" y="1785926"/>
          <a:ext cx="6096000" cy="478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br>
                        <a:rPr lang="en-US" sz="28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Alice</a:t>
                      </a:r>
                      <a:br>
                        <a:rPr lang="en-US" sz="28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Bob</a:t>
                      </a:r>
                      <a:br>
                        <a:rPr lang="en-US" sz="28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wins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draw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 descr="C:\Users\Stefan\AppData\Local\Microsoft\Windows\Temporary Internet Files\Content.IE5\N1FMNW7D\MPj043095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286016" cy="2128073"/>
          </a:xfrm>
          <a:prstGeom prst="rect">
            <a:avLst/>
          </a:prstGeom>
          <a:noFill/>
        </p:spPr>
      </p:pic>
      <p:pic>
        <p:nvPicPr>
          <p:cNvPr id="6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4" cstate="print"/>
          <a:srcRect l="5250" t="18000" r="63250" b="30000"/>
          <a:stretch>
            <a:fillRect/>
          </a:stretch>
        </p:blipFill>
        <p:spPr bwMode="auto">
          <a:xfrm>
            <a:off x="3976726" y="1857366"/>
            <a:ext cx="928694" cy="1006086"/>
          </a:xfrm>
          <a:prstGeom prst="rect">
            <a:avLst/>
          </a:prstGeom>
          <a:noFill/>
        </p:spPr>
      </p:pic>
      <p:pic>
        <p:nvPicPr>
          <p:cNvPr id="7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l="35438" t="14000" r="29125" b="8000"/>
          <a:stretch>
            <a:fillRect/>
          </a:stretch>
        </p:blipFill>
        <p:spPr bwMode="auto">
          <a:xfrm rot="15718345">
            <a:off x="5578865" y="1905554"/>
            <a:ext cx="699158" cy="1009896"/>
          </a:xfrm>
          <a:prstGeom prst="rect">
            <a:avLst/>
          </a:prstGeom>
          <a:noFill/>
        </p:spPr>
      </p:pic>
      <p:pic>
        <p:nvPicPr>
          <p:cNvPr id="8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6" cstate="print"/>
          <a:srcRect l="69813" t="28000" r="3937" b="18000"/>
          <a:stretch>
            <a:fillRect/>
          </a:stretch>
        </p:blipFill>
        <p:spPr bwMode="auto">
          <a:xfrm rot="5729677">
            <a:off x="7011282" y="1766610"/>
            <a:ext cx="805536" cy="1087473"/>
          </a:xfrm>
          <a:prstGeom prst="rect">
            <a:avLst/>
          </a:prstGeom>
          <a:noFill/>
        </p:spPr>
      </p:pic>
      <p:pic>
        <p:nvPicPr>
          <p:cNvPr id="10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4" cstate="print"/>
          <a:srcRect l="5250" t="18000" r="63250" b="30000"/>
          <a:stretch>
            <a:fillRect/>
          </a:stretch>
        </p:blipFill>
        <p:spPr bwMode="auto">
          <a:xfrm>
            <a:off x="2357422" y="3071810"/>
            <a:ext cx="928694" cy="1006086"/>
          </a:xfrm>
          <a:prstGeom prst="rect">
            <a:avLst/>
          </a:prstGeom>
          <a:noFill/>
        </p:spPr>
      </p:pic>
      <p:pic>
        <p:nvPicPr>
          <p:cNvPr id="11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l="35438" t="14000" r="29125" b="8000"/>
          <a:stretch>
            <a:fillRect/>
          </a:stretch>
        </p:blipFill>
        <p:spPr bwMode="auto">
          <a:xfrm rot="15718345">
            <a:off x="2413786" y="4269416"/>
            <a:ext cx="699158" cy="1009896"/>
          </a:xfrm>
          <a:prstGeom prst="rect">
            <a:avLst/>
          </a:prstGeom>
          <a:noFill/>
        </p:spPr>
      </p:pic>
      <p:pic>
        <p:nvPicPr>
          <p:cNvPr id="12" name="Picture 2" descr="C:\Users\Stefan\AppData\Local\Microsoft\Windows\Temporary Internet Files\Content.IE5\UQ9SH9SY\MPj04309690000[1].jpg"/>
          <p:cNvPicPr>
            <a:picLocks noChangeAspect="1" noChangeArrowheads="1"/>
          </p:cNvPicPr>
          <p:nvPr/>
        </p:nvPicPr>
        <p:blipFill>
          <a:blip r:embed="rId6" cstate="print"/>
          <a:srcRect l="69813" t="28000" r="3937" b="18000"/>
          <a:stretch>
            <a:fillRect/>
          </a:stretch>
        </p:blipFill>
        <p:spPr bwMode="auto">
          <a:xfrm rot="5729677">
            <a:off x="2463020" y="5409947"/>
            <a:ext cx="805536" cy="10874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29256" y="1000108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4500570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Bob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pl-PL" dirty="0" smtClean="0"/>
              <a:t> of</a:t>
            </a:r>
            <a:r>
              <a:rPr lang="en-US" dirty="0" smtClean="0"/>
              <a:t> a “permuted graph”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7329325"/>
                  </p:ext>
                </p:extLst>
              </p:nvPr>
            </p:nvGraphicFramePr>
            <p:xfrm>
              <a:off x="5160150" y="1828807"/>
              <a:ext cx="3614400" cy="22199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2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l-P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 smtClean="0"/>
                            <a:t>0</a:t>
                          </a:r>
                          <a:endParaRPr lang="pl-PL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339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7329325"/>
                  </p:ext>
                </p:extLst>
              </p:nvPr>
            </p:nvGraphicFramePr>
            <p:xfrm>
              <a:off x="5160150" y="1828807"/>
              <a:ext cx="3614400" cy="22199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2400"/>
                    <a:gridCol w="602400"/>
                    <a:gridCol w="602400"/>
                    <a:gridCol w="602400"/>
                    <a:gridCol w="602400"/>
                    <a:gridCol w="602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l-P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010" t="-3279" r="-402020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1010" t="-3279" r="-302020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010" t="-3279" r="-202020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1010" t="-3279" r="-102020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1010" t="-3279" r="-2020" b="-5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010" t="-103279" r="-502020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1010" t="-203279" r="-502020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 smtClean="0"/>
                            <a:t>0</a:t>
                          </a:r>
                          <a:endParaRPr lang="pl-PL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1010" t="-303279" r="-502020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1010" t="-403279" r="-502020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0" t="-511667" r="-50202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/>
                            <a:t>0</a:t>
                          </a:r>
                          <a:endParaRPr lang="pl-PL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00328"/>
              </p:ext>
            </p:extLst>
          </p:nvPr>
        </p:nvGraphicFramePr>
        <p:xfrm>
          <a:off x="321750" y="1828807"/>
          <a:ext cx="361440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A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B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C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D</a:t>
                      </a:r>
                      <a:endParaRPr lang="pl-PL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E</a:t>
                      </a:r>
                      <a:endParaRPr lang="pl-PL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A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B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C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/>
                        <a:t>0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D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E</a:t>
                      </a:r>
                      <a:endParaRPr lang="pl-PL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583511" y="2220451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369750" y="3307651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6985911" y="2567296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8176950" y="2950148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5772150" y="3663672"/>
            <a:ext cx="597600" cy="3828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8416" y="5429450"/>
                <a:ext cx="8641283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/>
                  <a:t>Case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600" dirty="0" smtClean="0"/>
                  <a:t>:</a:t>
                </a:r>
                <a:endParaRPr lang="en-US" sz="2600" dirty="0"/>
              </a:p>
              <a:p>
                <a:r>
                  <a:rPr lang="en-US" sz="2600" dirty="0" smtClean="0"/>
                  <a:t>open everything but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don’t show the Hamiltonian cycle</a:t>
                </a:r>
                <a:endParaRPr lang="pl-PL" sz="2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16" y="5429450"/>
                <a:ext cx="8641283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1270" t="-6849" b="-164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6164" y="4471958"/>
                <a:ext cx="59973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164" y="4471958"/>
                <a:ext cx="5997347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ight Arrow 3"/>
              <p:cNvSpPr/>
              <p:nvPr/>
            </p:nvSpPr>
            <p:spPr>
              <a:xfrm>
                <a:off x="4114800" y="2677886"/>
                <a:ext cx="824593" cy="821191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ight Arrow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77886"/>
                <a:ext cx="824593" cy="821191"/>
              </a:xfrm>
              <a:prstGeom prst="righ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5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3" grpId="0"/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94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Open </a:t>
            </a:r>
            <a:r>
              <a:rPr lang="en-US" b="1" dirty="0" smtClean="0">
                <a:solidFill>
                  <a:srgbClr val="7030A0"/>
                </a:solidFill>
              </a:rPr>
              <a:t>only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the Hamiltonian cycle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319147"/>
                  </p:ext>
                </p:extLst>
              </p:nvPr>
            </p:nvGraphicFramePr>
            <p:xfrm>
              <a:off x="3028950" y="3124807"/>
              <a:ext cx="3614400" cy="22199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2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2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l-P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339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319147"/>
                  </p:ext>
                </p:extLst>
              </p:nvPr>
            </p:nvGraphicFramePr>
            <p:xfrm>
              <a:off x="3028950" y="3124807"/>
              <a:ext cx="3614400" cy="22199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2400"/>
                    <a:gridCol w="602400"/>
                    <a:gridCol w="602400"/>
                    <a:gridCol w="602400"/>
                    <a:gridCol w="602400"/>
                    <a:gridCol w="602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l-P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010" t="-1639" r="-40202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1010" t="-1639" r="-30202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010" t="-1639" r="-20202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1010" t="-1639" r="-10202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01010" t="-1639" r="-2020" b="-5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1010" t="-101639" r="-50202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3"/>
                          <a:stretch>
                            <a:fillRect l="-1010" t="-201639" r="-50202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3"/>
                          <a:stretch>
                            <a:fillRect l="-1010" t="-301639" r="-50202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3"/>
                          <a:stretch>
                            <a:fillRect l="-1010" t="-401639" r="-50202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0" t="-510000" r="-50202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pl-PL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5448150" y="3488356"/>
            <a:ext cx="597600" cy="382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0550" y="3851905"/>
            <a:ext cx="597600" cy="382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5750" y="4234757"/>
            <a:ext cx="597600" cy="382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0507" y="4592142"/>
            <a:ext cx="597600" cy="382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6657" y="4961915"/>
            <a:ext cx="597600" cy="382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it a ZK proof?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8596" y="1142984"/>
                <a:ext cx="8286808" cy="5487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Completeness</a:t>
                </a:r>
                <a:r>
                  <a:rPr lang="en-US" sz="2400" dirty="0" smtClean="0"/>
                  <a:t>: trivial</a:t>
                </a:r>
              </a:p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Soundness</a:t>
                </a:r>
                <a:r>
                  <a:rPr lang="en-US" sz="2400" dirty="0" smtClean="0"/>
                  <a:t>:  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 smtClean="0"/>
                  <a:t> is not Hamiltonian, then either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is not Hamiltonian or </a:t>
                </a:r>
                <a14:m>
                  <m:oMath xmlns:m="http://schemas.openxmlformats.org/officeDocument/2006/math">
                    <m: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is not a permutation.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 smtClean="0"/>
                  <a:t>Therefore, to cheat with probability higher than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 smtClean="0"/>
                  <a:t> the prover needs to </a:t>
                </a:r>
                <a:r>
                  <a:rPr lang="en-US" sz="2400" b="1" dirty="0" smtClean="0"/>
                  <a:t>break the binding property of the commitment scheme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GB" sz="2400" dirty="0" smtClean="0"/>
                  <a:t>If we use the commitment scheme of </a:t>
                </a:r>
                <a:r>
                  <a:rPr lang="en-GB" sz="2400" b="1" dirty="0" err="1" smtClean="0">
                    <a:solidFill>
                      <a:srgbClr val="0070C0"/>
                    </a:solidFill>
                  </a:rPr>
                  <a:t>Naor</a:t>
                </a:r>
                <a:r>
                  <a:rPr lang="en-GB" sz="2400" dirty="0" smtClean="0"/>
                  <a:t>, this probability is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negligible</a:t>
                </a:r>
                <a:r>
                  <a:rPr lang="en-GB" sz="2400" dirty="0" smtClean="0"/>
                  <a:t>, even against an infinitely-powerful adversary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Since the protocol is repeated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times, the probability that the verifier rejects is </a:t>
                </a:r>
                <a:r>
                  <a:rPr lang="en-US" sz="2400" smtClean="0"/>
                  <a:t>at least</a:t>
                </a:r>
                <a:endParaRPr lang="en-US" sz="2400" dirty="0" smtClean="0"/>
              </a:p>
              <a:p>
                <a:pPr algn="ctr"/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  <a:endParaRPr lang="en-US" sz="24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142984"/>
                <a:ext cx="8286808" cy="5487849"/>
              </a:xfrm>
              <a:prstGeom prst="rect">
                <a:avLst/>
              </a:prstGeom>
              <a:blipFill rotWithShape="0">
                <a:blip r:embed="rId3"/>
                <a:stretch>
                  <a:fillRect l="-1103" t="-888" r="-11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dirty="0" smtClean="0"/>
              <a:t>Zero-Knowledge -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8596" y="1154074"/>
                <a:ext cx="81439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“a cheating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 smtClean="0"/>
                  <a:t> should not learn anything besides of the fact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dirty="0" smtClean="0"/>
                  <a:t>”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154074"/>
                <a:ext cx="8143932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497" t="-6369" b="-16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 rot="3359820">
                <a:off x="4701692" y="2080910"/>
                <a:ext cx="1426972" cy="1071570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/>
                  <a:t>if 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59820">
                <a:off x="4701692" y="2080910"/>
                <a:ext cx="1426972" cy="1071570"/>
              </a:xfrm>
              <a:prstGeom prst="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eft Arrow 6"/>
              <p:cNvSpPr/>
              <p:nvPr/>
            </p:nvSpPr>
            <p:spPr>
              <a:xfrm rot="18497943">
                <a:off x="3405154" y="2099734"/>
                <a:ext cx="1438094" cy="1000132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Left Arrow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97943">
                <a:off x="3405154" y="2099734"/>
                <a:ext cx="1438094" cy="1000132"/>
              </a:xfrm>
              <a:prstGeom prst="left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0100" y="3225776"/>
                <a:ext cx="3357586" cy="15696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2400" b="1" dirty="0" smtClean="0"/>
                  <a:t> “</a:t>
                </a:r>
                <a:r>
                  <a:rPr lang="en-GB" sz="2400" dirty="0" smtClean="0"/>
                  <a:t>opens everything”, so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sz="2400" dirty="0" smtClean="0"/>
                  <a:t> just learns a randomly permuted graph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GB" sz="2400" dirty="0" smtClean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00" y="3225776"/>
                <a:ext cx="3357586" cy="1569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14876" y="3225776"/>
                <a:ext cx="4249610" cy="15696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2400" b="1" dirty="0" smtClean="0"/>
                  <a:t> “</a:t>
                </a:r>
                <a:r>
                  <a:rPr lang="en-GB" sz="2400" dirty="0" smtClean="0"/>
                  <a:t>opens only the Hamiltonian cycle”, so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sz="2400" dirty="0" smtClean="0"/>
                  <a:t> just learns a randomly permuted cycle of vertices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6" y="3225776"/>
                <a:ext cx="4249610" cy="1569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7098" y="5122233"/>
            <a:ext cx="854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Note, that this gives us only </a:t>
            </a:r>
            <a:r>
              <a:rPr lang="en-GB" sz="2400" b="1" dirty="0" smtClean="0"/>
              <a:t>computational</a:t>
            </a:r>
            <a:r>
              <a:rPr lang="en-GB" sz="2400" dirty="0" smtClean="0"/>
              <a:t> </a:t>
            </a:r>
            <a:r>
              <a:rPr lang="en-GB" sz="2400" dirty="0" err="1" smtClean="0"/>
              <a:t>indistinguishability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This is because the commitment scheme is only computationally binding. 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The honest </a:t>
            </a:r>
            <a:r>
              <a:rPr lang="en-GB" dirty="0" err="1" smtClean="0"/>
              <a:t>prover</a:t>
            </a:r>
            <a:r>
              <a:rPr lang="en-GB" dirty="0" smtClean="0"/>
              <a:t> doesn’t need to be infinitely powerful, if he receives the </a:t>
            </a:r>
            <a:r>
              <a:rPr lang="en-GB" b="1" dirty="0" smtClean="0"/>
              <a:t>NP</a:t>
            </a:r>
            <a:r>
              <a:rPr lang="en-GB" dirty="0" smtClean="0"/>
              <a:t>-witness as an additional input!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u="sng" dirty="0" smtClean="0">
                <a:solidFill>
                  <a:srgbClr val="0070C0"/>
                </a:solidFill>
              </a:rPr>
              <a:t>Corollary</a:t>
            </a:r>
          </a:p>
          <a:p>
            <a:pPr>
              <a:buNone/>
            </a:pPr>
            <a:r>
              <a:rPr lang="en-GB" dirty="0" smtClean="0"/>
              <a:t>“Everything that is provable is provable in Zero Knowledge!”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071546"/>
            <a:ext cx="6929486" cy="5429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Coin-flipping by 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Commitment schemes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QRA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discrete log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construction based on PRG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Zero-knowledge (ZK)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and definition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ZK protocol for graph isomorphism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ZK protocol for Hamiltonian cycles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applications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819287" y="5249401"/>
            <a:ext cx="1214446" cy="5000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23" y="237792"/>
            <a:ext cx="78867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0623" y="1563355"/>
                <a:ext cx="856984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Suppose,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sz="2200" dirty="0" smtClean="0"/>
                  <a:t> knows a signature </a:t>
                </a:r>
                <a14:m>
                  <m:oMath xmlns:m="http://schemas.openxmlformats.org/officeDocument/2006/math">
                    <m:r>
                      <a:rPr lang="el-G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l-GR" sz="2200" dirty="0" smtClean="0"/>
                  <a:t> </a:t>
                </a:r>
                <a:r>
                  <a:rPr lang="en-US" sz="2200" dirty="0" smtClean="0"/>
                  <a:t>of Bob on some document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𝐒𝐢𝐠𝐧</m:t>
                      </m:r>
                      <m:r>
                        <a:rPr lang="en-US" sz="22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𝒔𝒌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 smtClean="0"/>
                  <a:t>She want to reveal the first part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baseline="-25000" dirty="0" smtClean="0"/>
                  <a:t> </a:t>
                </a:r>
                <a:r>
                  <a:rPr lang="en-US" sz="2200" dirty="0" smtClean="0"/>
                  <a:t>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to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Carol</a:t>
                </a:r>
                <a:r>
                  <a:rPr lang="en-US" sz="2200" dirty="0" smtClean="0"/>
                  <a:t>, and convince her that it was signed by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sz="2200" dirty="0" smtClean="0"/>
                  <a:t>, while keeping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 baseline="-25000" dirty="0" smtClean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r>
                      <a:rPr lang="el-GR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smtClean="0"/>
                  <a:t>secret.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2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there</m:t>
                      </m:r>
                      <m: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exists</m:t>
                      </m:r>
                      <m: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2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sz="2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𝐕𝐫𝐟</m:t>
                      </m:r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0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𝐲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𝒑𝒌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||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2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l-GR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)= </m:t>
                      </m:r>
                      <m:r>
                        <a:rPr lang="en-US" sz="2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𝐲𝐞𝐬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200" b="1" dirty="0" smtClean="0">
                  <a:solidFill>
                    <a:srgbClr val="FF0000"/>
                  </a:solidFill>
                  <a:latin typeface="k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2200" b="1" dirty="0">
                  <a:solidFill>
                    <a:srgbClr val="C00000"/>
                  </a:solidFill>
                  <a:latin typeface="k" charset="0"/>
                  <a:cs typeface="Arial" pitchFamily="3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𝑳</m:t>
                    </m:r>
                  </m:oMath>
                </a14:m>
                <a:r>
                  <a:rPr lang="en-US" sz="2200" b="1" dirty="0" smtClean="0">
                    <a:solidFill>
                      <a:srgbClr val="C00000"/>
                    </a:solidFill>
                    <a:cs typeface="Arial" pitchFamily="34" charset="0"/>
                  </a:rPr>
                  <a:t> </a:t>
                </a:r>
                <a:r>
                  <a:rPr lang="en-US" sz="2200" dirty="0" smtClean="0">
                    <a:cs typeface="Arial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𝐍𝐏</m:t>
                    </m:r>
                  </m:oMath>
                </a14:m>
                <a:r>
                  <a:rPr lang="en-US" sz="2200" dirty="0" smtClean="0">
                    <a:cs typeface="Arial" pitchFamily="34" charset="0"/>
                  </a:rPr>
                  <a:t>.  So (in principle) </a:t>
                </a:r>
                <a:r>
                  <a:rPr lang="en-US" sz="2200" b="1" dirty="0" smtClean="0">
                    <a:solidFill>
                      <a:srgbClr val="0070C0"/>
                    </a:solidFill>
                    <a:cs typeface="Arial" pitchFamily="34" charset="0"/>
                  </a:rPr>
                  <a:t>Alice</a:t>
                </a:r>
                <a:r>
                  <a:rPr lang="en-US" sz="2200" dirty="0" smtClean="0">
                    <a:cs typeface="Arial" pitchFamily="34" charset="0"/>
                  </a:rPr>
                  <a:t> can do it!</a:t>
                </a:r>
              </a:p>
              <a:p>
                <a:pPr>
                  <a:buNone/>
                </a:pPr>
                <a:r>
                  <a:rPr lang="en-US" sz="22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623" y="1563355"/>
                <a:ext cx="8569842" cy="4351338"/>
              </a:xfrm>
              <a:blipFill rotWithShape="0">
                <a:blip r:embed="rId3"/>
                <a:stretch>
                  <a:fillRect l="-925" t="-1681" r="-9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5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Alice has a document (signed by some public authority) saying: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 algn="ctr">
                  <a:buNone/>
                </a:pPr>
                <a:r>
                  <a:rPr lang="en-US" dirty="0" smtClean="0"/>
                  <a:t>“Alice was born on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DD-MM-YYYY</a:t>
                </a:r>
                <a:r>
                  <a:rPr lang="en-US" dirty="0" smtClean="0"/>
                  <a:t>”.</a:t>
                </a:r>
              </a:p>
              <a:p>
                <a:pPr algn="ctr"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She can now prove in zero-knowledge that </a:t>
                </a:r>
              </a:p>
              <a:p>
                <a:pPr algn="ctr">
                  <a:buNone/>
                </a:pPr>
                <a:r>
                  <a:rPr lang="en-US" dirty="0" smtClean="0"/>
                  <a:t>she is at least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en-US" dirty="0" smtClean="0"/>
                  <a:t> years old (without revealing her exact age)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 r="-10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many other examples!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For instance: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/>
                  <a:t> can show that some message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/>
                  <a:t> was signed by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Bob</a:t>
                </a:r>
                <a:r>
                  <a:rPr lang="en-US" dirty="0" smtClean="0"/>
                  <a:t> or by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Carol</a:t>
                </a:r>
                <a:r>
                  <a:rPr lang="en-US" dirty="0" smtClean="0"/>
                  <a:t>,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without revealing which was the case.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 algn="r">
                  <a:buNone/>
                </a:pPr>
                <a:r>
                  <a:rPr lang="en-US" dirty="0" smtClean="0"/>
                  <a:t>etc...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 r="-162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 of </a:t>
            </a:r>
            <a:r>
              <a:rPr lang="en-US" b="1" dirty="0" smtClean="0"/>
              <a:t>ZK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7082393" cy="4197361"/>
          </a:xfrm>
        </p:spPr>
        <p:txBody>
          <a:bodyPr/>
          <a:lstStyle/>
          <a:p>
            <a:r>
              <a:rPr lang="en-US" dirty="0" smtClean="0"/>
              <a:t>a building block in some other protocols</a:t>
            </a:r>
          </a:p>
          <a:p>
            <a:endParaRPr lang="en-US" dirty="0"/>
          </a:p>
          <a:p>
            <a:r>
              <a:rPr lang="en-US" dirty="0" smtClean="0"/>
              <a:t>A recent application: </a:t>
            </a:r>
            <a:r>
              <a:rPr lang="en-US" dirty="0" err="1" smtClean="0"/>
              <a:t>Zcash</a:t>
            </a:r>
            <a:r>
              <a:rPr lang="en-US" dirty="0" smtClean="0"/>
              <a:t> – a fully anonymous cryptocurrency (deployed in 2016)</a:t>
            </a:r>
          </a:p>
          <a:p>
            <a:endParaRPr lang="en-US" dirty="0" smtClean="0"/>
          </a:p>
          <a:p>
            <a:r>
              <a:rPr lang="en-US" dirty="0" smtClean="0"/>
              <a:t>zero-knowledge identification (e.g. a </a:t>
            </a:r>
            <a:r>
              <a:rPr lang="en-US" b="1" dirty="0" err="1" smtClean="0">
                <a:solidFill>
                  <a:srgbClr val="0070C0"/>
                </a:solidFill>
              </a:rPr>
              <a:t>Feige</a:t>
            </a:r>
            <a:r>
              <a:rPr lang="en-US" b="1" dirty="0" smtClean="0">
                <a:solidFill>
                  <a:srgbClr val="0070C0"/>
                </a:solidFill>
              </a:rPr>
              <a:t>-Fiat-Shamir</a:t>
            </a:r>
            <a:r>
              <a:rPr lang="en-US" b="1" dirty="0" smtClean="0"/>
              <a:t> </a:t>
            </a:r>
            <a:r>
              <a:rPr lang="en-US" dirty="0" smtClean="0"/>
              <a:t>protocol, based on quadratic residues)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ip.bitcointalk.org/?u=http%3A%2F%2Fpaymentweek.com%2Fwp-content%2Fuploads%2F2016%2F04%2FZ-Cash.jpg&amp;t=571&amp;c=uMNxcndloD8Mu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02" y="3008213"/>
            <a:ext cx="1859756" cy="9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Let’s simplify this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5786454"/>
                <a:ext cx="8229600" cy="714404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u="sng" dirty="0" smtClean="0"/>
                  <a:t>In other words</a:t>
                </a:r>
                <a:r>
                  <a:rPr lang="en-US" b="1" dirty="0" smtClean="0"/>
                  <a:t>: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Alice</a:t>
                </a:r>
                <a:r>
                  <a:rPr lang="en-US" dirty="0" smtClean="0"/>
                  <a:t> wins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5786454"/>
                <a:ext cx="8229600" cy="714404"/>
              </a:xfrm>
              <a:blipFill rotWithShape="0">
                <a:blip r:embed="rId3"/>
                <a:stretch>
                  <a:fillRect l="-1481" t="-145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354397"/>
                  </p:ext>
                </p:extLst>
              </p:nvPr>
            </p:nvGraphicFramePr>
            <p:xfrm>
              <a:off x="2571736" y="1768083"/>
              <a:ext cx="4572000" cy="35897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9658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965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Alice</a:t>
                          </a:r>
                          <a:b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Bob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</a:rPr>
                            <a:t/>
                          </a:r>
                          <a:br>
                            <a:rPr lang="en-US" sz="2800" b="1" baseline="0" dirty="0" smtClean="0">
                              <a:solidFill>
                                <a:srgbClr val="00B05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965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Bob</a:t>
                          </a:r>
                          <a:b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Alice</a:t>
                          </a:r>
                          <a:b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354397"/>
                  </p:ext>
                </p:extLst>
              </p:nvPr>
            </p:nvGraphicFramePr>
            <p:xfrm>
              <a:off x="2571736" y="1768083"/>
              <a:ext cx="4572000" cy="35897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</a:tblGrid>
                  <a:tr h="119658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0000" t="-1020" r="-100398" b="-2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00800" t="-1020" r="-800" b="-204082"/>
                          </a:stretch>
                        </a:blipFill>
                      </a:tcPr>
                    </a:tc>
                  </a:tr>
                  <a:tr h="11965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00" t="-100508" r="-201200" b="-103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Alice</a:t>
                          </a:r>
                          <a:b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Bob</a:t>
                          </a:r>
                          <a:r>
                            <a:rPr lang="en-US" sz="2800" b="1" baseline="0" dirty="0" smtClean="0">
                              <a:solidFill>
                                <a:srgbClr val="00B050"/>
                              </a:solidFill>
                            </a:rPr>
                            <a:t/>
                          </a:r>
                          <a:br>
                            <a:rPr lang="en-US" sz="2800" b="1" baseline="0" dirty="0" smtClean="0">
                              <a:solidFill>
                                <a:srgbClr val="00B05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1965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00" t="-201531" r="-2012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Bob</a:t>
                          </a:r>
                          <a:b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B05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Alice</a:t>
                          </a:r>
                          <a:b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sz="2800" b="1" dirty="0" smtClean="0">
                              <a:solidFill>
                                <a:srgbClr val="0070C0"/>
                              </a:solidFill>
                            </a:rPr>
                            <a:t>wins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214942" y="1196579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Alice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85762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Bob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We show a zero-knowledge proof that some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quadratic residue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modulo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r>
                  <a:rPr lang="en-US" dirty="0" smtClean="0"/>
                  <a:t>How does it work?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Similarly to the proof that two graphs are isomorphic!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648217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𝒁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𝑵</m:t>
                        </m:r>
                      </m:sub>
                      <m:sup>
                        <m:r>
                          <a:rPr lang="pl-PL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bSup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we have</a:t>
                </a:r>
              </a:p>
              <a:p>
                <a:pPr>
                  <a:buNone/>
                </a:pPr>
                <a:endParaRPr lang="en-US" b="1" dirty="0" smtClean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648217"/>
              </a:xfrm>
              <a:blipFill rotWithShape="0">
                <a:blip r:embed="rId3"/>
                <a:stretch>
                  <a:fillRect l="-1546" t="-158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45487" y="4777562"/>
                <a:ext cx="4416056" cy="147438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𝒂</m:t>
                    </m:r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𝐐𝐑</m:t>
                    </m:r>
                    <m:r>
                      <a:rPr lang="en-US" sz="28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𝑵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𝒃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𝐐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𝐑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𝑵</m:t>
                        </m:r>
                      </m:sub>
                    </m:sSub>
                  </m:oMath>
                </a14:m>
                <a:endParaRPr lang="en-US" sz="2800" dirty="0">
                  <a:sym typeface="Symbol"/>
                </a:endParaRPr>
              </a:p>
              <a:p>
                <a:r>
                  <a:rPr lang="en-US" sz="2800" dirty="0" smtClean="0">
                    <a:sym typeface="Symbol"/>
                  </a:rPr>
                  <a:t>or</a:t>
                </a:r>
                <a:endParaRPr lang="en-US" sz="2800" dirty="0">
                  <a:sym typeface="Symbol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𝒂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∉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𝑸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800" dirty="0">
                    <a:sym typeface="Symbol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𝒃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∉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𝐐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𝐑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𝑵</m:t>
                        </m:r>
                      </m:sub>
                    </m:sSub>
                  </m:oMath>
                </a14:m>
                <a:endParaRPr lang="pl-PL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87" y="4777562"/>
                <a:ext cx="4416056" cy="14743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40871" y="2670176"/>
                <a:ext cx="2225289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𝒂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𝒃</m:t>
                      </m:r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∈ </m:t>
                      </m:r>
                      <m:r>
                        <a:rPr lang="en-US" sz="28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𝐐𝐑</m:t>
                      </m:r>
                      <m:r>
                        <a:rPr lang="en-US" sz="28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𝑵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871" y="2670176"/>
                <a:ext cx="222528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/>
          <p:cNvSpPr/>
          <p:nvPr/>
        </p:nvSpPr>
        <p:spPr>
          <a:xfrm>
            <a:off x="3664687" y="3448408"/>
            <a:ext cx="1977656" cy="1219200"/>
          </a:xfrm>
          <a:prstGeom prst="upDownArrow">
            <a:avLst>
              <a:gd name="adj1" fmla="val 49283"/>
              <a:gd name="adj2" fmla="val 277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iff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5162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41246" y="4396095"/>
                <a:ext cx="1402948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b="1" baseline="30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is 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QR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46" y="4396095"/>
                <a:ext cx="140294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3438" y="4429132"/>
                <a:ext cx="1804276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a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QR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38" y="4429132"/>
                <a:ext cx="18042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12983" y="5896293"/>
                <a:ext cx="139653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a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QR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83" y="5896293"/>
                <a:ext cx="139653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2445065">
            <a:off x="3349874" y="5193189"/>
            <a:ext cx="1182016" cy="4154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ight Arrow 12"/>
          <p:cNvSpPr/>
          <p:nvPr/>
        </p:nvSpPr>
        <p:spPr>
          <a:xfrm rot="8091494">
            <a:off x="4493620" y="5192014"/>
            <a:ext cx="1046684" cy="4154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51492" y="1571612"/>
                <a:ext cx="337143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 is isomorphic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92" y="1571612"/>
                <a:ext cx="337143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41450" y="3143248"/>
                <a:ext cx="3469219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 is isomorphic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50" y="3143248"/>
                <a:ext cx="346921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80516" y="1571612"/>
                <a:ext cx="3371436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is isomorphic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16" y="1571612"/>
                <a:ext cx="337143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2445065">
            <a:off x="2849807" y="2407107"/>
            <a:ext cx="1182016" cy="4154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ight Arrow 17"/>
          <p:cNvSpPr/>
          <p:nvPr/>
        </p:nvSpPr>
        <p:spPr>
          <a:xfrm rot="8091494">
            <a:off x="5116625" y="2429406"/>
            <a:ext cx="1182016" cy="4154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0100" y="4000504"/>
            <a:ext cx="707236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j0415808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1919" y="1575943"/>
            <a:ext cx="1428760" cy="1462767"/>
          </a:xfrm>
          <a:prstGeom prst="rect">
            <a:avLst/>
          </a:prstGeom>
          <a:noFill/>
        </p:spPr>
      </p:pic>
      <p:pic>
        <p:nvPicPr>
          <p:cNvPr id="5" name="Picture 6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471" y="1073763"/>
            <a:ext cx="1428760" cy="135914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2807315" y="145069"/>
                <a:ext cx="4000528" cy="8337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70C0"/>
                    </a:solidFill>
                  </a:rPr>
                  <a:t>RSA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modulus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br>
                  <a:rPr lang="en-US" sz="2400" b="1" dirty="0" smtClean="0">
                    <a:solidFill>
                      <a:srgbClr val="C00000"/>
                    </a:solidFill>
                  </a:rPr>
                </a:br>
                <a:r>
                  <a:rPr lang="en-US" sz="2400" b="1" dirty="0" smtClean="0">
                    <a:solidFill>
                      <a:srgbClr val="0070C0"/>
                    </a:solidFill>
                  </a:rPr>
                  <a:t>statement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7315" y="145069"/>
                <a:ext cx="4000528" cy="8337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3"/>
            <a:endCxn id="4" idx="0"/>
          </p:cNvCxnSpPr>
          <p:nvPr/>
        </p:nvCxnSpPr>
        <p:spPr>
          <a:xfrm flipH="1">
            <a:off x="1636299" y="561946"/>
            <a:ext cx="1171016" cy="10139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  <a:endCxn id="5" idx="0"/>
          </p:cNvCxnSpPr>
          <p:nvPr/>
        </p:nvCxnSpPr>
        <p:spPr>
          <a:xfrm>
            <a:off x="6807843" y="561946"/>
            <a:ext cx="1143008" cy="5118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2372" y="1943589"/>
                <a:ext cx="2190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iterate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times: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72" y="1943589"/>
                <a:ext cx="21906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457" t="-10526" r="-3064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290355" y="622123"/>
                <a:ext cx="2393388" cy="8309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400" dirty="0" smtClean="0"/>
                  <a:t> such that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0355" y="622123"/>
                <a:ext cx="239338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6" idx="2"/>
            <a:endCxn id="4" idx="0"/>
          </p:cNvCxnSpPr>
          <p:nvPr/>
        </p:nvCxnSpPr>
        <p:spPr>
          <a:xfrm>
            <a:off x="1487049" y="1453120"/>
            <a:ext cx="149250" cy="1228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415" y="2790389"/>
                <a:ext cx="2143140" cy="113877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chose a random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15" y="2790389"/>
                <a:ext cx="2143140" cy="11387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2755182" y="2684229"/>
                <a:ext cx="3143272" cy="107157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182" y="2684229"/>
                <a:ext cx="3143272" cy="1071570"/>
              </a:xfrm>
              <a:prstGeom prst="right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eft Arrow 21"/>
              <p:cNvSpPr/>
              <p:nvPr/>
            </p:nvSpPr>
            <p:spPr>
              <a:xfrm>
                <a:off x="2683744" y="3586663"/>
                <a:ext cx="3214710" cy="1000132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random bit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←{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Lef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44" y="3586663"/>
                <a:ext cx="3214710" cy="1000132"/>
              </a:xfrm>
              <a:prstGeom prst="lef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ight Arrow 23"/>
              <p:cNvSpPr/>
              <p:nvPr/>
            </p:nvSpPr>
            <p:spPr>
              <a:xfrm>
                <a:off x="2807315" y="4391896"/>
                <a:ext cx="3143272" cy="107157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baseline="30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ight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15" y="4391896"/>
                <a:ext cx="3143272" cy="1071570"/>
              </a:xfrm>
              <a:prstGeom prst="righ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87283" y="5346307"/>
                <a:ext cx="3098376" cy="84042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accept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83" y="5346307"/>
                <a:ext cx="3098376" cy="8404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1677277" y="5489229"/>
                <a:ext cx="2394318" cy="1060673"/>
              </a:xfrm>
              <a:prstGeom prst="wedgeRectCallout">
                <a:avLst>
                  <a:gd name="adj1" fmla="val 32203"/>
                  <a:gd name="adj2" fmla="val -8434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     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5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277" y="5489229"/>
                <a:ext cx="2394318" cy="1060673"/>
              </a:xfrm>
              <a:prstGeom prst="wedgeRectCallout">
                <a:avLst>
                  <a:gd name="adj1" fmla="val 32203"/>
                  <a:gd name="adj2" fmla="val -84349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3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6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1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74921" y="167581"/>
            <a:ext cx="8073656" cy="31864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17" y="4173264"/>
            <a:ext cx="5695507" cy="476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1. Completeness</a:t>
            </a:r>
            <a:r>
              <a:rPr lang="en-US" dirty="0" smtClean="0"/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9383" y="3381173"/>
            <a:ext cx="8182197" cy="83989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is this a zero-knowledge proof system?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94695" y="304800"/>
            <a:ext cx="6794664" cy="3005601"/>
            <a:chOff x="350415" y="2308463"/>
            <a:chExt cx="7137384" cy="34146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flipH="1">
                  <a:off x="350415" y="2308463"/>
                  <a:ext cx="1929752" cy="73429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GB" dirty="0" smtClean="0"/>
                    <a:t> such that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50415" y="2308463"/>
                  <a:ext cx="1929752" cy="73429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0415" y="3191883"/>
                  <a:ext cx="1903362" cy="73429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chose a random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GB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415" y="3191883"/>
                  <a:ext cx="1903362" cy="7342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ight Arrow 11"/>
                <p:cNvSpPr/>
                <p:nvPr/>
              </p:nvSpPr>
              <p:spPr>
                <a:xfrm>
                  <a:off x="2486132" y="3101450"/>
                  <a:ext cx="2791596" cy="912824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≔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ight Arrow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132" y="3101450"/>
                  <a:ext cx="2791596" cy="912824"/>
                </a:xfrm>
                <a:prstGeom prst="rightArrow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Left Arrow 12"/>
                <p:cNvSpPr/>
                <p:nvPr/>
              </p:nvSpPr>
              <p:spPr>
                <a:xfrm>
                  <a:off x="1716957" y="4037006"/>
                  <a:ext cx="2855042" cy="851969"/>
                </a:xfrm>
                <a:prstGeom prst="lef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random bit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←{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Left Arrow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957" y="4037006"/>
                  <a:ext cx="2855042" cy="851969"/>
                </a:xfrm>
                <a:prstGeom prst="leftArrow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ight Arrow 13"/>
                <p:cNvSpPr/>
                <p:nvPr/>
              </p:nvSpPr>
              <p:spPr>
                <a:xfrm>
                  <a:off x="1803631" y="4810284"/>
                  <a:ext cx="2791596" cy="912824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:=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30000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ight Arrow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631" y="4810284"/>
                  <a:ext cx="2791596" cy="912824"/>
                </a:xfrm>
                <a:prstGeom prst="rightArrow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742300" y="4836670"/>
                  <a:ext cx="2745499" cy="742306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accept if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300" y="4836670"/>
                  <a:ext cx="2745499" cy="74230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20480" y="4693580"/>
                <a:ext cx="4572000" cy="21313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7525" indent="571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7525" indent="571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80" y="4693580"/>
                <a:ext cx="4572000" cy="21313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975" y="3531518"/>
                <a:ext cx="8327547" cy="296237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 smtClean="0">
                    <a:solidFill>
                      <a:srgbClr val="0070C0"/>
                    </a:solidFill>
                  </a:rPr>
                  <a:t>2. Soundness</a:t>
                </a:r>
                <a:r>
                  <a:rPr lang="en-US" sz="2200" dirty="0" smtClean="0"/>
                  <a:t>:  suppose that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sz="22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2200" b="1" baseline="-25000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sz="2200" dirty="0" smtClean="0"/>
                  <a:t>Then  </a:t>
                </a:r>
              </a:p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2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sz="22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200" b="1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smtClean="0"/>
                  <a:t>then the cheating </a:t>
                </a:r>
                <a:r>
                  <a:rPr lang="en-US" sz="2200" dirty="0" err="1" smtClean="0"/>
                  <a:t>prover</a:t>
                </a:r>
                <a:r>
                  <a:rPr lang="en-US" sz="2200" dirty="0" smtClean="0"/>
                  <a:t> will be caught when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 smtClean="0"/>
                  <a:t> since we cannot have </a:t>
                </a:r>
              </a:p>
              <a:p>
                <a:pPr algn="ctr">
                  <a:buNone/>
                </a:pPr>
                <a:r>
                  <a:rPr lang="en-US" sz="2200" b="1" dirty="0" smtClean="0">
                    <a:solidFill>
                      <a:srgbClr val="FF0000"/>
                    </a:solidFill>
                  </a:rPr>
                  <a:t>QR · QNR = QR</a:t>
                </a:r>
              </a:p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is a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𝐐𝐍𝐑</m:t>
                    </m:r>
                    <m:r>
                      <a:rPr lang="en-US" sz="22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200" b="1" baseline="-250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200" dirty="0" smtClean="0"/>
                  <a:t>the cheating </a:t>
                </a:r>
                <a:r>
                  <a:rPr lang="en-US" sz="2200" dirty="0" err="1" smtClean="0"/>
                  <a:t>prover</a:t>
                </a:r>
                <a:r>
                  <a:rPr lang="en-US" sz="2200" dirty="0" smtClean="0"/>
                  <a:t> gets caught when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So, the prover can cheat with probability at most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 smtClean="0"/>
                  <a:t>(in each iteration of the protocol).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975" y="3531518"/>
                <a:ext cx="8327547" cy="2962378"/>
              </a:xfrm>
              <a:blipFill rotWithShape="0">
                <a:blip r:embed="rId3"/>
                <a:stretch>
                  <a:fillRect l="-952" t="-2469" b="-102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74921" y="167581"/>
            <a:ext cx="8073656" cy="31864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094695" y="304800"/>
            <a:ext cx="6794664" cy="3005601"/>
            <a:chOff x="350415" y="2308463"/>
            <a:chExt cx="7137384" cy="34146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 flipH="1">
                  <a:off x="350415" y="2308463"/>
                  <a:ext cx="1929752" cy="73429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GB" dirty="0" smtClean="0"/>
                    <a:t> such that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50415" y="2308463"/>
                  <a:ext cx="1929752" cy="7342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50415" y="3191883"/>
                  <a:ext cx="1903362" cy="73429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chose a random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GB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415" y="3191883"/>
                  <a:ext cx="1903362" cy="7342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ight Arrow 12"/>
                <p:cNvSpPr/>
                <p:nvPr/>
              </p:nvSpPr>
              <p:spPr>
                <a:xfrm>
                  <a:off x="2486132" y="3101450"/>
                  <a:ext cx="2791596" cy="912824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≔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ight Arrow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132" y="3101450"/>
                  <a:ext cx="2791596" cy="912824"/>
                </a:xfrm>
                <a:prstGeom prst="rightArrow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Left Arrow 13"/>
                <p:cNvSpPr/>
                <p:nvPr/>
              </p:nvSpPr>
              <p:spPr>
                <a:xfrm>
                  <a:off x="1716957" y="4037006"/>
                  <a:ext cx="2855042" cy="851969"/>
                </a:xfrm>
                <a:prstGeom prst="lef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random bit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←{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" name="Left Arrow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957" y="4037006"/>
                  <a:ext cx="2855042" cy="851969"/>
                </a:xfrm>
                <a:prstGeom prst="leftArrow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ight Arrow 14"/>
                <p:cNvSpPr/>
                <p:nvPr/>
              </p:nvSpPr>
              <p:spPr>
                <a:xfrm>
                  <a:off x="1803631" y="4810284"/>
                  <a:ext cx="2791596" cy="912824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:=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30000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ight Arrow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631" y="4810284"/>
                  <a:ext cx="2791596" cy="912824"/>
                </a:xfrm>
                <a:prstGeom prst="rightArrow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42300" y="4836670"/>
                  <a:ext cx="2745499" cy="742306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accept if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300" y="4836670"/>
                  <a:ext cx="2745499" cy="7423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31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8399" y="3572915"/>
                <a:ext cx="7886700" cy="303199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. Zero-knowledge </a:t>
                </a:r>
                <a:r>
                  <a:rPr lang="en-US" sz="2400" dirty="0" smtClean="0"/>
                  <a:t>(intuition)</a:t>
                </a:r>
              </a:p>
              <a:p>
                <a:pPr>
                  <a:buNone/>
                </a:pPr>
                <a:r>
                  <a:rPr lang="en-US" sz="2400" dirty="0" smtClean="0"/>
                  <a:t>The only information that the verifier gets is: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sz="2400" dirty="0" smtClean="0"/>
                  <a:t>and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, or</a:t>
                </a:r>
                <a:endParaRPr lang="en-US" sz="2400" b="1" i="1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buNone/>
                </a:pP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endParaRPr lang="en-US" sz="2400" dirty="0" smtClean="0"/>
              </a:p>
              <a:p>
                <a:pPr>
                  <a:buNone/>
                </a:pPr>
                <a:endParaRPr lang="en-US" sz="2400" dirty="0" smtClean="0"/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399" y="3572915"/>
                <a:ext cx="7886700" cy="3031992"/>
              </a:xfrm>
              <a:blipFill rotWithShape="0">
                <a:blip r:embed="rId3"/>
                <a:stretch>
                  <a:fillRect l="-1159" t="-28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278293" y="4639340"/>
                <a:ext cx="3714776" cy="746733"/>
              </a:xfrm>
              <a:prstGeom prst="wedgeRectCallout">
                <a:avLst>
                  <a:gd name="adj1" fmla="val -57445"/>
                  <a:gd name="adj2" fmla="val 2512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This obviously gives him no information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293" y="4639340"/>
                <a:ext cx="3714776" cy="746733"/>
              </a:xfrm>
              <a:prstGeom prst="wedgeRectCallout">
                <a:avLst>
                  <a:gd name="adj1" fmla="val -57445"/>
                  <a:gd name="adj2" fmla="val 25123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4004380" y="5696751"/>
                <a:ext cx="4797290" cy="908156"/>
              </a:xfrm>
              <a:prstGeom prst="wedgeRectCallout">
                <a:avLst>
                  <a:gd name="adj1" fmla="val -64495"/>
                  <a:gd name="adj2" fmla="val -307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This also gives him no information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since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is “encrypted”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80" y="5696751"/>
                <a:ext cx="4797290" cy="908156"/>
              </a:xfrm>
              <a:prstGeom prst="wedgeRectCallout">
                <a:avLst>
                  <a:gd name="adj1" fmla="val -64495"/>
                  <a:gd name="adj2" fmla="val -3076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2113" y="9780034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4921" y="167581"/>
            <a:ext cx="8073656" cy="31864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094695" y="304800"/>
            <a:ext cx="6794664" cy="3005601"/>
            <a:chOff x="350415" y="2308463"/>
            <a:chExt cx="7137384" cy="34146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flipH="1">
                  <a:off x="350415" y="2308463"/>
                  <a:ext cx="1929752" cy="73429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GB" dirty="0" smtClean="0"/>
                    <a:t> such that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50415" y="2308463"/>
                  <a:ext cx="1929752" cy="73429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0415" y="3191883"/>
                  <a:ext cx="1903362" cy="73429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chose a random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GB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415" y="3191883"/>
                  <a:ext cx="1903362" cy="73429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ight Arrow 10"/>
                <p:cNvSpPr/>
                <p:nvPr/>
              </p:nvSpPr>
              <p:spPr>
                <a:xfrm>
                  <a:off x="2486132" y="3101450"/>
                  <a:ext cx="2791596" cy="912824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≔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ight Arrow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132" y="3101450"/>
                  <a:ext cx="2791596" cy="912824"/>
                </a:xfrm>
                <a:prstGeom prst="rightArrow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Left Arrow 11"/>
                <p:cNvSpPr/>
                <p:nvPr/>
              </p:nvSpPr>
              <p:spPr>
                <a:xfrm>
                  <a:off x="1716957" y="4037006"/>
                  <a:ext cx="2855042" cy="851969"/>
                </a:xfrm>
                <a:prstGeom prst="lef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random bit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←{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b="1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2" name="Left Arrow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957" y="4037006"/>
                  <a:ext cx="2855042" cy="851969"/>
                </a:xfrm>
                <a:prstGeom prst="leftArrow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ight Arrow 12"/>
                <p:cNvSpPr/>
                <p:nvPr/>
              </p:nvSpPr>
              <p:spPr>
                <a:xfrm>
                  <a:off x="1803631" y="4810284"/>
                  <a:ext cx="2791596" cy="912824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:=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30000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ight Arrow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631" y="4810284"/>
                  <a:ext cx="2791596" cy="912824"/>
                </a:xfrm>
                <a:prstGeom prst="rightArrow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42300" y="4836670"/>
                  <a:ext cx="2745499" cy="742306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accept if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300" y="4836670"/>
                  <a:ext cx="2745499" cy="74230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92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577038"/>
                <a:ext cx="9144000" cy="378621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5760" rIns="365760" rtlCol="0" anchor="ctr"/>
              <a:lstStyle/>
              <a:p>
                <a:pPr>
                  <a:buNone/>
                </a:pPr>
                <a:r>
                  <a:rPr lang="en-US" sz="2800" dirty="0"/>
                  <a:t>In fact, the prover demonstrated not only 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𝐐𝐑</m:t>
                    </m:r>
                    <m:r>
                      <a:rPr lang="en-US" sz="28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but also that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she knows the square root of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/>
                  <a:t>. </a:t>
                </a:r>
              </a:p>
              <a:p>
                <a:pPr>
                  <a:buNone/>
                </a:pPr>
                <a:endParaRPr lang="en-US" sz="2800" b="1" dirty="0"/>
              </a:p>
              <a:p>
                <a:pPr>
                  <a:buNone/>
                </a:pPr>
                <a:r>
                  <a:rPr lang="en-US" sz="2800" dirty="0"/>
                  <a:t>This is called a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zero-knowledge proof of knowledge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7038"/>
                <a:ext cx="9144000" cy="37862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7" y="131209"/>
            <a:ext cx="7886700" cy="1325563"/>
          </a:xfrm>
        </p:spPr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13" y="5812465"/>
            <a:ext cx="7886700" cy="58423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It can be defined formally!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Zero-knowledge</a:t>
            </a:r>
            <a:r>
              <a:rPr lang="en-US" b="1" dirty="0" smtClean="0"/>
              <a:t> </a:t>
            </a:r>
            <a:r>
              <a:rPr lang="en-US" dirty="0" smtClean="0"/>
              <a:t>public-key identification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14554"/>
                <a:ext cx="8229600" cy="3911609"/>
              </a:xfr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protocol on the previous slides can be used as a simple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zero-knowledge public-key identification scheme</a:t>
                </a:r>
                <a:r>
                  <a:rPr lang="en-US" dirty="0" smtClean="0"/>
                  <a:t>:</a:t>
                </a:r>
              </a:p>
              <a:p>
                <a:pPr>
                  <a:buNone/>
                </a:pPr>
                <a:endParaRPr lang="en-US" dirty="0"/>
              </a:p>
              <a:p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private key: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𝐦𝐨𝐝</m:t>
                    </m:r>
                    <m:r>
                      <a:rPr lang="en-GB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smtClean="0"/>
                  <a:t>It’s extension is called a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Feige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-Fiat-Shamir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protocol.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14554"/>
                <a:ext cx="8229600" cy="3911609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 err="1" smtClean="0"/>
              <a:t>Shorr’s</a:t>
            </a:r>
            <a:r>
              <a:rPr lang="en-US" dirty="0" smtClean="0"/>
              <a:t> protocol zero-knowledge proof of knowledge?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1893"/>
            <a:ext cx="7886700" cy="40950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last lecture: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90415" y="1796144"/>
            <a:ext cx="7330704" cy="4560230"/>
            <a:chOff x="341329" y="257167"/>
            <a:chExt cx="8650222" cy="5972139"/>
          </a:xfrm>
        </p:grpSpPr>
        <p:pic>
          <p:nvPicPr>
            <p:cNvPr id="6" name="Picture 6" descr="MCj0415808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4706" y="1567680"/>
              <a:ext cx="1400194" cy="1433522"/>
            </a:xfrm>
            <a:prstGeom prst="rect">
              <a:avLst/>
            </a:prstGeom>
            <a:noFill/>
          </p:spPr>
        </p:pic>
        <p:pic>
          <p:nvPicPr>
            <p:cNvPr id="7" name="Picture 6" descr="PL41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3361" y="1567680"/>
              <a:ext cx="1501744" cy="1428577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495713" y="2491330"/>
              <a:ext cx="1077044" cy="4836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verifier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7179" y="2491330"/>
              <a:ext cx="997146" cy="4836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prover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716501" y="1912636"/>
                  <a:ext cx="1275050" cy="9270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Cambria Math" panose="02040503050406030204" pitchFamily="18" charset="0"/>
                    </a:rPr>
                    <a:t>knows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:=</m:t>
                        </m:r>
                        <m:r>
                          <a:rPr lang="en-US" sz="20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000" b="1" i="1" baseline="30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pl-PL" sz="20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6501" y="1912636"/>
                  <a:ext cx="1275050" cy="92705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310" b="-6034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46350" y="2044699"/>
                  <a:ext cx="1307207" cy="5239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knows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sz="2000" b="1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350" y="2044699"/>
                  <a:ext cx="1307207" cy="52398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44" t="-9231" b="-27692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26089" y="3311732"/>
                  <a:ext cx="1228973" cy="978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pl-PL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089" y="3311732"/>
                  <a:ext cx="1228973" cy="97853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174704" y="257167"/>
                  <a:ext cx="2395785" cy="846444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𝑮</m:t>
                      </m:r>
                    </m:oMath>
                  </a14:m>
                  <a:r>
                    <a:rPr lang="en-US" b="1" i="1" dirty="0" smtClean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ＭＳ Ｐゴシック" pitchFamily="34" charset="-128"/>
                    </a:rPr>
                    <a:t> </a:t>
                  </a:r>
                  <a:r>
                    <a:rPr lang="en-US" b="1" dirty="0" smtClean="0">
                      <a:latin typeface="Cambria Math" panose="02040503050406030204" pitchFamily="18" charset="0"/>
                      <a:ea typeface="ＭＳ Ｐゴシック" pitchFamily="34" charset="-128"/>
                    </a:rPr>
                    <a:t>– group, </a:t>
                  </a:r>
                  <a14:m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𝒒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=|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𝑮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|</m:t>
                      </m:r>
                    </m:oMath>
                  </a14:m>
                  <a:endParaRPr lang="pl-PL" dirty="0"/>
                </a:p>
                <a:p>
                  <a14:m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𝒈</m:t>
                      </m:r>
                    </m:oMath>
                  </a14:m>
                  <a:r>
                    <a:rPr lang="en-US" b="1" i="1" dirty="0" smtClean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ＭＳ Ｐゴシック" pitchFamily="34" charset="-128"/>
                    </a:rPr>
                    <a:t> </a:t>
                  </a:r>
                  <a:r>
                    <a:rPr lang="en-US" b="1" dirty="0" smtClean="0">
                      <a:latin typeface="Cambria Math" panose="02040503050406030204" pitchFamily="18" charset="0"/>
                      <a:ea typeface="ＭＳ Ｐゴシック" pitchFamily="34" charset="-128"/>
                    </a:rPr>
                    <a:t>– generator </a:t>
                  </a: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704" y="257167"/>
                  <a:ext cx="2395785" cy="846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2724150" y="3638633"/>
              <a:ext cx="33274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94528" y="3407800"/>
                  <a:ext cx="456239" cy="60460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pl-PL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4528" y="3407800"/>
                  <a:ext cx="456239" cy="6046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24978" y="3796896"/>
                  <a:ext cx="1206275" cy="560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oMath>
                    </m:oMathPara>
                  </a14:m>
                  <a:endParaRPr lang="pl-PL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978" y="3796896"/>
                  <a:ext cx="1206275" cy="5601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 flipV="1">
              <a:off x="2724150" y="4587215"/>
              <a:ext cx="3327400" cy="73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219019" y="4332991"/>
                  <a:ext cx="492179" cy="60460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pl-PL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019" y="4332991"/>
                  <a:ext cx="492179" cy="60460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41329" y="5014891"/>
                  <a:ext cx="2722307" cy="5239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𝒓𝒙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𝐦𝐨𝐝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pl-PL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329" y="5014891"/>
                  <a:ext cx="2722307" cy="52398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>
              <a:off x="2748641" y="5597355"/>
              <a:ext cx="33274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219019" y="5366523"/>
                  <a:ext cx="478938" cy="60460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pl-PL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019" y="5366523"/>
                  <a:ext cx="478938" cy="6046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283361" y="5302249"/>
                  <a:ext cx="1932550" cy="9270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output </a:t>
                  </a:r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yes</a:t>
                  </a:r>
                  <a:r>
                    <a:rPr lang="en-US" sz="20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000" dirty="0" smtClean="0"/>
                    <a:t>iff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pl-PL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361" y="5302249"/>
                  <a:ext cx="1932550" cy="92705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717" t="-5172" r="-3717" b="-6034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6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43433</TotalTime>
  <Words>4922</Words>
  <Application>Microsoft Office PowerPoint</Application>
  <PresentationFormat>On-screen Show (4:3)</PresentationFormat>
  <Paragraphs>1283</Paragraphs>
  <Slides>101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0" baseType="lpstr">
      <vt:lpstr>ＭＳ Ｐゴシック</vt:lpstr>
      <vt:lpstr>Arial</vt:lpstr>
      <vt:lpstr>Calibri</vt:lpstr>
      <vt:lpstr>Cambria</vt:lpstr>
      <vt:lpstr>Cambria Math</vt:lpstr>
      <vt:lpstr>k</vt:lpstr>
      <vt:lpstr>Symbol</vt:lpstr>
      <vt:lpstr>Wingdings</vt:lpstr>
      <vt:lpstr>Office Theme</vt:lpstr>
      <vt:lpstr>PowerPoint Presentation</vt:lpstr>
      <vt:lpstr>Plan</vt:lpstr>
      <vt:lpstr>Coin-flipping by telephone [Blum’81]</vt:lpstr>
      <vt:lpstr>How to define security? [1/2]</vt:lpstr>
      <vt:lpstr>How to define security? [2/2]</vt:lpstr>
      <vt:lpstr>Note the difference</vt:lpstr>
      <vt:lpstr>How to solve this problem?</vt:lpstr>
      <vt:lpstr>PowerPoint Presentation</vt:lpstr>
      <vt:lpstr>Let’s simplify this game</vt:lpstr>
      <vt:lpstr>Another way to look at it</vt:lpstr>
      <vt:lpstr>What to do?</vt:lpstr>
      <vt:lpstr>How to prevent this?</vt:lpstr>
      <vt:lpstr>Plan</vt:lpstr>
      <vt:lpstr>Commitment schemes – an intuition</vt:lpstr>
      <vt:lpstr>Commitment schemes – a functional definition</vt:lpstr>
      <vt:lpstr>Security requirements - informally</vt:lpstr>
      <vt:lpstr>How to define security formally?</vt:lpstr>
      <vt:lpstr>The computational power of the adversary</vt:lpstr>
      <vt:lpstr>Unconditionally hiding and binding commitment schemes do not exist</vt:lpstr>
      <vt:lpstr>So, how does it solve the coin-flipping problem?</vt:lpstr>
      <vt:lpstr>Problem</vt:lpstr>
      <vt:lpstr>Plan</vt:lpstr>
      <vt:lpstr>Remember quadratic residues modulo an RSA modulus?</vt:lpstr>
      <vt:lpstr>Jacobi Symbol</vt:lpstr>
      <vt:lpstr>Quadratic Residuosity Assumption </vt:lpstr>
      <vt:lpstr>A construction based on QRA</vt:lpstr>
      <vt:lpstr>This commitment scheme is unconditionally binding </vt:lpstr>
      <vt:lpstr>This commitment scheme is computationally hiding, assuming QRA holds </vt:lpstr>
      <vt:lpstr>Plan</vt:lpstr>
      <vt:lpstr>A construction based on discrete log</vt:lpstr>
      <vt:lpstr> This commitment scheme is computationally binding, assuming that the discrete log is hard in QRp</vt:lpstr>
      <vt:lpstr>This commitment scheme is unconditionally hiding</vt:lpstr>
      <vt:lpstr>Plan</vt:lpstr>
      <vt:lpstr>A construction based on PRGs [Naor’91]</vt:lpstr>
      <vt:lpstr>This commitment scheme is unconditionally binding</vt:lpstr>
      <vt:lpstr>This commitment scheme is computationally hiding, assuming G is a secure PRG</vt:lpstr>
      <vt:lpstr>Moral</vt:lpstr>
      <vt:lpstr>String commitment</vt:lpstr>
      <vt:lpstr>Plan</vt:lpstr>
      <vt:lpstr>Zero-knowledge (ZK)</vt:lpstr>
      <vt:lpstr>A motivating example: public-key identification (see: the last lecture)</vt:lpstr>
      <vt:lpstr>Is it secure against actively cheating verifier?</vt:lpstr>
      <vt:lpstr>So is it secure?</vt:lpstr>
      <vt:lpstr>A question</vt:lpstr>
      <vt:lpstr>A new variant of the protocol</vt:lpstr>
      <vt:lpstr>Can a malicious verifier learn something from this protocol?</vt:lpstr>
      <vt:lpstr>Can this be proven formaly?</vt:lpstr>
      <vt:lpstr>The general picture</vt:lpstr>
      <vt:lpstr>Soundness - informally</vt:lpstr>
      <vt:lpstr>Zero Knowledge</vt:lpstr>
      <vt:lpstr>An example of a protocol that is not Zero Knowledge</vt:lpstr>
      <vt:lpstr>Notation</vt:lpstr>
      <vt:lpstr>Zero-knowledge proofs</vt:lpstr>
      <vt:lpstr>“a cheating V should not learn anything besides of the fact that x∈L”</vt:lpstr>
      <vt:lpstr>The idea of simulation</vt:lpstr>
      <vt:lpstr>Indistinguishability</vt:lpstr>
      <vt:lpstr>“a cheating V should not learn anything besides of the fact that x∈L”</vt:lpstr>
      <vt:lpstr>Plan</vt:lpstr>
      <vt:lpstr>Graph isomorphism</vt:lpstr>
      <vt:lpstr>Hardness of graph isomorphism</vt:lpstr>
      <vt:lpstr>A zero knowledge proof of graph isomorphism – a wrong solution</vt:lpstr>
      <vt:lpstr>Notation</vt:lpstr>
      <vt:lpstr>A fact</vt:lpstr>
      <vt:lpstr>A zero knowledge proof of graph isomorphism</vt:lpstr>
      <vt:lpstr>Why is this a zero-knowledge proof system?</vt:lpstr>
      <vt:lpstr>Zero-knowledge?</vt:lpstr>
      <vt:lpstr>More formally</vt:lpstr>
      <vt:lpstr>PowerPoint Presentation</vt:lpstr>
      <vt:lpstr>The running time</vt:lpstr>
      <vt:lpstr>Indistinguishability of the distributions</vt:lpstr>
      <vt:lpstr>Plan</vt:lpstr>
      <vt:lpstr>What is provable in NP?</vt:lpstr>
      <vt:lpstr>Take the following NP-complete problem: Hamiltonian graphs</vt:lpstr>
      <vt:lpstr>How to construct a ZK proof that a graph G is Hamiltonian?</vt:lpstr>
      <vt:lpstr>The first idea:</vt:lpstr>
      <vt:lpstr>Solution: use commitments</vt:lpstr>
      <vt:lpstr>Example </vt:lpstr>
      <vt:lpstr>PowerPoint Presentation</vt:lpstr>
      <vt:lpstr>Example of a Hamiltonian graph</vt:lpstr>
      <vt:lpstr>Example of a “permuted graph”</vt:lpstr>
      <vt:lpstr>Case 1</vt:lpstr>
      <vt:lpstr>Why is it a ZK proof?</vt:lpstr>
      <vt:lpstr>Zero-Knowledge - intuition</vt:lpstr>
      <vt:lpstr>Observation</vt:lpstr>
      <vt:lpstr>Plan</vt:lpstr>
      <vt:lpstr>Example</vt:lpstr>
      <vt:lpstr>Another example</vt:lpstr>
      <vt:lpstr>There are many other examples!</vt:lpstr>
      <vt:lpstr>Other applications of ZK</vt:lpstr>
      <vt:lpstr>Example</vt:lpstr>
      <vt:lpstr>Fact</vt:lpstr>
      <vt:lpstr>Main idea</vt:lpstr>
      <vt:lpstr>PowerPoint Presentation</vt:lpstr>
      <vt:lpstr>Why is this a zero-knowledge proof system?</vt:lpstr>
      <vt:lpstr>PowerPoint Presentation</vt:lpstr>
      <vt:lpstr>PowerPoint Presentation</vt:lpstr>
      <vt:lpstr>Observation</vt:lpstr>
      <vt:lpstr>Zero-knowledge public-key identification</vt:lpstr>
      <vt:lpstr>Is Shorr’s protocol zero-knowledge proof of knowledge?</vt:lpstr>
      <vt:lpstr>The situation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1262</cp:revision>
  <cp:lastPrinted>2018-12-12T15:05:54Z</cp:lastPrinted>
  <dcterms:created xsi:type="dcterms:W3CDTF">2015-07-03T16:44:25Z</dcterms:created>
  <dcterms:modified xsi:type="dcterms:W3CDTF">2018-12-12T16:51:47Z</dcterms:modified>
</cp:coreProperties>
</file>