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6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0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7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1"/>
  </p:notesMasterIdLst>
  <p:sldIdLst>
    <p:sldId id="469" r:id="rId2"/>
    <p:sldId id="692" r:id="rId3"/>
    <p:sldId id="683" r:id="rId4"/>
    <p:sldId id="684" r:id="rId5"/>
    <p:sldId id="681" r:id="rId6"/>
    <p:sldId id="685" r:id="rId7"/>
    <p:sldId id="686" r:id="rId8"/>
    <p:sldId id="687" r:id="rId9"/>
    <p:sldId id="688" r:id="rId10"/>
    <p:sldId id="689" r:id="rId11"/>
    <p:sldId id="690" r:id="rId12"/>
    <p:sldId id="691" r:id="rId13"/>
    <p:sldId id="470" r:id="rId14"/>
    <p:sldId id="693" r:id="rId15"/>
    <p:sldId id="537" r:id="rId16"/>
    <p:sldId id="665" r:id="rId17"/>
    <p:sldId id="538" r:id="rId18"/>
    <p:sldId id="473" r:id="rId19"/>
    <p:sldId id="540" r:id="rId20"/>
    <p:sldId id="541" r:id="rId21"/>
    <p:sldId id="543" r:id="rId22"/>
    <p:sldId id="476" r:id="rId23"/>
    <p:sldId id="477" r:id="rId24"/>
    <p:sldId id="695" r:id="rId25"/>
    <p:sldId id="578" r:id="rId26"/>
    <p:sldId id="579" r:id="rId27"/>
    <p:sldId id="559" r:id="rId28"/>
    <p:sldId id="560" r:id="rId29"/>
    <p:sldId id="561" r:id="rId30"/>
    <p:sldId id="562" r:id="rId31"/>
    <p:sldId id="563" r:id="rId32"/>
    <p:sldId id="564" r:id="rId33"/>
    <p:sldId id="565" r:id="rId34"/>
    <p:sldId id="566" r:id="rId35"/>
    <p:sldId id="567" r:id="rId36"/>
    <p:sldId id="568" r:id="rId37"/>
    <p:sldId id="569" r:id="rId38"/>
    <p:sldId id="570" r:id="rId39"/>
    <p:sldId id="571" r:id="rId40"/>
    <p:sldId id="572" r:id="rId41"/>
    <p:sldId id="581" r:id="rId42"/>
    <p:sldId id="580" r:id="rId43"/>
    <p:sldId id="573" r:id="rId44"/>
    <p:sldId id="696" r:id="rId45"/>
    <p:sldId id="479" r:id="rId46"/>
    <p:sldId id="480" r:id="rId47"/>
    <p:sldId id="481" r:id="rId48"/>
    <p:sldId id="482" r:id="rId49"/>
    <p:sldId id="483" r:id="rId50"/>
    <p:sldId id="484" r:id="rId51"/>
    <p:sldId id="697" r:id="rId52"/>
    <p:sldId id="628" r:id="rId53"/>
    <p:sldId id="676" r:id="rId54"/>
    <p:sldId id="629" r:id="rId55"/>
    <p:sldId id="643" r:id="rId56"/>
    <p:sldId id="649" r:id="rId57"/>
    <p:sldId id="630" r:id="rId58"/>
    <p:sldId id="631" r:id="rId59"/>
    <p:sldId id="644" r:id="rId60"/>
    <p:sldId id="645" r:id="rId61"/>
    <p:sldId id="646" r:id="rId62"/>
    <p:sldId id="648" r:id="rId63"/>
    <p:sldId id="651" r:id="rId64"/>
    <p:sldId id="650" r:id="rId65"/>
    <p:sldId id="652" r:id="rId66"/>
    <p:sldId id="642" r:id="rId67"/>
    <p:sldId id="698" r:id="rId68"/>
    <p:sldId id="632" r:id="rId69"/>
    <p:sldId id="653" r:id="rId70"/>
    <p:sldId id="654" r:id="rId71"/>
    <p:sldId id="655" r:id="rId72"/>
    <p:sldId id="636" r:id="rId73"/>
    <p:sldId id="637" r:id="rId74"/>
    <p:sldId id="656" r:id="rId75"/>
    <p:sldId id="638" r:id="rId76"/>
    <p:sldId id="658" r:id="rId77"/>
    <p:sldId id="660" r:id="rId78"/>
    <p:sldId id="661" r:id="rId79"/>
    <p:sldId id="659" r:id="rId80"/>
    <p:sldId id="699" r:id="rId81"/>
    <p:sldId id="633" r:id="rId82"/>
    <p:sldId id="679" r:id="rId83"/>
    <p:sldId id="667" r:id="rId84"/>
    <p:sldId id="700" r:id="rId85"/>
    <p:sldId id="584" r:id="rId86"/>
    <p:sldId id="585" r:id="rId87"/>
    <p:sldId id="609" r:id="rId88"/>
    <p:sldId id="589" r:id="rId89"/>
    <p:sldId id="590" r:id="rId90"/>
    <p:sldId id="591" r:id="rId91"/>
    <p:sldId id="592" r:id="rId92"/>
    <p:sldId id="593" r:id="rId93"/>
    <p:sldId id="594" r:id="rId94"/>
    <p:sldId id="595" r:id="rId95"/>
    <p:sldId id="596" r:id="rId96"/>
    <p:sldId id="597" r:id="rId97"/>
    <p:sldId id="598" r:id="rId98"/>
    <p:sldId id="599" r:id="rId99"/>
    <p:sldId id="600" r:id="rId100"/>
    <p:sldId id="601" r:id="rId101"/>
    <p:sldId id="602" r:id="rId102"/>
    <p:sldId id="603" r:id="rId103"/>
    <p:sldId id="604" r:id="rId104"/>
    <p:sldId id="677" r:id="rId105"/>
    <p:sldId id="605" r:id="rId106"/>
    <p:sldId id="606" r:id="rId107"/>
    <p:sldId id="678" r:id="rId108"/>
    <p:sldId id="675" r:id="rId109"/>
    <p:sldId id="332" r:id="rId110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104" d="100"/>
          <a:sy n="104" d="100"/>
        </p:scale>
        <p:origin x="60" y="1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>
                <a:latin typeface="Cambria" panose="02040503050406030204" pitchFamily="18" charset="0"/>
              </a:defRPr>
            </a:lvl1pPr>
          </a:lstStyle>
          <a:p>
            <a:fld id="{9A9543F3-0831-4635-AD48-8E4410E96487}" type="datetimeFigureOut">
              <a:rPr lang="en-US" smtClean="0"/>
              <a:pPr/>
              <a:t>11/20/2018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>
                <a:latin typeface="Cambria" panose="02040503050406030204" pitchFamily="18" charset="0"/>
              </a:defRPr>
            </a:lvl1pPr>
          </a:lstStyle>
          <a:p>
            <a:fld id="{8BBDC37B-729A-4393-B484-407F8F0BFA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83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380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57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1A5FB-7BE6-4996-B005-71C3A9AA5F9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0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50CF2-92C1-46B5-9E68-A16B5869142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0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50CF2-92C1-46B5-9E68-A16B5869142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52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50CF2-92C1-46B5-9E68-A16B5869142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03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1A5FB-7BE6-4996-B005-71C3A9AA5F9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31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1A5FB-7BE6-4996-B005-71C3A9AA5F9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746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518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1499-5498-497B-829C-C3B04AFB971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1680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1499-5498-497B-829C-C3B04AFB971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215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1A5FB-7BE6-4996-B005-71C3A9AA5F9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612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1499-5498-497B-829C-C3B04AFB971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9064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1499-5498-497B-829C-C3B04AFB971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5174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1499-5498-497B-829C-C3B04AFB971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2445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1499-5498-497B-829C-C3B04AFB971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385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1499-5498-497B-829C-C3B04AFB971B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8159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1499-5498-497B-829C-C3B04AFB971B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6851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1499-5498-497B-829C-C3B04AFB971B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8275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1499-5498-497B-829C-C3B04AFB971B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1450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1499-5498-497B-829C-C3B04AFB971B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2197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1499-5498-497B-829C-C3B04AFB971B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726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F78A8-523F-4BFC-80CC-40890F21BE7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259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1499-5498-497B-829C-C3B04AFB971B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8536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1499-5498-497B-829C-C3B04AFB971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336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700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1A5FB-7BE6-4996-B005-71C3A9AA5F92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256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1A5FB-7BE6-4996-B005-71C3A9AA5F92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450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1499-5498-497B-829C-C3B04AFB971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806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1499-5498-497B-829C-C3B04AFB971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091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1499-5498-497B-829C-C3B04AFB971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114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1A5FB-7BE6-4996-B005-71C3A9AA5F92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679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967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1499-5498-497B-829C-C3B04AFB971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8053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1499-5498-497B-829C-C3B04AFB971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617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1A5FB-7BE6-4996-B005-71C3A9AA5F92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132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1A5FB-7BE6-4996-B005-71C3A9AA5F92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459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1A5FB-7BE6-4996-B005-71C3A9AA5F92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269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1A5FB-7BE6-4996-B005-71C3A9AA5F92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778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75578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A5961-DB99-4BD1-B0C0-A6DD6FA262BE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2093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A5961-DB99-4BD1-B0C0-A6DD6FA262BE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64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50CF2-92C1-46B5-9E68-A16B58691424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8489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50CF2-92C1-46B5-9E68-A16B58691424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06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1499-5498-497B-829C-C3B04AFB971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5369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1A5FB-7BE6-4996-B005-71C3A9AA5F92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5357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2694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13470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25438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A5961-DB99-4BD1-B0C0-A6DD6FA262BE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6354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A5961-DB99-4BD1-B0C0-A6DD6FA262BE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2852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A5961-DB99-4BD1-B0C0-A6DD6FA262BE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4123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A5961-DB99-4BD1-B0C0-A6DD6FA262BE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7890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A5961-DB99-4BD1-B0C0-A6DD6FA262BE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444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A5961-DB99-4BD1-B0C0-A6DD6FA262BE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62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1499-5498-497B-829C-C3B04AFB971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81950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4899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A5961-DB99-4BD1-B0C0-A6DD6FA262BE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1895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A5961-DB99-4BD1-B0C0-A6DD6FA262BE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0680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A5961-DB99-4BD1-B0C0-A6DD6FA262BE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6235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A5961-DB99-4BD1-B0C0-A6DD6FA262BE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6460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A5961-DB99-4BD1-B0C0-A6DD6FA262BE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9541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A5961-DB99-4BD1-B0C0-A6DD6FA262BE}" type="slidenum">
              <a:rPr lang="en-US" smtClean="0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0984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282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1075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A5961-DB99-4BD1-B0C0-A6DD6FA262BE}" type="slidenum">
              <a:rPr lang="en-US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95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1A5FB-7BE6-4996-B005-71C3A9AA5F9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39389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A5961-DB99-4BD1-B0C0-A6DD6FA262BE}" type="slidenum">
              <a:rPr lang="en-US" smtClean="0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5704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2912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A5961-DB99-4BD1-B0C0-A6DD6FA262BE}" type="slidenum">
              <a:rPr lang="en-US" smtClean="0"/>
              <a:pPr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0581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8385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225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632A10-DCC6-4A20-9C12-577EF1D0366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177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1A5FB-7BE6-4996-B005-71C3A9AA5F9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067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795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E30FABD3-5AFF-4669-BE74-12D79B49C211}" type="datetimeFigureOut">
              <a:rPr lang="en-US" smtClean="0"/>
              <a:pPr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696E6001-67F8-40DD-9924-BF04E315CF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415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E30FABD3-5AFF-4669-BE74-12D79B49C211}" type="datetimeFigureOut">
              <a:rPr lang="en-US" smtClean="0"/>
              <a:pPr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696E6001-67F8-40DD-9924-BF04E315CF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660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E30FABD3-5AFF-4669-BE74-12D79B49C211}" type="datetimeFigureOut">
              <a:rPr lang="en-US" smtClean="0"/>
              <a:pPr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696E6001-67F8-40DD-9924-BF04E315CF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2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E30FABD3-5AFF-4669-BE74-12D79B49C211}" type="datetimeFigureOut">
              <a:rPr lang="en-US" smtClean="0"/>
              <a:pPr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696E6001-67F8-40DD-9924-BF04E315CF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68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E30FABD3-5AFF-4669-BE74-12D79B49C211}" type="datetimeFigureOut">
              <a:rPr lang="en-US" smtClean="0"/>
              <a:pPr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696E6001-67F8-40DD-9924-BF04E315CF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859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E30FABD3-5AFF-4669-BE74-12D79B49C211}" type="datetimeFigureOut">
              <a:rPr lang="en-US" smtClean="0"/>
              <a:pPr/>
              <a:t>11/20/2018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696E6001-67F8-40DD-9924-BF04E315CF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4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E30FABD3-5AFF-4669-BE74-12D79B49C211}" type="datetimeFigureOut">
              <a:rPr lang="en-US" smtClean="0"/>
              <a:pPr/>
              <a:t>11/20/2018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696E6001-67F8-40DD-9924-BF04E315CF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750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E30FABD3-5AFF-4669-BE74-12D79B49C211}" type="datetimeFigureOut">
              <a:rPr lang="en-US" smtClean="0"/>
              <a:pPr/>
              <a:t>11/20/2018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696E6001-67F8-40DD-9924-BF04E315CF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237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E30FABD3-5AFF-4669-BE74-12D79B49C211}" type="datetimeFigureOut">
              <a:rPr lang="en-US" smtClean="0"/>
              <a:pPr/>
              <a:t>11/20/2018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696E6001-67F8-40DD-9924-BF04E315CF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55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latin typeface="Cambria" panose="02040503050406030204" pitchFamily="18" charset="0"/>
              </a:defRPr>
            </a:lvl1pPr>
            <a:lvl2pPr>
              <a:defRPr sz="2800">
                <a:latin typeface="Cambria" panose="02040503050406030204" pitchFamily="18" charset="0"/>
              </a:defRPr>
            </a:lvl2pPr>
            <a:lvl3pPr>
              <a:defRPr sz="2400">
                <a:latin typeface="Cambria" panose="02040503050406030204" pitchFamily="18" charset="0"/>
              </a:defRPr>
            </a:lvl3pPr>
            <a:lvl4pPr>
              <a:defRPr sz="2000">
                <a:latin typeface="Cambria" panose="02040503050406030204" pitchFamily="18" charset="0"/>
              </a:defRPr>
            </a:lvl4pPr>
            <a:lvl5pPr>
              <a:defRPr sz="2000">
                <a:latin typeface="Cambria" panose="020405030504060302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Cambria" panose="020405030504060302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E30FABD3-5AFF-4669-BE74-12D79B49C211}" type="datetimeFigureOut">
              <a:rPr lang="en-US" smtClean="0"/>
              <a:pPr/>
              <a:t>11/20/2018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696E6001-67F8-40DD-9924-BF04E315CF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95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Cambria" panose="020405030504060302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Cambria" panose="020405030504060302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E30FABD3-5AFF-4669-BE74-12D79B49C211}" type="datetimeFigureOut">
              <a:rPr lang="en-US" smtClean="0"/>
              <a:pPr/>
              <a:t>11/20/2018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696E6001-67F8-40DD-9924-BF04E315CF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68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fld id="{E30FABD3-5AFF-4669-BE74-12D79B49C211}" type="datetimeFigureOut">
              <a:rPr lang="en-US" smtClean="0"/>
              <a:pPr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fld id="{696E6001-67F8-40DD-9924-BF04E315CF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64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rypto.edu.pl/Dziembowski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7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70.png"/><Relationship Id="rId4" Type="http://schemas.openxmlformats.org/officeDocument/2006/relationships/notesSlide" Target="../notesSlides/notesSlide70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60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120.png"/><Relationship Id="rId5" Type="http://schemas.openxmlformats.org/officeDocument/2006/relationships/image" Target="../media/image181.png"/><Relationship Id="rId4" Type="http://schemas.openxmlformats.org/officeDocument/2006/relationships/notesSlide" Target="../notesSlides/notesSlide71.xml"/><Relationship Id="rId9" Type="http://schemas.openxmlformats.org/officeDocument/2006/relationships/image" Target="../media/image170.pn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3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280.png"/><Relationship Id="rId5" Type="http://schemas.openxmlformats.org/officeDocument/2006/relationships/image" Target="../media/image170.png"/><Relationship Id="rId4" Type="http://schemas.openxmlformats.org/officeDocument/2006/relationships/notesSlide" Target="../notesSlides/notesSlide7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40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10.png"/><Relationship Id="rId7" Type="http://schemas.openxmlformats.org/officeDocument/2006/relationships/image" Target="../media/image911.png"/><Relationship Id="rId12" Type="http://schemas.openxmlformats.org/officeDocument/2006/relationships/image" Target="../media/image14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2.png"/><Relationship Id="rId11" Type="http://schemas.openxmlformats.org/officeDocument/2006/relationships/image" Target="../media/image13.png"/><Relationship Id="rId5" Type="http://schemas.openxmlformats.org/officeDocument/2006/relationships/image" Target="../media/image712.png"/><Relationship Id="rId10" Type="http://schemas.openxmlformats.org/officeDocument/2006/relationships/image" Target="../media/image12.png"/><Relationship Id="rId4" Type="http://schemas.openxmlformats.org/officeDocument/2006/relationships/image" Target="../media/image610.pn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10.wmf"/><Relationship Id="rId7" Type="http://schemas.openxmlformats.org/officeDocument/2006/relationships/image" Target="../media/image7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910.png"/><Relationship Id="rId5" Type="http://schemas.openxmlformats.org/officeDocument/2006/relationships/image" Target="../media/image55.png"/><Relationship Id="rId10" Type="http://schemas.openxmlformats.org/officeDocument/2006/relationships/image" Target="../media/image810.png"/><Relationship Id="rId4" Type="http://schemas.openxmlformats.org/officeDocument/2006/relationships/image" Target="../media/image11.wmf"/><Relationship Id="rId9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148.png"/><Relationship Id="rId3" Type="http://schemas.openxmlformats.org/officeDocument/2006/relationships/image" Target="../media/image10.wmf"/><Relationship Id="rId7" Type="http://schemas.openxmlformats.org/officeDocument/2006/relationships/image" Target="../media/image1010.png"/><Relationship Id="rId12" Type="http://schemas.openxmlformats.org/officeDocument/2006/relationships/image" Target="../media/image13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1210.png"/><Relationship Id="rId5" Type="http://schemas.openxmlformats.org/officeDocument/2006/relationships/image" Target="../media/image55.png"/><Relationship Id="rId10" Type="http://schemas.openxmlformats.org/officeDocument/2006/relationships/image" Target="../media/image1110.png"/><Relationship Id="rId4" Type="http://schemas.openxmlformats.org/officeDocument/2006/relationships/image" Target="../media/image11.wmf"/><Relationship Id="rId9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0.png"/><Relationship Id="rId4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46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6.png"/><Relationship Id="rId5" Type="http://schemas.openxmlformats.org/officeDocument/2006/relationships/image" Target="../media/image245.png"/><Relationship Id="rId4" Type="http://schemas.openxmlformats.org/officeDocument/2006/relationships/image" Target="../media/image24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18.png"/><Relationship Id="rId7" Type="http://schemas.openxmlformats.org/officeDocument/2006/relationships/image" Target="../media/image2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10.wmf"/><Relationship Id="rId10" Type="http://schemas.openxmlformats.org/officeDocument/2006/relationships/image" Target="../media/image21.png"/><Relationship Id="rId4" Type="http://schemas.openxmlformats.org/officeDocument/2006/relationships/image" Target="../media/image239.png"/><Relationship Id="rId9" Type="http://schemas.openxmlformats.org/officeDocument/2006/relationships/image" Target="../media/image2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sdom.weizmann.ac.il/~oded/p_acgs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11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2.wm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52.png"/><Relationship Id="rId10" Type="http://schemas.openxmlformats.org/officeDocument/2006/relationships/image" Target="../media/image26.png"/><Relationship Id="rId4" Type="http://schemas.openxmlformats.org/officeDocument/2006/relationships/image" Target="../media/image11.wmf"/><Relationship Id="rId9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9.png"/><Relationship Id="rId4" Type="http://schemas.openxmlformats.org/officeDocument/2006/relationships/image" Target="../media/image12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269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6.png"/><Relationship Id="rId13" Type="http://schemas.openxmlformats.org/officeDocument/2006/relationships/image" Target="../media/image53.png"/><Relationship Id="rId3" Type="http://schemas.openxmlformats.org/officeDocument/2006/relationships/image" Target="../media/image38.png"/><Relationship Id="rId7" Type="http://schemas.openxmlformats.org/officeDocument/2006/relationships/image" Target="../media/image48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279.png"/><Relationship Id="rId5" Type="http://schemas.openxmlformats.org/officeDocument/2006/relationships/image" Target="../media/image40.png"/><Relationship Id="rId10" Type="http://schemas.openxmlformats.org/officeDocument/2006/relationships/image" Target="../media/image278.png"/><Relationship Id="rId4" Type="http://schemas.openxmlformats.org/officeDocument/2006/relationships/image" Target="../media/image39.png"/><Relationship Id="rId9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6.png"/><Relationship Id="rId3" Type="http://schemas.openxmlformats.org/officeDocument/2006/relationships/image" Target="../media/image54.png"/><Relationship Id="rId7" Type="http://schemas.openxmlformats.org/officeDocument/2006/relationships/image" Target="../media/image286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4.png"/><Relationship Id="rId5" Type="http://schemas.openxmlformats.org/officeDocument/2006/relationships/image" Target="../media/image60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28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93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29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5" Type="http://schemas.openxmlformats.org/officeDocument/2006/relationships/image" Target="../media/image570.png"/><Relationship Id="rId4" Type="http://schemas.openxmlformats.org/officeDocument/2006/relationships/image" Target="../media/image54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png"/><Relationship Id="rId5" Type="http://schemas.openxmlformats.org/officeDocument/2006/relationships/image" Target="../media/image221.png"/><Relationship Id="rId4" Type="http://schemas.openxmlformats.org/officeDocument/2006/relationships/image" Target="../media/image62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1.png"/><Relationship Id="rId5" Type="http://schemas.openxmlformats.org/officeDocument/2006/relationships/image" Target="../media/image251.png"/><Relationship Id="rId4" Type="http://schemas.openxmlformats.org/officeDocument/2006/relationships/image" Target="../media/image66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.png"/><Relationship Id="rId4" Type="http://schemas.openxmlformats.org/officeDocument/2006/relationships/image" Target="../media/image11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280.png"/><Relationship Id="rId7" Type="http://schemas.openxmlformats.org/officeDocument/2006/relationships/image" Target="../media/image321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2.png"/><Relationship Id="rId11" Type="http://schemas.openxmlformats.org/officeDocument/2006/relationships/image" Target="../media/image361.png"/><Relationship Id="rId5" Type="http://schemas.openxmlformats.org/officeDocument/2006/relationships/image" Target="../media/image300.png"/><Relationship Id="rId10" Type="http://schemas.openxmlformats.org/officeDocument/2006/relationships/image" Target="../media/image350.png"/><Relationship Id="rId4" Type="http://schemas.openxmlformats.org/officeDocument/2006/relationships/image" Target="../media/image290.png"/><Relationship Id="rId9" Type="http://schemas.openxmlformats.org/officeDocument/2006/relationships/image" Target="../media/image34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1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0.png"/><Relationship Id="rId3" Type="http://schemas.openxmlformats.org/officeDocument/2006/relationships/image" Target="../media/image480.png"/><Relationship Id="rId7" Type="http://schemas.openxmlformats.org/officeDocument/2006/relationships/image" Target="../media/image67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0.png"/><Relationship Id="rId5" Type="http://schemas.openxmlformats.org/officeDocument/2006/relationships/image" Target="../media/image640.png"/><Relationship Id="rId10" Type="http://schemas.openxmlformats.org/officeDocument/2006/relationships/image" Target="../media/image713.png"/><Relationship Id="rId4" Type="http://schemas.openxmlformats.org/officeDocument/2006/relationships/image" Target="../media/image630.png"/><Relationship Id="rId9" Type="http://schemas.openxmlformats.org/officeDocument/2006/relationships/image" Target="../media/image701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1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164.png"/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12" Type="http://schemas.openxmlformats.org/officeDocument/2006/relationships/image" Target="../media/image16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7.png"/><Relationship Id="rId11" Type="http://schemas.openxmlformats.org/officeDocument/2006/relationships/image" Target="../media/image162.png"/><Relationship Id="rId5" Type="http://schemas.openxmlformats.org/officeDocument/2006/relationships/image" Target="../media/image156.png"/><Relationship Id="rId15" Type="http://schemas.openxmlformats.org/officeDocument/2006/relationships/image" Target="../media/image166.png"/><Relationship Id="rId10" Type="http://schemas.openxmlformats.org/officeDocument/2006/relationships/image" Target="../media/image161.png"/><Relationship Id="rId4" Type="http://schemas.openxmlformats.org/officeDocument/2006/relationships/image" Target="../media/image155.png"/><Relationship Id="rId9" Type="http://schemas.openxmlformats.org/officeDocument/2006/relationships/image" Target="../media/image160.png"/><Relationship Id="rId14" Type="http://schemas.openxmlformats.org/officeDocument/2006/relationships/image" Target="../media/image165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0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12" Type="http://schemas.openxmlformats.org/officeDocument/2006/relationships/image" Target="../media/image119.png"/><Relationship Id="rId2" Type="http://schemas.openxmlformats.org/officeDocument/2006/relationships/image" Target="../media/image109.png"/><Relationship Id="rId16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1180.png"/><Relationship Id="rId5" Type="http://schemas.openxmlformats.org/officeDocument/2006/relationships/image" Target="../media/image112.png"/><Relationship Id="rId15" Type="http://schemas.openxmlformats.org/officeDocument/2006/relationships/image" Target="../media/image12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Relationship Id="rId14" Type="http://schemas.openxmlformats.org/officeDocument/2006/relationships/image" Target="../media/image1212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11.wmf"/><Relationship Id="rId7" Type="http://schemas.openxmlformats.org/officeDocument/2006/relationships/image" Target="../media/image124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6.png"/><Relationship Id="rId9" Type="http://schemas.openxmlformats.org/officeDocument/2006/relationships/image" Target="../media/image22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7.png"/><Relationship Id="rId7" Type="http://schemas.openxmlformats.org/officeDocument/2006/relationships/image" Target="../media/image130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0.wmf"/><Relationship Id="rId4" Type="http://schemas.openxmlformats.org/officeDocument/2006/relationships/image" Target="../media/image128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0.png"/><Relationship Id="rId3" Type="http://schemas.openxmlformats.org/officeDocument/2006/relationships/image" Target="../media/image10.wmf"/><Relationship Id="rId7" Type="http://schemas.openxmlformats.org/officeDocument/2006/relationships/image" Target="../media/image250.png"/><Relationship Id="rId12" Type="http://schemas.openxmlformats.org/officeDocument/2006/relationships/image" Target="../media/image13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0.png"/><Relationship Id="rId11" Type="http://schemas.openxmlformats.org/officeDocument/2006/relationships/image" Target="../media/image299.png"/><Relationship Id="rId5" Type="http://schemas.openxmlformats.org/officeDocument/2006/relationships/image" Target="../media/image11.wmf"/><Relationship Id="rId10" Type="http://schemas.openxmlformats.org/officeDocument/2006/relationships/image" Target="../media/image2810.png"/><Relationship Id="rId4" Type="http://schemas.openxmlformats.org/officeDocument/2006/relationships/image" Target="../media/image2300.png"/><Relationship Id="rId9" Type="http://schemas.openxmlformats.org/officeDocument/2006/relationships/image" Target="../media/image2710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10.wmf"/><Relationship Id="rId7" Type="http://schemas.openxmlformats.org/officeDocument/2006/relationships/image" Target="../media/image13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11.wmf"/><Relationship Id="rId4" Type="http://schemas.openxmlformats.org/officeDocument/2006/relationships/image" Target="../media/image310.png"/><Relationship Id="rId9" Type="http://schemas.openxmlformats.org/officeDocument/2006/relationships/image" Target="../media/image1330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1.w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10.wmf"/><Relationship Id="rId7" Type="http://schemas.openxmlformats.org/officeDocument/2006/relationships/image" Target="../media/image37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5" Type="http://schemas.openxmlformats.org/officeDocument/2006/relationships/image" Target="../media/image136.png"/><Relationship Id="rId4" Type="http://schemas.openxmlformats.org/officeDocument/2006/relationships/image" Target="../media/image11.wmf"/><Relationship Id="rId9" Type="http://schemas.openxmlformats.org/officeDocument/2006/relationships/image" Target="../media/image39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8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139.png"/><Relationship Id="rId7" Type="http://schemas.openxmlformats.org/officeDocument/2006/relationships/image" Target="../media/image14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0.wmf"/><Relationship Id="rId9" Type="http://schemas.openxmlformats.org/officeDocument/2006/relationships/image" Target="../media/image143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2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3.png"/><Relationship Id="rId5" Type="http://schemas.openxmlformats.org/officeDocument/2006/relationships/image" Target="../media/image232.png"/><Relationship Id="rId4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7.png"/><Relationship Id="rId4" Type="http://schemas.openxmlformats.org/officeDocument/2006/relationships/image" Target="../media/image1450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ftp://ftp.rsasecurity.com/pub/pdfs/bulletn7.pdf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3" Type="http://schemas.openxmlformats.org/officeDocument/2006/relationships/image" Target="../media/image11.wmf"/><Relationship Id="rId7" Type="http://schemas.openxmlformats.org/officeDocument/2006/relationships/image" Target="../media/image720.png"/><Relationship Id="rId12" Type="http://schemas.openxmlformats.org/officeDocument/2006/relationships/image" Target="../media/image77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1.png"/><Relationship Id="rId11" Type="http://schemas.openxmlformats.org/officeDocument/2006/relationships/image" Target="../media/image760.png"/><Relationship Id="rId5" Type="http://schemas.openxmlformats.org/officeDocument/2006/relationships/image" Target="../media/image700.png"/><Relationship Id="rId10" Type="http://schemas.openxmlformats.org/officeDocument/2006/relationships/image" Target="../media/image750.png"/><Relationship Id="rId4" Type="http://schemas.openxmlformats.org/officeDocument/2006/relationships/image" Target="../media/image149.png"/><Relationship Id="rId9" Type="http://schemas.openxmlformats.org/officeDocument/2006/relationships/image" Target="../media/image740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7" Type="http://schemas.openxmlformats.org/officeDocument/2006/relationships/image" Target="../media/image153.png"/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jpeg"/><Relationship Id="rId5" Type="http://schemas.openxmlformats.org/officeDocument/2006/relationships/image" Target="../media/image153.jpeg"/><Relationship Id="rId4" Type="http://schemas.openxmlformats.org/officeDocument/2006/relationships/image" Target="../media/image152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0.png"/><Relationship Id="rId4" Type="http://schemas.openxmlformats.org/officeDocument/2006/relationships/image" Target="../media/image155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70.png"/><Relationship Id="rId4" Type="http://schemas.openxmlformats.org/officeDocument/2006/relationships/image" Target="../media/image15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6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0.png"/><Relationship Id="rId5" Type="http://schemas.openxmlformats.org/officeDocument/2006/relationships/image" Target="../media/image870.png"/><Relationship Id="rId4" Type="http://schemas.openxmlformats.org/officeDocument/2006/relationships/image" Target="../media/image860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0.png"/><Relationship Id="rId7" Type="http://schemas.openxmlformats.org/officeDocument/2006/relationships/image" Target="../media/image93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0.png"/><Relationship Id="rId5" Type="http://schemas.openxmlformats.org/officeDocument/2006/relationships/image" Target="../media/image1601.png"/><Relationship Id="rId4" Type="http://schemas.openxmlformats.org/officeDocument/2006/relationships/image" Target="../media/image169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0.png"/><Relationship Id="rId7" Type="http://schemas.openxmlformats.org/officeDocument/2006/relationships/image" Target="../media/image98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0.png"/><Relationship Id="rId5" Type="http://schemas.openxmlformats.org/officeDocument/2006/relationships/image" Target="../media/image960.png"/><Relationship Id="rId4" Type="http://schemas.openxmlformats.org/officeDocument/2006/relationships/image" Target="../media/image1611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0.png"/><Relationship Id="rId13" Type="http://schemas.openxmlformats.org/officeDocument/2006/relationships/image" Target="../media/image170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40.png"/><Relationship Id="rId12" Type="http://schemas.openxmlformats.org/officeDocument/2006/relationships/image" Target="../media/image1690.png"/><Relationship Id="rId17" Type="http://schemas.openxmlformats.org/officeDocument/2006/relationships/image" Target="../media/image174.png"/><Relationship Id="rId2" Type="http://schemas.openxmlformats.org/officeDocument/2006/relationships/tags" Target="../tags/tag2.xml"/><Relationship Id="rId16" Type="http://schemas.openxmlformats.org/officeDocument/2006/relationships/image" Target="../media/image173.png"/><Relationship Id="rId1" Type="http://schemas.openxmlformats.org/officeDocument/2006/relationships/tags" Target="../tags/tag1.xml"/><Relationship Id="rId6" Type="http://schemas.openxmlformats.org/officeDocument/2006/relationships/image" Target="../media/image1630.png"/><Relationship Id="rId11" Type="http://schemas.openxmlformats.org/officeDocument/2006/relationships/image" Target="../media/image1680.png"/><Relationship Id="rId5" Type="http://schemas.openxmlformats.org/officeDocument/2006/relationships/image" Target="../media/image1620.png"/><Relationship Id="rId15" Type="http://schemas.openxmlformats.org/officeDocument/2006/relationships/image" Target="../media/image172.png"/><Relationship Id="rId10" Type="http://schemas.openxmlformats.org/officeDocument/2006/relationships/image" Target="../media/image1670.png"/><Relationship Id="rId4" Type="http://schemas.openxmlformats.org/officeDocument/2006/relationships/notesSlide" Target="../notesSlides/notesSlide64.xml"/><Relationship Id="rId9" Type="http://schemas.openxmlformats.org/officeDocument/2006/relationships/image" Target="../media/image170.png"/><Relationship Id="rId14" Type="http://schemas.openxmlformats.org/officeDocument/2006/relationships/image" Target="../media/image171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0.png"/><Relationship Id="rId12" Type="http://schemas.openxmlformats.org/officeDocument/2006/relationships/image" Target="../media/image175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130.png"/><Relationship Id="rId11" Type="http://schemas.openxmlformats.org/officeDocument/2006/relationships/image" Target="../media/image1170.png"/><Relationship Id="rId5" Type="http://schemas.openxmlformats.org/officeDocument/2006/relationships/image" Target="../media/image1120.png"/><Relationship Id="rId10" Type="http://schemas.openxmlformats.org/officeDocument/2006/relationships/image" Target="../media/image1160.png"/><Relationship Id="rId4" Type="http://schemas.openxmlformats.org/officeDocument/2006/relationships/notesSlide" Target="../notesSlides/notesSlide65.xml"/><Relationship Id="rId9" Type="http://schemas.openxmlformats.org/officeDocument/2006/relationships/image" Target="../media/image1150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7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35685" y="451022"/>
            <a:ext cx="8216362" cy="2088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GB" sz="4600" b="1" dirty="0" smtClean="0"/>
              <a:t>Lecture </a:t>
            </a:r>
            <a:r>
              <a:rPr lang="pl-PL" sz="4600" b="1" dirty="0" smtClean="0"/>
              <a:t>8</a:t>
            </a:r>
            <a:r>
              <a:rPr lang="en-US" sz="4600" b="1" dirty="0" smtClean="0"/>
              <a:t/>
            </a:r>
            <a:br>
              <a:rPr lang="en-US" sz="4600" b="1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4600" b="1" dirty="0" smtClean="0">
                <a:solidFill>
                  <a:srgbClr val="0070C0"/>
                </a:solidFill>
              </a:rPr>
              <a:t>Public-</a:t>
            </a:r>
            <a:r>
              <a:rPr lang="en-US" sz="4600" b="1" dirty="0">
                <a:solidFill>
                  <a:srgbClr val="0070C0"/>
                </a:solidFill>
              </a:rPr>
              <a:t>K</a:t>
            </a:r>
            <a:r>
              <a:rPr lang="en-US" sz="4600" b="1" dirty="0" smtClean="0">
                <a:solidFill>
                  <a:srgbClr val="0070C0"/>
                </a:solidFill>
              </a:rPr>
              <a:t>ey </a:t>
            </a:r>
            <a:r>
              <a:rPr lang="en-US" sz="4600" b="1" dirty="0">
                <a:solidFill>
                  <a:srgbClr val="0070C0"/>
                </a:solidFill>
              </a:rPr>
              <a:t>E</a:t>
            </a:r>
            <a:r>
              <a:rPr lang="en-US" sz="4600" b="1" dirty="0" smtClean="0">
                <a:solidFill>
                  <a:srgbClr val="0070C0"/>
                </a:solidFill>
              </a:rPr>
              <a:t>ncryption I</a:t>
            </a:r>
            <a:endParaRPr lang="en-US" sz="46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19" y="6286520"/>
            <a:ext cx="868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anose="02040503050406030204" pitchFamily="18" charset="0"/>
              </a:rPr>
              <a:t>2</a:t>
            </a:r>
            <a:r>
              <a:rPr lang="pl-PL" b="1" dirty="0" smtClean="0">
                <a:latin typeface="Cambria" panose="02040503050406030204" pitchFamily="18" charset="0"/>
              </a:rPr>
              <a:t>1.</a:t>
            </a:r>
            <a:r>
              <a:rPr lang="en-GB" b="1" dirty="0" smtClean="0">
                <a:latin typeface="Cambria" panose="02040503050406030204" pitchFamily="18" charset="0"/>
              </a:rPr>
              <a:t>11.1</a:t>
            </a:r>
            <a:r>
              <a:rPr lang="pl-PL" b="1" dirty="0" smtClean="0">
                <a:latin typeface="Cambria" panose="02040503050406030204" pitchFamily="18" charset="0"/>
              </a:rPr>
              <a:t>8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0352" y="6286520"/>
            <a:ext cx="135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mbria" panose="02040503050406030204" pitchFamily="18" charset="0"/>
              </a:rPr>
              <a:t>version </a:t>
            </a:r>
            <a:r>
              <a:rPr lang="en-US" b="1" dirty="0" smtClean="0">
                <a:latin typeface="Cambria" panose="02040503050406030204" pitchFamily="18" charset="0"/>
              </a:rPr>
              <a:t>1.</a:t>
            </a:r>
            <a:r>
              <a:rPr lang="pl-PL" b="1" dirty="0" smtClean="0">
                <a:latin typeface="Cambria" panose="02040503050406030204" pitchFamily="18" charset="0"/>
              </a:rPr>
              <a:t>1</a:t>
            </a:r>
            <a:endParaRPr lang="it-IT" b="1" dirty="0">
              <a:latin typeface="Cambria" panose="020405030504060302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645881" y="3045847"/>
            <a:ext cx="3962400" cy="17708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Stefan</a:t>
            </a:r>
            <a:r>
              <a:rPr lang="en-US" sz="3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Dziembowski</a:t>
            </a:r>
            <a:br>
              <a:rPr lang="en-US" sz="3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sz="1800" dirty="0" smtClean="0">
                <a:solidFill>
                  <a:srgbClr val="FF0000"/>
                </a:solidFill>
                <a:latin typeface="Cambria" panose="02040503050406030204" pitchFamily="18" charset="0"/>
                <a:hlinkClick r:id="rId2"/>
              </a:rPr>
              <a:t>www.crypto.edu.pl/Dziembowski</a:t>
            </a:r>
            <a:r>
              <a:rPr lang="en-US" sz="1800" dirty="0" smtClean="0">
                <a:solidFill>
                  <a:srgbClr val="FF0000"/>
                </a:solidFill>
                <a:latin typeface="Cambria" panose="02040503050406030204" pitchFamily="18" charset="0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sz="2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University of Warsaw</a:t>
            </a:r>
          </a:p>
          <a:p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58267"/>
          <a:stretch/>
        </p:blipFill>
        <p:spPr>
          <a:xfrm>
            <a:off x="3822360" y="4864120"/>
            <a:ext cx="1418989" cy="152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5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prove it?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dirty="0"/>
                  <a:t>By the </a:t>
                </a:r>
                <a:r>
                  <a:rPr lang="en-US" b="1" dirty="0">
                    <a:solidFill>
                      <a:srgbClr val="7030A0"/>
                    </a:solidFill>
                  </a:rPr>
                  <a:t>CRT </a:t>
                </a:r>
                <a:r>
                  <a:rPr lang="en-US" dirty="0"/>
                  <a:t>and by the fact that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dirty="0"/>
                  <a:t> are symmetric it is enough to show that</a:t>
                </a:r>
              </a:p>
              <a:p>
                <a:pPr>
                  <a:buNone/>
                </a:pPr>
                <a:endParaRPr lang="en-US" dirty="0"/>
              </a:p>
              <a:p>
                <a:pPr algn="ctr">
                  <a:buNone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dirty="0"/>
                  <a:t> is a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QR</a:t>
                </a:r>
                <a:r>
                  <a:rPr lang="en-US" b="1" i="1" baseline="-25000" dirty="0" err="1">
                    <a:solidFill>
                      <a:srgbClr val="FF0000"/>
                    </a:solidFill>
                  </a:rPr>
                  <a:t>p</a:t>
                </a:r>
                <a:endParaRPr lang="en-US" b="1" i="1" baseline="-25000" dirty="0">
                  <a:solidFill>
                    <a:srgbClr val="FF0000"/>
                  </a:solidFill>
                </a:endParaRPr>
              </a:p>
              <a:p>
                <a:pPr algn="ctr">
                  <a:buNone/>
                </a:pPr>
                <a:r>
                  <a:rPr lang="en-US" dirty="0"/>
                  <a:t>iff</a:t>
                </a:r>
              </a:p>
              <a:p>
                <a:pPr algn="ctr">
                  <a:buNone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dirty="0"/>
                  <a:t> is a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QR</a:t>
                </a:r>
                <a:r>
                  <a:rPr lang="en-US" b="1" i="1" baseline="-25000" dirty="0" err="1">
                    <a:solidFill>
                      <a:srgbClr val="FF0000"/>
                    </a:solidFill>
                  </a:rPr>
                  <a:t>p</a:t>
                </a:r>
                <a:endParaRPr lang="en-US" b="1" i="1" baseline="30000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 t="-238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711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Nice properties of OAEP</a:t>
            </a:r>
            <a:br>
              <a:rPr lang="en-US" dirty="0" smtClean="0"/>
            </a:br>
            <a:r>
              <a:rPr lang="en-US" sz="3600" dirty="0" smtClean="0"/>
              <a:t>(for the right choice of parameters)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78100" y="1825624"/>
                <a:ext cx="6273800" cy="4721225"/>
              </a:xfrm>
            </p:spPr>
            <p:txBody>
              <a:bodyPr>
                <a:normAutofit/>
              </a:bodyPr>
              <a:lstStyle/>
              <a:p>
                <a:r>
                  <a:rPr lang="en-US" sz="3100" dirty="0" smtClean="0"/>
                  <a:t>it is </a:t>
                </a:r>
                <a:r>
                  <a:rPr lang="en-US" sz="3100" b="1" dirty="0" smtClean="0">
                    <a:solidFill>
                      <a:srgbClr val="0070C0"/>
                    </a:solidFill>
                  </a:rPr>
                  <a:t>invertible</a:t>
                </a:r>
              </a:p>
              <a:p>
                <a:r>
                  <a:rPr lang="en-US" sz="3100" dirty="0" smtClean="0"/>
                  <a:t>but </a:t>
                </a:r>
                <a:r>
                  <a:rPr lang="en-US" sz="3100" b="1" dirty="0" smtClean="0">
                    <a:solidFill>
                      <a:srgbClr val="00B050"/>
                    </a:solidFill>
                  </a:rPr>
                  <a:t>to invert you need to know </a:t>
                </a:r>
                <a14:m>
                  <m:oMath xmlns:m="http://schemas.openxmlformats.org/officeDocument/2006/math">
                    <m:r>
                      <a:rPr lang="en-US" sz="3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3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sz="3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3100" b="1" dirty="0" smtClean="0">
                    <a:solidFill>
                      <a:srgbClr val="00B050"/>
                    </a:solidFill>
                  </a:rPr>
                  <a:t>completely</a:t>
                </a:r>
              </a:p>
              <a:p>
                <a:r>
                  <a:rPr lang="en-US" sz="3100" dirty="0" smtClean="0"/>
                  <a:t>for every message </a:t>
                </a:r>
                <a14:m>
                  <m:oMath xmlns:m="http://schemas.openxmlformats.org/officeDocument/2006/math">
                    <m:r>
                      <a:rPr lang="en-US" sz="3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3100" dirty="0" smtClean="0"/>
                  <a:t> the encoding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𝐎𝐀𝐄𝐏</m:t>
                      </m:r>
                      <m:r>
                        <a:rPr lang="en-US" sz="3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3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100" b="1" dirty="0" smtClean="0">
                  <a:solidFill>
                    <a:srgbClr val="FF0000"/>
                  </a:solidFill>
                </a:endParaRPr>
              </a:p>
              <a:p>
                <a:pPr>
                  <a:buNone/>
                </a:pPr>
                <a:r>
                  <a:rPr lang="en-US" sz="3100" dirty="0" smtClean="0"/>
                  <a:t>	is uniformly </a:t>
                </a:r>
                <a:r>
                  <a:rPr lang="en-US" sz="3100" b="1" dirty="0" smtClean="0">
                    <a:solidFill>
                      <a:srgbClr val="7030A0"/>
                    </a:solidFill>
                  </a:rPr>
                  <a:t>random</a:t>
                </a:r>
                <a:br>
                  <a:rPr lang="en-US" sz="3100" b="1" dirty="0" smtClean="0">
                    <a:solidFill>
                      <a:srgbClr val="7030A0"/>
                    </a:solidFill>
                  </a:rPr>
                </a:br>
                <a:endParaRPr lang="en-US" sz="1800" b="1" dirty="0" smtClean="0">
                  <a:solidFill>
                    <a:srgbClr val="7030A0"/>
                  </a:solidFill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defRPr/>
                </a:pPr>
                <a:r>
                  <a:rPr lang="en-US" sz="3100" dirty="0"/>
                  <a:t>It is hard to produce a valid </a:t>
                </a:r>
                <a14:m>
                  <m:oMath xmlns:m="http://schemas.openxmlformats.org/officeDocument/2006/math">
                    <m:r>
                      <a:rPr lang="en-US" sz="3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3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sz="3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31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100" dirty="0"/>
                  <a:t>“without knowing </a:t>
                </a:r>
                <a14:m>
                  <m:oMath xmlns:m="http://schemas.openxmlformats.org/officeDocument/2006/math">
                    <m:r>
                      <a:rPr lang="en-US" sz="3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3100" dirty="0"/>
                  <a:t> first”</a:t>
                </a:r>
              </a:p>
              <a:p>
                <a:pPr>
                  <a:buNone/>
                </a:pPr>
                <a:endParaRPr lang="en-US" sz="3100" dirty="0" smtClean="0"/>
              </a:p>
              <a:p>
                <a:endParaRPr lang="en-US" sz="31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78100" y="1825624"/>
                <a:ext cx="6273800" cy="4721225"/>
              </a:xfrm>
              <a:blipFill rotWithShape="0">
                <a:blip r:embed="rId3"/>
                <a:stretch>
                  <a:fillRect l="-2138" t="-2710" r="-68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 rot="10800000">
            <a:off x="2032000" y="5151436"/>
            <a:ext cx="641349" cy="906463"/>
          </a:xfrm>
          <a:prstGeom prst="rightBrace">
            <a:avLst>
              <a:gd name="adj1" fmla="val 2388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Right Brace 4"/>
          <p:cNvSpPr/>
          <p:nvPr/>
        </p:nvSpPr>
        <p:spPr>
          <a:xfrm rot="10800000">
            <a:off x="1981198" y="2393950"/>
            <a:ext cx="692151" cy="2690019"/>
          </a:xfrm>
          <a:prstGeom prst="rightBrace">
            <a:avLst>
              <a:gd name="adj1" fmla="val 2388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extBox 5"/>
          <p:cNvSpPr txBox="1"/>
          <p:nvPr/>
        </p:nvSpPr>
        <p:spPr>
          <a:xfrm>
            <a:off x="234950" y="3181350"/>
            <a:ext cx="1593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good for the </a:t>
            </a:r>
            <a:r>
              <a:rPr lang="en-US" sz="2400" b="1" dirty="0" smtClean="0">
                <a:solidFill>
                  <a:srgbClr val="FF0000"/>
                </a:solidFill>
              </a:rPr>
              <a:t>CPA-security</a:t>
            </a:r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976634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good for the </a:t>
            </a:r>
            <a:r>
              <a:rPr lang="en-US" sz="2400" b="1" dirty="0" smtClean="0">
                <a:solidFill>
                  <a:srgbClr val="FF0000"/>
                </a:solidFill>
              </a:rPr>
              <a:t>CCA-security</a:t>
            </a:r>
            <a:endParaRPr lang="pl-P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94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7346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61874" y="396906"/>
                <a:ext cx="8372651" cy="1011222"/>
              </a:xfrm>
            </p:spPr>
            <p:txBody>
              <a:bodyPr>
                <a:noAutofit/>
              </a:bodyPr>
              <a:lstStyle/>
              <a:p>
                <a:r>
                  <a:rPr lang="en-US" sz="3600" b="1" dirty="0" smtClean="0"/>
                  <a:t>OAEP</a:t>
                </a:r>
                <a:r>
                  <a:rPr lang="en-US" sz="3600" dirty="0" smtClean="0"/>
                  <a:t> is hard to invert if you don’t know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36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en-US" sz="3600" dirty="0" smtClean="0"/>
                  <a:t> completely.</a:t>
                </a:r>
                <a:endParaRPr lang="en-US" sz="3600" dirty="0"/>
              </a:p>
            </p:txBody>
          </p:sp>
        </mc:Choice>
        <mc:Fallback xmlns="">
          <p:sp>
            <p:nvSpPr>
              <p:cNvPr id="5734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1874" y="396906"/>
                <a:ext cx="8372651" cy="1011222"/>
              </a:xfrm>
              <a:blipFill rotWithShape="0">
                <a:blip r:embed="rId3"/>
                <a:stretch>
                  <a:fillRect l="-2258" t="-18072" b="-2650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61874" y="2489885"/>
                <a:ext cx="8116976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srgbClr val="0070C0"/>
                    </a:solidFill>
                  </a:rPr>
                  <a:t>Actually</a:t>
                </a:r>
                <a:r>
                  <a:rPr lang="en-US" sz="3200" dirty="0"/>
                  <a:t>:</a:t>
                </a:r>
                <a:r>
                  <a:rPr lang="en-US" sz="3200" dirty="0" smtClean="0"/>
                  <a:t/>
                </a:r>
                <a:br>
                  <a:rPr lang="en-US" sz="3200" dirty="0" smtClean="0"/>
                </a:b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is completely hidden in such a </a:t>
                </a:r>
                <a:r>
                  <a:rPr lang="en-US" sz="3200" dirty="0" smtClean="0"/>
                  <a:t>case.</a:t>
                </a:r>
              </a:p>
              <a:p>
                <a:endParaRPr lang="en-US" sz="3200" dirty="0"/>
              </a:p>
              <a:p>
                <a:pPr algn="r"/>
                <a:r>
                  <a:rPr lang="en-US" sz="3200" dirty="0" smtClean="0"/>
                  <a:t>(assuming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3200" dirty="0"/>
                  <a:t> are random </a:t>
                </a:r>
                <a:r>
                  <a:rPr lang="en-US" sz="3200" dirty="0" smtClean="0"/>
                  <a:t>oracles)</a:t>
                </a:r>
                <a:endParaRPr lang="en-US" sz="3200" dirty="0"/>
              </a:p>
              <a:p>
                <a:endParaRPr lang="pl-PL" sz="3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74" y="2489885"/>
                <a:ext cx="8116976" cy="2554545"/>
              </a:xfrm>
              <a:prstGeom prst="rect">
                <a:avLst/>
              </a:prstGeom>
              <a:blipFill rotWithShape="0">
                <a:blip r:embed="rId4"/>
                <a:stretch>
                  <a:fillRect l="-1953" t="-3103" r="-187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566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28920" y="342877"/>
            <a:ext cx="7886700" cy="828706"/>
          </a:xfrm>
        </p:spPr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928662" y="2357430"/>
            <a:ext cx="18288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2000" b="1" i="1">
                <a:solidFill>
                  <a:srgbClr val="FF0000"/>
                </a:solidFill>
              </a:rPr>
              <a:t>m</a:t>
            </a:r>
            <a:endParaRPr lang="en-US" sz="2000" b="1" i="1">
              <a:solidFill>
                <a:srgbClr val="FF0000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2819400" y="2362200"/>
            <a:ext cx="18288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2000" b="1" i="1">
                <a:solidFill>
                  <a:srgbClr val="FF0000"/>
                </a:solidFill>
              </a:rPr>
              <a:t>Z</a:t>
            </a:r>
            <a:endParaRPr lang="en-US" sz="2000" b="1" i="1">
              <a:solidFill>
                <a:srgbClr val="FF0000"/>
              </a:solidFill>
            </a:endParaRPr>
          </a:p>
        </p:txBody>
      </p:sp>
      <p:sp>
        <p:nvSpPr>
          <p:cNvPr id="58374" name="AutoShape 6"/>
          <p:cNvSpPr>
            <a:spLocks/>
          </p:cNvSpPr>
          <p:nvPr/>
        </p:nvSpPr>
        <p:spPr bwMode="auto">
          <a:xfrm rot="16200000">
            <a:off x="2476500" y="1409700"/>
            <a:ext cx="533400" cy="3810000"/>
          </a:xfrm>
          <a:prstGeom prst="leftBrace">
            <a:avLst>
              <a:gd name="adj1" fmla="val 5952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 i="1">
              <a:solidFill>
                <a:srgbClr val="FF0000"/>
              </a:solidFill>
            </a:endParaRPr>
          </a:p>
        </p:txBody>
      </p:sp>
      <p:pic>
        <p:nvPicPr>
          <p:cNvPr id="58375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3886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8376" name="AutoShape 8"/>
          <p:cNvCxnSpPr>
            <a:cxnSpLocks noChangeShapeType="1"/>
            <a:stCxn id="58374" idx="1"/>
          </p:cNvCxnSpPr>
          <p:nvPr/>
        </p:nvCxnSpPr>
        <p:spPr bwMode="auto">
          <a:xfrm>
            <a:off x="2743200" y="3581400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4419600" y="3810000"/>
            <a:ext cx="6096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2400" b="1" i="1">
                <a:solidFill>
                  <a:srgbClr val="FF0000"/>
                </a:solidFill>
              </a:rPr>
              <a:t>G</a:t>
            </a:r>
            <a:endParaRPr lang="en-US" sz="2400" b="1" i="1">
              <a:solidFill>
                <a:srgbClr val="FF0000"/>
              </a:solidFill>
            </a:endParaRPr>
          </a:p>
        </p:txBody>
      </p:sp>
      <p:cxnSp>
        <p:nvCxnSpPr>
          <p:cNvPr id="58378" name="AutoShape 10"/>
          <p:cNvCxnSpPr>
            <a:cxnSpLocks noChangeShapeType="1"/>
            <a:endCxn id="58377" idx="3"/>
          </p:cNvCxnSpPr>
          <p:nvPr/>
        </p:nvCxnSpPr>
        <p:spPr bwMode="auto">
          <a:xfrm flipH="1">
            <a:off x="5029200" y="4114800"/>
            <a:ext cx="1600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8379" name="AutoShape 11"/>
          <p:cNvCxnSpPr>
            <a:cxnSpLocks noChangeShapeType="1"/>
            <a:stCxn id="58377" idx="1"/>
          </p:cNvCxnSpPr>
          <p:nvPr/>
        </p:nvCxnSpPr>
        <p:spPr bwMode="auto">
          <a:xfrm flipH="1">
            <a:off x="2971800" y="4114800"/>
            <a:ext cx="1447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8380" name="AutoShape 12"/>
          <p:cNvCxnSpPr>
            <a:cxnSpLocks noChangeShapeType="1"/>
          </p:cNvCxnSpPr>
          <p:nvPr/>
        </p:nvCxnSpPr>
        <p:spPr bwMode="auto">
          <a:xfrm>
            <a:off x="2743200" y="4343400"/>
            <a:ext cx="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4419600" y="4724400"/>
            <a:ext cx="6096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2400" b="1" i="1">
                <a:solidFill>
                  <a:srgbClr val="FF0000"/>
                </a:solidFill>
              </a:rPr>
              <a:t>H</a:t>
            </a:r>
            <a:endParaRPr lang="en-US" sz="2400" b="1" i="1">
              <a:solidFill>
                <a:srgbClr val="FF0000"/>
              </a:solidFill>
            </a:endParaRPr>
          </a:p>
        </p:txBody>
      </p:sp>
      <p:cxnSp>
        <p:nvCxnSpPr>
          <p:cNvPr id="58382" name="AutoShape 14"/>
          <p:cNvCxnSpPr>
            <a:cxnSpLocks noChangeShapeType="1"/>
            <a:endCxn id="58381" idx="1"/>
          </p:cNvCxnSpPr>
          <p:nvPr/>
        </p:nvCxnSpPr>
        <p:spPr bwMode="auto">
          <a:xfrm>
            <a:off x="2743200" y="5029200"/>
            <a:ext cx="1676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pic>
        <p:nvPicPr>
          <p:cNvPr id="58383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4800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8384" name="AutoShape 16"/>
          <p:cNvCxnSpPr>
            <a:cxnSpLocks noChangeShapeType="1"/>
            <a:stCxn id="58381" idx="3"/>
          </p:cNvCxnSpPr>
          <p:nvPr/>
        </p:nvCxnSpPr>
        <p:spPr bwMode="auto">
          <a:xfrm>
            <a:off x="5029200" y="5029200"/>
            <a:ext cx="1371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8385" name="AutoShape 17"/>
          <p:cNvCxnSpPr>
            <a:cxnSpLocks noChangeShapeType="1"/>
          </p:cNvCxnSpPr>
          <p:nvPr/>
        </p:nvCxnSpPr>
        <p:spPr bwMode="auto">
          <a:xfrm>
            <a:off x="6629400" y="4114800"/>
            <a:ext cx="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8386" name="Rectangle 18"/>
          <p:cNvSpPr>
            <a:spLocks noChangeArrowheads="1"/>
          </p:cNvSpPr>
          <p:nvPr/>
        </p:nvSpPr>
        <p:spPr bwMode="auto">
          <a:xfrm>
            <a:off x="838200" y="5943600"/>
            <a:ext cx="38100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2000" b="1" i="1">
                <a:solidFill>
                  <a:srgbClr val="FF0000"/>
                </a:solidFill>
              </a:rPr>
              <a:t>X</a:t>
            </a:r>
            <a:endParaRPr lang="en-US" sz="2000" b="1" i="1">
              <a:solidFill>
                <a:srgbClr val="FF0000"/>
              </a:solidFill>
            </a:endParaRPr>
          </a:p>
        </p:txBody>
      </p:sp>
      <p:sp>
        <p:nvSpPr>
          <p:cNvPr id="58387" name="Rectangle 19"/>
          <p:cNvSpPr>
            <a:spLocks noChangeArrowheads="1"/>
          </p:cNvSpPr>
          <p:nvPr/>
        </p:nvSpPr>
        <p:spPr bwMode="auto">
          <a:xfrm>
            <a:off x="4724400" y="5943600"/>
            <a:ext cx="38100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2000" b="1" i="1">
                <a:solidFill>
                  <a:srgbClr val="FF0000"/>
                </a:solidFill>
              </a:rPr>
              <a:t>Y</a:t>
            </a:r>
            <a:endParaRPr lang="en-US" sz="2000" b="1" i="1">
              <a:solidFill>
                <a:srgbClr val="FF0000"/>
              </a:solidFill>
            </a:endParaRPr>
          </a:p>
        </p:txBody>
      </p:sp>
      <p:cxnSp>
        <p:nvCxnSpPr>
          <p:cNvPr id="58388" name="AutoShape 20"/>
          <p:cNvCxnSpPr>
            <a:cxnSpLocks noChangeShapeType="1"/>
          </p:cNvCxnSpPr>
          <p:nvPr/>
        </p:nvCxnSpPr>
        <p:spPr bwMode="auto">
          <a:xfrm>
            <a:off x="2743200" y="5257800"/>
            <a:ext cx="1588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8389" name="AutoShape 21"/>
          <p:cNvCxnSpPr>
            <a:cxnSpLocks noChangeShapeType="1"/>
          </p:cNvCxnSpPr>
          <p:nvPr/>
        </p:nvCxnSpPr>
        <p:spPr bwMode="auto">
          <a:xfrm>
            <a:off x="6629400" y="5257800"/>
            <a:ext cx="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sp>
        <p:nvSpPr>
          <p:cNvPr id="58391" name="Text Box 23"/>
          <p:cNvSpPr txBox="1">
            <a:spLocks noChangeArrowheads="1"/>
          </p:cNvSpPr>
          <p:nvPr/>
        </p:nvSpPr>
        <p:spPr bwMode="auto">
          <a:xfrm>
            <a:off x="560670" y="1395718"/>
            <a:ext cx="31658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/>
              <a:t>L</a:t>
            </a:r>
            <a:r>
              <a:rPr lang="en-US" sz="2800" dirty="0" smtClean="0"/>
              <a:t>ook at the picture: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12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33400" y="342900"/>
                <a:ext cx="8229600" cy="1143000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 smtClean="0"/>
                  <a:t>The </a:t>
                </a:r>
                <a:r>
                  <a:rPr lang="en-US" sz="3200" dirty="0"/>
                  <a:t>encoding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𝐎𝐀𝐄𝐏</m:t>
                    </m:r>
                    <m:d>
                      <m:dPr>
                        <m:ctrlPr>
                          <a:rPr lang="en-US" sz="3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</m:oMath>
                </a14:m>
                <a:r>
                  <a:rPr lang="en-US" sz="3200" dirty="0" smtClean="0"/>
                  <a:t> is </a:t>
                </a:r>
                <a:r>
                  <a:rPr lang="en-US" sz="3200" dirty="0"/>
                  <a:t>uniformly 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random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3400" y="342900"/>
                <a:ext cx="8229600" cy="1143000"/>
              </a:xfrm>
              <a:blipFill rotWithShape="0">
                <a:blip r:embed="rId5"/>
                <a:stretch>
                  <a:fillRect l="-1926" r="-81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4"/>
              <p:cNvSpPr>
                <a:spLocks noChangeArrowheads="1"/>
              </p:cNvSpPr>
              <p:nvPr/>
            </p:nvSpPr>
            <p:spPr bwMode="auto">
              <a:xfrm>
                <a:off x="914400" y="2133600"/>
                <a:ext cx="1828800" cy="5334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2133600"/>
                <a:ext cx="1828800" cy="5334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5"/>
              <p:cNvSpPr>
                <a:spLocks noChangeArrowheads="1"/>
              </p:cNvSpPr>
              <p:nvPr/>
            </p:nvSpPr>
            <p:spPr bwMode="auto">
              <a:xfrm>
                <a:off x="2819400" y="2133600"/>
                <a:ext cx="1828800" cy="5334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pl-PL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pl-PL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19400" y="2133600"/>
                <a:ext cx="1828800" cy="5334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"/>
              <p:cNvSpPr>
                <a:spLocks noChangeArrowheads="1"/>
              </p:cNvSpPr>
              <p:nvPr/>
            </p:nvSpPr>
            <p:spPr bwMode="auto">
              <a:xfrm>
                <a:off x="4724400" y="2133600"/>
                <a:ext cx="3733800" cy="5334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en-US" sz="2000" b="1" dirty="0" smtClean="0"/>
                  <a:t>random</a:t>
                </a:r>
                <a:r>
                  <a:rPr lang="pl-PL" sz="2000" b="1" dirty="0" smtClean="0">
                    <a:solidFill>
                      <a:srgbClr val="A5002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l-PL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4400" y="2133600"/>
                <a:ext cx="3733800" cy="5334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utoShape 7"/>
          <p:cNvSpPr>
            <a:spLocks/>
          </p:cNvSpPr>
          <p:nvPr/>
        </p:nvSpPr>
        <p:spPr bwMode="auto">
          <a:xfrm rot="16200000">
            <a:off x="2476500" y="1181100"/>
            <a:ext cx="533400" cy="3810000"/>
          </a:xfrm>
          <a:prstGeom prst="leftBrace">
            <a:avLst>
              <a:gd name="adj1" fmla="val 5952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3657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AutoShape 10"/>
          <p:cNvCxnSpPr>
            <a:cxnSpLocks noChangeShapeType="1"/>
            <a:stCxn id="7" idx="1"/>
          </p:cNvCxnSpPr>
          <p:nvPr/>
        </p:nvCxnSpPr>
        <p:spPr bwMode="auto">
          <a:xfrm>
            <a:off x="2743200" y="3352800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6629400" y="2667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419600" y="3581400"/>
            <a:ext cx="6096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2400" b="1" i="1" dirty="0">
                <a:solidFill>
                  <a:srgbClr val="FF0000"/>
                </a:solidFill>
              </a:rPr>
              <a:t>G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cxnSp>
        <p:nvCxnSpPr>
          <p:cNvPr id="12" name="AutoShape 13"/>
          <p:cNvCxnSpPr>
            <a:cxnSpLocks noChangeShapeType="1"/>
            <a:stCxn id="10" idx="1"/>
            <a:endCxn id="11" idx="3"/>
          </p:cNvCxnSpPr>
          <p:nvPr/>
        </p:nvCxnSpPr>
        <p:spPr bwMode="auto">
          <a:xfrm flipH="1">
            <a:off x="5029200" y="3886200"/>
            <a:ext cx="1600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" name="AutoShape 14"/>
          <p:cNvCxnSpPr>
            <a:cxnSpLocks noChangeShapeType="1"/>
            <a:stCxn id="11" idx="1"/>
          </p:cNvCxnSpPr>
          <p:nvPr/>
        </p:nvCxnSpPr>
        <p:spPr bwMode="auto">
          <a:xfrm flipH="1">
            <a:off x="2971800" y="3886200"/>
            <a:ext cx="1447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4" name="AutoShape 16"/>
          <p:cNvCxnSpPr>
            <a:cxnSpLocks noChangeShapeType="1"/>
          </p:cNvCxnSpPr>
          <p:nvPr/>
        </p:nvCxnSpPr>
        <p:spPr bwMode="auto">
          <a:xfrm>
            <a:off x="2743200" y="4114800"/>
            <a:ext cx="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4419600" y="4495800"/>
            <a:ext cx="6096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2400" b="1" i="1">
                <a:solidFill>
                  <a:srgbClr val="FF0000"/>
                </a:solidFill>
              </a:rPr>
              <a:t>H</a:t>
            </a:r>
            <a:endParaRPr lang="en-US" sz="2400" b="1" i="1">
              <a:solidFill>
                <a:srgbClr val="FF0000"/>
              </a:solidFill>
            </a:endParaRPr>
          </a:p>
        </p:txBody>
      </p:sp>
      <p:cxnSp>
        <p:nvCxnSpPr>
          <p:cNvPr id="16" name="AutoShape 18"/>
          <p:cNvCxnSpPr>
            <a:cxnSpLocks noChangeShapeType="1"/>
            <a:endCxn id="15" idx="1"/>
          </p:cNvCxnSpPr>
          <p:nvPr/>
        </p:nvCxnSpPr>
        <p:spPr bwMode="auto">
          <a:xfrm>
            <a:off x="2743200" y="4800600"/>
            <a:ext cx="1676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pic>
        <p:nvPicPr>
          <p:cNvPr id="17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4572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AutoShape 20"/>
          <p:cNvCxnSpPr>
            <a:cxnSpLocks noChangeShapeType="1"/>
            <a:stCxn id="15" idx="3"/>
          </p:cNvCxnSpPr>
          <p:nvPr/>
        </p:nvCxnSpPr>
        <p:spPr bwMode="auto">
          <a:xfrm>
            <a:off x="5029200" y="4800600"/>
            <a:ext cx="1371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" name="AutoShape 21"/>
          <p:cNvCxnSpPr>
            <a:cxnSpLocks noChangeShapeType="1"/>
          </p:cNvCxnSpPr>
          <p:nvPr/>
        </p:nvCxnSpPr>
        <p:spPr bwMode="auto">
          <a:xfrm>
            <a:off x="6629400" y="3657600"/>
            <a:ext cx="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838200" y="5715000"/>
            <a:ext cx="38100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2000" b="1" i="1">
                <a:solidFill>
                  <a:srgbClr val="FF0000"/>
                </a:solidFill>
              </a:rPr>
              <a:t>X</a:t>
            </a:r>
            <a:endParaRPr lang="en-US" sz="2000" b="1" i="1">
              <a:solidFill>
                <a:srgbClr val="FF0000"/>
              </a:solidFill>
            </a:endParaRPr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4724400" y="5715000"/>
            <a:ext cx="38100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2000" b="1" i="1">
                <a:solidFill>
                  <a:srgbClr val="FF0000"/>
                </a:solidFill>
              </a:rPr>
              <a:t>Y</a:t>
            </a:r>
            <a:endParaRPr lang="en-US" sz="2000" b="1" i="1">
              <a:solidFill>
                <a:srgbClr val="FF0000"/>
              </a:solidFill>
            </a:endParaRPr>
          </a:p>
        </p:txBody>
      </p:sp>
      <p:cxnSp>
        <p:nvCxnSpPr>
          <p:cNvPr id="22" name="AutoShape 24"/>
          <p:cNvCxnSpPr>
            <a:cxnSpLocks noChangeShapeType="1"/>
          </p:cNvCxnSpPr>
          <p:nvPr/>
        </p:nvCxnSpPr>
        <p:spPr bwMode="auto">
          <a:xfrm>
            <a:off x="2743200" y="5029200"/>
            <a:ext cx="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" name="AutoShape 25"/>
          <p:cNvCxnSpPr>
            <a:cxnSpLocks noChangeShapeType="1"/>
          </p:cNvCxnSpPr>
          <p:nvPr/>
        </p:nvCxnSpPr>
        <p:spPr bwMode="auto">
          <a:xfrm>
            <a:off x="6629400" y="5029200"/>
            <a:ext cx="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533400" y="1326802"/>
            <a:ext cx="3476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Again look at the picture: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46469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these two properties useful for </a:t>
            </a:r>
            <a:r>
              <a:rPr lang="en-US" b="1" dirty="0" smtClean="0">
                <a:solidFill>
                  <a:srgbClr val="FF0000"/>
                </a:solidFill>
              </a:rPr>
              <a:t>CPA-security</a:t>
            </a:r>
            <a:r>
              <a:rPr lang="en-US" dirty="0" smtClean="0"/>
              <a:t>?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The adversary obtains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𝐄𝐧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𝐦𝐨𝐝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	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		</a:t>
                </a:r>
                <a:r>
                  <a:rPr lang="en-US" dirty="0" smtClean="0"/>
                  <a:t>where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𝐎𝐀𝐄𝐏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.</a:t>
                </a:r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I</a:t>
                </a:r>
                <a:r>
                  <a:rPr lang="en-US" dirty="0" smtClean="0"/>
                  <a:t>n order to get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any information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en-US" b="1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needs to compute the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entire value 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is uniformly random.</a:t>
                </a:r>
              </a:p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Hardness of this problem is equivalent to the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RSA assumption.</a:t>
                </a:r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 t="-238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519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920010" y="2064879"/>
            <a:ext cx="18288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2000" b="1" i="1">
                <a:solidFill>
                  <a:srgbClr val="FF0000"/>
                </a:solidFill>
              </a:rPr>
              <a:t>m</a:t>
            </a:r>
            <a:endParaRPr lang="en-US" sz="2000" b="1" i="1">
              <a:solidFill>
                <a:srgbClr val="FF0000"/>
              </a:solidFill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2825010" y="2064879"/>
            <a:ext cx="18288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2000" b="1" i="1">
                <a:solidFill>
                  <a:srgbClr val="FF0000"/>
                </a:solidFill>
              </a:rPr>
              <a:t>Z</a:t>
            </a:r>
            <a:endParaRPr lang="en-US" sz="2000" b="1" i="1">
              <a:solidFill>
                <a:srgbClr val="FF0000"/>
              </a:solidFill>
            </a:endParaRPr>
          </a:p>
        </p:txBody>
      </p:sp>
      <p:sp>
        <p:nvSpPr>
          <p:cNvPr id="62469" name="AutoShape 5"/>
          <p:cNvSpPr>
            <a:spLocks/>
          </p:cNvSpPr>
          <p:nvPr/>
        </p:nvSpPr>
        <p:spPr bwMode="auto">
          <a:xfrm rot="16200000">
            <a:off x="2482110" y="1112379"/>
            <a:ext cx="533400" cy="3810000"/>
          </a:xfrm>
          <a:prstGeom prst="leftBrace">
            <a:avLst>
              <a:gd name="adj1" fmla="val 5952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2470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20210" y="3588879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2471" name="AutoShape 7"/>
          <p:cNvCxnSpPr>
            <a:cxnSpLocks noChangeShapeType="1"/>
            <a:stCxn id="62469" idx="1"/>
          </p:cNvCxnSpPr>
          <p:nvPr/>
        </p:nvCxnSpPr>
        <p:spPr bwMode="auto">
          <a:xfrm>
            <a:off x="2748810" y="3284079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4425210" y="3512679"/>
            <a:ext cx="6096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2400" b="1" i="1">
                <a:solidFill>
                  <a:srgbClr val="FF0000"/>
                </a:solidFill>
              </a:rPr>
              <a:t>G</a:t>
            </a:r>
            <a:endParaRPr lang="en-US" sz="2400" b="1" i="1">
              <a:solidFill>
                <a:srgbClr val="FF0000"/>
              </a:solidFill>
            </a:endParaRPr>
          </a:p>
        </p:txBody>
      </p:sp>
      <p:cxnSp>
        <p:nvCxnSpPr>
          <p:cNvPr id="62473" name="AutoShape 9"/>
          <p:cNvCxnSpPr>
            <a:cxnSpLocks noChangeShapeType="1"/>
            <a:endCxn id="62472" idx="3"/>
          </p:cNvCxnSpPr>
          <p:nvPr/>
        </p:nvCxnSpPr>
        <p:spPr bwMode="auto">
          <a:xfrm flipH="1">
            <a:off x="5034810" y="3817479"/>
            <a:ext cx="1600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2474" name="AutoShape 10"/>
          <p:cNvCxnSpPr>
            <a:cxnSpLocks noChangeShapeType="1"/>
            <a:stCxn id="62472" idx="1"/>
          </p:cNvCxnSpPr>
          <p:nvPr/>
        </p:nvCxnSpPr>
        <p:spPr bwMode="auto">
          <a:xfrm flipH="1">
            <a:off x="2977410" y="3817479"/>
            <a:ext cx="1447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2475" name="AutoShape 11"/>
          <p:cNvCxnSpPr>
            <a:cxnSpLocks noChangeShapeType="1"/>
          </p:cNvCxnSpPr>
          <p:nvPr/>
        </p:nvCxnSpPr>
        <p:spPr bwMode="auto">
          <a:xfrm>
            <a:off x="2748810" y="4046079"/>
            <a:ext cx="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4425210" y="4427079"/>
            <a:ext cx="6096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2400" b="1" i="1">
                <a:solidFill>
                  <a:srgbClr val="FF0000"/>
                </a:solidFill>
              </a:rPr>
              <a:t>H</a:t>
            </a:r>
            <a:endParaRPr lang="en-US" sz="2400" b="1" i="1">
              <a:solidFill>
                <a:srgbClr val="FF0000"/>
              </a:solidFill>
            </a:endParaRPr>
          </a:p>
        </p:txBody>
      </p:sp>
      <p:cxnSp>
        <p:nvCxnSpPr>
          <p:cNvPr id="62477" name="AutoShape 13"/>
          <p:cNvCxnSpPr>
            <a:cxnSpLocks noChangeShapeType="1"/>
            <a:endCxn id="62476" idx="1"/>
          </p:cNvCxnSpPr>
          <p:nvPr/>
        </p:nvCxnSpPr>
        <p:spPr bwMode="auto">
          <a:xfrm>
            <a:off x="2748810" y="4731879"/>
            <a:ext cx="1676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pic>
        <p:nvPicPr>
          <p:cNvPr id="62478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6410" y="4503279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2479" name="AutoShape 15"/>
          <p:cNvCxnSpPr>
            <a:cxnSpLocks noChangeShapeType="1"/>
            <a:stCxn id="62476" idx="3"/>
          </p:cNvCxnSpPr>
          <p:nvPr/>
        </p:nvCxnSpPr>
        <p:spPr bwMode="auto">
          <a:xfrm>
            <a:off x="5034810" y="4731879"/>
            <a:ext cx="1371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2480" name="AutoShape 16"/>
          <p:cNvCxnSpPr>
            <a:cxnSpLocks noChangeShapeType="1"/>
          </p:cNvCxnSpPr>
          <p:nvPr/>
        </p:nvCxnSpPr>
        <p:spPr bwMode="auto">
          <a:xfrm>
            <a:off x="6635010" y="3817479"/>
            <a:ext cx="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843810" y="5646279"/>
            <a:ext cx="38100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2000" b="1" i="1">
                <a:solidFill>
                  <a:srgbClr val="FF0000"/>
                </a:solidFill>
              </a:rPr>
              <a:t>X</a:t>
            </a:r>
            <a:endParaRPr lang="en-US" sz="2000" b="1" i="1">
              <a:solidFill>
                <a:srgbClr val="FF0000"/>
              </a:solidFill>
            </a:endParaRPr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4730010" y="5646279"/>
            <a:ext cx="38100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2000" b="1" i="1">
                <a:solidFill>
                  <a:srgbClr val="FF0000"/>
                </a:solidFill>
              </a:rPr>
              <a:t>Y</a:t>
            </a:r>
            <a:endParaRPr lang="en-US" sz="2000" b="1" i="1">
              <a:solidFill>
                <a:srgbClr val="FF0000"/>
              </a:solidFill>
            </a:endParaRPr>
          </a:p>
        </p:txBody>
      </p:sp>
      <p:cxnSp>
        <p:nvCxnSpPr>
          <p:cNvPr id="62483" name="AutoShape 19"/>
          <p:cNvCxnSpPr>
            <a:cxnSpLocks noChangeShapeType="1"/>
          </p:cNvCxnSpPr>
          <p:nvPr/>
        </p:nvCxnSpPr>
        <p:spPr bwMode="auto">
          <a:xfrm>
            <a:off x="2748810" y="4960479"/>
            <a:ext cx="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2484" name="AutoShape 20"/>
          <p:cNvCxnSpPr>
            <a:cxnSpLocks noChangeShapeType="1"/>
          </p:cNvCxnSpPr>
          <p:nvPr/>
        </p:nvCxnSpPr>
        <p:spPr bwMode="auto">
          <a:xfrm>
            <a:off x="6635010" y="4960479"/>
            <a:ext cx="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486" name="AutoShape 22"/>
              <p:cNvSpPr>
                <a:spLocks noChangeArrowheads="1"/>
              </p:cNvSpPr>
              <p:nvPr/>
            </p:nvSpPr>
            <p:spPr bwMode="auto">
              <a:xfrm>
                <a:off x="4958610" y="1912479"/>
                <a:ext cx="3352800" cy="838200"/>
              </a:xfrm>
              <a:prstGeom prst="leftArrow">
                <a:avLst>
                  <a:gd name="adj1" fmla="val 50000"/>
                  <a:gd name="adj2" fmla="val 100000"/>
                </a:avLst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en-US" dirty="0"/>
                  <a:t>requirement: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pl-PL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l-PL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𝟎𝟎𝟎</m:t>
                    </m:r>
                    <m:r>
                      <a:rPr lang="pl-PL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pl-PL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2486" name="AutoShap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8610" y="1912479"/>
                <a:ext cx="3352800" cy="838200"/>
              </a:xfrm>
              <a:prstGeom prst="leftArrow">
                <a:avLst>
                  <a:gd name="adj1" fmla="val 50000"/>
                  <a:gd name="adj2" fmla="val 100000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"/>
              <p:cNvSpPr txBox="1">
                <a:spLocks noChangeArrowheads="1"/>
              </p:cNvSpPr>
              <p:nvPr/>
            </p:nvSpPr>
            <p:spPr>
              <a:xfrm>
                <a:off x="179514" y="428604"/>
                <a:ext cx="8469158" cy="92869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It is hard to produce a valid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(</m:t>
                    </m:r>
                    <m:r>
                      <a:rPr kumimoji="0" lang="en-US" sz="3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𝑿</m:t>
                    </m:r>
                    <m:r>
                      <a:rPr kumimoji="0" lang="en-US" sz="3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,</m:t>
                    </m:r>
                    <m:r>
                      <a:rPr kumimoji="0" lang="en-US" sz="3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𝒀</m:t>
                    </m:r>
                    <m:r>
                      <a:rPr kumimoji="0" lang="en-US" sz="3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)</m:t>
                    </m:r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 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“without</a:t>
                </a:r>
                <a:r>
                  <a:rPr kumimoji="0" lang="en-US" sz="3200" b="0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knowing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𝒎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 first”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24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4" y="428604"/>
                <a:ext cx="8469158" cy="928694"/>
              </a:xfrm>
              <a:prstGeom prst="rect">
                <a:avLst/>
              </a:prstGeom>
              <a:blipFill rotWithShape="0">
                <a:blip r:embed="rId7"/>
                <a:stretch>
                  <a:fillRect t="-15686" b="-2875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324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6370" y="2503486"/>
            <a:ext cx="8501122" cy="175578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Informally: </a:t>
            </a:r>
          </a:p>
          <a:p>
            <a:pPr marL="228600"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Eve can produce valid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</a:rPr>
              <a:t>ciphertexts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 only of those messages that she knows...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last property is useful for CCA-security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54292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Why?</a:t>
            </a:r>
          </a:p>
          <a:p>
            <a:pPr>
              <a:buNone/>
            </a:pP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8631" y="4689470"/>
                <a:ext cx="8089900" cy="1919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The only way to produce a valid ciphertext is to do the following: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choose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en-US" sz="2800" b="1" dirty="0" smtClean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compute</a:t>
                </a:r>
                <a:r>
                  <a:rPr lang="en-US" sz="28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≔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𝐎𝐀𝐄𝐏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p>
                    </m:sSup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31" y="4689470"/>
                <a:ext cx="8089900" cy="1919693"/>
              </a:xfrm>
              <a:prstGeom prst="rect">
                <a:avLst/>
              </a:prstGeom>
              <a:blipFill rotWithShape="0">
                <a:blip r:embed="rId3"/>
                <a:stretch>
                  <a:fillRect l="-1583" t="-3175" b="-603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939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33686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In “handbook RSA” this is not the case since every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is a valid ciphertext.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Also in the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PKCS </a:t>
                </a:r>
                <a:r>
                  <a:rPr lang="en-US" b="1" dirty="0">
                    <a:solidFill>
                      <a:srgbClr val="0070C0"/>
                    </a:solidFill>
                  </a:rPr>
                  <a:t>#1: RSA Encryption Standard Version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1.5</a:t>
                </a:r>
                <a:r>
                  <a:rPr lang="en-US" dirty="0"/>
                  <a:t> </a:t>
                </a:r>
                <a:r>
                  <a:rPr lang="en-US" dirty="0" smtClean="0"/>
                  <a:t>standard the probability of producing a valid ciphertext is noticeable.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3368675"/>
              </a:xfrm>
              <a:blipFill rotWithShape="0">
                <a:blip r:embed="rId2"/>
                <a:stretch>
                  <a:fillRect l="-1546" t="-3074" r="-123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187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0"/>
            <a:ext cx="7886700" cy="1325563"/>
          </a:xfrm>
        </p:spPr>
        <p:txBody>
          <a:bodyPr/>
          <a:lstStyle/>
          <a:p>
            <a:r>
              <a:rPr lang="en-US" dirty="0" smtClean="0"/>
              <a:t>An interesting attack on OAEP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450" y="1101725"/>
                <a:ext cx="7886700" cy="435133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pl-PL" dirty="0" smtClean="0">
                    <a:solidFill>
                      <a:srgbClr val="00B050"/>
                    </a:solidFill>
                  </a:rPr>
                  <a:t>J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. </a:t>
                </a:r>
                <a:r>
                  <a:rPr lang="pl-PL" dirty="0" err="1" smtClean="0">
                    <a:solidFill>
                      <a:srgbClr val="00B050"/>
                    </a:solidFill>
                  </a:rPr>
                  <a:t>Manger</a:t>
                </a:r>
                <a:r>
                  <a:rPr lang="pl-PL" dirty="0" smtClean="0">
                    <a:solidFill>
                      <a:srgbClr val="00B050"/>
                    </a:solidFill>
                  </a:rPr>
                  <a:t>: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pl-PL" b="1" dirty="0" smtClean="0">
                    <a:solidFill>
                      <a:srgbClr val="00B050"/>
                    </a:solidFill>
                  </a:rPr>
                  <a:t>A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Chosen Ciphertext Attack on RSA Optimal Asymmetric Encryption Padding (OAEP) as Standardized </a:t>
                </a:r>
                <a:r>
                  <a:rPr lang="pl-PL" b="1" dirty="0" smtClean="0">
                    <a:solidFill>
                      <a:srgbClr val="00B050"/>
                    </a:solidFill>
                  </a:rPr>
                  <a:t>in </a:t>
                </a:r>
                <a:r>
                  <a:rPr lang="pl-PL" b="1" dirty="0">
                    <a:solidFill>
                      <a:srgbClr val="00B050"/>
                    </a:solidFill>
                  </a:rPr>
                  <a:t>PKCS #1 v2.0.</a:t>
                </a:r>
                <a:r>
                  <a:rPr lang="pl-PL" dirty="0">
                    <a:solidFill>
                      <a:srgbClr val="00B050"/>
                    </a:solidFill>
                  </a:rPr>
                  <a:t> CRYPTO </a:t>
                </a:r>
                <a:r>
                  <a:rPr lang="pl-PL" dirty="0" smtClean="0">
                    <a:solidFill>
                      <a:srgbClr val="00B050"/>
                    </a:solidFill>
                  </a:rPr>
                  <a:t>2001</a:t>
                </a:r>
                <a:endParaRPr lang="en-US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Based on the following fact: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 decryption algorithm outputs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in two cases: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“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ℓ+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”,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or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l-PL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pl-PL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𝟎𝟎𝟎</m:t>
                    </m:r>
                    <m:r>
                      <a:rPr lang="pl-PL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pl-PL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 attack exploits the fact that in the </a:t>
                </a:r>
                <a:r>
                  <a:rPr lang="pl-PL" b="1" dirty="0">
                    <a:solidFill>
                      <a:srgbClr val="0070C0"/>
                    </a:solidFill>
                  </a:rPr>
                  <a:t>PKCS #1 </a:t>
                </a:r>
                <a:r>
                  <a:rPr lang="pl-PL" b="1" dirty="0" smtClean="0">
                    <a:solidFill>
                      <a:srgbClr val="0070C0"/>
                    </a:solidFill>
                  </a:rPr>
                  <a:t>v2.0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standard the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error messages in these two cases were different</a:t>
                </a:r>
                <a:r>
                  <a:rPr lang="en-US" dirty="0" smtClean="0"/>
                  <a:t>.</a:t>
                </a:r>
              </a:p>
              <a:p>
                <a:endParaRPr lang="pl-PL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450" y="1101725"/>
                <a:ext cx="7886700" cy="4351338"/>
              </a:xfrm>
              <a:blipFill rotWithShape="0">
                <a:blip r:embed="rId2"/>
                <a:stretch>
                  <a:fillRect l="-1392" t="-2381" b="-238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889000" y="5645150"/>
            <a:ext cx="7620000" cy="7239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/>
              <a:t>Moral</a:t>
            </a:r>
            <a:r>
              <a:rPr lang="en-US" sz="2800" dirty="0" smtClean="0"/>
              <a:t>: implementation details matter!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87369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50" y="5429250"/>
            <a:ext cx="84296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cs typeface="Arial"/>
              </a:rPr>
              <a:t>©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cs typeface="+mn-cs"/>
              </a:rPr>
              <a:t>201</a:t>
            </a:r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cs typeface="+mn-cs"/>
              </a:rPr>
              <a:t>8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cs typeface="+mn-cs"/>
              </a:rPr>
              <a:t>by Stefan Dziembowski. Permission to make digital or hard copies of part or all of this material is currently granted without fee </a:t>
            </a:r>
            <a:r>
              <a:rPr lang="en-US" i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cs typeface="+mn-cs"/>
              </a:rPr>
              <a:t>provided that copies are made only for personal or classroom use, are not distributed for profit or commercial advantage, and that new copies bear this notice and the full citation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31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68" y="192096"/>
            <a:ext cx="8229600" cy="623243"/>
          </a:xfrm>
        </p:spPr>
        <p:txBody>
          <a:bodyPr>
            <a:normAutofit fontScale="90000"/>
          </a:bodyPr>
          <a:lstStyle/>
          <a:p>
            <a:r>
              <a:rPr lang="en-US" dirty="0"/>
              <a:t>Fact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0018" y="2542539"/>
                <a:ext cx="8358246" cy="4414521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en-GB" sz="2000" b="1" u="sng" dirty="0" smtClean="0">
                    <a:solidFill>
                      <a:srgbClr val="0070C0"/>
                    </a:solidFill>
                  </a:rPr>
                  <a:t>Proof</a:t>
                </a:r>
                <a:r>
                  <a:rPr lang="en-GB" sz="2000" dirty="0">
                    <a:solidFill>
                      <a:srgbClr val="0070C0"/>
                    </a:solidFill>
                  </a:rPr>
                  <a:t>:</a:t>
                </a:r>
              </a:p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en-GB" sz="2000" dirty="0"/>
                  <a:t>Let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GB" sz="2000" dirty="0"/>
                  <a:t> be the generator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GB" sz="2000" b="1" dirty="0">
                    <a:solidFill>
                      <a:srgbClr val="990000"/>
                    </a:solidFill>
                  </a:rPr>
                  <a:t>.  </a:t>
                </a:r>
                <a:r>
                  <a:rPr lang="en-GB" sz="2000" dirty="0"/>
                  <a:t>Let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/>
                  <a:t>be such that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2000" b="1" i="1" baseline="30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2000" dirty="0"/>
                  <a:t>. </a:t>
                </a:r>
                <a:endParaRPr lang="en-GB" sz="400" dirty="0"/>
              </a:p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en-GB" sz="2000" dirty="0"/>
                  <a:t>Recall that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000" dirty="0"/>
                  <a:t> is a </a:t>
                </a:r>
                <a14:m>
                  <m:oMath xmlns:m="http://schemas.openxmlformats.org/officeDocument/2006/math">
                    <m:r>
                      <a:rPr lang="en-GB" sz="20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𝐐𝐑</m:t>
                    </m:r>
                    <m:r>
                      <a:rPr lang="en-GB" sz="2000" b="1" i="1" baseline="-25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GB" sz="2000" b="1" dirty="0">
                    <a:solidFill>
                      <a:srgbClr val="993300"/>
                    </a:solidFill>
                  </a:rPr>
                  <a:t> </a:t>
                </a:r>
                <a:r>
                  <a:rPr lang="en-GB" sz="2000" dirty="0"/>
                  <a:t>iff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000" dirty="0"/>
                  <a:t> is an even power of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pl-PL" sz="2000" b="1" dirty="0" smtClean="0">
                    <a:solidFill>
                      <a:srgbClr val="0070C0"/>
                    </a:solidFill>
                    <a:cs typeface="Arial" charset="0"/>
                  </a:rPr>
                  <a:t>We have </a:t>
                </a:r>
                <a:r>
                  <a:rPr lang="en-GB" sz="2000" b="1" dirty="0" smtClean="0">
                    <a:solidFill>
                      <a:srgbClr val="0070C0"/>
                    </a:solidFill>
                    <a:cs typeface="Arial" charset="0"/>
                  </a:rPr>
                  <a:t>that </a:t>
                </a:r>
                <a:endParaRPr lang="pl-PL" sz="2000" b="1" dirty="0" smtClean="0">
                  <a:solidFill>
                    <a:srgbClr val="0070C0"/>
                  </a:solidFill>
                  <a:cs typeface="Arial" charset="0"/>
                </a:endParaRPr>
              </a:p>
              <a:p>
                <a:pPr algn="ctr">
                  <a:lnSpc>
                    <a:spcPct val="8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GB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GB" sz="2000" b="1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GB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en-GB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GB" sz="2000" b="1" dirty="0">
                    <a:solidFill>
                      <a:srgbClr val="993300"/>
                    </a:solidFill>
                  </a:rPr>
                  <a:t> </a:t>
                </a:r>
                <a:r>
                  <a:rPr lang="en-GB" sz="2000" dirty="0"/>
                  <a:t>is a</a:t>
                </a:r>
                <a:r>
                  <a:rPr lang="en-GB" sz="2000" b="1" dirty="0">
                    <a:solidFill>
                      <a:srgbClr val="9933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𝐐𝐑</m:t>
                    </m:r>
                    <m:r>
                      <a:rPr lang="en-GB" sz="2000" b="1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endParaRPr lang="pl-PL" sz="2000" b="1" dirty="0" smtClean="0">
                  <a:solidFill>
                    <a:srgbClr val="0070C0"/>
                  </a:solidFill>
                  <a:cs typeface="Arial" charset="0"/>
                </a:endParaRPr>
              </a:p>
              <a:p>
                <a:pPr algn="ctr">
                  <a:lnSpc>
                    <a:spcPct val="80000"/>
                  </a:lnSpc>
                  <a:buFontTx/>
                  <a:buNone/>
                </a:pPr>
                <a:r>
                  <a:rPr lang="pl-PL" sz="2000" dirty="0" smtClean="0">
                    <a:cs typeface="Arial" charset="0"/>
                  </a:rPr>
                  <a:t>iff</a:t>
                </a:r>
                <a:endParaRPr lang="en-GB" sz="2000" dirty="0">
                  <a:cs typeface="Arial" charset="0"/>
                </a:endParaRPr>
              </a:p>
              <a:p>
                <a:pPr algn="ctr">
                  <a:lnSpc>
                    <a:spcPct val="8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2000" b="1" i="1" baseline="30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sz="2000" b="1" i="1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/>
                  <a:t>is an </a:t>
                </a:r>
                <a:r>
                  <a:rPr lang="en-GB" sz="2000" b="1" dirty="0">
                    <a:solidFill>
                      <a:srgbClr val="7030A0"/>
                    </a:solidFill>
                  </a:rPr>
                  <a:t>even</a:t>
                </a:r>
                <a:r>
                  <a:rPr lang="en-GB" sz="2000" dirty="0">
                    <a:solidFill>
                      <a:srgbClr val="7030A0"/>
                    </a:solidFill>
                  </a:rPr>
                  <a:t> </a:t>
                </a:r>
                <a:r>
                  <a:rPr lang="en-GB" sz="2000" dirty="0"/>
                  <a:t>power of</a:t>
                </a:r>
                <a:r>
                  <a:rPr lang="en-GB" sz="2000" b="1" dirty="0">
                    <a:solidFill>
                      <a:srgbClr val="99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GB" sz="2000" b="1" dirty="0">
                    <a:solidFill>
                      <a:srgbClr val="993300"/>
                    </a:solidFill>
                  </a:rPr>
                  <a:t> </a:t>
                </a:r>
                <a:endParaRPr lang="pl-PL" sz="2000" b="1" dirty="0" smtClean="0">
                  <a:solidFill>
                    <a:srgbClr val="993300"/>
                  </a:solidFill>
                </a:endParaRPr>
              </a:p>
              <a:p>
                <a:pPr algn="ctr">
                  <a:lnSpc>
                    <a:spcPct val="80000"/>
                  </a:lnSpc>
                  <a:buFontTx/>
                  <a:buNone/>
                </a:pPr>
                <a:r>
                  <a:rPr lang="en-GB" sz="2000" dirty="0" smtClean="0"/>
                  <a:t>iff</a:t>
                </a:r>
                <a:r>
                  <a:rPr lang="en-GB" sz="2000" b="1" dirty="0" smtClean="0">
                    <a:solidFill>
                      <a:srgbClr val="993300"/>
                    </a:solidFill>
                  </a:rPr>
                  <a:t> </a:t>
                </a:r>
                <a:r>
                  <a:rPr lang="en-GB" sz="2000" b="1" dirty="0">
                    <a:solidFill>
                      <a:srgbClr val="993300"/>
                    </a:solidFill>
                  </a:rPr>
                  <a:t/>
                </a:r>
                <a:br>
                  <a:rPr lang="en-GB" sz="2000" b="1" dirty="0">
                    <a:solidFill>
                      <a:srgbClr val="993300"/>
                    </a:solidFill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𝒚𝒆</m:t>
                        </m:r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𝐦𝐨𝐝</m:t>
                        </m:r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sz="2000" dirty="0"/>
                  <a:t> is an </a:t>
                </a:r>
                <a:r>
                  <a:rPr lang="en-GB" sz="2000" b="1" dirty="0">
                    <a:solidFill>
                      <a:srgbClr val="7030A0"/>
                    </a:solidFill>
                  </a:rPr>
                  <a:t>even</a:t>
                </a:r>
                <a:r>
                  <a:rPr lang="en-GB" sz="2000" dirty="0">
                    <a:solidFill>
                      <a:srgbClr val="7030A0"/>
                    </a:solidFill>
                  </a:rPr>
                  <a:t> </a:t>
                </a:r>
                <a:r>
                  <a:rPr lang="en-GB" sz="2000" dirty="0"/>
                  <a:t>power of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endParaRPr lang="pl-PL" sz="2000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80000"/>
                  </a:lnSpc>
                  <a:buFontTx/>
                  <a:buNone/>
                </a:pPr>
                <a:r>
                  <a:rPr lang="en-GB" sz="2000" dirty="0"/>
                  <a:t>iff</a:t>
                </a:r>
                <a:r>
                  <a:rPr lang="pl-PL" sz="20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pl-PL" sz="20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2000" b="1" i="1" baseline="30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/>
                  <a:t>is an </a:t>
                </a:r>
                <a:r>
                  <a:rPr lang="en-GB" sz="2000" b="1" dirty="0">
                    <a:solidFill>
                      <a:srgbClr val="7030A0"/>
                    </a:solidFill>
                  </a:rPr>
                  <a:t>even</a:t>
                </a:r>
                <a:r>
                  <a:rPr lang="en-GB" sz="2000" dirty="0">
                    <a:solidFill>
                      <a:srgbClr val="7030A0"/>
                    </a:solidFill>
                  </a:rPr>
                  <a:t> </a:t>
                </a:r>
                <a:r>
                  <a:rPr lang="en-GB" sz="2000" dirty="0"/>
                  <a:t>power of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GB" sz="2000" dirty="0"/>
                  <a:t>.</a:t>
                </a:r>
              </a:p>
              <a:p>
                <a:pPr algn="r">
                  <a:lnSpc>
                    <a:spcPct val="80000"/>
                  </a:lnSpc>
                  <a:buFontTx/>
                  <a:buNone/>
                </a:pPr>
                <a:r>
                  <a:rPr lang="en-US" sz="2000" b="1" dirty="0" smtClean="0">
                    <a:solidFill>
                      <a:srgbClr val="0070C0"/>
                    </a:solidFill>
                  </a:rPr>
                  <a:t>QED</a:t>
                </a:r>
                <a:endParaRPr lang="en-US" sz="2000" b="1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80000"/>
                  </a:lnSpc>
                  <a:buFontTx/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018" y="2542539"/>
                <a:ext cx="8358246" cy="4414521"/>
              </a:xfrm>
              <a:blipFill>
                <a:blip r:embed="rId3"/>
                <a:stretch>
                  <a:fillRect l="-729" t="-2072" r="-80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ular Callout 3"/>
              <p:cNvSpPr/>
              <p:nvPr/>
            </p:nvSpPr>
            <p:spPr>
              <a:xfrm>
                <a:off x="6740828" y="4663939"/>
                <a:ext cx="2228563" cy="827056"/>
              </a:xfrm>
              <a:prstGeom prst="wedgeRectCallout">
                <a:avLst>
                  <a:gd name="adj1" fmla="val -64047"/>
                  <a:gd name="adj2" fmla="val 36819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remember </a:t>
                </a:r>
                <a:r>
                  <a:rPr lang="en-US" sz="20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that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and</a:t>
                </a:r>
                <a:r>
                  <a:rPr lang="en-US" sz="2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are</a:t>
                </a:r>
                <a:r>
                  <a:rPr lang="en-US" sz="2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Cambria" panose="02040503050406030204" pitchFamily="18" charset="0"/>
                  </a:rPr>
                  <a:t>odd</a:t>
                </a:r>
                <a:endParaRPr lang="en-US" sz="2000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828" y="4663939"/>
                <a:ext cx="2228563" cy="827056"/>
              </a:xfrm>
              <a:prstGeom prst="wedgeRectCallout">
                <a:avLst>
                  <a:gd name="adj1" fmla="val -64047"/>
                  <a:gd name="adj2" fmla="val 36819"/>
                </a:avLst>
              </a:prstGeom>
              <a:blipFill>
                <a:blip r:embed="rId4"/>
                <a:stretch>
                  <a:fillRect b="-137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0018" y="1113779"/>
                <a:ext cx="8358246" cy="128156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en-GB" sz="2400" dirty="0">
                    <a:latin typeface="Cambria" panose="02040503050406030204" pitchFamily="18" charset="0"/>
                  </a:rPr>
                  <a:t>For an odd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GB" sz="2400" dirty="0">
                    <a:latin typeface="Cambria" panose="02040503050406030204" pitchFamily="18" charset="0"/>
                  </a:rPr>
                  <a:t>:</a:t>
                </a:r>
              </a:p>
              <a:p>
                <a:pPr algn="ctr">
                  <a:lnSpc>
                    <a:spcPct val="8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GB" sz="2400" b="1" i="1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GB" sz="2400" b="1" dirty="0">
                    <a:solidFill>
                      <a:srgbClr val="9933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GB" sz="2400" dirty="0">
                    <a:latin typeface="Cambria" panose="02040503050406030204" pitchFamily="18" charset="0"/>
                  </a:rPr>
                  <a:t>is a</a:t>
                </a:r>
                <a:r>
                  <a:rPr lang="en-GB" sz="2400" b="1" dirty="0">
                    <a:solidFill>
                      <a:srgbClr val="993300"/>
                    </a:solidFill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𝐐𝐑</m:t>
                    </m:r>
                    <m:r>
                      <a:rPr lang="en-GB" sz="2400" b="1" i="1" baseline="-25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GB" sz="2400" b="1" dirty="0">
                    <a:solidFill>
                      <a:srgbClr val="993300"/>
                    </a:solidFill>
                    <a:latin typeface="Cambria" panose="02040503050406030204" pitchFamily="18" charset="0"/>
                  </a:rPr>
                  <a:t> </a:t>
                </a:r>
                <a:br>
                  <a:rPr lang="en-GB" sz="2400" b="1" dirty="0">
                    <a:solidFill>
                      <a:srgbClr val="993300"/>
                    </a:solidFill>
                    <a:latin typeface="Cambria" panose="02040503050406030204" pitchFamily="18" charset="0"/>
                  </a:rPr>
                </a:br>
                <a:r>
                  <a:rPr lang="en-GB" sz="2400" dirty="0" err="1">
                    <a:latin typeface="Cambria" panose="02040503050406030204" pitchFamily="18" charset="0"/>
                  </a:rPr>
                  <a:t>iff</a:t>
                </a:r>
                <a:r>
                  <a:rPr lang="en-GB" sz="2400" b="1" dirty="0">
                    <a:solidFill>
                      <a:srgbClr val="993300"/>
                    </a:solidFill>
                    <a:latin typeface="Cambria" panose="02040503050406030204" pitchFamily="18" charset="0"/>
                  </a:rPr>
                  <a:t> </a:t>
                </a:r>
                <a:br>
                  <a:rPr lang="en-GB" sz="2400" b="1" dirty="0">
                    <a:solidFill>
                      <a:srgbClr val="993300"/>
                    </a:solidFill>
                    <a:latin typeface="Cambria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GB" sz="2400" b="1" dirty="0">
                    <a:solidFill>
                      <a:srgbClr val="9933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GB" sz="2400" dirty="0">
                    <a:latin typeface="Cambria" panose="02040503050406030204" pitchFamily="18" charset="0"/>
                  </a:rPr>
                  <a:t>is a</a:t>
                </a:r>
                <a:r>
                  <a:rPr lang="en-GB" sz="2400" b="1" dirty="0">
                    <a:solidFill>
                      <a:srgbClr val="993300"/>
                    </a:solidFill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𝐐𝐑</m:t>
                    </m:r>
                    <m:r>
                      <a:rPr lang="en-GB" sz="2400" b="1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endParaRPr lang="en-GB" sz="2400" b="1" baseline="-25000" dirty="0">
                  <a:solidFill>
                    <a:srgbClr val="9933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18" y="1113779"/>
                <a:ext cx="8358246" cy="1281569"/>
              </a:xfrm>
              <a:prstGeom prst="rect">
                <a:avLst/>
              </a:prstGeom>
              <a:blipFill rotWithShape="0">
                <a:blip r:embed="rId5"/>
                <a:stretch>
                  <a:fillRect l="-797" t="-7306" b="-684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ular Callout 5"/>
              <p:cNvSpPr/>
              <p:nvPr/>
            </p:nvSpPr>
            <p:spPr>
              <a:xfrm>
                <a:off x="974135" y="6083746"/>
                <a:ext cx="1516342" cy="438039"/>
              </a:xfrm>
              <a:prstGeom prst="wedgeRectCallout">
                <a:avLst>
                  <a:gd name="adj1" fmla="val 65082"/>
                  <a:gd name="adj2" fmla="val 9999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GB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GB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𝐦𝐨𝐝</m:t>
                      </m:r>
                      <m:r>
                        <a:rPr lang="en-GB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135" y="6083746"/>
                <a:ext cx="1516342" cy="438039"/>
              </a:xfrm>
              <a:prstGeom prst="wedgeRectCallout">
                <a:avLst>
                  <a:gd name="adj1" fmla="val 65082"/>
                  <a:gd name="adj2" fmla="val 9999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124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0"/>
            <a:ext cx="8229600" cy="1143000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53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95401"/>
                <a:ext cx="8401080" cy="2276476"/>
              </a:xfr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b="1" dirty="0"/>
                  <a:t>The Jacobi symbol “leaks”</a:t>
                </a:r>
                <a:r>
                  <a:rPr lang="en-US" dirty="0"/>
                  <a:t>, i.e.:</a:t>
                </a: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dirty="0"/>
                  <a:t>from</a:t>
                </a:r>
                <a:r>
                  <a:rPr lang="en-US" b="1" dirty="0">
                    <a:solidFill>
                      <a:srgbClr val="99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dirty="0"/>
                  <a:t>one can compute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𝐃𝐞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dirty="0"/>
                  <a:t>(without knowing the factorization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655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5401"/>
                <a:ext cx="8401080" cy="2276476"/>
              </a:xfrm>
              <a:blipFill rotWithShape="0">
                <a:blip r:embed="rId3"/>
                <a:stretch>
                  <a:fillRect l="-1154" b="-52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278380" y="4857760"/>
            <a:ext cx="6579900" cy="12557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Cambria" panose="02040503050406030204" pitchFamily="18" charset="0"/>
              </a:rPr>
              <a:t>Is it a big problem?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>
              <a:latin typeface="Cambria" panose="02040503050406030204" pitchFamily="18" charset="0"/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en-US" sz="2800" dirty="0">
                <a:latin typeface="Cambria" panose="02040503050406030204" pitchFamily="18" charset="0"/>
              </a:rPr>
              <a:t>Depends on the application...</a:t>
            </a:r>
          </a:p>
        </p:txBody>
      </p:sp>
    </p:spTree>
    <p:extLst>
      <p:ext uri="{BB962C8B-B14F-4D97-AF65-F5344CB8AC3E}">
        <p14:creationId xmlns:p14="http://schemas.microsoft.com/office/powerpoint/2010/main" val="106904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2590800"/>
            <a:ext cx="9144000" cy="2667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457200" anchor="ctr"/>
          <a:lstStyle/>
          <a:p>
            <a:pPr marL="609600" indent="-609600">
              <a:buFontTx/>
              <a:buAutoNum type="arabicPeriod"/>
            </a:pPr>
            <a:r>
              <a:rPr lang="en-US" sz="2800" dirty="0" smtClean="0"/>
              <a:t>Provide </a:t>
            </a:r>
            <a:r>
              <a:rPr lang="en-US" sz="2800" dirty="0"/>
              <a:t>a formal security </a:t>
            </a:r>
            <a:r>
              <a:rPr lang="en-US" sz="2800" dirty="0" smtClean="0"/>
              <a:t>definition of public key encryption.</a:t>
            </a:r>
            <a:br>
              <a:rPr lang="en-US" sz="2800" dirty="0" smtClean="0"/>
            </a:br>
            <a:endParaRPr lang="en-US" sz="2800" dirty="0"/>
          </a:p>
          <a:p>
            <a:pPr marL="609600" indent="-609600">
              <a:buFontTx/>
              <a:buAutoNum type="arabicPeriod"/>
            </a:pPr>
            <a:r>
              <a:rPr lang="en-US" sz="2800" dirty="0"/>
              <a:t>Modify </a:t>
            </a:r>
            <a:r>
              <a:rPr lang="en-US" sz="2800" b="1" dirty="0">
                <a:solidFill>
                  <a:srgbClr val="FF0000"/>
                </a:solidFill>
              </a:rPr>
              <a:t>RSA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so that it is secure according to this definition.</a:t>
            </a: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2805" y="365125"/>
            <a:ext cx="8262545" cy="963443"/>
          </a:xfrm>
        </p:spPr>
        <p:txBody>
          <a:bodyPr>
            <a:normAutofit/>
          </a:bodyPr>
          <a:lstStyle/>
          <a:p>
            <a:r>
              <a:rPr lang="en-US" sz="3600" dirty="0"/>
              <a:t>Plan for today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8810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794" y="1428736"/>
            <a:ext cx="6929486" cy="457203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Problems with the “handbook RSA”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Definition </a:t>
            </a:r>
            <a:r>
              <a:rPr lang="en-US" dirty="0" smtClean="0"/>
              <a:t>of the </a:t>
            </a:r>
            <a:r>
              <a:rPr lang="en-US" b="1" dirty="0" smtClean="0"/>
              <a:t>CPA security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Constructions of </a:t>
            </a:r>
            <a:r>
              <a:rPr lang="en-US" b="1" dirty="0" smtClean="0"/>
              <a:t>CPA-secure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7030A0"/>
                </a:solidFill>
              </a:rPr>
              <a:t>RSA </a:t>
            </a:r>
            <a:r>
              <a:rPr lang="en-US" dirty="0" smtClean="0"/>
              <a:t>encryption schemes</a:t>
            </a:r>
            <a:endParaRPr lang="en-US" b="1" dirty="0" smtClean="0">
              <a:solidFill>
                <a:srgbClr val="7030A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theoretical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practical </a:t>
            </a:r>
            <a:endParaRPr lang="en-US" b="1" dirty="0" smtClean="0">
              <a:solidFill>
                <a:srgbClr val="7030A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b="1" dirty="0">
                <a:solidFill>
                  <a:srgbClr val="FF0000"/>
                </a:solidFill>
              </a:rPr>
              <a:t>h</a:t>
            </a:r>
            <a:r>
              <a:rPr lang="en-US" b="1" dirty="0" smtClean="0">
                <a:solidFill>
                  <a:srgbClr val="FF0000"/>
                </a:solidFill>
              </a:rPr>
              <a:t>ybrid encryption </a:t>
            </a:r>
            <a:r>
              <a:rPr lang="en-US" dirty="0" smtClean="0"/>
              <a:t>and the </a:t>
            </a:r>
            <a:r>
              <a:rPr lang="en-US" b="1" dirty="0">
                <a:solidFill>
                  <a:srgbClr val="FF0000"/>
                </a:solidFill>
              </a:rPr>
              <a:t>KEM/DEM</a:t>
            </a:r>
            <a:r>
              <a:rPr lang="en-US" dirty="0"/>
              <a:t> </a:t>
            </a:r>
            <a:r>
              <a:rPr lang="en-US" dirty="0" smtClean="0"/>
              <a:t>paradigm</a:t>
            </a:r>
            <a:endParaRPr lang="pl-PL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Definition </a:t>
            </a:r>
            <a:r>
              <a:rPr lang="en-US" dirty="0"/>
              <a:t>of the </a:t>
            </a:r>
            <a:r>
              <a:rPr lang="en-US" b="1" dirty="0" smtClean="0"/>
              <a:t>CCA security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Constructions of </a:t>
            </a:r>
            <a:r>
              <a:rPr lang="en-US" b="1" dirty="0" smtClean="0"/>
              <a:t>CCA-secure </a:t>
            </a:r>
            <a:r>
              <a:rPr lang="en-US" dirty="0" smtClean="0"/>
              <a:t>symmetric encryption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Constructions of </a:t>
            </a:r>
            <a:r>
              <a:rPr lang="en-US" b="1" dirty="0" smtClean="0"/>
              <a:t>CCA-secure </a:t>
            </a:r>
            <a:r>
              <a:rPr lang="en-US" b="1" dirty="0" smtClean="0">
                <a:solidFill>
                  <a:srgbClr val="7030A0"/>
                </a:solidFill>
              </a:rPr>
              <a:t>RSA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encryption schemes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Left Arrow 3"/>
          <p:cNvSpPr/>
          <p:nvPr/>
        </p:nvSpPr>
        <p:spPr>
          <a:xfrm flipH="1">
            <a:off x="591933" y="1728217"/>
            <a:ext cx="1214446" cy="500066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65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433654" cy="1143000"/>
          </a:xfrm>
        </p:spPr>
        <p:txBody>
          <a:bodyPr/>
          <a:lstStyle/>
          <a:p>
            <a:r>
              <a:rPr lang="en-GB" dirty="0" smtClean="0"/>
              <a:t>A mathematical view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7158" y="1127452"/>
                <a:ext cx="8564592" cy="3797965"/>
              </a:xfr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>
                <a:noAutofit/>
              </a:bodyPr>
              <a:lstStyle/>
              <a:p>
                <a:pPr>
                  <a:buNone/>
                </a:pPr>
                <a:r>
                  <a:rPr lang="en-US" sz="2200" dirty="0" smtClean="0">
                    <a:solidFill>
                      <a:schemeClr val="tx1"/>
                    </a:solidFill>
                  </a:rPr>
                  <a:t>A </a:t>
                </a:r>
                <a:r>
                  <a:rPr lang="en-US" sz="2200" b="1" dirty="0" smtClean="0">
                    <a:solidFill>
                      <a:srgbClr val="0070C0"/>
                    </a:solidFill>
                  </a:rPr>
                  <a:t>public-key encryption (PKE) 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scheme is a triple </a:t>
                </a:r>
                <a:r>
                  <a:rPr lang="en-US" sz="2200" b="1" dirty="0" smtClean="0">
                    <a:solidFill>
                      <a:srgbClr val="FF0000"/>
                    </a:solidFill>
                  </a:rPr>
                  <a:t>(Gen, Enc, Dec)</a:t>
                </a:r>
                <a:r>
                  <a:rPr lang="en-US" sz="2200" dirty="0">
                    <a:solidFill>
                      <a:srgbClr val="FF0000"/>
                    </a:solidFill>
                  </a:rPr>
                  <a:t> 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of poly-time algorithms,  where</a:t>
                </a:r>
              </a:p>
              <a:p>
                <a:pPr marL="365760" lvl="0" indent="-283464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/>
                </a:pPr>
                <a:r>
                  <a:rPr lang="it-IT" sz="2200" b="1" dirty="0" smtClean="0">
                    <a:solidFill>
                      <a:srgbClr val="FF0000"/>
                    </a:solidFill>
                  </a:rPr>
                  <a:t>Gen </a:t>
                </a:r>
                <a:r>
                  <a:rPr lang="it-IT" sz="2200" dirty="0" smtClean="0">
                    <a:solidFill>
                      <a:schemeClr val="tx1"/>
                    </a:solidFill>
                  </a:rPr>
                  <a:t>is a </a:t>
                </a:r>
                <a:r>
                  <a:rPr lang="it-IT" sz="2200" b="1" dirty="0" smtClean="0">
                    <a:solidFill>
                      <a:srgbClr val="0070C0"/>
                    </a:solidFill>
                  </a:rPr>
                  <a:t>key-generation</a:t>
                </a:r>
                <a:r>
                  <a:rPr lang="it-IT" sz="2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randomized algorithm that takes as input a security parameter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200" b="1" i="1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and outputs a key pair</a:t>
                </a:r>
                <a:r>
                  <a:rPr lang="it-IT" sz="2200" b="1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𝒑𝒌</m:t>
                        </m:r>
                        <m:r>
                          <a:rPr lang="en-US" sz="2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𝒔𝒌</m:t>
                        </m:r>
                      </m:e>
                    </m:d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2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200" dirty="0" smtClean="0">
                    <a:solidFill>
                      <a:schemeClr val="tx1"/>
                    </a:solidFill>
                  </a:rPr>
                  <a:t>.</a:t>
                </a:r>
                <a:endParaRPr lang="it-IT" sz="2200" b="1" dirty="0" smtClean="0">
                  <a:solidFill>
                    <a:srgbClr val="C00000"/>
                  </a:solidFill>
                </a:endParaRPr>
              </a:p>
              <a:p>
                <a:pPr marL="365760" lvl="0" indent="-283464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/>
                </a:pPr>
                <a:r>
                  <a:rPr lang="pl-PL" sz="2200" b="1" dirty="0" smtClean="0">
                    <a:solidFill>
                      <a:srgbClr val="FF0000"/>
                    </a:solidFill>
                  </a:rPr>
                  <a:t>Enc</a:t>
                </a:r>
                <a:r>
                  <a:rPr lang="pl-PL" sz="22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it-IT" sz="22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pl-PL" sz="2200" dirty="0" smtClean="0"/>
                  <a:t>is </a:t>
                </a:r>
                <a:r>
                  <a:rPr lang="pl-PL" sz="2200" dirty="0" err="1"/>
                  <a:t>an</a:t>
                </a:r>
                <a:r>
                  <a:rPr lang="pl-PL" sz="2200" dirty="0"/>
                  <a:t> </a:t>
                </a:r>
                <a:r>
                  <a:rPr lang="en-US" sz="2200" b="1" dirty="0" smtClean="0">
                    <a:solidFill>
                      <a:srgbClr val="0070C0"/>
                    </a:solidFill>
                  </a:rPr>
                  <a:t>encryption</a:t>
                </a:r>
                <a:r>
                  <a:rPr lang="pl-PL" sz="22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200" dirty="0" smtClean="0"/>
                  <a:t>algorithm</a:t>
                </a:r>
                <a:r>
                  <a:rPr lang="it-IT" sz="2200" dirty="0" smtClean="0"/>
                  <a:t> </a:t>
                </a:r>
                <a:r>
                  <a:rPr lang="en-US" sz="2200" dirty="0" smtClean="0"/>
                  <a:t>that takes as </a:t>
                </a:r>
                <a:r>
                  <a:rPr lang="it-IT" sz="2200" dirty="0" smtClean="0"/>
                  <a:t>input the </a:t>
                </a:r>
                <a:r>
                  <a:rPr lang="it-IT" sz="2200" b="1" dirty="0" smtClean="0"/>
                  <a:t>public key</a:t>
                </a:r>
                <a:r>
                  <a:rPr lang="it-IT" sz="2200" dirty="0" smtClean="0"/>
                  <a:t> </a:t>
                </a:r>
                <a:r>
                  <a:rPr lang="it-IT" sz="2200" b="1" dirty="0" smtClean="0">
                    <a:solidFill>
                      <a:srgbClr val="FF0000"/>
                    </a:solidFill>
                  </a:rPr>
                  <a:t>pk </a:t>
                </a:r>
                <a:r>
                  <a:rPr lang="it-IT" sz="2200" dirty="0" smtClean="0"/>
                  <a:t>and a </a:t>
                </a:r>
                <a:r>
                  <a:rPr lang="it-IT" sz="2200" b="1" dirty="0" smtClean="0"/>
                  <a:t>message</a:t>
                </a:r>
                <a:r>
                  <a:rPr lang="it-IT" sz="2200" dirty="0" smtClean="0"/>
                  <a:t> </a:t>
                </a:r>
                <a:r>
                  <a:rPr lang="it-IT" sz="2200" b="1" dirty="0" smtClean="0">
                    <a:solidFill>
                      <a:srgbClr val="FF0000"/>
                    </a:solidFill>
                  </a:rPr>
                  <a:t>m</a:t>
                </a:r>
                <a:r>
                  <a:rPr lang="it-IT" sz="22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it-IT" sz="2200" dirty="0" smtClean="0"/>
                  <a:t>(from some set that </a:t>
                </a:r>
                <a:r>
                  <a:rPr lang="it-IT" sz="2200" b="1" dirty="0" smtClean="0"/>
                  <a:t>may depend </a:t>
                </a:r>
                <a:r>
                  <a:rPr lang="it-IT" sz="2200" dirty="0" smtClean="0"/>
                  <a:t>on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𝒑𝒌</m:t>
                    </m:r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sz="2200" dirty="0" smtClean="0"/>
                  <a:t>,</a:t>
                </a:r>
                <a:r>
                  <a:rPr lang="it-IT" sz="2200" dirty="0" smtClean="0"/>
                  <a:t> and </a:t>
                </a:r>
                <a:r>
                  <a:rPr lang="en-US" sz="2200" dirty="0" smtClean="0"/>
                  <a:t>outputs a </a:t>
                </a:r>
                <a:r>
                  <a:rPr lang="en-US" sz="2200" b="1" dirty="0" smtClean="0"/>
                  <a:t>ciphertext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it-IT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it-IT" sz="2200" dirty="0"/>
                  <a:t>,</a:t>
                </a:r>
                <a:endParaRPr lang="pl-PL" sz="2200" b="1" dirty="0"/>
              </a:p>
              <a:p>
                <a:pPr marL="365760" lvl="0" indent="-283464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/>
                </a:pPr>
                <a:r>
                  <a:rPr lang="pl-PL" sz="2200" b="1" dirty="0">
                    <a:solidFill>
                      <a:srgbClr val="FF0000"/>
                    </a:solidFill>
                  </a:rPr>
                  <a:t>Dec</a:t>
                </a:r>
                <a:r>
                  <a:rPr lang="pl-PL" sz="22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200" dirty="0"/>
                  <a:t>i</a:t>
                </a:r>
                <a:r>
                  <a:rPr lang="en-US" sz="2200" dirty="0" smtClean="0"/>
                  <a:t>s </a:t>
                </a:r>
                <a:r>
                  <a:rPr lang="pl-PL" sz="2200" dirty="0" smtClean="0"/>
                  <a:t>a</a:t>
                </a:r>
                <a:r>
                  <a:rPr lang="en-US" sz="2200" dirty="0" smtClean="0"/>
                  <a:t> </a:t>
                </a:r>
                <a:r>
                  <a:rPr lang="en-US" sz="2200" b="1" dirty="0" smtClean="0">
                    <a:solidFill>
                      <a:srgbClr val="0070C0"/>
                    </a:solidFill>
                  </a:rPr>
                  <a:t>decryption</a:t>
                </a:r>
                <a:r>
                  <a:rPr lang="pl-PL" sz="22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200" dirty="0" smtClean="0"/>
                  <a:t>algorithm</a:t>
                </a:r>
                <a:r>
                  <a:rPr lang="it-IT" sz="2200" dirty="0" smtClean="0"/>
                  <a:t> </a:t>
                </a:r>
                <a:r>
                  <a:rPr lang="en-US" sz="2200" dirty="0" smtClean="0"/>
                  <a:t>that takes as </a:t>
                </a:r>
                <a:r>
                  <a:rPr lang="it-IT" sz="2200" dirty="0" smtClean="0"/>
                  <a:t>input </a:t>
                </a:r>
                <a:r>
                  <a:rPr lang="it-IT" sz="2200" dirty="0"/>
                  <a:t>the </a:t>
                </a:r>
                <a:r>
                  <a:rPr lang="it-IT" sz="2200" b="1" dirty="0" smtClean="0"/>
                  <a:t>private key </a:t>
                </a:r>
                <a14:m>
                  <m:oMath xmlns:m="http://schemas.openxmlformats.org/officeDocument/2006/math">
                    <m:r>
                      <a:rPr lang="it-IT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𝒔𝒌</m:t>
                    </m:r>
                  </m:oMath>
                </a14:m>
                <a:r>
                  <a:rPr lang="it-IT" sz="2200" b="1" dirty="0" smtClean="0"/>
                  <a:t> </a:t>
                </a:r>
                <a:r>
                  <a:rPr lang="it-IT" sz="2200" dirty="0"/>
                  <a:t>and </a:t>
                </a:r>
                <a:r>
                  <a:rPr lang="it-IT" sz="2200" dirty="0" smtClean="0"/>
                  <a:t>the </a:t>
                </a:r>
                <a:r>
                  <a:rPr lang="it-IT" sz="2200" b="1" dirty="0" smtClean="0"/>
                  <a:t>ciphertext</a:t>
                </a:r>
                <a:r>
                  <a:rPr lang="it-IT" sz="2200" dirty="0" smtClean="0"/>
                  <a:t> </a:t>
                </a:r>
                <a14:m>
                  <m:oMath xmlns:m="http://schemas.openxmlformats.org/officeDocument/2006/math">
                    <m:r>
                      <a:rPr lang="it-IT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pl-PL" sz="2200" dirty="0" smtClean="0"/>
                  <a:t>,</a:t>
                </a:r>
                <a:r>
                  <a:rPr lang="it-IT" sz="2200" dirty="0" smtClean="0"/>
                  <a:t> </a:t>
                </a:r>
                <a:r>
                  <a:rPr lang="it-IT" sz="2200" dirty="0"/>
                  <a:t>and </a:t>
                </a:r>
                <a:r>
                  <a:rPr lang="en-US" sz="2200" dirty="0" smtClean="0"/>
                  <a:t>outputs a </a:t>
                </a:r>
                <a:r>
                  <a:rPr lang="en-US" sz="2200" b="1" dirty="0" smtClean="0"/>
                  <a:t>message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’∈</m:t>
                    </m:r>
                    <m:sSup>
                      <m:sSupPr>
                        <m:ctrlPr>
                          <a:rPr lang="en-US" sz="2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∪{⊥}</m:t>
                    </m:r>
                  </m:oMath>
                </a14:m>
                <a:r>
                  <a:rPr lang="en-US" sz="2200" dirty="0" smtClean="0"/>
                  <a:t>.</a:t>
                </a:r>
                <a:endParaRPr lang="en-US" sz="2200" b="1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158" y="1127452"/>
                <a:ext cx="8564592" cy="3797965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357158" y="5209116"/>
                <a:ext cx="8564592" cy="102338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>
                <a:normAutofit/>
              </a:bodyPr>
              <a:lstStyle/>
              <a:p>
                <a:pPr marL="55563" marR="0" lvl="0" indent="4763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2"/>
                  <a:buNone/>
                  <a:tabLst/>
                  <a:defRPr/>
                </a:pPr>
                <a:r>
                  <a:rPr kumimoji="0" lang="pl-PL" sz="2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Cambria" panose="02040503050406030204" pitchFamily="18" charset="0"/>
                  </a:rPr>
                  <a:t>We will sometimes write </a:t>
                </a:r>
                <a14:m>
                  <m:oMath xmlns:m="http://schemas.openxmlformats.org/officeDocument/2006/math">
                    <m:r>
                      <a:rPr kumimoji="0" lang="pl-PL" sz="2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𝐄𝐧𝐜</m:t>
                    </m:r>
                    <m:r>
                      <a:rPr kumimoji="0" lang="it-IT" sz="2200" b="1" i="1" u="none" strike="noStrike" kern="1200" cap="none" spc="0" normalizeH="0" baseline="-25000" noProof="0" dirty="0" err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𝒑𝒌</m:t>
                    </m:r>
                    <m:r>
                      <a:rPr kumimoji="0" lang="pl-PL" sz="2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pl-PL" sz="2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𝒎</m:t>
                    </m:r>
                    <m:r>
                      <a:rPr kumimoji="0" lang="pl-PL" sz="2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  <m:r>
                      <a:rPr kumimoji="0" lang="pl-PL" sz="2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pl-PL" sz="2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Cambria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kumimoji="0" lang="pl-PL" sz="2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𝐃𝐞𝐜</m:t>
                    </m:r>
                    <m:r>
                      <a:rPr lang="it-IT" sz="2200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kumimoji="0" lang="it-IT" sz="2200" b="1" i="1" u="none" strike="noStrike" kern="1200" cap="none" spc="0" normalizeH="0" baseline="-25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𝒌</m:t>
                    </m:r>
                    <m:r>
                      <a:rPr kumimoji="0" lang="pl-PL" sz="2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it-IT" sz="2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𝒄</m:t>
                    </m:r>
                    <m:r>
                      <a:rPr kumimoji="0" lang="pl-PL" sz="2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  <m:r>
                      <a:rPr kumimoji="0" lang="pl-PL" sz="2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pl-PL" sz="2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Cambria" panose="02040503050406030204" pitchFamily="18" charset="0"/>
                  </a:rPr>
                  <a:t>instead of</a:t>
                </a:r>
                <a:r>
                  <a:rPr kumimoji="0" lang="en-US" sz="2200" b="0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pl-PL" sz="2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𝐄𝐧𝐜</m:t>
                    </m:r>
                    <m:d>
                      <m:dPr>
                        <m:ctrlPr>
                          <a:rPr kumimoji="0" lang="pl-PL" sz="22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it-IT" sz="2200" b="1" i="1" u="none" strike="noStrike" kern="1200" cap="none" spc="0" normalizeH="0" baseline="0" noProof="0" dirty="0" err="1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𝒑𝒌</m:t>
                        </m:r>
                        <m:r>
                          <a:rPr kumimoji="0" lang="pl-PL" sz="22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0" lang="pl-PL" sz="22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</m:oMath>
                </a14:m>
                <a:r>
                  <a:rPr kumimoji="0" lang="en-US" sz="2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Cambria" panose="02040503050406030204" pitchFamily="18" charset="0"/>
                  </a:rPr>
                  <a:t> </a:t>
                </a:r>
                <a:r>
                  <a:rPr kumimoji="0" lang="pl-PL" sz="2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Cambria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kumimoji="0" lang="pl-PL" sz="2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𝐃𝐞𝐜</m:t>
                    </m:r>
                    <m:r>
                      <a:rPr kumimoji="0" lang="pl-PL" sz="2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it-IT" sz="2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𝒔</m:t>
                    </m:r>
                    <m:r>
                      <a:rPr kumimoji="0" lang="pl-PL" sz="2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𝒌</m:t>
                    </m:r>
                    <m:r>
                      <a:rPr kumimoji="0" lang="pl-PL" sz="2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it-IT" sz="2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𝒄</m:t>
                    </m:r>
                    <m:r>
                      <a:rPr kumimoji="0" lang="pl-PL" sz="2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Cambria" panose="02040503050406030204" pitchFamily="18" charset="0"/>
                  </a:rPr>
                  <a:t>.</a:t>
                </a:r>
                <a:endParaRPr kumimoji="0" lang="pl-PL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58" y="5209116"/>
                <a:ext cx="8564592" cy="102338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83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1959"/>
          </a:xfrm>
        </p:spPr>
        <p:txBody>
          <a:bodyPr/>
          <a:lstStyle/>
          <a:p>
            <a:r>
              <a:rPr lang="en-US" dirty="0" smtClean="0"/>
              <a:t>Pictorially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15976" y="1696493"/>
                <a:ext cx="170898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security parameter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pl-P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976" y="1696493"/>
                <a:ext cx="1708986" cy="707886"/>
              </a:xfrm>
              <a:prstGeom prst="rect">
                <a:avLst/>
              </a:prstGeom>
              <a:blipFill rotWithShape="0">
                <a:blip r:embed="rId2"/>
                <a:stretch>
                  <a:fillRect l="-2491" t="-4310" b="-1465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5"/>
              <p:cNvSpPr>
                <a:spLocks noChangeArrowheads="1"/>
              </p:cNvSpPr>
              <p:nvPr/>
            </p:nvSpPr>
            <p:spPr bwMode="auto">
              <a:xfrm>
                <a:off x="4017215" y="1776942"/>
                <a:ext cx="1110127" cy="47110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𝐆𝐞𝐧</m:t>
                      </m:r>
                    </m:oMath>
                  </m:oMathPara>
                </a14:m>
                <a:endParaRPr lang="en-US" sz="28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17215" y="1776942"/>
                <a:ext cx="1110127" cy="47110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>
            <a:endCxn id="5" idx="1"/>
          </p:cNvCxnSpPr>
          <p:nvPr/>
        </p:nvCxnSpPr>
        <p:spPr>
          <a:xfrm>
            <a:off x="2951215" y="2004159"/>
            <a:ext cx="1066000" cy="83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5127342" y="2062046"/>
            <a:ext cx="781507" cy="173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11922" y="1814003"/>
                <a:ext cx="13420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922" y="1814003"/>
                <a:ext cx="1342034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452" r="-905" b="-2133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ular Callout 8"/>
          <p:cNvSpPr/>
          <p:nvPr/>
        </p:nvSpPr>
        <p:spPr>
          <a:xfrm>
            <a:off x="5063011" y="1029726"/>
            <a:ext cx="1497821" cy="367719"/>
          </a:xfrm>
          <a:prstGeom prst="wedgeRectCallout">
            <a:avLst>
              <a:gd name="adj1" fmla="val 22987"/>
              <a:gd name="adj2" fmla="val 18144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public key</a:t>
            </a:r>
            <a:endParaRPr lang="pl-PL" sz="2000" dirty="0"/>
          </a:p>
        </p:txBody>
      </p:sp>
      <p:sp>
        <p:nvSpPr>
          <p:cNvPr id="10" name="Rectangular Callout 9"/>
          <p:cNvSpPr/>
          <p:nvPr/>
        </p:nvSpPr>
        <p:spPr>
          <a:xfrm>
            <a:off x="6835201" y="1029726"/>
            <a:ext cx="1497821" cy="367719"/>
          </a:xfrm>
          <a:prstGeom prst="wedgeRectCallout">
            <a:avLst>
              <a:gd name="adj1" fmla="val -58287"/>
              <a:gd name="adj2" fmla="val 1829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secret key</a:t>
            </a:r>
            <a:endParaRPr lang="pl-P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5"/>
              <p:cNvSpPr>
                <a:spLocks noChangeArrowheads="1"/>
              </p:cNvSpPr>
              <p:nvPr/>
            </p:nvSpPr>
            <p:spPr bwMode="auto">
              <a:xfrm>
                <a:off x="1941899" y="4135140"/>
                <a:ext cx="1752600" cy="1524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𝐄𝐧𝐜</m:t>
                      </m:r>
                      <m:r>
                        <a:rPr lang="en-US" sz="3200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</m:oMath>
                  </m:oMathPara>
                </a14:m>
                <a:endParaRPr lang="en-US" sz="32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41899" y="4135140"/>
                <a:ext cx="1752600" cy="15240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2856299" y="3713698"/>
            <a:ext cx="0" cy="4214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1179899" y="489714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2856299" y="5659140"/>
            <a:ext cx="0" cy="5060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17"/>
              <p:cNvSpPr txBox="1">
                <a:spLocks noChangeArrowheads="1"/>
              </p:cNvSpPr>
              <p:nvPr/>
            </p:nvSpPr>
            <p:spPr bwMode="auto">
              <a:xfrm>
                <a:off x="2587635" y="3208668"/>
                <a:ext cx="537327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87635" y="3208668"/>
                <a:ext cx="537327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19"/>
              <p:cNvSpPr txBox="1">
                <a:spLocks noChangeArrowheads="1"/>
              </p:cNvSpPr>
              <p:nvPr/>
            </p:nvSpPr>
            <p:spPr bwMode="auto">
              <a:xfrm>
                <a:off x="625798" y="4631960"/>
                <a:ext cx="63030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5798" y="4631960"/>
                <a:ext cx="630301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2913" r="-3883" b="-1973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075831" y="6147128"/>
                <a:ext cx="1640129" cy="494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𝐄𝐧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831" y="6147128"/>
                <a:ext cx="1640129" cy="494751"/>
              </a:xfrm>
              <a:prstGeom prst="rect">
                <a:avLst/>
              </a:prstGeom>
              <a:blipFill rotWithShape="0">
                <a:blip r:embed="rId8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"/>
              <p:cNvSpPr>
                <a:spLocks noChangeArrowheads="1"/>
              </p:cNvSpPr>
              <p:nvPr/>
            </p:nvSpPr>
            <p:spPr bwMode="auto">
              <a:xfrm>
                <a:off x="6189465" y="4135140"/>
                <a:ext cx="1752600" cy="1524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𝐃𝐞𝐜</m:t>
                      </m:r>
                      <m:r>
                        <a:rPr lang="en-US" sz="3200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</m:oMath>
                  </m:oMathPara>
                </a14:m>
                <a:endParaRPr lang="en-US" sz="32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89465" y="4135140"/>
                <a:ext cx="1752600" cy="152400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7103865" y="3713698"/>
            <a:ext cx="0" cy="4214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>
            <a:off x="5427465" y="489714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>
            <a:off x="7103865" y="5659140"/>
            <a:ext cx="0" cy="5060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17"/>
              <p:cNvSpPr txBox="1">
                <a:spLocks noChangeArrowheads="1"/>
              </p:cNvSpPr>
              <p:nvPr/>
            </p:nvSpPr>
            <p:spPr bwMode="auto">
              <a:xfrm>
                <a:off x="6900123" y="3229870"/>
                <a:ext cx="407483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00123" y="3229870"/>
                <a:ext cx="407483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19"/>
              <p:cNvSpPr txBox="1">
                <a:spLocks noChangeArrowheads="1"/>
              </p:cNvSpPr>
              <p:nvPr/>
            </p:nvSpPr>
            <p:spPr bwMode="auto">
              <a:xfrm>
                <a:off x="4873364" y="4631960"/>
                <a:ext cx="59343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3364" y="4631960"/>
                <a:ext cx="593432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323397" y="6147128"/>
                <a:ext cx="14654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𝐃𝐞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𝒔𝒌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397" y="6147128"/>
                <a:ext cx="1465401" cy="461665"/>
              </a:xfrm>
              <a:prstGeom prst="rect">
                <a:avLst/>
              </a:prstGeom>
              <a:blipFill rotWithShape="0">
                <a:blip r:embed="rId12"/>
                <a:stretch>
                  <a:fillRect r="-1245" b="-1973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urved Connector 25"/>
          <p:cNvCxnSpPr>
            <a:endCxn id="16" idx="0"/>
          </p:cNvCxnSpPr>
          <p:nvPr/>
        </p:nvCxnSpPr>
        <p:spPr>
          <a:xfrm rot="10800000" flipV="1">
            <a:off x="940949" y="2262808"/>
            <a:ext cx="5308386" cy="2369151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endCxn id="23" idx="0"/>
          </p:cNvCxnSpPr>
          <p:nvPr/>
        </p:nvCxnSpPr>
        <p:spPr>
          <a:xfrm rot="5400000">
            <a:off x="4782296" y="2660037"/>
            <a:ext cx="2359707" cy="1584138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36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659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We will require that it always holds that</a:t>
            </a:r>
          </a:p>
          <a:p>
            <a:pPr marL="0" indent="0">
              <a:buNone/>
            </a:pPr>
            <a:endParaRPr lang="en-US" sz="3000" dirty="0" smtClean="0"/>
          </a:p>
          <a:p>
            <a:pPr marL="0" indent="0" algn="r">
              <a:buNone/>
            </a:pPr>
            <a:endParaRPr 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77084" y="2642222"/>
                <a:ext cx="7343249" cy="71805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anchor="ctr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it-IT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it-IT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8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𝐃</m:t>
                    </m:r>
                    <m:r>
                      <a:rPr lang="pl-PL" sz="2800" b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𝐞𝐜</m:t>
                    </m:r>
                    <m:r>
                      <a:rPr lang="it-IT" sz="2800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𝒔𝒌</m:t>
                    </m:r>
                    <m:r>
                      <a:rPr lang="pl-PL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sz="2800" b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𝐄𝐧𝐜</m:t>
                    </m:r>
                    <m:r>
                      <a:rPr lang="it-IT" sz="2800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𝒑𝒌</m:t>
                    </m:r>
                    <m:r>
                      <a:rPr lang="pl-PL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l-PL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))≠ </m:t>
                    </m:r>
                    <m:r>
                      <a:rPr lang="pl-PL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it-IT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it-IT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800" dirty="0"/>
                  <a:t>is negligible in </a:t>
                </a:r>
                <a14:m>
                  <m:oMath xmlns:m="http://schemas.openxmlformats.org/officeDocument/2006/math">
                    <m:r>
                      <a:rPr lang="it-IT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it-IT" sz="2800" dirty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084" y="2642222"/>
                <a:ext cx="7343249" cy="71805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28650" y="3747098"/>
                <a:ext cx="8049736" cy="1980524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r>
                  <a:rPr lang="en-US" sz="3000" dirty="0"/>
                  <a:t>assuming </a:t>
                </a:r>
                <a:r>
                  <a:rPr lang="en-US" sz="3000" dirty="0" smtClean="0"/>
                  <a:t>that:</a:t>
                </a:r>
                <a:endParaRPr lang="en-US" sz="30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𝒑𝒌</m:t>
                        </m:r>
                        <m:r>
                          <a:rPr lang="en-US" sz="3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𝒔𝒌</m:t>
                        </m:r>
                      </m:e>
                    </m:d>
                    <m:r>
                      <a:rPr lang="en-US" sz="3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30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𝐆𝐞𝐧</m:t>
                    </m:r>
                    <m:r>
                      <a:rPr lang="en-US" sz="3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sz="3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3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30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000" dirty="0"/>
                  <a:t>and</a:t>
                </a:r>
                <a:r>
                  <a:rPr lang="en-US" sz="3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3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3000" dirty="0"/>
                  <a:t>is a “legal” plaintext for </a:t>
                </a:r>
                <a14:m>
                  <m:oMath xmlns:m="http://schemas.openxmlformats.org/officeDocument/2006/math">
                    <m:r>
                      <a:rPr lang="en-US" sz="3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𝒑𝒌</m:t>
                    </m:r>
                  </m:oMath>
                </a14:m>
                <a:r>
                  <a:rPr lang="en-US" sz="3000" dirty="0"/>
                  <a:t>.</a:t>
                </a:r>
                <a:endParaRPr lang="pl-PL" sz="3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747098"/>
                <a:ext cx="8049736" cy="1980524"/>
              </a:xfrm>
              <a:prstGeom prst="rect">
                <a:avLst/>
              </a:prstGeom>
              <a:blipFill rotWithShape="0">
                <a:blip r:embed="rId3"/>
                <a:stretch>
                  <a:fillRect l="-1741" t="-40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352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65126"/>
            <a:ext cx="8134350" cy="1325563"/>
          </a:xfrm>
        </p:spPr>
        <p:txBody>
          <a:bodyPr/>
          <a:lstStyle/>
          <a:p>
            <a:r>
              <a:rPr lang="en-US" dirty="0"/>
              <a:t>The security definition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2296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Remember the symmetric-key case?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We considered a </a:t>
            </a:r>
            <a:r>
              <a:rPr lang="en-US" b="1" dirty="0">
                <a:solidFill>
                  <a:srgbClr val="0070C0"/>
                </a:solidFill>
              </a:rPr>
              <a:t>chosen-plaintext attack</a:t>
            </a:r>
            <a:r>
              <a:rPr lang="en-US" dirty="0"/>
              <a:t>.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How would it look in the case of the </a:t>
            </a:r>
            <a:r>
              <a:rPr lang="en-US" b="1" dirty="0">
                <a:solidFill>
                  <a:srgbClr val="7030A0"/>
                </a:solidFill>
              </a:rPr>
              <a:t>public-key encryption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0064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:\Users\Stefan\AppData\Local\Microsoft\Windows\Temporary Internet Files\Content.IE5\QMMGVNV4\MCBD19647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1071546"/>
            <a:ext cx="2002325" cy="1837853"/>
          </a:xfrm>
          <a:prstGeom prst="rect">
            <a:avLst/>
          </a:prstGeom>
          <a:noFill/>
        </p:spPr>
      </p:pic>
      <p:sp>
        <p:nvSpPr>
          <p:cNvPr id="58400" name="Rectangle 32"/>
          <p:cNvSpPr>
            <a:spLocks noChangeArrowheads="1"/>
          </p:cNvSpPr>
          <p:nvPr/>
        </p:nvSpPr>
        <p:spPr bwMode="auto">
          <a:xfrm>
            <a:off x="0" y="4461926"/>
            <a:ext cx="9144000" cy="102447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/>
          <a:lstStyle/>
          <a:p>
            <a:r>
              <a:rPr lang="en-US" dirty="0" smtClean="0"/>
              <a:t>CPA in the </a:t>
            </a:r>
            <a:r>
              <a:rPr lang="en-US" b="1" dirty="0" smtClean="0"/>
              <a:t>symmetric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dirty="0"/>
              <a:t>settings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58371" name="Picture 3" descr="MCj043594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066800"/>
            <a:ext cx="1676400" cy="1158875"/>
          </a:xfrm>
          <a:prstGeom prst="rect">
            <a:avLst/>
          </a:prstGeom>
          <a:noFill/>
        </p:spPr>
      </p:pic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7391400" y="2514600"/>
            <a:ext cx="8096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l-PL"/>
              <a:t>oracle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74" name="Text Box 6"/>
              <p:cNvSpPr txBox="1">
                <a:spLocks noChangeArrowheads="1"/>
              </p:cNvSpPr>
              <p:nvPr/>
            </p:nvSpPr>
            <p:spPr bwMode="auto">
              <a:xfrm>
                <a:off x="838200" y="2057400"/>
                <a:ext cx="1600200" cy="369332"/>
              </a:xfrm>
              <a:prstGeom prst="rect">
                <a:avLst/>
              </a:prstGeom>
              <a:solidFill>
                <a:srgbClr val="F3F4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pl-PL" dirty="0" smtClean="0"/>
                  <a:t>chooses</a:t>
                </a:r>
                <a:r>
                  <a:rPr lang="pl-PL" b="1" dirty="0">
                    <a:solidFill>
                      <a:srgbClr val="99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37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2057400"/>
                <a:ext cx="1600200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1475" b="-21311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375" name="Line 7"/>
          <p:cNvSpPr>
            <a:spLocks noChangeShapeType="1"/>
          </p:cNvSpPr>
          <p:nvPr/>
        </p:nvSpPr>
        <p:spPr bwMode="auto">
          <a:xfrm>
            <a:off x="2743200" y="22860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76" name="Text Box 8"/>
              <p:cNvSpPr txBox="1">
                <a:spLocks noChangeArrowheads="1"/>
              </p:cNvSpPr>
              <p:nvPr/>
            </p:nvSpPr>
            <p:spPr bwMode="auto">
              <a:xfrm>
                <a:off x="4191000" y="2133600"/>
                <a:ext cx="609600" cy="369888"/>
              </a:xfrm>
              <a:prstGeom prst="rect">
                <a:avLst/>
              </a:prstGeom>
              <a:solidFill>
                <a:srgbClr val="F3F4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376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1000" y="2133600"/>
                <a:ext cx="609600" cy="36988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2743200" y="27432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78" name="Text Box 10"/>
              <p:cNvSpPr txBox="1">
                <a:spLocks noChangeArrowheads="1"/>
              </p:cNvSpPr>
              <p:nvPr/>
            </p:nvSpPr>
            <p:spPr bwMode="auto">
              <a:xfrm>
                <a:off x="3505200" y="2590800"/>
                <a:ext cx="2057400" cy="369332"/>
              </a:xfrm>
              <a:prstGeom prst="rect">
                <a:avLst/>
              </a:prstGeom>
              <a:solidFill>
                <a:srgbClr val="F3F4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pl-PL" b="1" i="1" dirty="0">
                    <a:solidFill>
                      <a:srgbClr val="FF0000"/>
                    </a:solidFill>
                  </a:rPr>
                  <a:t>c</a:t>
                </a:r>
                <a:r>
                  <a:rPr lang="en-GB" b="1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pl-PL" b="1" dirty="0">
                    <a:solidFill>
                      <a:srgbClr val="FF0000"/>
                    </a:solidFill>
                  </a:rPr>
                  <a:t> = </a:t>
                </a:r>
                <a:r>
                  <a:rPr lang="pl-PL" b="1" dirty="0" err="1" smtClean="0">
                    <a:solidFill>
                      <a:srgbClr val="FF0000"/>
                    </a:solidFill>
                  </a:rPr>
                  <a:t>Enc</a:t>
                </a:r>
                <a:r>
                  <a:rPr lang="pl-PL" b="1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pl-PL" b="1" dirty="0" smtClean="0">
                    <a:solidFill>
                      <a:srgbClr val="FF0000"/>
                    </a:solidFill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pl-PL" b="1" dirty="0" smtClean="0">
                    <a:solidFill>
                      <a:srgbClr val="FF0000"/>
                    </a:solidFill>
                  </a:rPr>
                  <a:t>)</a:t>
                </a:r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378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200" y="2590800"/>
                <a:ext cx="2057400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9677" b="-20968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533400" y="6019800"/>
            <a:ext cx="1828800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dirty="0"/>
              <a:t>has to guess </a:t>
            </a:r>
            <a:r>
              <a:rPr lang="pl-PL" b="1" i="1" dirty="0">
                <a:solidFill>
                  <a:srgbClr val="FF0000"/>
                </a:solidFill>
              </a:rPr>
              <a:t>b</a:t>
            </a:r>
            <a:endParaRPr lang="en-US" b="1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80" name="Text Box 12"/>
              <p:cNvSpPr txBox="1">
                <a:spLocks noChangeArrowheads="1"/>
              </p:cNvSpPr>
              <p:nvPr/>
            </p:nvSpPr>
            <p:spPr bwMode="auto">
              <a:xfrm>
                <a:off x="838200" y="3429000"/>
                <a:ext cx="1752600" cy="378180"/>
              </a:xfrm>
              <a:prstGeom prst="rect">
                <a:avLst/>
              </a:prstGeom>
              <a:solidFill>
                <a:srgbClr val="F3F4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pl-PL" dirty="0" smtClean="0"/>
                  <a:t>chooses</a:t>
                </a:r>
                <a:r>
                  <a:rPr lang="pl-PL" b="1" dirty="0">
                    <a:solidFill>
                      <a:srgbClr val="99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380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3429000"/>
                <a:ext cx="1752600" cy="378180"/>
              </a:xfrm>
              <a:prstGeom prst="rect">
                <a:avLst/>
              </a:prstGeom>
              <a:blipFill rotWithShape="0">
                <a:blip r:embed="rId8"/>
                <a:stretch>
                  <a:fillRect t="-11111" b="-17460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381" name="Line 13"/>
          <p:cNvSpPr>
            <a:spLocks noChangeShapeType="1"/>
          </p:cNvSpPr>
          <p:nvPr/>
        </p:nvSpPr>
        <p:spPr bwMode="auto">
          <a:xfrm>
            <a:off x="2819400" y="35814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82" name="Text Box 14"/>
              <p:cNvSpPr txBox="1">
                <a:spLocks noChangeArrowheads="1"/>
              </p:cNvSpPr>
              <p:nvPr/>
            </p:nvSpPr>
            <p:spPr bwMode="auto">
              <a:xfrm>
                <a:off x="4191000" y="3429000"/>
                <a:ext cx="685800" cy="369888"/>
              </a:xfrm>
              <a:prstGeom prst="rect">
                <a:avLst/>
              </a:prstGeom>
              <a:solidFill>
                <a:srgbClr val="F3F4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382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1000" y="3429000"/>
                <a:ext cx="685800" cy="36988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2819400" y="41148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84" name="Text Box 16"/>
              <p:cNvSpPr txBox="1">
                <a:spLocks noChangeArrowheads="1"/>
              </p:cNvSpPr>
              <p:nvPr/>
            </p:nvSpPr>
            <p:spPr bwMode="auto">
              <a:xfrm>
                <a:off x="3581400" y="3895983"/>
                <a:ext cx="2057400" cy="369888"/>
              </a:xfrm>
              <a:prstGeom prst="rect">
                <a:avLst/>
              </a:prstGeom>
              <a:solidFill>
                <a:srgbClr val="F3F4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pl-PL" b="1" i="1" dirty="0">
                    <a:solidFill>
                      <a:srgbClr val="FF0000"/>
                    </a:solidFill>
                  </a:rPr>
                  <a:t>c</a:t>
                </a:r>
                <a:r>
                  <a:rPr lang="en-GB" b="1" i="1" baseline="-25000" dirty="0">
                    <a:solidFill>
                      <a:srgbClr val="FF0000"/>
                    </a:solidFill>
                  </a:rPr>
                  <a:t>t</a:t>
                </a:r>
                <a:r>
                  <a:rPr lang="pl-PL" b="1" dirty="0">
                    <a:solidFill>
                      <a:srgbClr val="FF0000"/>
                    </a:solidFill>
                  </a:rPr>
                  <a:t> = </a:t>
                </a:r>
                <a:r>
                  <a:rPr lang="pl-PL" b="1" dirty="0" err="1" smtClean="0">
                    <a:solidFill>
                      <a:srgbClr val="FF0000"/>
                    </a:solidFill>
                  </a:rPr>
                  <a:t>Enc</a:t>
                </a:r>
                <a:r>
                  <a:rPr lang="pl-PL" b="1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pl-PL" b="1" dirty="0">
                    <a:solidFill>
                      <a:srgbClr val="FF0000"/>
                    </a:solidFill>
                  </a:rPr>
                  <a:t>)</a:t>
                </a:r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384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81400" y="3895983"/>
                <a:ext cx="2057400" cy="369888"/>
              </a:xfrm>
              <a:prstGeom prst="rect">
                <a:avLst/>
              </a:prstGeom>
              <a:blipFill rotWithShape="0">
                <a:blip r:embed="rId10"/>
                <a:stretch>
                  <a:fillRect t="-9677" b="-20968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385" name="Line 17"/>
          <p:cNvSpPr>
            <a:spLocks noChangeShapeType="1"/>
          </p:cNvSpPr>
          <p:nvPr/>
        </p:nvSpPr>
        <p:spPr bwMode="auto">
          <a:xfrm>
            <a:off x="2819400" y="46482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4343400" y="4495800"/>
            <a:ext cx="942980" cy="369888"/>
          </a:xfrm>
          <a:prstGeom prst="rect">
            <a:avLst/>
          </a:prstGeom>
          <a:solidFill>
            <a:srgbClr val="F3F4F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b="1" i="1" dirty="0">
                <a:solidFill>
                  <a:srgbClr val="FF0000"/>
                </a:solidFill>
              </a:rPr>
              <a:t>m</a:t>
            </a:r>
            <a:r>
              <a:rPr lang="pl-PL" b="1" baseline="-25000" dirty="0">
                <a:solidFill>
                  <a:srgbClr val="FF0000"/>
                </a:solidFill>
              </a:rPr>
              <a:t>0</a:t>
            </a:r>
            <a:r>
              <a:rPr lang="pl-PL" b="1" dirty="0">
                <a:solidFill>
                  <a:srgbClr val="FF0000"/>
                </a:solidFill>
              </a:rPr>
              <a:t>,</a:t>
            </a:r>
            <a:r>
              <a:rPr lang="pl-PL" b="1" i="1" dirty="0">
                <a:solidFill>
                  <a:srgbClr val="FF0000"/>
                </a:solidFill>
              </a:rPr>
              <a:t>m</a:t>
            </a:r>
            <a:r>
              <a:rPr lang="pl-PL" b="1" baseline="-25000" dirty="0">
                <a:solidFill>
                  <a:srgbClr val="FF0000"/>
                </a:solidFill>
              </a:rPr>
              <a:t>1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58387" name="Line 19"/>
          <p:cNvSpPr>
            <a:spLocks noChangeShapeType="1"/>
          </p:cNvSpPr>
          <p:nvPr/>
        </p:nvSpPr>
        <p:spPr bwMode="auto">
          <a:xfrm>
            <a:off x="2819400" y="51816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8388" name="Text Box 20"/>
          <p:cNvSpPr txBox="1">
            <a:spLocks noChangeArrowheads="1"/>
          </p:cNvSpPr>
          <p:nvPr/>
        </p:nvSpPr>
        <p:spPr bwMode="auto">
          <a:xfrm>
            <a:off x="3657600" y="5029200"/>
            <a:ext cx="1981200" cy="369888"/>
          </a:xfrm>
          <a:prstGeom prst="rect">
            <a:avLst/>
          </a:prstGeom>
          <a:solidFill>
            <a:srgbClr val="F3F4F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b="1" i="1" dirty="0">
                <a:solidFill>
                  <a:srgbClr val="FF0000"/>
                </a:solidFill>
              </a:rPr>
              <a:t>c</a:t>
            </a:r>
            <a:r>
              <a:rPr lang="pl-PL" b="1" dirty="0">
                <a:solidFill>
                  <a:srgbClr val="FF0000"/>
                </a:solidFill>
              </a:rPr>
              <a:t> = </a:t>
            </a:r>
            <a:r>
              <a:rPr lang="pl-PL" b="1" dirty="0" err="1" smtClean="0">
                <a:solidFill>
                  <a:srgbClr val="FF0000"/>
                </a:solidFill>
              </a:rPr>
              <a:t>Enc</a:t>
            </a:r>
            <a:r>
              <a:rPr lang="pl-PL" b="1" dirty="0" smtClean="0">
                <a:solidFill>
                  <a:srgbClr val="FF0000"/>
                </a:solidFill>
              </a:rPr>
              <a:t>(</a:t>
            </a:r>
            <a:r>
              <a:rPr lang="en-US" b="1" i="1" dirty="0" smtClean="0">
                <a:solidFill>
                  <a:srgbClr val="FF0000"/>
                </a:solidFill>
              </a:rPr>
              <a:t>k</a:t>
            </a:r>
            <a:r>
              <a:rPr lang="pl-PL" b="1" dirty="0" smtClean="0">
                <a:solidFill>
                  <a:srgbClr val="FF0000"/>
                </a:solidFill>
              </a:rPr>
              <a:t>,</a:t>
            </a:r>
            <a:r>
              <a:rPr lang="pl-PL" b="1" i="1" dirty="0" err="1" smtClean="0">
                <a:solidFill>
                  <a:srgbClr val="FF0000"/>
                </a:solidFill>
              </a:rPr>
              <a:t>m</a:t>
            </a:r>
            <a:r>
              <a:rPr lang="pl-PL" b="1" i="1" baseline="-25000" dirty="0" err="1" smtClean="0">
                <a:solidFill>
                  <a:srgbClr val="FF0000"/>
                </a:solidFill>
              </a:rPr>
              <a:t>b</a:t>
            </a:r>
            <a:r>
              <a:rPr lang="pl-PL" b="1" dirty="0" smtClean="0">
                <a:solidFill>
                  <a:srgbClr val="FF0000"/>
                </a:solidFill>
              </a:rPr>
              <a:t>)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58389" name="Text Box 21"/>
          <p:cNvSpPr txBox="1">
            <a:spLocks noChangeArrowheads="1"/>
          </p:cNvSpPr>
          <p:nvPr/>
        </p:nvSpPr>
        <p:spPr bwMode="auto">
          <a:xfrm>
            <a:off x="838200" y="4495800"/>
            <a:ext cx="1752600" cy="369888"/>
          </a:xfrm>
          <a:prstGeom prst="rect">
            <a:avLst/>
          </a:prstGeom>
          <a:solidFill>
            <a:srgbClr val="F3F4F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dirty="0" smtClean="0"/>
              <a:t>chooses</a:t>
            </a:r>
            <a:r>
              <a:rPr lang="pl-PL" b="1" dirty="0" smtClean="0">
                <a:solidFill>
                  <a:srgbClr val="990000"/>
                </a:solidFill>
              </a:rPr>
              <a:t> </a:t>
            </a:r>
            <a:r>
              <a:rPr lang="pl-PL" b="1" i="1" dirty="0">
                <a:solidFill>
                  <a:srgbClr val="FF0000"/>
                </a:solidFill>
              </a:rPr>
              <a:t>m</a:t>
            </a:r>
            <a:r>
              <a:rPr lang="pl-PL" b="1" baseline="-25000" dirty="0">
                <a:solidFill>
                  <a:srgbClr val="FF0000"/>
                </a:solidFill>
              </a:rPr>
              <a:t>0</a:t>
            </a:r>
            <a:r>
              <a:rPr lang="pl-PL" b="1" dirty="0">
                <a:solidFill>
                  <a:srgbClr val="FF0000"/>
                </a:solidFill>
              </a:rPr>
              <a:t>,</a:t>
            </a:r>
            <a:r>
              <a:rPr lang="pl-PL" b="1" i="1" dirty="0">
                <a:solidFill>
                  <a:srgbClr val="FF0000"/>
                </a:solidFill>
              </a:rPr>
              <a:t>m</a:t>
            </a:r>
            <a:r>
              <a:rPr lang="pl-PL" b="1" baseline="-25000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8391" name="Text Box 23"/>
          <p:cNvSpPr txBox="1">
            <a:spLocks noChangeArrowheads="1"/>
          </p:cNvSpPr>
          <p:nvPr/>
        </p:nvSpPr>
        <p:spPr bwMode="auto">
          <a:xfrm>
            <a:off x="3200400" y="833626"/>
            <a:ext cx="2066976" cy="64633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l-PL" dirty="0"/>
              <a:t>security parameter</a:t>
            </a:r>
          </a:p>
          <a:p>
            <a:pPr algn="ctr"/>
            <a:r>
              <a:rPr lang="pl-PL" b="1" dirty="0">
                <a:solidFill>
                  <a:srgbClr val="FF0000"/>
                </a:solidFill>
              </a:rPr>
              <a:t>1</a:t>
            </a:r>
            <a:r>
              <a:rPr lang="pl-PL" b="1" i="1" baseline="30000" dirty="0">
                <a:solidFill>
                  <a:srgbClr val="FF0000"/>
                </a:solidFill>
              </a:rPr>
              <a:t>n</a:t>
            </a:r>
            <a:endParaRPr lang="en-US" b="1" i="1" baseline="30000" dirty="0">
              <a:solidFill>
                <a:srgbClr val="FF0000"/>
              </a:solidFill>
            </a:endParaRPr>
          </a:p>
        </p:txBody>
      </p:sp>
      <p:sp>
        <p:nvSpPr>
          <p:cNvPr id="58392" name="Line 24"/>
          <p:cNvSpPr>
            <a:spLocks noChangeShapeType="1"/>
          </p:cNvSpPr>
          <p:nvPr/>
        </p:nvSpPr>
        <p:spPr bwMode="auto">
          <a:xfrm flipH="1">
            <a:off x="1752600" y="1219200"/>
            <a:ext cx="1447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93" name="Line 25"/>
          <p:cNvSpPr>
            <a:spLocks noChangeShapeType="1"/>
          </p:cNvSpPr>
          <p:nvPr/>
        </p:nvSpPr>
        <p:spPr bwMode="auto">
          <a:xfrm>
            <a:off x="5267375" y="1232999"/>
            <a:ext cx="1655137" cy="6574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94" name="Text Box 26"/>
              <p:cNvSpPr txBox="1">
                <a:spLocks noChangeArrowheads="1"/>
              </p:cNvSpPr>
              <p:nvPr/>
            </p:nvSpPr>
            <p:spPr bwMode="auto">
              <a:xfrm>
                <a:off x="5435911" y="1080599"/>
                <a:ext cx="3578128" cy="6463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342900" indent="-342900">
                  <a:buFontTx/>
                  <a:buAutoNum type="arabicPeriod"/>
                </a:pPr>
                <a:r>
                  <a:rPr lang="en-US" dirty="0"/>
                  <a:t>chooses</a:t>
                </a:r>
                <a:r>
                  <a:rPr lang="pl-PL" dirty="0"/>
                  <a:t> </a:t>
                </a:r>
                <a:r>
                  <a:rPr lang="en-US" dirty="0"/>
                  <a:t>random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342900" indent="-342900" algn="l">
                  <a:buFontTx/>
                  <a:buAutoNum type="arabicPeriod"/>
                </a:pPr>
                <a:r>
                  <a:rPr lang="en-US" dirty="0" smtClean="0"/>
                  <a:t>chooses</a:t>
                </a:r>
                <a:r>
                  <a:rPr lang="pl-PL" dirty="0" smtClean="0"/>
                  <a:t> </a:t>
                </a:r>
                <a:r>
                  <a:rPr lang="en-US" dirty="0" smtClean="0"/>
                  <a:t>random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←{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pl-PL" b="1" dirty="0">
                  <a:solidFill>
                    <a:srgbClr val="993300"/>
                  </a:solidFill>
                </a:endParaRPr>
              </a:p>
            </p:txBody>
          </p:sp>
        </mc:Choice>
        <mc:Fallback xmlns="">
          <p:sp>
            <p:nvSpPr>
              <p:cNvPr id="58394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5911" y="1080599"/>
                <a:ext cx="3578128" cy="646331"/>
              </a:xfrm>
              <a:prstGeom prst="rect">
                <a:avLst/>
              </a:prstGeom>
              <a:blipFill rotWithShape="0">
                <a:blip r:embed="rId11"/>
                <a:stretch>
                  <a:fillRect l="-1361" t="-5607" b="-12150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395" name="Text Box 27"/>
          <p:cNvSpPr txBox="1">
            <a:spLocks noChangeArrowheads="1"/>
          </p:cNvSpPr>
          <p:nvPr/>
        </p:nvSpPr>
        <p:spPr bwMode="auto">
          <a:xfrm rot="5400000">
            <a:off x="4303779" y="3037959"/>
            <a:ext cx="4459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l-PL" b="1">
                <a:solidFill>
                  <a:srgbClr val="FF0000"/>
                </a:solidFill>
              </a:rPr>
              <a:t>. . .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8401" name="Text Box 33"/>
          <p:cNvSpPr txBox="1">
            <a:spLocks noChangeArrowheads="1"/>
          </p:cNvSpPr>
          <p:nvPr/>
        </p:nvSpPr>
        <p:spPr bwMode="auto">
          <a:xfrm>
            <a:off x="0" y="4038600"/>
            <a:ext cx="1914525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GB" dirty="0"/>
              <a:t>challenge phase:</a:t>
            </a:r>
            <a:endParaRPr lang="en-US" dirty="0"/>
          </a:p>
        </p:txBody>
      </p:sp>
      <p:sp>
        <p:nvSpPr>
          <p:cNvPr id="58390" name="Text Box 22"/>
          <p:cNvSpPr txBox="1">
            <a:spLocks noChangeArrowheads="1"/>
          </p:cNvSpPr>
          <p:nvPr/>
        </p:nvSpPr>
        <p:spPr bwMode="auto">
          <a:xfrm>
            <a:off x="3082925" y="5629275"/>
            <a:ext cx="2872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dirty="0"/>
              <a:t>the interaction continues </a:t>
            </a:r>
            <a:r>
              <a:rPr lang="pl-PL" dirty="0"/>
              <a:t>. .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89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00" grpId="0" animBg="1"/>
      <p:bldP spid="58374" grpId="0" animBg="1"/>
      <p:bldP spid="58375" grpId="0" animBg="1"/>
      <p:bldP spid="58376" grpId="0" animBg="1"/>
      <p:bldP spid="58377" grpId="0" animBg="1"/>
      <p:bldP spid="58378" grpId="0" animBg="1"/>
      <p:bldP spid="58379" grpId="0" animBg="1"/>
      <p:bldP spid="58380" grpId="0" animBg="1"/>
      <p:bldP spid="58381" grpId="0" animBg="1"/>
      <p:bldP spid="58382" grpId="0" animBg="1"/>
      <p:bldP spid="58383" grpId="0" animBg="1"/>
      <p:bldP spid="58384" grpId="0" animBg="1"/>
      <p:bldP spid="58385" grpId="0" animBg="1"/>
      <p:bldP spid="58386" grpId="0" animBg="1"/>
      <p:bldP spid="58387" grpId="0" animBg="1"/>
      <p:bldP spid="58388" grpId="0" animBg="1"/>
      <p:bldP spid="58389" grpId="0" animBg="1"/>
      <p:bldP spid="58394" grpId="0" animBg="1"/>
      <p:bldP spid="58395" grpId="0"/>
      <p:bldP spid="58401" grpId="0" animBg="1"/>
      <p:bldP spid="583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794" y="1428736"/>
            <a:ext cx="6929486" cy="457203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Problems with the “handbook RSA”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Definition </a:t>
            </a:r>
            <a:r>
              <a:rPr lang="en-US" dirty="0" smtClean="0"/>
              <a:t>of the </a:t>
            </a:r>
            <a:r>
              <a:rPr lang="en-US" b="1" dirty="0" smtClean="0"/>
              <a:t>CPA security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Constructions of </a:t>
            </a:r>
            <a:r>
              <a:rPr lang="en-US" b="1" dirty="0" smtClean="0"/>
              <a:t>CPA-secure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7030A0"/>
                </a:solidFill>
              </a:rPr>
              <a:t>RSA </a:t>
            </a:r>
            <a:r>
              <a:rPr lang="en-US" dirty="0" smtClean="0"/>
              <a:t>encryption schemes</a:t>
            </a:r>
            <a:endParaRPr lang="en-US" b="1" dirty="0" smtClean="0">
              <a:solidFill>
                <a:srgbClr val="7030A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theoretical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practical </a:t>
            </a:r>
            <a:endParaRPr lang="en-US" b="1" dirty="0" smtClean="0">
              <a:solidFill>
                <a:srgbClr val="7030A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b="1" dirty="0">
                <a:solidFill>
                  <a:srgbClr val="FF0000"/>
                </a:solidFill>
              </a:rPr>
              <a:t>h</a:t>
            </a:r>
            <a:r>
              <a:rPr lang="en-US" b="1" dirty="0" smtClean="0">
                <a:solidFill>
                  <a:srgbClr val="FF0000"/>
                </a:solidFill>
              </a:rPr>
              <a:t>ybrid encryption </a:t>
            </a:r>
            <a:r>
              <a:rPr lang="en-US" dirty="0" smtClean="0"/>
              <a:t>and the </a:t>
            </a:r>
            <a:r>
              <a:rPr lang="en-US" b="1" dirty="0">
                <a:solidFill>
                  <a:srgbClr val="FF0000"/>
                </a:solidFill>
              </a:rPr>
              <a:t>KEM/DEM</a:t>
            </a:r>
            <a:r>
              <a:rPr lang="en-US" dirty="0"/>
              <a:t> </a:t>
            </a:r>
            <a:r>
              <a:rPr lang="en-US" dirty="0" smtClean="0"/>
              <a:t>paradigm</a:t>
            </a:r>
            <a:endParaRPr lang="pl-PL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Definition </a:t>
            </a:r>
            <a:r>
              <a:rPr lang="en-US" dirty="0"/>
              <a:t>of the </a:t>
            </a:r>
            <a:r>
              <a:rPr lang="en-US" b="1" dirty="0" smtClean="0"/>
              <a:t>CCA security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Constructions of </a:t>
            </a:r>
            <a:r>
              <a:rPr lang="en-US" b="1" dirty="0" smtClean="0"/>
              <a:t>CCA-secure </a:t>
            </a:r>
            <a:r>
              <a:rPr lang="en-US" dirty="0" smtClean="0"/>
              <a:t>symmetric encryption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Constructions of </a:t>
            </a:r>
            <a:r>
              <a:rPr lang="en-US" b="1" dirty="0" smtClean="0"/>
              <a:t>CCA-secure </a:t>
            </a:r>
            <a:r>
              <a:rPr lang="en-US" b="1" dirty="0" smtClean="0">
                <a:solidFill>
                  <a:srgbClr val="7030A0"/>
                </a:solidFill>
              </a:rPr>
              <a:t>RSA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encryption schemes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Left Arrow 3"/>
          <p:cNvSpPr/>
          <p:nvPr/>
        </p:nvSpPr>
        <p:spPr>
          <a:xfrm flipH="1">
            <a:off x="578148" y="1337645"/>
            <a:ext cx="1214446" cy="500066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83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2576498" y="2079606"/>
            <a:ext cx="4067204" cy="2263795"/>
          </a:xfrm>
          <a:prstGeom prst="wedgeRectCallout">
            <a:avLst>
              <a:gd name="adj1" fmla="val 58464"/>
              <a:gd name="adj2" fmla="val 150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0" name="Picture 2" descr="C:\Users\Stefan\AppData\Local\Microsoft\Windows\Temporary Internet Files\Content.IE5\QMMGVNV4\MCBD19647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1071546"/>
            <a:ext cx="2002325" cy="1837853"/>
          </a:xfrm>
          <a:prstGeom prst="rect">
            <a:avLst/>
          </a:prstGeom>
          <a:noFill/>
        </p:spPr>
      </p:pic>
      <p:sp>
        <p:nvSpPr>
          <p:cNvPr id="58400" name="Rectangle 32"/>
          <p:cNvSpPr>
            <a:spLocks noChangeArrowheads="1"/>
          </p:cNvSpPr>
          <p:nvPr/>
        </p:nvSpPr>
        <p:spPr bwMode="auto">
          <a:xfrm>
            <a:off x="0" y="4461926"/>
            <a:ext cx="9144000" cy="102447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/>
          <a:lstStyle/>
          <a:p>
            <a:r>
              <a:rPr lang="en-US" dirty="0" smtClean="0"/>
              <a:t>CPA in the </a:t>
            </a:r>
            <a:r>
              <a:rPr lang="en-US" b="1" u="sng" dirty="0" smtClean="0">
                <a:solidFill>
                  <a:srgbClr val="7030A0"/>
                </a:solidFill>
              </a:rPr>
              <a:t>asymmetric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dirty="0"/>
              <a:t>settings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58371" name="Picture 3" descr="MCj043594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066800"/>
            <a:ext cx="1676400" cy="1158875"/>
          </a:xfrm>
          <a:prstGeom prst="rect">
            <a:avLst/>
          </a:prstGeom>
          <a:noFill/>
        </p:spPr>
      </p:pic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7391400" y="2514600"/>
            <a:ext cx="8096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l-PL"/>
              <a:t>oracle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74" name="Text Box 6"/>
              <p:cNvSpPr txBox="1">
                <a:spLocks noChangeArrowheads="1"/>
              </p:cNvSpPr>
              <p:nvPr/>
            </p:nvSpPr>
            <p:spPr bwMode="auto">
              <a:xfrm>
                <a:off x="838200" y="2057400"/>
                <a:ext cx="1600200" cy="369332"/>
              </a:xfrm>
              <a:prstGeom prst="rect">
                <a:avLst/>
              </a:prstGeom>
              <a:solidFill>
                <a:srgbClr val="F3F4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pl-PL" dirty="0" smtClean="0"/>
                  <a:t>chooses</a:t>
                </a:r>
                <a:r>
                  <a:rPr lang="pl-PL" b="1" dirty="0">
                    <a:solidFill>
                      <a:srgbClr val="99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37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2057400"/>
                <a:ext cx="1600200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1475" b="-21311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375" name="Line 7"/>
          <p:cNvSpPr>
            <a:spLocks noChangeShapeType="1"/>
          </p:cNvSpPr>
          <p:nvPr/>
        </p:nvSpPr>
        <p:spPr bwMode="auto">
          <a:xfrm>
            <a:off x="2743200" y="22860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76" name="Text Box 8"/>
              <p:cNvSpPr txBox="1">
                <a:spLocks noChangeArrowheads="1"/>
              </p:cNvSpPr>
              <p:nvPr/>
            </p:nvSpPr>
            <p:spPr bwMode="auto">
              <a:xfrm>
                <a:off x="4191000" y="2133600"/>
                <a:ext cx="609600" cy="369888"/>
              </a:xfrm>
              <a:prstGeom prst="rect">
                <a:avLst/>
              </a:prstGeom>
              <a:solidFill>
                <a:srgbClr val="F3F4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376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1000" y="2133600"/>
                <a:ext cx="609600" cy="36988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2743200" y="27432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78" name="Text Box 10"/>
              <p:cNvSpPr txBox="1">
                <a:spLocks noChangeArrowheads="1"/>
              </p:cNvSpPr>
              <p:nvPr/>
            </p:nvSpPr>
            <p:spPr bwMode="auto">
              <a:xfrm>
                <a:off x="3505200" y="2590800"/>
                <a:ext cx="2057400" cy="369332"/>
              </a:xfrm>
              <a:prstGeom prst="rect">
                <a:avLst/>
              </a:prstGeom>
              <a:solidFill>
                <a:srgbClr val="F3F4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pl-PL" b="1" i="1" dirty="0">
                    <a:solidFill>
                      <a:srgbClr val="FF0000"/>
                    </a:solidFill>
                  </a:rPr>
                  <a:t>c</a:t>
                </a:r>
                <a:r>
                  <a:rPr lang="en-GB" b="1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pl-PL" b="1" dirty="0">
                    <a:solidFill>
                      <a:srgbClr val="FF0000"/>
                    </a:solidFill>
                  </a:rPr>
                  <a:t> = </a:t>
                </a:r>
                <a:r>
                  <a:rPr lang="pl-PL" b="1" dirty="0" err="1" smtClean="0">
                    <a:solidFill>
                      <a:srgbClr val="FF0000"/>
                    </a:solidFill>
                  </a:rPr>
                  <a:t>Enc</a:t>
                </a:r>
                <a:r>
                  <a:rPr lang="pl-PL" b="1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b="1" i="1" dirty="0" err="1" smtClean="0">
                    <a:solidFill>
                      <a:srgbClr val="FF0000"/>
                    </a:solidFill>
                  </a:rPr>
                  <a:t>pk</a:t>
                </a:r>
                <a:r>
                  <a:rPr lang="pl-PL" b="1" dirty="0" smtClean="0">
                    <a:solidFill>
                      <a:srgbClr val="FF0000"/>
                    </a:solidFill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pl-PL" b="1" dirty="0" smtClean="0">
                    <a:solidFill>
                      <a:srgbClr val="FF0000"/>
                    </a:solidFill>
                  </a:rPr>
                  <a:t>)</a:t>
                </a:r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378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200" y="2590800"/>
                <a:ext cx="2057400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9677" b="-20968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533400" y="6019800"/>
            <a:ext cx="1828800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dirty="0"/>
              <a:t>has to guess </a:t>
            </a:r>
            <a:r>
              <a:rPr lang="pl-PL" b="1" i="1" dirty="0">
                <a:solidFill>
                  <a:srgbClr val="FF0000"/>
                </a:solidFill>
              </a:rPr>
              <a:t>b</a:t>
            </a:r>
            <a:endParaRPr lang="en-US" b="1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80" name="Text Box 12"/>
              <p:cNvSpPr txBox="1">
                <a:spLocks noChangeArrowheads="1"/>
              </p:cNvSpPr>
              <p:nvPr/>
            </p:nvSpPr>
            <p:spPr bwMode="auto">
              <a:xfrm>
                <a:off x="838200" y="3429000"/>
                <a:ext cx="1752600" cy="378180"/>
              </a:xfrm>
              <a:prstGeom prst="rect">
                <a:avLst/>
              </a:prstGeom>
              <a:solidFill>
                <a:srgbClr val="F3F4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pl-PL" dirty="0" smtClean="0"/>
                  <a:t>chooses</a:t>
                </a:r>
                <a:r>
                  <a:rPr lang="pl-PL" b="1" dirty="0">
                    <a:solidFill>
                      <a:srgbClr val="99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380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3429000"/>
                <a:ext cx="1752600" cy="378180"/>
              </a:xfrm>
              <a:prstGeom prst="rect">
                <a:avLst/>
              </a:prstGeom>
              <a:blipFill rotWithShape="0">
                <a:blip r:embed="rId8"/>
                <a:stretch>
                  <a:fillRect t="-11111" b="-17460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381" name="Line 13"/>
          <p:cNvSpPr>
            <a:spLocks noChangeShapeType="1"/>
          </p:cNvSpPr>
          <p:nvPr/>
        </p:nvSpPr>
        <p:spPr bwMode="auto">
          <a:xfrm>
            <a:off x="2819400" y="35814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82" name="Text Box 14"/>
              <p:cNvSpPr txBox="1">
                <a:spLocks noChangeArrowheads="1"/>
              </p:cNvSpPr>
              <p:nvPr/>
            </p:nvSpPr>
            <p:spPr bwMode="auto">
              <a:xfrm>
                <a:off x="4191000" y="3429000"/>
                <a:ext cx="685800" cy="369888"/>
              </a:xfrm>
              <a:prstGeom prst="rect">
                <a:avLst/>
              </a:prstGeom>
              <a:solidFill>
                <a:srgbClr val="F3F4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382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1000" y="3429000"/>
                <a:ext cx="685800" cy="36988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2819400" y="41148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84" name="Text Box 16"/>
              <p:cNvSpPr txBox="1">
                <a:spLocks noChangeArrowheads="1"/>
              </p:cNvSpPr>
              <p:nvPr/>
            </p:nvSpPr>
            <p:spPr bwMode="auto">
              <a:xfrm>
                <a:off x="3581400" y="3895983"/>
                <a:ext cx="2057400" cy="369888"/>
              </a:xfrm>
              <a:prstGeom prst="rect">
                <a:avLst/>
              </a:prstGeom>
              <a:solidFill>
                <a:srgbClr val="F3F4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pl-PL" b="1" i="1" dirty="0">
                    <a:solidFill>
                      <a:srgbClr val="FF0000"/>
                    </a:solidFill>
                  </a:rPr>
                  <a:t>c</a:t>
                </a:r>
                <a:r>
                  <a:rPr lang="en-GB" b="1" i="1" baseline="-25000" dirty="0">
                    <a:solidFill>
                      <a:srgbClr val="FF0000"/>
                    </a:solidFill>
                  </a:rPr>
                  <a:t>t</a:t>
                </a:r>
                <a:r>
                  <a:rPr lang="pl-PL" b="1" dirty="0">
                    <a:solidFill>
                      <a:srgbClr val="FF0000"/>
                    </a:solidFill>
                  </a:rPr>
                  <a:t> = </a:t>
                </a:r>
                <a:r>
                  <a:rPr lang="pl-PL" b="1" dirty="0" err="1" smtClean="0">
                    <a:solidFill>
                      <a:srgbClr val="FF0000"/>
                    </a:solidFill>
                  </a:rPr>
                  <a:t>Enc</a:t>
                </a:r>
                <a:r>
                  <a:rPr lang="pl-PL" b="1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b="1" i="1" dirty="0" err="1" smtClean="0">
                    <a:solidFill>
                      <a:srgbClr val="FF0000"/>
                    </a:solidFill>
                  </a:rPr>
                  <a:t>pk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pl-PL" b="1" dirty="0">
                    <a:solidFill>
                      <a:srgbClr val="FF0000"/>
                    </a:solidFill>
                  </a:rPr>
                  <a:t>)</a:t>
                </a:r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384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81400" y="3895983"/>
                <a:ext cx="2057400" cy="369888"/>
              </a:xfrm>
              <a:prstGeom prst="rect">
                <a:avLst/>
              </a:prstGeom>
              <a:blipFill rotWithShape="0">
                <a:blip r:embed="rId10"/>
                <a:stretch>
                  <a:fillRect t="-9677" b="-20968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385" name="Line 17"/>
          <p:cNvSpPr>
            <a:spLocks noChangeShapeType="1"/>
          </p:cNvSpPr>
          <p:nvPr/>
        </p:nvSpPr>
        <p:spPr bwMode="auto">
          <a:xfrm>
            <a:off x="2819400" y="46482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4343400" y="4495800"/>
            <a:ext cx="942980" cy="369888"/>
          </a:xfrm>
          <a:prstGeom prst="rect">
            <a:avLst/>
          </a:prstGeom>
          <a:solidFill>
            <a:srgbClr val="F3F4F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b="1" i="1" dirty="0">
                <a:solidFill>
                  <a:srgbClr val="FF0000"/>
                </a:solidFill>
              </a:rPr>
              <a:t>m</a:t>
            </a:r>
            <a:r>
              <a:rPr lang="pl-PL" b="1" baseline="-25000" dirty="0">
                <a:solidFill>
                  <a:srgbClr val="FF0000"/>
                </a:solidFill>
              </a:rPr>
              <a:t>0</a:t>
            </a:r>
            <a:r>
              <a:rPr lang="pl-PL" b="1" dirty="0">
                <a:solidFill>
                  <a:srgbClr val="FF0000"/>
                </a:solidFill>
              </a:rPr>
              <a:t>,</a:t>
            </a:r>
            <a:r>
              <a:rPr lang="pl-PL" b="1" i="1" dirty="0">
                <a:solidFill>
                  <a:srgbClr val="FF0000"/>
                </a:solidFill>
              </a:rPr>
              <a:t>m</a:t>
            </a:r>
            <a:r>
              <a:rPr lang="pl-PL" b="1" baseline="-25000" dirty="0">
                <a:solidFill>
                  <a:srgbClr val="FF0000"/>
                </a:solidFill>
              </a:rPr>
              <a:t>1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58387" name="Line 19"/>
          <p:cNvSpPr>
            <a:spLocks noChangeShapeType="1"/>
          </p:cNvSpPr>
          <p:nvPr/>
        </p:nvSpPr>
        <p:spPr bwMode="auto">
          <a:xfrm>
            <a:off x="2819400" y="51816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8388" name="Text Box 20"/>
          <p:cNvSpPr txBox="1">
            <a:spLocks noChangeArrowheads="1"/>
          </p:cNvSpPr>
          <p:nvPr/>
        </p:nvSpPr>
        <p:spPr bwMode="auto">
          <a:xfrm>
            <a:off x="3657600" y="5029200"/>
            <a:ext cx="1981200" cy="369888"/>
          </a:xfrm>
          <a:prstGeom prst="rect">
            <a:avLst/>
          </a:prstGeom>
          <a:solidFill>
            <a:srgbClr val="F3F4F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b="1" i="1" dirty="0">
                <a:solidFill>
                  <a:srgbClr val="FF0000"/>
                </a:solidFill>
              </a:rPr>
              <a:t>c</a:t>
            </a:r>
            <a:r>
              <a:rPr lang="pl-PL" b="1" dirty="0">
                <a:solidFill>
                  <a:srgbClr val="FF0000"/>
                </a:solidFill>
              </a:rPr>
              <a:t> = </a:t>
            </a:r>
            <a:r>
              <a:rPr lang="pl-PL" b="1" dirty="0" err="1" smtClean="0">
                <a:solidFill>
                  <a:srgbClr val="FF0000"/>
                </a:solidFill>
              </a:rPr>
              <a:t>Enc</a:t>
            </a:r>
            <a:r>
              <a:rPr lang="pl-PL" b="1" dirty="0" smtClean="0">
                <a:solidFill>
                  <a:srgbClr val="FF0000"/>
                </a:solidFill>
              </a:rPr>
              <a:t>(</a:t>
            </a:r>
            <a:r>
              <a:rPr lang="en-US" b="1" i="1" dirty="0" err="1" smtClean="0">
                <a:solidFill>
                  <a:srgbClr val="FF0000"/>
                </a:solidFill>
              </a:rPr>
              <a:t>pk</a:t>
            </a:r>
            <a:r>
              <a:rPr lang="pl-PL" b="1" dirty="0" smtClean="0">
                <a:solidFill>
                  <a:srgbClr val="FF0000"/>
                </a:solidFill>
              </a:rPr>
              <a:t>,</a:t>
            </a:r>
            <a:r>
              <a:rPr lang="pl-PL" b="1" i="1" dirty="0" err="1" smtClean="0">
                <a:solidFill>
                  <a:srgbClr val="FF0000"/>
                </a:solidFill>
              </a:rPr>
              <a:t>m</a:t>
            </a:r>
            <a:r>
              <a:rPr lang="pl-PL" b="1" i="1" baseline="-25000" dirty="0" err="1" smtClean="0">
                <a:solidFill>
                  <a:srgbClr val="FF0000"/>
                </a:solidFill>
              </a:rPr>
              <a:t>b</a:t>
            </a:r>
            <a:r>
              <a:rPr lang="pl-PL" b="1" dirty="0" smtClean="0">
                <a:solidFill>
                  <a:srgbClr val="FF0000"/>
                </a:solidFill>
              </a:rPr>
              <a:t>)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58389" name="Text Box 21"/>
          <p:cNvSpPr txBox="1">
            <a:spLocks noChangeArrowheads="1"/>
          </p:cNvSpPr>
          <p:nvPr/>
        </p:nvSpPr>
        <p:spPr bwMode="auto">
          <a:xfrm>
            <a:off x="838200" y="4495800"/>
            <a:ext cx="1752600" cy="369888"/>
          </a:xfrm>
          <a:prstGeom prst="rect">
            <a:avLst/>
          </a:prstGeom>
          <a:solidFill>
            <a:srgbClr val="F3F4F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dirty="0" smtClean="0"/>
              <a:t>chooses</a:t>
            </a:r>
            <a:r>
              <a:rPr lang="pl-PL" b="1" dirty="0" smtClean="0">
                <a:solidFill>
                  <a:srgbClr val="990000"/>
                </a:solidFill>
              </a:rPr>
              <a:t> </a:t>
            </a:r>
            <a:r>
              <a:rPr lang="pl-PL" b="1" i="1" dirty="0">
                <a:solidFill>
                  <a:srgbClr val="FF0000"/>
                </a:solidFill>
              </a:rPr>
              <a:t>m</a:t>
            </a:r>
            <a:r>
              <a:rPr lang="pl-PL" b="1" baseline="-25000" dirty="0">
                <a:solidFill>
                  <a:srgbClr val="FF0000"/>
                </a:solidFill>
              </a:rPr>
              <a:t>0</a:t>
            </a:r>
            <a:r>
              <a:rPr lang="pl-PL" b="1" dirty="0">
                <a:solidFill>
                  <a:srgbClr val="FF0000"/>
                </a:solidFill>
              </a:rPr>
              <a:t>,</a:t>
            </a:r>
            <a:r>
              <a:rPr lang="pl-PL" b="1" i="1" dirty="0">
                <a:solidFill>
                  <a:srgbClr val="FF0000"/>
                </a:solidFill>
              </a:rPr>
              <a:t>m</a:t>
            </a:r>
            <a:r>
              <a:rPr lang="pl-PL" b="1" baseline="-25000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8391" name="Text Box 23"/>
          <p:cNvSpPr txBox="1">
            <a:spLocks noChangeArrowheads="1"/>
          </p:cNvSpPr>
          <p:nvPr/>
        </p:nvSpPr>
        <p:spPr bwMode="auto">
          <a:xfrm>
            <a:off x="3200400" y="833626"/>
            <a:ext cx="2066976" cy="64633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l-PL" dirty="0"/>
              <a:t>security parameter</a:t>
            </a:r>
          </a:p>
          <a:p>
            <a:pPr algn="ctr"/>
            <a:r>
              <a:rPr lang="pl-PL" b="1" dirty="0">
                <a:solidFill>
                  <a:srgbClr val="FF0000"/>
                </a:solidFill>
              </a:rPr>
              <a:t>1</a:t>
            </a:r>
            <a:r>
              <a:rPr lang="pl-PL" b="1" baseline="30000" dirty="0">
                <a:solidFill>
                  <a:srgbClr val="FF0000"/>
                </a:solidFill>
              </a:rPr>
              <a:t>n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58392" name="Line 24"/>
          <p:cNvSpPr>
            <a:spLocks noChangeShapeType="1"/>
          </p:cNvSpPr>
          <p:nvPr/>
        </p:nvSpPr>
        <p:spPr bwMode="auto">
          <a:xfrm flipH="1">
            <a:off x="1752600" y="1219200"/>
            <a:ext cx="1447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93" name="Line 25"/>
          <p:cNvSpPr>
            <a:spLocks noChangeShapeType="1"/>
          </p:cNvSpPr>
          <p:nvPr/>
        </p:nvSpPr>
        <p:spPr bwMode="auto">
          <a:xfrm>
            <a:off x="5267375" y="1232999"/>
            <a:ext cx="1655137" cy="6574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94" name="Text Box 26"/>
              <p:cNvSpPr txBox="1">
                <a:spLocks noChangeArrowheads="1"/>
              </p:cNvSpPr>
              <p:nvPr/>
            </p:nvSpPr>
            <p:spPr bwMode="auto">
              <a:xfrm>
                <a:off x="5435911" y="1080599"/>
                <a:ext cx="3578128" cy="6463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342900" indent="-342900" algn="l">
                  <a:buFontTx/>
                  <a:buAutoNum type="arabicPeriod"/>
                </a:pPr>
                <a:r>
                  <a:rPr lang="en-US" dirty="0" smtClean="0"/>
                  <a:t>generates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𝒑𝒌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𝒔𝒌</m:t>
                        </m:r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𝐆𝐞𝐧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e>
                    </m:d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342900" indent="-342900" algn="l">
                  <a:buFontTx/>
                  <a:buAutoNum type="arabicPeriod"/>
                </a:pPr>
                <a:r>
                  <a:rPr lang="en-US" dirty="0" smtClean="0"/>
                  <a:t>chooses</a:t>
                </a:r>
                <a:r>
                  <a:rPr lang="pl-PL" dirty="0" smtClean="0"/>
                  <a:t> </a:t>
                </a:r>
                <a:r>
                  <a:rPr lang="en-US" dirty="0" smtClean="0"/>
                  <a:t>random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←{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pl-PL" b="1" dirty="0">
                  <a:solidFill>
                    <a:srgbClr val="993300"/>
                  </a:solidFill>
                </a:endParaRPr>
              </a:p>
            </p:txBody>
          </p:sp>
        </mc:Choice>
        <mc:Fallback xmlns="">
          <p:sp>
            <p:nvSpPr>
              <p:cNvPr id="58394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5911" y="1080599"/>
                <a:ext cx="3578128" cy="646331"/>
              </a:xfrm>
              <a:prstGeom prst="rect">
                <a:avLst/>
              </a:prstGeom>
              <a:blipFill rotWithShape="0">
                <a:blip r:embed="rId11"/>
                <a:stretch>
                  <a:fillRect l="-1361" t="-5607" b="-12150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395" name="Text Box 27"/>
          <p:cNvSpPr txBox="1">
            <a:spLocks noChangeArrowheads="1"/>
          </p:cNvSpPr>
          <p:nvPr/>
        </p:nvSpPr>
        <p:spPr bwMode="auto">
          <a:xfrm rot="5400000">
            <a:off x="4303779" y="3037959"/>
            <a:ext cx="4459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l-PL" b="1">
                <a:solidFill>
                  <a:srgbClr val="FF0000"/>
                </a:solidFill>
              </a:rPr>
              <a:t>. . .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8401" name="Text Box 33"/>
          <p:cNvSpPr txBox="1">
            <a:spLocks noChangeArrowheads="1"/>
          </p:cNvSpPr>
          <p:nvPr/>
        </p:nvSpPr>
        <p:spPr bwMode="auto">
          <a:xfrm>
            <a:off x="0" y="4038600"/>
            <a:ext cx="1914525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GB" dirty="0"/>
              <a:t>challenge phase:</a:t>
            </a:r>
            <a:endParaRPr lang="en-US" dirty="0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 flipH="1">
            <a:off x="2743200" y="1813573"/>
            <a:ext cx="36576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31"/>
              <p:cNvSpPr txBox="1">
                <a:spLocks noChangeArrowheads="1"/>
              </p:cNvSpPr>
              <p:nvPr/>
            </p:nvSpPr>
            <p:spPr bwMode="auto">
              <a:xfrm>
                <a:off x="4191000" y="1630921"/>
                <a:ext cx="609600" cy="369888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 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1000" y="1630921"/>
                <a:ext cx="609600" cy="36988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solidFill>
                  <a:srgbClr val="FF0000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ular Callout 2"/>
          <p:cNvSpPr/>
          <p:nvPr/>
        </p:nvSpPr>
        <p:spPr>
          <a:xfrm>
            <a:off x="2576498" y="5667328"/>
            <a:ext cx="4009426" cy="310254"/>
          </a:xfrm>
          <a:prstGeom prst="wedgeRectCallout">
            <a:avLst>
              <a:gd name="adj1" fmla="val 60598"/>
              <a:gd name="adj2" fmla="val -25392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8390" name="Text Box 22"/>
          <p:cNvSpPr txBox="1">
            <a:spLocks noChangeArrowheads="1"/>
          </p:cNvSpPr>
          <p:nvPr/>
        </p:nvSpPr>
        <p:spPr bwMode="auto">
          <a:xfrm>
            <a:off x="3082925" y="5629275"/>
            <a:ext cx="2872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dirty="0"/>
              <a:t>the interaction continues </a:t>
            </a:r>
            <a:r>
              <a:rPr lang="pl-PL" dirty="0"/>
              <a:t>. . 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35"/>
              <p:cNvSpPr txBox="1">
                <a:spLocks noChangeArrowheads="1"/>
              </p:cNvSpPr>
              <p:nvPr/>
            </p:nvSpPr>
            <p:spPr bwMode="auto">
              <a:xfrm>
                <a:off x="7010400" y="3154432"/>
                <a:ext cx="1828800" cy="286232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0070C0"/>
                    </a:solidFill>
                  </a:rPr>
                  <a:t>This is not</a:t>
                </a:r>
                <a:br>
                  <a:rPr lang="en-US" sz="2000" b="1" dirty="0">
                    <a:solidFill>
                      <a:srgbClr val="0070C0"/>
                    </a:solidFill>
                  </a:rPr>
                </a:br>
                <a:r>
                  <a:rPr lang="en-US" sz="2000" b="1" dirty="0">
                    <a:solidFill>
                      <a:srgbClr val="0070C0"/>
                    </a:solidFill>
                  </a:rPr>
                  <a:t>needed.</a:t>
                </a:r>
              </a:p>
              <a:p>
                <a:pPr algn="ctr"/>
                <a:r>
                  <a:rPr lang="en-US" sz="2000" b="1" u="sng" dirty="0" smtClean="0"/>
                  <a:t>Why</a:t>
                </a:r>
                <a:r>
                  <a:rPr lang="en-US" sz="2000" b="1" u="sng" dirty="0"/>
                  <a:t>?</a:t>
                </a:r>
                <a:br>
                  <a:rPr lang="en-US" sz="2000" b="1" u="sng" dirty="0"/>
                </a:br>
                <a:r>
                  <a:rPr lang="en-US" sz="2000" dirty="0"/>
                  <a:t>Because if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Eve</a:t>
                </a: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/>
                  <a:t>knows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𝒑𝒌</m:t>
                    </m:r>
                  </m:oMath>
                </a14:m>
                <a:r>
                  <a:rPr lang="en-US" sz="2000" dirty="0"/>
                  <a:t> she can compute all these </a:t>
                </a:r>
                <a:r>
                  <a:rPr lang="en-US" sz="2000" dirty="0" err="1"/>
                  <a:t>ciphertexts</a:t>
                </a:r>
                <a:r>
                  <a:rPr lang="en-US" sz="2000" dirty="0"/>
                  <a:t> herself!</a:t>
                </a:r>
              </a:p>
            </p:txBody>
          </p:sp>
        </mc:Choice>
        <mc:Fallback xmlns="">
          <p:sp>
            <p:nvSpPr>
              <p:cNvPr id="34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10400" y="3154432"/>
                <a:ext cx="1828800" cy="286232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495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:\Users\Stefan\AppData\Local\Microsoft\Windows\Temporary Internet Files\Content.IE5\QMMGVNV4\MCBD19647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3689" y="2293709"/>
            <a:ext cx="2002325" cy="1837853"/>
          </a:xfrm>
          <a:prstGeom prst="rect">
            <a:avLst/>
          </a:prstGeom>
          <a:noFill/>
        </p:spPr>
      </p:pic>
      <p:sp>
        <p:nvSpPr>
          <p:cNvPr id="58400" name="Rectangle 32"/>
          <p:cNvSpPr>
            <a:spLocks noChangeArrowheads="1"/>
          </p:cNvSpPr>
          <p:nvPr/>
        </p:nvSpPr>
        <p:spPr bwMode="auto">
          <a:xfrm>
            <a:off x="0" y="4461926"/>
            <a:ext cx="9144000" cy="102447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36122" y="332368"/>
            <a:ext cx="8229600" cy="838200"/>
          </a:xfrm>
        </p:spPr>
        <p:txBody>
          <a:bodyPr/>
          <a:lstStyle/>
          <a:p>
            <a:r>
              <a:rPr lang="en-US" dirty="0" smtClean="0"/>
              <a:t>The game after simplifications</a:t>
            </a:r>
            <a:endParaRPr lang="en-US" dirty="0"/>
          </a:p>
        </p:txBody>
      </p:sp>
      <p:pic>
        <p:nvPicPr>
          <p:cNvPr id="58371" name="Picture 3" descr="MCj043594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441362"/>
            <a:ext cx="1676400" cy="1158875"/>
          </a:xfrm>
          <a:prstGeom prst="rect">
            <a:avLst/>
          </a:prstGeom>
          <a:noFill/>
        </p:spPr>
      </p:pic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7091387" y="3736763"/>
            <a:ext cx="8096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l-PL"/>
              <a:t>oracle</a:t>
            </a:r>
            <a:endParaRPr lang="en-US"/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457200" y="5778664"/>
            <a:ext cx="1828800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dirty="0"/>
              <a:t>has to guess </a:t>
            </a:r>
            <a:r>
              <a:rPr lang="pl-PL" b="1" i="1" dirty="0">
                <a:solidFill>
                  <a:srgbClr val="FF0000"/>
                </a:solidFill>
              </a:rPr>
              <a:t>b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58385" name="Line 17"/>
          <p:cNvSpPr>
            <a:spLocks noChangeShapeType="1"/>
          </p:cNvSpPr>
          <p:nvPr/>
        </p:nvSpPr>
        <p:spPr bwMode="auto">
          <a:xfrm>
            <a:off x="2819400" y="46482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4343400" y="4495800"/>
            <a:ext cx="942980" cy="369888"/>
          </a:xfrm>
          <a:prstGeom prst="rect">
            <a:avLst/>
          </a:prstGeom>
          <a:solidFill>
            <a:srgbClr val="F3F4F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b="1" i="1" dirty="0">
                <a:solidFill>
                  <a:srgbClr val="FF0000"/>
                </a:solidFill>
              </a:rPr>
              <a:t>m</a:t>
            </a:r>
            <a:r>
              <a:rPr lang="pl-PL" b="1" baseline="-25000" dirty="0">
                <a:solidFill>
                  <a:srgbClr val="FF0000"/>
                </a:solidFill>
              </a:rPr>
              <a:t>0</a:t>
            </a:r>
            <a:r>
              <a:rPr lang="pl-PL" b="1" dirty="0">
                <a:solidFill>
                  <a:srgbClr val="FF0000"/>
                </a:solidFill>
              </a:rPr>
              <a:t>,</a:t>
            </a:r>
            <a:r>
              <a:rPr lang="pl-PL" b="1" i="1" dirty="0">
                <a:solidFill>
                  <a:srgbClr val="FF0000"/>
                </a:solidFill>
              </a:rPr>
              <a:t>m</a:t>
            </a:r>
            <a:r>
              <a:rPr lang="pl-PL" b="1" baseline="-25000" dirty="0">
                <a:solidFill>
                  <a:srgbClr val="FF0000"/>
                </a:solidFill>
              </a:rPr>
              <a:t>1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58387" name="Line 19"/>
          <p:cNvSpPr>
            <a:spLocks noChangeShapeType="1"/>
          </p:cNvSpPr>
          <p:nvPr/>
        </p:nvSpPr>
        <p:spPr bwMode="auto">
          <a:xfrm>
            <a:off x="2819400" y="51816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8388" name="Text Box 20"/>
          <p:cNvSpPr txBox="1">
            <a:spLocks noChangeArrowheads="1"/>
          </p:cNvSpPr>
          <p:nvPr/>
        </p:nvSpPr>
        <p:spPr bwMode="auto">
          <a:xfrm>
            <a:off x="3657600" y="5029200"/>
            <a:ext cx="1981200" cy="369888"/>
          </a:xfrm>
          <a:prstGeom prst="rect">
            <a:avLst/>
          </a:prstGeom>
          <a:solidFill>
            <a:srgbClr val="F3F4F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b="1" i="1" dirty="0">
                <a:solidFill>
                  <a:srgbClr val="FF0000"/>
                </a:solidFill>
              </a:rPr>
              <a:t>c</a:t>
            </a:r>
            <a:r>
              <a:rPr lang="pl-PL" b="1" dirty="0">
                <a:solidFill>
                  <a:srgbClr val="FF0000"/>
                </a:solidFill>
              </a:rPr>
              <a:t> = </a:t>
            </a:r>
            <a:r>
              <a:rPr lang="pl-PL" b="1" dirty="0" err="1" smtClean="0">
                <a:solidFill>
                  <a:srgbClr val="FF0000"/>
                </a:solidFill>
              </a:rPr>
              <a:t>Enc</a:t>
            </a:r>
            <a:r>
              <a:rPr lang="pl-PL" b="1" dirty="0" smtClean="0">
                <a:solidFill>
                  <a:srgbClr val="FF0000"/>
                </a:solidFill>
              </a:rPr>
              <a:t>(</a:t>
            </a:r>
            <a:r>
              <a:rPr lang="en-US" b="1" i="1" dirty="0" err="1" smtClean="0">
                <a:solidFill>
                  <a:srgbClr val="FF0000"/>
                </a:solidFill>
              </a:rPr>
              <a:t>pk</a:t>
            </a:r>
            <a:r>
              <a:rPr lang="pl-PL" b="1" dirty="0" smtClean="0">
                <a:solidFill>
                  <a:srgbClr val="FF0000"/>
                </a:solidFill>
              </a:rPr>
              <a:t>,</a:t>
            </a:r>
            <a:r>
              <a:rPr lang="pl-PL" b="1" i="1" dirty="0" err="1" smtClean="0">
                <a:solidFill>
                  <a:srgbClr val="FF0000"/>
                </a:solidFill>
              </a:rPr>
              <a:t>m</a:t>
            </a:r>
            <a:r>
              <a:rPr lang="pl-PL" b="1" i="1" baseline="-25000" dirty="0" err="1" smtClean="0">
                <a:solidFill>
                  <a:srgbClr val="FF0000"/>
                </a:solidFill>
              </a:rPr>
              <a:t>b</a:t>
            </a:r>
            <a:r>
              <a:rPr lang="pl-PL" b="1" dirty="0" smtClean="0">
                <a:solidFill>
                  <a:srgbClr val="FF0000"/>
                </a:solidFill>
              </a:rPr>
              <a:t>)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58389" name="Text Box 21"/>
          <p:cNvSpPr txBox="1">
            <a:spLocks noChangeArrowheads="1"/>
          </p:cNvSpPr>
          <p:nvPr/>
        </p:nvSpPr>
        <p:spPr bwMode="auto">
          <a:xfrm>
            <a:off x="838200" y="4495800"/>
            <a:ext cx="1752600" cy="369888"/>
          </a:xfrm>
          <a:prstGeom prst="rect">
            <a:avLst/>
          </a:prstGeom>
          <a:solidFill>
            <a:srgbClr val="F3F4F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dirty="0" smtClean="0"/>
              <a:t>chooses</a:t>
            </a:r>
            <a:r>
              <a:rPr lang="pl-PL" b="1" dirty="0" smtClean="0">
                <a:solidFill>
                  <a:srgbClr val="990000"/>
                </a:solidFill>
              </a:rPr>
              <a:t> </a:t>
            </a:r>
            <a:r>
              <a:rPr lang="pl-PL" b="1" i="1" dirty="0">
                <a:solidFill>
                  <a:srgbClr val="FF0000"/>
                </a:solidFill>
              </a:rPr>
              <a:t>m</a:t>
            </a:r>
            <a:r>
              <a:rPr lang="pl-PL" b="1" baseline="-25000" dirty="0">
                <a:solidFill>
                  <a:srgbClr val="FF0000"/>
                </a:solidFill>
              </a:rPr>
              <a:t>0</a:t>
            </a:r>
            <a:r>
              <a:rPr lang="pl-PL" b="1" dirty="0">
                <a:solidFill>
                  <a:srgbClr val="FF0000"/>
                </a:solidFill>
              </a:rPr>
              <a:t>,</a:t>
            </a:r>
            <a:r>
              <a:rPr lang="pl-PL" b="1" i="1" dirty="0">
                <a:solidFill>
                  <a:srgbClr val="FF0000"/>
                </a:solidFill>
              </a:rPr>
              <a:t>m</a:t>
            </a:r>
            <a:r>
              <a:rPr lang="pl-PL" b="1" baseline="-25000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8391" name="Text Box 23"/>
          <p:cNvSpPr txBox="1">
            <a:spLocks noChangeArrowheads="1"/>
          </p:cNvSpPr>
          <p:nvPr/>
        </p:nvSpPr>
        <p:spPr bwMode="auto">
          <a:xfrm>
            <a:off x="2900387" y="2055789"/>
            <a:ext cx="2066976" cy="64633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l-PL" dirty="0"/>
              <a:t>security parameter</a:t>
            </a:r>
          </a:p>
          <a:p>
            <a:pPr algn="ctr"/>
            <a:r>
              <a:rPr lang="pl-PL" b="1" dirty="0">
                <a:solidFill>
                  <a:srgbClr val="FF0000"/>
                </a:solidFill>
              </a:rPr>
              <a:t>1</a:t>
            </a:r>
            <a:r>
              <a:rPr lang="pl-PL" b="1" i="1" baseline="30000" dirty="0">
                <a:solidFill>
                  <a:srgbClr val="FF0000"/>
                </a:solidFill>
              </a:rPr>
              <a:t>n</a:t>
            </a:r>
            <a:endParaRPr lang="en-US" b="1" i="1" baseline="30000" dirty="0">
              <a:solidFill>
                <a:srgbClr val="FF0000"/>
              </a:solidFill>
            </a:endParaRPr>
          </a:p>
        </p:txBody>
      </p:sp>
      <p:sp>
        <p:nvSpPr>
          <p:cNvPr id="58392" name="Line 24"/>
          <p:cNvSpPr>
            <a:spLocks noChangeShapeType="1"/>
          </p:cNvSpPr>
          <p:nvPr/>
        </p:nvSpPr>
        <p:spPr bwMode="auto">
          <a:xfrm flipH="1">
            <a:off x="1719520" y="2441362"/>
            <a:ext cx="1180865" cy="4434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93" name="Line 25"/>
          <p:cNvSpPr>
            <a:spLocks noChangeShapeType="1"/>
          </p:cNvSpPr>
          <p:nvPr/>
        </p:nvSpPr>
        <p:spPr bwMode="auto">
          <a:xfrm>
            <a:off x="4967362" y="2455162"/>
            <a:ext cx="1655137" cy="6574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94" name="Text Box 26"/>
              <p:cNvSpPr txBox="1">
                <a:spLocks noChangeArrowheads="1"/>
              </p:cNvSpPr>
              <p:nvPr/>
            </p:nvSpPr>
            <p:spPr bwMode="auto">
              <a:xfrm>
                <a:off x="5135898" y="2302762"/>
                <a:ext cx="3578128" cy="6463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342900" indent="-342900" algn="l">
                  <a:buFontTx/>
                  <a:buAutoNum type="arabicPeriod"/>
                </a:pPr>
                <a:r>
                  <a:rPr lang="en-US" dirty="0" smtClean="0"/>
                  <a:t>generates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𝒑𝒌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𝒔𝒌</m:t>
                        </m:r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𝐆𝐞𝐧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e>
                    </m:d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342900" indent="-342900" algn="l">
                  <a:buFontTx/>
                  <a:buAutoNum type="arabicPeriod"/>
                </a:pPr>
                <a:r>
                  <a:rPr lang="en-US" dirty="0" smtClean="0"/>
                  <a:t>chooses</a:t>
                </a:r>
                <a:r>
                  <a:rPr lang="pl-PL" dirty="0" smtClean="0"/>
                  <a:t> </a:t>
                </a:r>
                <a:r>
                  <a:rPr lang="en-US" dirty="0" smtClean="0"/>
                  <a:t>random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←{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pl-PL" b="1" dirty="0">
                  <a:solidFill>
                    <a:srgbClr val="993300"/>
                  </a:solidFill>
                </a:endParaRPr>
              </a:p>
            </p:txBody>
          </p:sp>
        </mc:Choice>
        <mc:Fallback xmlns="">
          <p:sp>
            <p:nvSpPr>
              <p:cNvPr id="58394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35898" y="2302762"/>
                <a:ext cx="3578128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1363" t="-6542" b="-12150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401" name="Text Box 33"/>
          <p:cNvSpPr txBox="1">
            <a:spLocks noChangeArrowheads="1"/>
          </p:cNvSpPr>
          <p:nvPr/>
        </p:nvSpPr>
        <p:spPr bwMode="auto">
          <a:xfrm>
            <a:off x="0" y="4038600"/>
            <a:ext cx="1914525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GB" dirty="0"/>
              <a:t>challenge phase:</a:t>
            </a:r>
            <a:endParaRPr lang="en-US" dirty="0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 flipH="1">
            <a:off x="2443187" y="3035736"/>
            <a:ext cx="36576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31"/>
              <p:cNvSpPr txBox="1">
                <a:spLocks noChangeArrowheads="1"/>
              </p:cNvSpPr>
              <p:nvPr/>
            </p:nvSpPr>
            <p:spPr bwMode="auto">
              <a:xfrm>
                <a:off x="3890987" y="2853084"/>
                <a:ext cx="609600" cy="36988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 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90987" y="2853084"/>
                <a:ext cx="609600" cy="36988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811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00" grpId="0" animBg="1"/>
      <p:bldP spid="58379" grpId="0" animBg="1"/>
      <p:bldP spid="58385" grpId="0" animBg="1"/>
      <p:bldP spid="58386" grpId="0" animBg="1"/>
      <p:bldP spid="58387" grpId="0" animBg="1"/>
      <p:bldP spid="58388" grpId="0" animBg="1"/>
      <p:bldP spid="58389" grpId="0" animBg="1"/>
      <p:bldP spid="58401" grpId="0" animBg="1"/>
      <p:bldP spid="31" grpId="0" animBg="1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>
          <a:xfrm>
            <a:off x="246364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CPA</a:t>
            </a:r>
            <a:r>
              <a:rPr lang="en-US" dirty="0" smtClean="0"/>
              <a:t>-security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612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1524000"/>
                <a:ext cx="8458200" cy="415498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r>
                  <a:rPr lang="en-GB" sz="2400" b="1" u="sng" dirty="0" smtClean="0">
                    <a:solidFill>
                      <a:srgbClr val="0070C0"/>
                    </a:solidFill>
                  </a:rPr>
                  <a:t>Security d</a:t>
                </a:r>
                <a:r>
                  <a:rPr lang="pl-PL" sz="2400" b="1" u="sng" dirty="0">
                    <a:solidFill>
                      <a:srgbClr val="0070C0"/>
                    </a:solidFill>
                  </a:rPr>
                  <a:t>efinition:</a:t>
                </a:r>
              </a:p>
              <a:p>
                <a:endParaRPr lang="pl-PL" sz="2400" b="1" u="sng" dirty="0">
                  <a:solidFill>
                    <a:schemeClr val="tx2"/>
                  </a:solidFill>
                </a:endParaRPr>
              </a:p>
              <a:p>
                <a:r>
                  <a:rPr lang="pl-PL" sz="2400" dirty="0"/>
                  <a:t>We say that </a:t>
                </a:r>
                <a14:m>
                  <m:oMath xmlns:m="http://schemas.openxmlformats.org/officeDocument/2006/math"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𝐆𝐞𝐧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𝐄𝐧𝐜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𝐃𝐞𝐜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pl-PL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has</a:t>
                </a:r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indistinguishable encryptions</a:t>
                </a:r>
                <a:r>
                  <a:rPr lang="pl-PL" sz="2400" b="1" dirty="0">
                    <a:solidFill>
                      <a:srgbClr val="7030A0"/>
                    </a:solidFill>
                  </a:rPr>
                  <a:t> under a chosen-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plaintext</a:t>
                </a:r>
                <a:r>
                  <a:rPr lang="pl-PL" sz="2400" b="1" dirty="0">
                    <a:solidFill>
                      <a:srgbClr val="7030A0"/>
                    </a:solidFill>
                  </a:rPr>
                  <a:t> attack (CPA)</a:t>
                </a:r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:r>
                  <a:rPr lang="pl-PL" sz="2400" dirty="0"/>
                  <a:t>if </a:t>
                </a:r>
                <a:r>
                  <a:rPr lang="en-US" sz="2400" dirty="0"/>
                  <a:t>any </a:t>
                </a:r>
                <a:br>
                  <a:rPr lang="en-US" sz="2400" dirty="0"/>
                </a:br>
                <a:endParaRPr lang="en-US" sz="2400" dirty="0"/>
              </a:p>
              <a:p>
                <a:pPr algn="ctr"/>
                <a:r>
                  <a:rPr lang="en-US" sz="2400" b="1" dirty="0">
                    <a:solidFill>
                      <a:srgbClr val="00B050"/>
                    </a:solidFill>
                  </a:rPr>
                  <a:t>randomized polynomial time</a:t>
                </a:r>
                <a:r>
                  <a:rPr lang="en-US" sz="2400" dirty="0">
                    <a:solidFill>
                      <a:srgbClr val="00B050"/>
                    </a:solidFill>
                  </a:rPr>
                  <a:t> </a:t>
                </a:r>
                <a:r>
                  <a:rPr lang="pl-PL" sz="2400" dirty="0"/>
                  <a:t>adversary 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:endParaRPr lang="en-US" sz="2400" dirty="0"/>
              </a:p>
              <a:p>
                <a:pPr algn="ctr"/>
                <a:r>
                  <a:rPr lang="pl-PL" sz="2400" dirty="0"/>
                  <a:t>guesses </a:t>
                </a:r>
                <a14:m>
                  <m:oMath xmlns:m="http://schemas.openxmlformats.org/officeDocument/2006/math"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pl-PL" sz="2400" b="1" dirty="0">
                    <a:solidFill>
                      <a:srgbClr val="993300"/>
                    </a:solidFill>
                  </a:rPr>
                  <a:t> </a:t>
                </a:r>
                <a:r>
                  <a:rPr lang="pl-PL" sz="2400" dirty="0"/>
                  <a:t>correctly 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:endParaRPr lang="en-US" sz="2400" dirty="0"/>
              </a:p>
              <a:p>
                <a:pPr algn="ctr"/>
                <a:r>
                  <a:rPr lang="pl-PL" sz="2400" dirty="0"/>
                  <a:t>with probability at most</a:t>
                </a:r>
                <a:r>
                  <a:rPr lang="pl-PL" sz="2400" b="1" dirty="0">
                    <a:solidFill>
                      <a:srgbClr val="9933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𝜺</m:t>
                    </m:r>
                    <m:r>
                      <a:rPr lang="pl-PL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 smtClean="0">
                    <a:solidFill>
                      <a:srgbClr val="993300"/>
                    </a:solidFill>
                  </a:rPr>
                  <a:t> </a:t>
                </a:r>
                <a:r>
                  <a:rPr lang="pl-PL" sz="2400" b="1" dirty="0" smtClean="0">
                    <a:solidFill>
                      <a:srgbClr val="993300"/>
                    </a:solidFill>
                  </a:rPr>
                  <a:t>,</a:t>
                </a:r>
                <a:r>
                  <a:rPr lang="pl-PL" sz="2400" dirty="0" smtClean="0"/>
                  <a:t> </a:t>
                </a:r>
                <a:r>
                  <a:rPr lang="pl-PL" sz="2400" dirty="0"/>
                  <a:t>where</a:t>
                </a:r>
                <a:r>
                  <a:rPr lang="pl-PL" sz="2400" b="1" dirty="0">
                    <a:solidFill>
                      <a:srgbClr val="9933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𝜺</m:t>
                    </m:r>
                    <m:r>
                      <a:rPr lang="pl-PL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sz="2400" dirty="0"/>
                  <a:t>is negligible.</a:t>
                </a:r>
                <a:r>
                  <a:rPr lang="en-GB" sz="2400" dirty="0"/>
                  <a:t/>
                </a:r>
                <a:br>
                  <a:rPr lang="en-GB" sz="2400" dirty="0"/>
                </a:br>
                <a:endParaRPr lang="en-GB" sz="2400" dirty="0"/>
              </a:p>
            </p:txBody>
          </p:sp>
        </mc:Choice>
        <mc:Fallback xmlns="">
          <p:sp>
            <p:nvSpPr>
              <p:cNvPr id="686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524000"/>
                <a:ext cx="8458200" cy="41549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613" name="AutoShape 5"/>
          <p:cNvSpPr>
            <a:spLocks noChangeArrowheads="1"/>
          </p:cNvSpPr>
          <p:nvPr/>
        </p:nvSpPr>
        <p:spPr bwMode="auto">
          <a:xfrm>
            <a:off x="3571868" y="1071546"/>
            <a:ext cx="5181600" cy="457200"/>
          </a:xfrm>
          <a:prstGeom prst="wedgeRectCallout">
            <a:avLst>
              <a:gd name="adj1" fmla="val 9891"/>
              <a:gd name="adj2" fmla="val 231895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l-PL" sz="2400" b="1" dirty="0"/>
              <a:t>Alternative name:</a:t>
            </a:r>
            <a:r>
              <a:rPr lang="pl-PL" sz="2400" dirty="0"/>
              <a:t> </a:t>
            </a:r>
            <a:r>
              <a:rPr lang="pl-PL" sz="2400" b="1" dirty="0">
                <a:solidFill>
                  <a:srgbClr val="7030A0"/>
                </a:solidFill>
              </a:rPr>
              <a:t>CPA-secure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394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build="allAtOnce" animBg="1"/>
      <p:bldP spid="686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48158" y="129516"/>
            <a:ext cx="8055346" cy="734396"/>
          </a:xfrm>
        </p:spPr>
        <p:txBody>
          <a:bodyPr>
            <a:normAutofit fontScale="90000"/>
          </a:bodyPr>
          <a:lstStyle/>
          <a:p>
            <a:r>
              <a:rPr lang="en-US" dirty="0"/>
              <a:t>Is the “</a:t>
            </a:r>
            <a:r>
              <a:rPr lang="en-US" b="1" dirty="0"/>
              <a:t>handbook RSA</a:t>
            </a:r>
            <a:r>
              <a:rPr lang="en-US" dirty="0"/>
              <a:t>” </a:t>
            </a:r>
            <a:r>
              <a:rPr lang="pl-PL" dirty="0" smtClean="0"/>
              <a:t>CPA-</a:t>
            </a:r>
            <a:r>
              <a:rPr lang="en-US" dirty="0" smtClean="0"/>
              <a:t>secure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80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18353" y="3203205"/>
                <a:ext cx="8229600" cy="3321010"/>
              </a:xfr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>
                <a:noAutofit/>
              </a:bodyPr>
              <a:lstStyle/>
              <a:p>
                <a:pPr marL="533400" indent="-533400" algn="ctr">
                  <a:lnSpc>
                    <a:spcPct val="80000"/>
                  </a:lnSpc>
                  <a:buFontTx/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Not CPA-secure!</a:t>
                </a:r>
                <a:endParaRPr lang="en-US" b="1" dirty="0">
                  <a:solidFill>
                    <a:srgbClr val="FF0000"/>
                  </a:solidFill>
                </a:endParaRPr>
              </a:p>
              <a:p>
                <a:pPr marL="533400" indent="-533400">
                  <a:lnSpc>
                    <a:spcPct val="80000"/>
                  </a:lnSpc>
                  <a:buFontTx/>
                  <a:buNone/>
                </a:pPr>
                <a:r>
                  <a:rPr lang="en-US" sz="2400" dirty="0"/>
                  <a:t>In </a:t>
                </a:r>
                <a:r>
                  <a:rPr lang="en-US" sz="2400" dirty="0" smtClean="0"/>
                  <a:t>fact: </a:t>
                </a:r>
                <a:r>
                  <a:rPr lang="en-US" sz="2400" b="1" dirty="0" smtClean="0"/>
                  <a:t>no </a:t>
                </a:r>
                <a:r>
                  <a:rPr lang="en-US" sz="2400" b="1" dirty="0"/>
                  <a:t>deterministic encryption scheme is secure</a:t>
                </a:r>
                <a:r>
                  <a:rPr lang="en-US" sz="2400" dirty="0"/>
                  <a:t>.</a:t>
                </a:r>
              </a:p>
              <a:p>
                <a:pPr marL="533400" indent="-533400">
                  <a:lnSpc>
                    <a:spcPct val="80000"/>
                  </a:lnSpc>
                  <a:buFontTx/>
                  <a:buNone/>
                </a:pPr>
                <a:endParaRPr lang="en-US" sz="100" dirty="0"/>
              </a:p>
              <a:p>
                <a:pPr marL="533400" indent="-533400">
                  <a:lnSpc>
                    <a:spcPct val="80000"/>
                  </a:lnSpc>
                  <a:buFontTx/>
                  <a:buNone/>
                </a:pPr>
                <a:r>
                  <a:rPr lang="en-US" sz="2400" dirty="0" smtClean="0"/>
                  <a:t>How can the adversary win the game?</a:t>
                </a:r>
              </a:p>
              <a:p>
                <a:pPr marL="533400" indent="-533400">
                  <a:lnSpc>
                    <a:spcPct val="80000"/>
                  </a:lnSpc>
                  <a:buFontTx/>
                  <a:buAutoNum type="arabicPeriod"/>
                </a:pPr>
                <a:r>
                  <a:rPr lang="en-US" sz="2400" dirty="0" smtClean="0"/>
                  <a:t>he chooses </a:t>
                </a:r>
                <a:r>
                  <a:rPr lang="en-US" sz="2400" dirty="0"/>
                  <a:t>any </a:t>
                </a:r>
                <a14:m>
                  <m:oMath xmlns:m="http://schemas.openxmlformats.org/officeDocument/2006/math"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l-PL" sz="2400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pl-PL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l-PL" sz="2400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dirty="0"/>
                  <a:t>, </a:t>
                </a:r>
              </a:p>
              <a:p>
                <a:pPr marL="533400" indent="-533400">
                  <a:lnSpc>
                    <a:spcPct val="80000"/>
                  </a:lnSpc>
                  <a:buFontTx/>
                  <a:buAutoNum type="arabicPeriod"/>
                </a:pPr>
                <a:r>
                  <a:rPr lang="en-US" sz="2400" dirty="0"/>
                  <a:t>computes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𝐄𝐧</m:t>
                    </m:r>
                    <m:sSub>
                      <m:sSub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𝒑𝒌</m:t>
                        </m:r>
                      </m:sub>
                    </m:sSub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400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himself</a:t>
                </a:r>
              </a:p>
              <a:p>
                <a:pPr marL="533400" indent="-533400">
                  <a:lnSpc>
                    <a:spcPct val="80000"/>
                  </a:lnSpc>
                  <a:buFontTx/>
                  <a:buAutoNum type="arabicPeriod"/>
                </a:pPr>
                <a:r>
                  <a:rPr lang="en-US" sz="2400" dirty="0"/>
                  <a:t>compares the result.</a:t>
                </a:r>
              </a:p>
              <a:p>
                <a:pPr marL="533400" indent="-533400" algn="r">
                  <a:lnSpc>
                    <a:spcPct val="80000"/>
                  </a:lnSpc>
                  <a:buFontTx/>
                  <a:buNone/>
                </a:pPr>
                <a:r>
                  <a:rPr lang="en-US" sz="2400" b="1" u="sng" dirty="0" smtClean="0">
                    <a:solidFill>
                      <a:srgbClr val="0070C0"/>
                    </a:solidFill>
                  </a:rPr>
                  <a:t>Moral</a:t>
                </a:r>
                <a:r>
                  <a:rPr lang="en-US" sz="2400" dirty="0"/>
                  <a:t>: encryption has to be randomized</a:t>
                </a:r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768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18353" y="3203205"/>
                <a:ext cx="8229600" cy="3321010"/>
              </a:xfrm>
              <a:blipFill rotWithShape="0">
                <a:blip r:embed="rId3"/>
                <a:stretch>
                  <a:fillRect l="-809" t="-542" r="-809" b="-18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 txBox="1">
                <a:spLocks noChangeArrowheads="1"/>
              </p:cNvSpPr>
              <p:nvPr/>
            </p:nvSpPr>
            <p:spPr>
              <a:xfrm>
                <a:off x="3398566" y="1099246"/>
                <a:ext cx="5448114" cy="18122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8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GB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GB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𝒑𝒒</m:t>
                    </m:r>
                  </m:oMath>
                </a14:m>
                <a:r>
                  <a:rPr lang="en-GB" b="1" dirty="0">
                    <a:solidFill>
                      <a:srgbClr val="993300"/>
                    </a:solidFill>
                  </a:rPr>
                  <a:t>,</a:t>
                </a:r>
                <a:r>
                  <a:rPr lang="pl-PL" b="1" dirty="0">
                    <a:solidFill>
                      <a:srgbClr val="993300"/>
                    </a:solidFill>
                  </a:rPr>
                  <a:t> </a:t>
                </a:r>
                <a:r>
                  <a:rPr lang="pl-PL" dirty="0"/>
                  <a:t>such that </a:t>
                </a:r>
                <a14:m>
                  <m:oMath xmlns:m="http://schemas.openxmlformats.org/officeDocument/2006/math">
                    <m:r>
                      <a:rPr lang="pl-PL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pl-PL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/>
                  <a:t>and </a:t>
                </a:r>
                <a14:m>
                  <m:oMath xmlns:m="http://schemas.openxmlformats.org/officeDocument/2006/math">
                    <m:r>
                      <a:rPr lang="pl-PL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pl-PL" dirty="0"/>
                  <a:t> </a:t>
                </a:r>
                <a:r>
                  <a:rPr lang="en-US" dirty="0"/>
                  <a:t>are</a:t>
                </a:r>
                <a:r>
                  <a:rPr lang="pl-PL" dirty="0"/>
                  <a:t> </a:t>
                </a:r>
                <a:r>
                  <a:rPr lang="en-US" dirty="0"/>
                  <a:t>random</a:t>
                </a:r>
                <a:r>
                  <a:rPr lang="it-IT" dirty="0"/>
                  <a:t> </a:t>
                </a:r>
                <a:r>
                  <a:rPr lang="pl-PL" dirty="0"/>
                  <a:t>primes</a:t>
                </a:r>
                <a:r>
                  <a:rPr lang="it-IT" dirty="0"/>
                  <a:t>,</a:t>
                </a:r>
              </a:p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it-IT" dirty="0"/>
                  <a:t>and </a:t>
                </a:r>
                <a14:m>
                  <m:oMath xmlns:m="http://schemas.openxmlformats.org/officeDocument/2006/math">
                    <m:r>
                      <a:rPr lang="it-IT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it-IT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it-IT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|=|</m:t>
                    </m:r>
                    <m:r>
                      <a:rPr lang="it-IT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it-IT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 </m:t>
                    </m:r>
                  </m:oMath>
                </a14:m>
                <a:endParaRPr lang="it-IT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8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GB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GB" dirty="0">
                    <a:solidFill>
                      <a:srgbClr val="993300"/>
                    </a:solidFill>
                  </a:rPr>
                  <a:t> </a:t>
                </a:r>
                <a:r>
                  <a:rPr lang="en-GB" dirty="0"/>
                  <a:t>– random such that </a:t>
                </a:r>
                <a14:m>
                  <m:oMath xmlns:m="http://schemas.openxmlformats.org/officeDocument/2006/math">
                    <m:r>
                      <a:rPr lang="en-GB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⊥</m:t>
                    </m:r>
                    <m:r>
                      <a:rPr lang="en-GB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)(</m:t>
                    </m:r>
                    <m:r>
                      <a:rPr lang="en-GB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GB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8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GB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GB" b="1" dirty="0">
                    <a:solidFill>
                      <a:srgbClr val="993300"/>
                    </a:solidFill>
                  </a:rPr>
                  <a:t> </a:t>
                </a:r>
                <a:r>
                  <a:rPr lang="en-GB" dirty="0"/>
                  <a:t>– random such that </a:t>
                </a:r>
                <a14:m>
                  <m:oMath xmlns:m="http://schemas.openxmlformats.org/officeDocument/2006/math">
                    <m:r>
                      <a:rPr lang="en-GB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𝒆𝒅</m:t>
                    </m:r>
                    <m:r>
                      <a:rPr lang="en-GB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GB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en-GB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GB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)(</m:t>
                    </m:r>
                    <m:r>
                      <a:rPr lang="en-GB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GB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GB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it-IT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:= (</m:t>
                      </m:r>
                      <m:r>
                        <a:rPr lang="pl-PL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pl-PL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l-PL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pl-PL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  </m:t>
                      </m:r>
                      <m:r>
                        <a:rPr lang="it-IT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it-IT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:= (</m:t>
                      </m:r>
                      <m:r>
                        <a:rPr lang="pl-PL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pl-PL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l-PL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pl-PL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𝐄𝐧𝐜</m:t>
                    </m:r>
                    <m:r>
                      <a:rPr lang="en-GB" b="1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𝒑𝒌</m:t>
                    </m:r>
                    <m:r>
                      <a:rPr lang="en-GB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GB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sSup>
                      <m:sSupPr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p>
                    </m:sSup>
                    <m:r>
                      <a:rPr lang="en-GB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en-GB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GB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𝐃𝐞𝐜</m:t>
                    </m:r>
                    <m:r>
                      <a:rPr lang="en-GB" b="1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𝒔𝒌</m:t>
                    </m:r>
                    <m:r>
                      <a:rPr lang="en-GB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GB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b="1" i="1" baseline="30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GB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en-GB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GB" dirty="0"/>
                  <a:t>.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566" y="1099246"/>
                <a:ext cx="5448114" cy="181224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54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794" y="1428736"/>
            <a:ext cx="6929486" cy="457203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Problems with the “handbook RSA”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Definition </a:t>
            </a:r>
            <a:r>
              <a:rPr lang="en-US" dirty="0" smtClean="0"/>
              <a:t>of the </a:t>
            </a:r>
            <a:r>
              <a:rPr lang="en-US" b="1" dirty="0" smtClean="0"/>
              <a:t>CPA security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Constructions of </a:t>
            </a:r>
            <a:r>
              <a:rPr lang="en-US" b="1" dirty="0" smtClean="0"/>
              <a:t>CPA-secure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7030A0"/>
                </a:solidFill>
              </a:rPr>
              <a:t>RSA </a:t>
            </a:r>
            <a:r>
              <a:rPr lang="en-US" dirty="0" smtClean="0"/>
              <a:t>encryption schemes</a:t>
            </a:r>
            <a:endParaRPr lang="en-US" b="1" dirty="0" smtClean="0">
              <a:solidFill>
                <a:srgbClr val="7030A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theoretical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practical </a:t>
            </a:r>
            <a:endParaRPr lang="en-US" b="1" dirty="0" smtClean="0">
              <a:solidFill>
                <a:srgbClr val="7030A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b="1" dirty="0">
                <a:solidFill>
                  <a:srgbClr val="FF0000"/>
                </a:solidFill>
              </a:rPr>
              <a:t>h</a:t>
            </a:r>
            <a:r>
              <a:rPr lang="en-US" b="1" dirty="0" smtClean="0">
                <a:solidFill>
                  <a:srgbClr val="FF0000"/>
                </a:solidFill>
              </a:rPr>
              <a:t>ybrid encryption </a:t>
            </a:r>
            <a:r>
              <a:rPr lang="en-US" dirty="0" smtClean="0"/>
              <a:t>and the </a:t>
            </a:r>
            <a:r>
              <a:rPr lang="en-US" b="1" dirty="0">
                <a:solidFill>
                  <a:srgbClr val="FF0000"/>
                </a:solidFill>
              </a:rPr>
              <a:t>KEM/DEM</a:t>
            </a:r>
            <a:r>
              <a:rPr lang="en-US" dirty="0"/>
              <a:t> </a:t>
            </a:r>
            <a:r>
              <a:rPr lang="en-US" dirty="0" smtClean="0"/>
              <a:t>paradigm</a:t>
            </a:r>
            <a:endParaRPr lang="pl-PL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Definition </a:t>
            </a:r>
            <a:r>
              <a:rPr lang="en-US" dirty="0"/>
              <a:t>of the </a:t>
            </a:r>
            <a:r>
              <a:rPr lang="en-US" b="1" dirty="0" smtClean="0"/>
              <a:t>CCA security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Constructions of </a:t>
            </a:r>
            <a:r>
              <a:rPr lang="en-US" b="1" dirty="0" smtClean="0"/>
              <a:t>CCA-secure </a:t>
            </a:r>
            <a:r>
              <a:rPr lang="en-US" dirty="0" smtClean="0"/>
              <a:t>symmetric encryption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Constructions of </a:t>
            </a:r>
            <a:r>
              <a:rPr lang="en-US" b="1" dirty="0" smtClean="0"/>
              <a:t>CCA-secure </a:t>
            </a:r>
            <a:r>
              <a:rPr lang="en-US" b="1" dirty="0" smtClean="0">
                <a:solidFill>
                  <a:srgbClr val="7030A0"/>
                </a:solidFill>
              </a:rPr>
              <a:t>RSA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encryption schemes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Left Arrow 3"/>
          <p:cNvSpPr/>
          <p:nvPr/>
        </p:nvSpPr>
        <p:spPr>
          <a:xfrm flipH="1">
            <a:off x="714348" y="2651808"/>
            <a:ext cx="1214446" cy="500066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42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ular Callout 24"/>
          <p:cNvSpPr/>
          <p:nvPr/>
        </p:nvSpPr>
        <p:spPr>
          <a:xfrm>
            <a:off x="370249" y="3055676"/>
            <a:ext cx="8336186" cy="3636834"/>
          </a:xfrm>
          <a:prstGeom prst="wedgeRectCallout">
            <a:avLst>
              <a:gd name="adj1" fmla="val -31870"/>
              <a:gd name="adj2" fmla="val -5583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9056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CPA</a:t>
            </a:r>
            <a:r>
              <a:rPr lang="en-US" dirty="0" smtClean="0"/>
              <a:t>-secure </a:t>
            </a:r>
            <a:r>
              <a:rPr lang="en-US" dirty="0"/>
              <a:t>encryption from the </a:t>
            </a:r>
            <a:r>
              <a:rPr lang="en-US" b="1" dirty="0">
                <a:solidFill>
                  <a:srgbClr val="7030A0"/>
                </a:solidFill>
              </a:rPr>
              <a:t>RSA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/>
              <a:t>assumption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7890"/>
            <a:ext cx="7886700" cy="128782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now show how to construct a provably secure encryption scheme whose security is based on the </a:t>
            </a:r>
            <a:r>
              <a:rPr lang="en-US" b="1" dirty="0" smtClean="0">
                <a:solidFill>
                  <a:srgbClr val="FF0000"/>
                </a:solidFill>
              </a:rPr>
              <a:t>RSA assumption</a:t>
            </a:r>
            <a:r>
              <a:rPr lang="en-US" dirty="0" smtClean="0"/>
              <a:t>.</a:t>
            </a:r>
            <a:endParaRPr lang="pl-PL" dirty="0"/>
          </a:p>
        </p:txBody>
      </p:sp>
      <p:pic>
        <p:nvPicPr>
          <p:cNvPr id="13" name="Picture 5" descr="MCj043594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774" y="4419483"/>
            <a:ext cx="1676400" cy="1158875"/>
          </a:xfrm>
          <a:prstGeom prst="rect">
            <a:avLst/>
          </a:prstGeom>
          <a:noFill/>
        </p:spPr>
      </p:pic>
      <p:pic>
        <p:nvPicPr>
          <p:cNvPr id="14" name="Picture 2" descr="C:\Users\Stefan\AppData\Local\Microsoft\Windows\Temporary Internet Files\Content.IE5\QMMGVNV4\MCBD19647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863714"/>
            <a:ext cx="2002325" cy="1837853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214810" y="3935284"/>
                <a:ext cx="4300540" cy="1631216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latin typeface="Cambria" panose="02040503050406030204" pitchFamily="18" charset="0"/>
                  </a:rPr>
                  <a:t>choose: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𝒑𝒒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Cambria" panose="02040503050406030204" pitchFamily="18" charset="0"/>
                  </a:rPr>
                  <a:t>where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Cambria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sz="2000" dirty="0" smtClean="0">
                    <a:latin typeface="Cambria" panose="02040503050406030204" pitchFamily="18" charset="0"/>
                  </a:rPr>
                  <a:t> are random primes such that 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 = |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 = 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US" sz="2000" baseline="30000" dirty="0" smtClean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00" b="1" dirty="0" smtClean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–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000" dirty="0" smtClean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a random element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,</a:t>
                </a:r>
                <a:endParaRPr lang="it-IT" sz="2000" dirty="0" smtClean="0">
                  <a:solidFill>
                    <a:srgbClr val="C00000"/>
                  </a:solidFill>
                  <a:latin typeface="Cambria" panose="02040503050406030204" pitchFamily="18" charset="0"/>
                  <a:cs typeface="Arial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/>
                      </a:rPr>
                      <m:t>𝒆</m:t>
                    </m:r>
                  </m:oMath>
                </a14:m>
                <a:r>
                  <a:rPr lang="it-IT" sz="2000" b="1" dirty="0" smtClean="0">
                    <a:solidFill>
                      <a:srgbClr val="C00000"/>
                    </a:solidFill>
                    <a:latin typeface="Cambria" panose="02040503050406030204" pitchFamily="18" charset="0"/>
                    <a:cs typeface="Arial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–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it-IT" sz="2000" dirty="0" smtClean="0">
                    <a:latin typeface="Cambria" panose="02040503050406030204" pitchFamily="18" charset="0"/>
                    <a:cs typeface="Arial"/>
                  </a:rPr>
                  <a:t>a random element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𝝋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2000" b="1" dirty="0" smtClean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810" y="3935284"/>
                <a:ext cx="4300540" cy="1631216"/>
              </a:xfrm>
              <a:prstGeom prst="rect">
                <a:avLst/>
              </a:prstGeom>
              <a:blipFill rotWithShape="0">
                <a:blip r:embed="rId4"/>
                <a:stretch>
                  <a:fillRect l="-839" t="-725" r="-1818" b="-253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036160" y="4022535"/>
            <a:ext cx="1166217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poly-time</a:t>
            </a:r>
            <a:br>
              <a:rPr lang="en-US" dirty="0" smtClean="0">
                <a:latin typeface="Cambria" panose="02040503050406030204" pitchFamily="18" charset="0"/>
              </a:rPr>
            </a:br>
            <a:r>
              <a:rPr lang="en-US" dirty="0" smtClean="0">
                <a:latin typeface="Cambria" panose="02040503050406030204" pitchFamily="18" charset="0"/>
              </a:rPr>
              <a:t>adversary</a:t>
            </a:r>
            <a:endParaRPr lang="en-US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Left Arrow 16"/>
              <p:cNvSpPr/>
              <p:nvPr/>
            </p:nvSpPr>
            <p:spPr>
              <a:xfrm>
                <a:off x="2643174" y="4419483"/>
                <a:ext cx="1434057" cy="1285884"/>
              </a:xfrm>
              <a:prstGeom prst="left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Left Arrow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174" y="4419483"/>
                <a:ext cx="1434057" cy="1285884"/>
              </a:xfrm>
              <a:prstGeom prst="leftArrow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ular Callout 17"/>
              <p:cNvSpPr/>
              <p:nvPr/>
            </p:nvSpPr>
            <p:spPr>
              <a:xfrm>
                <a:off x="455208" y="5975306"/>
                <a:ext cx="4299672" cy="612648"/>
              </a:xfrm>
              <a:prstGeom prst="wedgeRectCallout">
                <a:avLst>
                  <a:gd name="adj1" fmla="val -21229"/>
                  <a:gd name="adj2" fmla="val -147334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u="sng" dirty="0" smtClean="0"/>
                  <a:t>cannot</a:t>
                </a:r>
                <a:r>
                  <a:rPr lang="en-US" sz="2000" dirty="0" smtClean="0"/>
                  <a:t> compute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000" dirty="0" smtClean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pl-P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ectangular Callout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08" y="5975306"/>
                <a:ext cx="4299672" cy="612648"/>
              </a:xfrm>
              <a:prstGeom prst="wedgeRectCallout">
                <a:avLst>
                  <a:gd name="adj1" fmla="val -21229"/>
                  <a:gd name="adj2" fmla="val -147334"/>
                </a:avLst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904281" y="3296013"/>
                <a:ext cx="2345899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mbria" panose="02040503050406030204" pitchFamily="18" charset="0"/>
                  </a:rPr>
                  <a:t>security parameter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US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281" y="3296013"/>
                <a:ext cx="2345899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stCxn id="19" idx="1"/>
            <a:endCxn id="16" idx="0"/>
          </p:cNvCxnSpPr>
          <p:nvPr/>
        </p:nvCxnSpPr>
        <p:spPr>
          <a:xfrm flipH="1">
            <a:off x="1619269" y="3480679"/>
            <a:ext cx="1285012" cy="5418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9" idx="3"/>
          </p:cNvCxnSpPr>
          <p:nvPr/>
        </p:nvCxnSpPr>
        <p:spPr>
          <a:xfrm>
            <a:off x="5250180" y="3480679"/>
            <a:ext cx="1394204" cy="11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21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construction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72951"/>
            <a:ext cx="7886700" cy="380401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</a:t>
            </a:r>
            <a:r>
              <a:rPr lang="en-US" dirty="0" smtClean="0"/>
              <a:t>e prove that the </a:t>
            </a:r>
            <a:r>
              <a:rPr lang="en-US" b="1" dirty="0" smtClean="0">
                <a:solidFill>
                  <a:srgbClr val="0070C0"/>
                </a:solidFill>
              </a:rPr>
              <a:t>least significant bit </a:t>
            </a:r>
            <a:r>
              <a:rPr lang="en-US" dirty="0" smtClean="0"/>
              <a:t>is a </a:t>
            </a:r>
            <a:r>
              <a:rPr lang="en-US" b="1" dirty="0" smtClean="0">
                <a:solidFill>
                  <a:srgbClr val="7030A0"/>
                </a:solidFill>
              </a:rPr>
              <a:t>hard to compute</a:t>
            </a:r>
            <a:r>
              <a:rPr lang="en-US" dirty="0" smtClean="0"/>
              <a:t> </a:t>
            </a:r>
            <a:r>
              <a:rPr lang="en-US" dirty="0" smtClean="0"/>
              <a:t>for </a:t>
            </a:r>
            <a:r>
              <a:rPr lang="en-US" b="1" dirty="0" smtClean="0">
                <a:solidFill>
                  <a:srgbClr val="FF0000"/>
                </a:solidFill>
              </a:rPr>
              <a:t>RSA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show how to </a:t>
            </a:r>
            <a:r>
              <a:rPr lang="en-US" b="1" dirty="0" smtClean="0">
                <a:solidFill>
                  <a:srgbClr val="00B050"/>
                </a:solidFill>
              </a:rPr>
              <a:t>“encrypt using this bit”</a:t>
            </a:r>
          </a:p>
          <a:p>
            <a:pPr marL="514350" indent="-514350">
              <a:buFont typeface="+mj-lt"/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10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hardcore bit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4890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>
                <a:solidFill>
                  <a:srgbClr val="00B050"/>
                </a:solidFill>
              </a:rPr>
              <a:t>Question</a:t>
            </a:r>
            <a:r>
              <a:rPr lang="en-US" sz="2400" dirty="0" smtClean="0"/>
              <a:t>: does </a:t>
            </a:r>
            <a:r>
              <a:rPr lang="en-US" sz="2400" b="1" dirty="0" smtClean="0">
                <a:solidFill>
                  <a:srgbClr val="FF0000"/>
                </a:solidFill>
              </a:rPr>
              <a:t>RSA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have a bit that is for sure well-hidden?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u="sng" dirty="0" smtClean="0">
                <a:solidFill>
                  <a:srgbClr val="00B050"/>
                </a:solidFill>
              </a:rPr>
              <a:t>Answer</a:t>
            </a:r>
            <a:r>
              <a:rPr lang="en-US" sz="2400" dirty="0" smtClean="0"/>
              <a:t>: if </a:t>
            </a:r>
            <a:r>
              <a:rPr lang="en-US" sz="2400" b="1" dirty="0" smtClean="0">
                <a:solidFill>
                  <a:srgbClr val="FF0000"/>
                </a:solidFill>
              </a:rPr>
              <a:t>RSA assumption </a:t>
            </a:r>
            <a:r>
              <a:rPr lang="en-US" sz="2400" dirty="0" smtClean="0"/>
              <a:t>doesn’t hold, then: </a:t>
            </a:r>
            <a:r>
              <a:rPr lang="en-US" sz="2400" b="1" dirty="0" smtClean="0">
                <a:solidFill>
                  <a:srgbClr val="FF0000"/>
                </a:solidFill>
              </a:rPr>
              <a:t>no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But what if it holds?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Answer</a:t>
            </a:r>
            <a:r>
              <a:rPr lang="en-US" sz="2400" dirty="0" smtClean="0"/>
              <a:t>: </a:t>
            </a:r>
            <a:r>
              <a:rPr lang="en-US" sz="2400" b="1" dirty="0" smtClean="0">
                <a:solidFill>
                  <a:srgbClr val="FF0000"/>
                </a:solidFill>
              </a:rPr>
              <a:t>yes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– the </a:t>
            </a:r>
            <a:r>
              <a:rPr lang="en-US" sz="2400" b="1" dirty="0" smtClean="0">
                <a:solidFill>
                  <a:srgbClr val="0070C0"/>
                </a:solidFill>
              </a:rPr>
              <a:t>least significant bit </a:t>
            </a:r>
            <a:r>
              <a:rPr lang="en-US" sz="2400" b="1" dirty="0" smtClean="0">
                <a:solidFill>
                  <a:srgbClr val="0070C0"/>
                </a:solidFill>
              </a:rPr>
              <a:t>of the argument is hard to compute</a:t>
            </a:r>
            <a:r>
              <a:rPr lang="en-US" sz="2400" dirty="0" smtClean="0"/>
              <a:t>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4082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538" y="256529"/>
            <a:ext cx="7886700" cy="1325563"/>
          </a:xfrm>
        </p:spPr>
        <p:txBody>
          <a:bodyPr/>
          <a:lstStyle/>
          <a:p>
            <a:r>
              <a:rPr lang="en-US" dirty="0" smtClean="0"/>
              <a:t>Notation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1685923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dirty="0" smtClean="0"/>
                  <a:t>For an integer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we will write</a:t>
                </a:r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𝐋𝐒𝐁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>
                  <a:buNone/>
                </a:pPr>
                <a:r>
                  <a:rPr lang="en-US" dirty="0" smtClean="0"/>
                  <a:t>to denote the least significant bit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685923"/>
              </a:xfrm>
              <a:blipFill rotWithShape="0">
                <a:blip r:embed="rId3"/>
                <a:stretch>
                  <a:fillRect l="-1481" t="-652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86116" y="4629796"/>
          <a:ext cx="250032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25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25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25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25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25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>
            <a:stCxn id="7" idx="2"/>
          </p:cNvCxnSpPr>
          <p:nvPr/>
        </p:nvCxnSpPr>
        <p:spPr>
          <a:xfrm flipH="1">
            <a:off x="5642776" y="4091329"/>
            <a:ext cx="3644" cy="53926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57422" y="4058292"/>
                <a:ext cx="4860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dirty="0" smtClean="0">
                    <a:latin typeface="Cambria" panose="02040503050406030204" pitchFamily="18" charset="0"/>
                  </a:rPr>
                  <a:t>:</a:t>
                </a:r>
                <a:endParaRPr lang="en-US" sz="28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422" y="4058292"/>
                <a:ext cx="486030" cy="523220"/>
              </a:xfrm>
              <a:prstGeom prst="rect">
                <a:avLst/>
              </a:prstGeom>
              <a:blipFill rotWithShape="0">
                <a:blip r:embed="rId4"/>
                <a:stretch>
                  <a:fillRect t="-12791" r="-25316" b="-3139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029200" y="3629664"/>
                <a:ext cx="1234440" cy="4616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𝐋𝐒𝐁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629664"/>
                <a:ext cx="1234440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1472" y="5572140"/>
                <a:ext cx="64205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Cambria" panose="02040503050406030204" pitchFamily="18" charset="0"/>
                  </a:rPr>
                  <a:t>In other words: </a:t>
                </a:r>
                <a14:m>
                  <m:oMath xmlns:m="http://schemas.openxmlformats.org/officeDocument/2006/math">
                    <m:r>
                      <a:rPr lang="en-US" sz="32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𝐋𝐒𝐁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1" dirty="0" smtClean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72" y="5572140"/>
                <a:ext cx="6420540" cy="584775"/>
              </a:xfrm>
              <a:prstGeom prst="rect">
                <a:avLst/>
              </a:prstGeom>
              <a:blipFill rotWithShape="0">
                <a:blip r:embed="rId6"/>
                <a:stretch>
                  <a:fillRect l="-2469" t="-13542" b="-3333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939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62181"/>
            <a:ext cx="7886700" cy="1325563"/>
          </a:xfrm>
        </p:spPr>
        <p:txBody>
          <a:bodyPr/>
          <a:lstStyle/>
          <a:p>
            <a:r>
              <a:rPr lang="en-US" dirty="0" smtClean="0"/>
              <a:t>Fact (informally)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857364"/>
            <a:ext cx="8229600" cy="4714908"/>
          </a:xfr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LSB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the “hardest bit to compute” in </a:t>
            </a:r>
            <a:r>
              <a:rPr lang="en-US" b="1" dirty="0" smtClean="0">
                <a:solidFill>
                  <a:srgbClr val="FF0000"/>
                </a:solidFill>
              </a:rPr>
              <a:t>RSA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 algn="r">
              <a:buNone/>
            </a:pPr>
            <a:r>
              <a:rPr lang="en-US" dirty="0" smtClean="0"/>
              <a:t>(it is called a “hard-core bit”).</a:t>
            </a:r>
          </a:p>
          <a:p>
            <a:pPr algn="r"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More precisely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If you can compute </a:t>
            </a:r>
            <a:r>
              <a:rPr lang="en-US" b="1" dirty="0" smtClean="0">
                <a:solidFill>
                  <a:srgbClr val="FF0000"/>
                </a:solidFill>
              </a:rPr>
              <a:t>LSB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then you can invert </a:t>
            </a:r>
            <a:r>
              <a:rPr lang="en-US" b="1" dirty="0" smtClean="0">
                <a:solidFill>
                  <a:srgbClr val="FF0000"/>
                </a:solidFill>
              </a:rPr>
              <a:t>RSA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Note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In some sense it is a “dual” predicate to Jacobi symbol...</a:t>
            </a:r>
          </a:p>
        </p:txBody>
      </p:sp>
    </p:spTree>
    <p:extLst>
      <p:ext uri="{BB962C8B-B14F-4D97-AF65-F5344CB8AC3E}">
        <p14:creationId xmlns:p14="http://schemas.microsoft.com/office/powerpoint/2010/main" val="151386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927" y="-66627"/>
            <a:ext cx="7886700" cy="1325563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smtClean="0"/>
              <a:t>Handbook RSA</a:t>
            </a:r>
            <a:r>
              <a:rPr lang="pl-PL" dirty="0" smtClean="0"/>
              <a:t>” </a:t>
            </a:r>
            <a:r>
              <a:rPr lang="pl-PL" dirty="0" smtClean="0"/>
              <a:t>encryption</a:t>
            </a:r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3927" y="3632531"/>
                <a:ext cx="7957184" cy="170069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>
                <a:noAutofit/>
              </a:bodyPr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Handbook RSA encryption scheme</a:t>
                </a:r>
                <a:r>
                  <a:rPr lang="en-US" sz="2000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0070C0"/>
                    </a:solidFill>
                  </a:rPr>
                  <a:t>messages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 smtClean="0"/>
                  <a:t>and </a:t>
                </a:r>
                <a:r>
                  <a:rPr lang="en-US" sz="2000" b="1" dirty="0" err="1" smtClean="0">
                    <a:solidFill>
                      <a:srgbClr val="0070C0"/>
                    </a:solidFill>
                  </a:rPr>
                  <a:t>ciphertexts</a:t>
                </a:r>
                <a:r>
                  <a:rPr lang="en-US" sz="20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</m:oMath>
                </a14:m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𝐄𝐧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p>
                    </m:sSup>
                    <m:r>
                      <a:rPr lang="en-US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en-US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𝐃𝐞</m:t>
                    </m:r>
                    <m:sSub>
                      <m:sSubPr>
                        <m:ctrlP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p>
                    </m:sSup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endParaRPr lang="en-US" sz="20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3927" y="3632531"/>
                <a:ext cx="7957184" cy="1700696"/>
              </a:xfrm>
              <a:prstGeom prst="roundRect">
                <a:avLst/>
              </a:prstGeom>
              <a:blipFill>
                <a:blip r:embed="rId2"/>
                <a:stretch>
                  <a:fillRect b="-34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39779" y="1301724"/>
                <a:ext cx="7898683" cy="1860581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Take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  <m:sup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dirty="0"/>
                  <a:t>(where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𝒑𝒒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/>
                  <a:t>are 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two distinct odd primes</a:t>
                </a:r>
                <a:r>
                  <a:rPr lang="en-US" sz="2000" dirty="0"/>
                  <a:t>), defined as follows:</a:t>
                </a:r>
              </a:p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𝝋</m:t>
                        </m:r>
                        <m:d>
                          <m:d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d>
                      </m:sub>
                      <m:sup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20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en-US" sz="20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𝝋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 </a:t>
                </a:r>
                <a:endParaRPr lang="pl-PL" sz="2000" b="1" dirty="0" smtClean="0">
                  <a:solidFill>
                    <a:srgbClr val="FF0000"/>
                  </a:solidFill>
                </a:endParaRPr>
              </a:p>
              <a:p>
                <a:r>
                  <a:rPr lang="pl-PL" sz="2000" dirty="0" smtClean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pl-PL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𝒑𝒌</m:t>
                    </m:r>
                    <m:r>
                      <a:rPr lang="pl-PL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pl-PL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pl-PL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pl-PL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pl-PL" dirty="0" smtClean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𝒔𝒌</m:t>
                    </m:r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79" y="1301724"/>
                <a:ext cx="7898683" cy="186058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 flipH="1">
            <a:off x="6115680" y="5803453"/>
            <a:ext cx="1971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dirty="0" smtClean="0"/>
              <a:t>Is it secure?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30384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60" y="361375"/>
            <a:ext cx="284654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</a:t>
            </a:r>
            <a:r>
              <a:rPr lang="en-US" b="1" dirty="0" smtClean="0">
                <a:solidFill>
                  <a:srgbClr val="FF0000"/>
                </a:solidFill>
              </a:rPr>
              <a:t>LSB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game”: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4807" y="5305551"/>
                <a:ext cx="8286808" cy="88331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Cambria" panose="02040503050406030204" pitchFamily="18" charset="0"/>
                  </a:rPr>
                  <a:t>The adversary 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wins</a:t>
                </a:r>
                <a:r>
                  <a:rPr lang="en-US" sz="2400" b="1" dirty="0">
                    <a:latin typeface="Cambria" panose="020405030504060302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</a:rPr>
                  <a:t>if </a:t>
                </a:r>
                <a:endParaRPr lang="en-US" sz="2400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is the </a:t>
                </a: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least significant bit </a:t>
                </a:r>
                <a:r>
                  <a:rPr lang="en-US" sz="2400" dirty="0" smtClean="0">
                    <a:latin typeface="Cambria" panose="02040503050406030204" pitchFamily="18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l-PL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𝐄𝐧𝐜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b="1" dirty="0" smtClean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07" y="5305551"/>
                <a:ext cx="8286808" cy="88331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656250" y="1105524"/>
                <a:ext cx="2345899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mbria" panose="02040503050406030204" pitchFamily="18" charset="0"/>
                  </a:rPr>
                  <a:t>security parameter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US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250" y="1105524"/>
                <a:ext cx="2345899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stCxn id="13" idx="1"/>
          </p:cNvCxnSpPr>
          <p:nvPr/>
        </p:nvCxnSpPr>
        <p:spPr>
          <a:xfrm flipH="1">
            <a:off x="1715844" y="1290190"/>
            <a:ext cx="1940406" cy="13788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:\Users\Stefan\AppData\Local\Microsoft\Windows\Temporary Internet Files\Content.IE5\QMMGVNV4\MCBD19647_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6523" y="1140122"/>
            <a:ext cx="2002325" cy="1837853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380879" y="2286995"/>
                <a:ext cx="4572000" cy="1631216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r>
                  <a:rPr lang="en-US" sz="2000" dirty="0" smtClean="0">
                    <a:latin typeface="Cambria" panose="02040503050406030204" pitchFamily="18" charset="0"/>
                  </a:rPr>
                  <a:t>choose: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𝒑𝒒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Cambria" panose="02040503050406030204" pitchFamily="18" charset="0"/>
                  </a:rPr>
                  <a:t>where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Cambria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sz="2000" dirty="0" smtClean="0">
                    <a:latin typeface="Cambria" panose="02040503050406030204" pitchFamily="18" charset="0"/>
                  </a:rPr>
                  <a:t> are random primes such that 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 = |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 = 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US" sz="2000" baseline="30000" dirty="0" smtClean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00" b="1" dirty="0" smtClean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–</a:t>
                </a:r>
                <a:r>
                  <a:rPr lang="en-US" sz="2000" b="1" dirty="0" smtClean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000" dirty="0" smtClean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a random element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,</a:t>
                </a:r>
                <a:endParaRPr lang="it-IT" sz="2000" dirty="0" smtClean="0">
                  <a:solidFill>
                    <a:srgbClr val="C00000"/>
                  </a:solidFill>
                  <a:latin typeface="Cambria" panose="02040503050406030204" pitchFamily="18" charset="0"/>
                  <a:cs typeface="Arial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/>
                      </a:rPr>
                      <m:t>𝒆</m:t>
                    </m:r>
                  </m:oMath>
                </a14:m>
                <a:r>
                  <a:rPr lang="it-IT" sz="2000" b="1" dirty="0" smtClean="0">
                    <a:solidFill>
                      <a:srgbClr val="C00000"/>
                    </a:solidFill>
                    <a:latin typeface="Cambria" panose="02040503050406030204" pitchFamily="18" charset="0"/>
                    <a:cs typeface="Arial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–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it-IT" sz="2000" dirty="0" smtClean="0">
                    <a:latin typeface="Cambria" panose="02040503050406030204" pitchFamily="18" charset="0"/>
                    <a:cs typeface="Arial"/>
                  </a:rPr>
                  <a:t>a random element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𝝋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2000" b="1" dirty="0" smtClean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879" y="2286995"/>
                <a:ext cx="4572000" cy="1631216"/>
              </a:xfrm>
              <a:prstGeom prst="rect">
                <a:avLst/>
              </a:prstGeom>
              <a:blipFill rotWithShape="0">
                <a:blip r:embed="rId6"/>
                <a:stretch>
                  <a:fillRect l="-922" t="-361" b="-216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Left Arrow 19"/>
              <p:cNvSpPr/>
              <p:nvPr/>
            </p:nvSpPr>
            <p:spPr>
              <a:xfrm>
                <a:off x="2829696" y="2632327"/>
                <a:ext cx="1434057" cy="1285884"/>
              </a:xfrm>
              <a:prstGeom prst="left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Left Arrow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9696" y="2632327"/>
                <a:ext cx="1434057" cy="1285884"/>
              </a:xfrm>
              <a:prstGeom prst="leftArrow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stCxn id="13" idx="3"/>
          </p:cNvCxnSpPr>
          <p:nvPr/>
        </p:nvCxnSpPr>
        <p:spPr>
          <a:xfrm>
            <a:off x="6002149" y="1290190"/>
            <a:ext cx="769789" cy="1356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Users\Stefan\Pictures\Microsoft Clip Organizer\j0423848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01157" y="2848222"/>
            <a:ext cx="1096781" cy="1204914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Down Arrow 14"/>
              <p:cNvSpPr/>
              <p:nvPr/>
            </p:nvSpPr>
            <p:spPr>
              <a:xfrm>
                <a:off x="686556" y="3974184"/>
                <a:ext cx="2143140" cy="928694"/>
              </a:xfrm>
              <a:prstGeom prst="downArrow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latin typeface="Cambria" panose="02040503050406030204" pitchFamily="18" charset="0"/>
                  </a:rPr>
                  <a:t>outputs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Down Arrow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56" y="3974184"/>
                <a:ext cx="2143140" cy="928694"/>
              </a:xfrm>
              <a:prstGeom prst="downArrow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ular Callout 2"/>
              <p:cNvSpPr/>
              <p:nvPr/>
            </p:nvSpPr>
            <p:spPr>
              <a:xfrm>
                <a:off x="6386523" y="4779336"/>
                <a:ext cx="1920700" cy="803462"/>
              </a:xfrm>
              <a:prstGeom prst="wedgeRoundRectCallou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l-PL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pl-PL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</m:sSup>
                      <m:r>
                        <a:rPr lang="pl-PL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𝐦𝐨𝐝</m:t>
                      </m:r>
                      <m:r>
                        <a:rPr lang="pl-PL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pl-PL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ular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523" y="4779336"/>
                <a:ext cx="1920700" cy="803462"/>
              </a:xfrm>
              <a:prstGeom prst="wedgeRoundRectCallou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226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2111"/>
            <a:ext cx="7886700" cy="1325563"/>
          </a:xfrm>
        </p:spPr>
        <p:txBody>
          <a:bodyPr/>
          <a:lstStyle/>
          <a:p>
            <a:r>
              <a:rPr lang="en-US" dirty="0" smtClean="0"/>
              <a:t>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5429264"/>
            <a:ext cx="8229600" cy="7143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400" b="1" u="sng" dirty="0" smtClean="0"/>
              <a:t>In other words:</a:t>
            </a:r>
          </a:p>
          <a:p>
            <a:pPr>
              <a:buNone/>
            </a:pPr>
            <a:r>
              <a:rPr lang="en-US" sz="2400" dirty="0" smtClean="0"/>
              <a:t>The least significant bit is a </a:t>
            </a:r>
            <a:r>
              <a:rPr lang="en-US" sz="2400" b="1" dirty="0" smtClean="0">
                <a:solidFill>
                  <a:srgbClr val="FF0000"/>
                </a:solidFill>
              </a:rPr>
              <a:t>hard-core bit for RSA</a:t>
            </a:r>
            <a:r>
              <a:rPr lang="en-US" sz="2400" b="1" dirty="0" smtClean="0">
                <a:solidFill>
                  <a:srgbClr val="C00000"/>
                </a:solidFill>
              </a:rPr>
              <a:t>.</a:t>
            </a:r>
          </a:p>
          <a:p>
            <a:pPr>
              <a:buNone/>
            </a:pPr>
            <a:endParaRPr lang="en-US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844" y="4071942"/>
            <a:ext cx="8643998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W. Alexi, B. </a:t>
            </a:r>
            <a:r>
              <a:rPr lang="en-US" sz="2000" dirty="0" err="1" smtClean="0">
                <a:latin typeface="Cambria" panose="02040503050406030204" pitchFamily="18" charset="0"/>
              </a:rPr>
              <a:t>Chor</a:t>
            </a:r>
            <a:r>
              <a:rPr lang="en-US" sz="2000" dirty="0" smtClean="0">
                <a:latin typeface="Cambria" panose="02040503050406030204" pitchFamily="18" charset="0"/>
              </a:rPr>
              <a:t>, O. </a:t>
            </a:r>
            <a:r>
              <a:rPr lang="en-US" sz="2000" dirty="0" err="1" smtClean="0">
                <a:latin typeface="Cambria" panose="02040503050406030204" pitchFamily="18" charset="0"/>
              </a:rPr>
              <a:t>Goldreich</a:t>
            </a:r>
            <a:r>
              <a:rPr lang="en-US" sz="2000" dirty="0" smtClean="0">
                <a:latin typeface="Cambria" panose="02040503050406030204" pitchFamily="18" charset="0"/>
              </a:rPr>
              <a:t>, and C.P. </a:t>
            </a:r>
            <a:r>
              <a:rPr lang="en-US" sz="2000" dirty="0" err="1" smtClean="0">
                <a:latin typeface="Cambria" panose="02040503050406030204" pitchFamily="18" charset="0"/>
              </a:rPr>
              <a:t>Schnorr</a:t>
            </a:r>
            <a:r>
              <a:rPr lang="en-US" sz="2000" dirty="0" smtClean="0">
                <a:latin typeface="Cambria" panose="02040503050406030204" pitchFamily="18" charset="0"/>
              </a:rPr>
              <a:t/>
            </a:r>
            <a:br>
              <a:rPr lang="en-US" sz="2000" dirty="0" smtClean="0">
                <a:latin typeface="Cambria" panose="02040503050406030204" pitchFamily="18" charset="0"/>
              </a:rPr>
            </a:br>
            <a:r>
              <a:rPr lang="en-US" sz="2000" dirty="0" smtClean="0">
                <a:latin typeface="Cambria" panose="02040503050406030204" pitchFamily="18" charset="0"/>
                <a:hlinkClick r:id="rId3"/>
              </a:rPr>
              <a:t>On the hardness of the least-</a:t>
            </a:r>
            <a:r>
              <a:rPr lang="en-US" sz="2000" dirty="0" err="1" smtClean="0">
                <a:latin typeface="Cambria" panose="02040503050406030204" pitchFamily="18" charset="0"/>
                <a:hlinkClick r:id="rId3"/>
              </a:rPr>
              <a:t>signficant</a:t>
            </a:r>
            <a:r>
              <a:rPr lang="en-US" sz="2000" dirty="0" smtClean="0">
                <a:latin typeface="Cambria" panose="02040503050406030204" pitchFamily="18" charset="0"/>
                <a:hlinkClick r:id="rId3"/>
              </a:rPr>
              <a:t> bits of the RSA and Rabin functions</a:t>
            </a:r>
            <a:r>
              <a:rPr lang="en-US" sz="2000" dirty="0" smtClean="0">
                <a:latin typeface="Cambria" panose="02040503050406030204" pitchFamily="18" charset="0"/>
              </a:rPr>
              <a:t>,  1984</a:t>
            </a:r>
            <a:endParaRPr lang="en-US" sz="20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85720" y="1500174"/>
                <a:ext cx="8501122" cy="2246769"/>
              </a:xfrm>
              <a:prstGeom prst="rect">
                <a:avLst/>
              </a:prstGeom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sz="2800" dirty="0" smtClean="0">
                    <a:latin typeface="Cambria" panose="02040503050406030204" pitchFamily="18" charset="0"/>
                  </a:rPr>
                  <a:t>Suppose the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RSA assumption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dirty="0" smtClean="0">
                    <a:latin typeface="Cambria" panose="02040503050406030204" pitchFamily="18" charset="0"/>
                  </a:rPr>
                  <a:t>holds.</a:t>
                </a:r>
              </a:p>
              <a:p>
                <a:pPr>
                  <a:buNone/>
                </a:pPr>
                <a:r>
                  <a:rPr lang="en-US" sz="2800" dirty="0" smtClean="0">
                    <a:latin typeface="Cambria" panose="02040503050406030204" pitchFamily="18" charset="0"/>
                  </a:rPr>
                  <a:t>Then every poly-time adversary wins </a:t>
                </a:r>
                <a:r>
                  <a:rPr lang="en-US" sz="2800" b="1" dirty="0" smtClean="0">
                    <a:latin typeface="Cambria" panose="02040503050406030204" pitchFamily="18" charset="0"/>
                  </a:rPr>
                  <a:t>Game 2</a:t>
                </a:r>
                <a:r>
                  <a:rPr lang="en-US" sz="2800" dirty="0" smtClean="0">
                    <a:latin typeface="Cambria" panose="02040503050406030204" pitchFamily="18" charset="0"/>
                  </a:rPr>
                  <a:t> with a probability at most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𝜺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800" b="1" dirty="0" smtClean="0">
                  <a:solidFill>
                    <a:srgbClr val="FF0000"/>
                  </a:solidFill>
                  <a:latin typeface="Cambria" panose="02040503050406030204" pitchFamily="18" charset="0"/>
                  <a:cs typeface="Arial"/>
                </a:endParaRPr>
              </a:p>
              <a:p>
                <a:pPr>
                  <a:buNone/>
                </a:pPr>
                <a:r>
                  <a:rPr lang="en-US" sz="2800" dirty="0" smtClean="0">
                    <a:latin typeface="Cambria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l-GR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/>
                      </a:rPr>
                      <m:t>𝜺</m:t>
                    </m:r>
                    <m:r>
                      <a:rPr lang="el-GR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Cambria" panose="02040503050406030204" pitchFamily="18" charset="0"/>
                  </a:rPr>
                  <a:t>is negligible.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20" y="1500174"/>
                <a:ext cx="8501122" cy="224676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906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4498" y="1571612"/>
            <a:ext cx="8229600" cy="51149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Suppose we are given a poly-time adversary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that wins the </a:t>
            </a:r>
            <a:r>
              <a:rPr lang="en-US" b="1" dirty="0" smtClean="0"/>
              <a:t>LSB game</a:t>
            </a:r>
            <a:r>
              <a:rPr lang="en-US" dirty="0" smtClean="0"/>
              <a:t>.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We construct a poly-time adversary 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that breaks the </a:t>
            </a:r>
            <a:r>
              <a:rPr lang="en-US" b="1" dirty="0" smtClean="0"/>
              <a:t>RSA assumption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C:\Users\Stefan\Pictures\Microsoft Clip Organizer\j042384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071678"/>
            <a:ext cx="1000132" cy="1098737"/>
          </a:xfrm>
          <a:prstGeom prst="rect">
            <a:avLst/>
          </a:prstGeom>
          <a:noFill/>
        </p:spPr>
      </p:pic>
      <p:pic>
        <p:nvPicPr>
          <p:cNvPr id="5" name="Picture 5" descr="MCj043594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5000636"/>
            <a:ext cx="1571636" cy="1086453"/>
          </a:xfrm>
          <a:prstGeom prst="rect">
            <a:avLst/>
          </a:prstGeom>
          <a:noFill/>
        </p:spPr>
      </p:pic>
      <p:sp>
        <p:nvSpPr>
          <p:cNvPr id="6" name="Down Arrow 5"/>
          <p:cNvSpPr/>
          <p:nvPr/>
        </p:nvSpPr>
        <p:spPr>
          <a:xfrm>
            <a:off x="4071934" y="3643314"/>
            <a:ext cx="3286148" cy="928694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/>
              <p:cNvSpPr/>
              <p:nvPr/>
            </p:nvSpPr>
            <p:spPr>
              <a:xfrm>
                <a:off x="214282" y="2285992"/>
                <a:ext cx="3429024" cy="2143140"/>
              </a:xfrm>
              <a:prstGeom prst="wedgeRectCallout">
                <a:avLst>
                  <a:gd name="adj1" fmla="val 65870"/>
                  <a:gd name="adj2" fmla="val 3511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latin typeface="Cambria" panose="02040503050406030204" pitchFamily="18" charset="0"/>
                  </a:rPr>
                  <a:t>For simplicity suppose that this happens with probability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1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</a:p>
              <a:p>
                <a:pPr algn="ctr"/>
                <a:endParaRPr lang="en-US" sz="2400" b="1" dirty="0" smtClean="0">
                  <a:solidFill>
                    <a:srgbClr val="C00000"/>
                  </a:solidFill>
                  <a:latin typeface="Cambria" panose="02040503050406030204" pitchFamily="18" charset="0"/>
                </a:endParaRPr>
              </a:p>
              <a:p>
                <a:pPr algn="ctr"/>
                <a:r>
                  <a:rPr lang="en-US" sz="2400" dirty="0" smtClean="0">
                    <a:latin typeface="Cambria" panose="02040503050406030204" pitchFamily="18" charset="0"/>
                  </a:rPr>
                  <a:t>(not: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/>
                      </a:rPr>
                      <m:t>𝜺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</a:rPr>
                  <a:t>)</a:t>
                </a:r>
                <a:endParaRPr lang="en-US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82" y="2285992"/>
                <a:ext cx="3429024" cy="2143140"/>
              </a:xfrm>
              <a:prstGeom prst="wedgeRectCallout">
                <a:avLst>
                  <a:gd name="adj1" fmla="val 65870"/>
                  <a:gd name="adj2" fmla="val 3511"/>
                </a:avLst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096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construction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28860" y="2357430"/>
            <a:ext cx="6286544" cy="3571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4" name="Picture 3" descr="C:\Users\Stefan\Pictures\Microsoft Clip Organizer\j042384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3143248"/>
            <a:ext cx="1357322" cy="1491143"/>
          </a:xfrm>
          <a:prstGeom prst="rect">
            <a:avLst/>
          </a:prstGeom>
          <a:noFill/>
        </p:spPr>
      </p:pic>
      <p:pic>
        <p:nvPicPr>
          <p:cNvPr id="5" name="Picture 5" descr="MCj043594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2000240"/>
            <a:ext cx="2071702" cy="143214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Left Arrow 5"/>
              <p:cNvSpPr/>
              <p:nvPr/>
            </p:nvSpPr>
            <p:spPr>
              <a:xfrm flipH="1">
                <a:off x="285720" y="1928802"/>
                <a:ext cx="1643074" cy="1285884"/>
              </a:xfrm>
              <a:prstGeom prst="left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Left Arrow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85720" y="1928802"/>
                <a:ext cx="1643074" cy="1285884"/>
              </a:xfrm>
              <a:prstGeom prst="leftArrow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ight Arrow 7"/>
              <p:cNvSpPr/>
              <p:nvPr/>
            </p:nvSpPr>
            <p:spPr>
              <a:xfrm>
                <a:off x="4286248" y="2506359"/>
                <a:ext cx="2214578" cy="750346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8" name="Right Arrow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248" y="2506359"/>
                <a:ext cx="2214578" cy="750346"/>
              </a:xfrm>
              <a:prstGeom prst="rightArrow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Left Arrow 8"/>
              <p:cNvSpPr/>
              <p:nvPr/>
            </p:nvSpPr>
            <p:spPr>
              <a:xfrm>
                <a:off x="4286248" y="3178720"/>
                <a:ext cx="2129402" cy="750346"/>
              </a:xfrm>
              <a:prstGeom prst="leftArrow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</m:sSubSup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𝐦𝐨𝐝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9" name="Left Arrow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248" y="3178720"/>
                <a:ext cx="2129402" cy="750346"/>
              </a:xfrm>
              <a:prstGeom prst="leftArrow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ight Arrow 9"/>
              <p:cNvSpPr/>
              <p:nvPr/>
            </p:nvSpPr>
            <p:spPr>
              <a:xfrm>
                <a:off x="4357686" y="4357694"/>
                <a:ext cx="2214578" cy="750346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0" name="Right Arrow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686" y="4357694"/>
                <a:ext cx="2214578" cy="750346"/>
              </a:xfrm>
              <a:prstGeom prst="rightArrow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Left Arrow 10"/>
              <p:cNvSpPr/>
              <p:nvPr/>
            </p:nvSpPr>
            <p:spPr>
              <a:xfrm>
                <a:off x="4357686" y="4982653"/>
                <a:ext cx="2129402" cy="750346"/>
              </a:xfrm>
              <a:prstGeom prst="leftArrow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pl-PL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  <m:sup>
                          <m:r>
                            <a:rPr lang="pl-PL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</m:sSubSup>
                      <m:r>
                        <a:rPr lang="pl-PL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𝐦𝐨𝐝</m:t>
                      </m:r>
                      <m:r>
                        <a:rPr lang="pl-PL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1" name="Left Arrow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686" y="4982653"/>
                <a:ext cx="2129402" cy="750346"/>
              </a:xfrm>
              <a:prstGeom prst="leftArrow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 rot="5400000" flipH="1">
            <a:off x="4955357" y="3953207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</a:rPr>
              <a:t>. . .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Left Arrow 12"/>
              <p:cNvSpPr/>
              <p:nvPr/>
            </p:nvSpPr>
            <p:spPr>
              <a:xfrm>
                <a:off x="214282" y="4786322"/>
                <a:ext cx="2000264" cy="1143008"/>
              </a:xfrm>
              <a:prstGeom prst="leftArrow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</m:sSup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𝐦𝐨𝐝</m:t>
                      </m:r>
                      <m:r>
                        <a:rPr lang="pl-PL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𝐍</m:t>
                      </m:r>
                    </m:oMath>
                  </m:oMathPara>
                </a14:m>
                <a:endParaRPr lang="en-US" b="1" baseline="30000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3" name="Left Arrow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82" y="4786322"/>
                <a:ext cx="2000264" cy="1143008"/>
              </a:xfrm>
              <a:prstGeom prst="leftArrow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38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n-US" dirty="0" smtClean="0"/>
              <a:t>Observation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3328998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None/>
                </a:pPr>
                <a:r>
                  <a:rPr lang="en-US" dirty="0" smtClean="0"/>
                  <a:t>Adversary               </a:t>
                </a:r>
                <a:r>
                  <a:rPr lang="pl-PL" dirty="0" smtClean="0"/>
                  <a:t>that </a:t>
                </a:r>
                <a:r>
                  <a:rPr lang="en-US" dirty="0" smtClean="0"/>
                  <a:t>can</a:t>
                </a:r>
                <a:r>
                  <a:rPr lang="pl-PL" dirty="0" smtClean="0"/>
                  <a:t> compute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pPr algn="ctr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LSB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baseline="30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>
                  <a:buNone/>
                </a:pPr>
                <a:endParaRPr lang="en-US" dirty="0" smtClean="0"/>
              </a:p>
              <a:p>
                <a:pPr>
                  <a:buNone/>
                </a:pPr>
                <a:r>
                  <a:rPr lang="en-US" dirty="0" smtClean="0"/>
                  <a:t>can </a:t>
                </a:r>
                <a:r>
                  <a:rPr lang="en-US" dirty="0" smtClean="0"/>
                  <a:t>also be used to compute (for any </a:t>
                </a:r>
                <a14:m>
                  <m:oMath xmlns:m="http://schemas.openxmlformats.org/officeDocument/2006/math">
                    <m:r>
                      <a:rPr lang="pl-PL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pl-PL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pl-PL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l-PL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pl-PL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  <m:sup>
                        <m:r>
                          <a:rPr lang="pl-PL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)</a:t>
                </a:r>
                <a:endParaRPr lang="en-US" dirty="0" smtClean="0"/>
              </a:p>
              <a:p>
                <a:pPr algn="ctr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LSB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baseline="30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>
                  <a:buNone/>
                </a:pPr>
                <a:endParaRPr lang="en-US" dirty="0" smtClean="0"/>
              </a:p>
              <a:p>
                <a:pPr>
                  <a:buNone/>
                </a:pPr>
                <a:r>
                  <a:rPr lang="en-US" dirty="0" smtClean="0"/>
                  <a:t>How?</a:t>
                </a:r>
              </a:p>
              <a:p>
                <a:pPr>
                  <a:buNone/>
                </a:pPr>
                <a:endParaRPr lang="en-US" dirty="0" smtClean="0"/>
              </a:p>
              <a:p>
                <a:pPr>
                  <a:buNone/>
                </a:pPr>
                <a:endParaRPr lang="en-US" dirty="0" smtClean="0"/>
              </a:p>
              <a:p>
                <a:pPr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3328998"/>
              </a:xfrm>
              <a:blipFill>
                <a:blip r:embed="rId3"/>
                <a:stretch>
                  <a:fillRect l="-1333" t="-531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:\Users\Stefan\Pictures\Microsoft Clip Organizer\j0423848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1214422"/>
            <a:ext cx="928694" cy="1020256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Left Arrow 5"/>
              <p:cNvSpPr/>
              <p:nvPr/>
            </p:nvSpPr>
            <p:spPr>
              <a:xfrm flipH="1">
                <a:off x="785786" y="4786346"/>
                <a:ext cx="2643206" cy="1285884"/>
              </a:xfrm>
              <a:prstGeom prst="left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 err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p>
                      </m:sSup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Left Arrow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85786" y="4786346"/>
                <a:ext cx="2643206" cy="1285884"/>
              </a:xfrm>
              <a:prstGeom prst="leftArrow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ight Arrow 7"/>
              <p:cNvSpPr/>
              <p:nvPr/>
            </p:nvSpPr>
            <p:spPr>
              <a:xfrm>
                <a:off x="4286248" y="4000528"/>
                <a:ext cx="4286280" cy="2714620"/>
              </a:xfrm>
              <a:prstGeom prst="rightArrow">
                <a:avLst>
                  <a:gd name="adj1" fmla="val 66725"/>
                  <a:gd name="adj2" fmla="val 18187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latin typeface="Cambria" panose="02040503050406030204" pitchFamily="18" charset="0"/>
                  </a:rPr>
                  <a:t/>
                </a:r>
                <a:br>
                  <a:rPr lang="en-US" sz="2400" dirty="0" smtClean="0">
                    <a:latin typeface="Cambria" panose="02040503050406030204" pitchFamily="18" charset="0"/>
                  </a:rPr>
                </a:br>
                <a:r>
                  <a:rPr lang="en-US" sz="2400" dirty="0" smtClean="0">
                    <a:latin typeface="Cambria" panose="02040503050406030204" pitchFamily="18" charset="0"/>
                  </a:rPr>
                  <a:t>outputs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’= 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𝐋𝐒𝐁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((</m:t>
                      </m:r>
                      <m:r>
                        <a:rPr lang="en-US" sz="24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baseline="30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· 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 smtClean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  <a:p>
                <a:pPr algn="ctr"/>
                <a:r>
                  <a:rPr lang="en-US" sz="2400" b="1" dirty="0" smtClean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𝐋𝐒𝐁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1" baseline="30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𝒆𝒅</m:t>
                    </m:r>
                    <m:r>
                      <a:rPr lang="en-US" sz="2400" b="1" i="1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· </m:t>
                    </m:r>
                    <m:r>
                      <a:rPr lang="en-US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baseline="30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en-US" sz="2400" b="1" dirty="0" smtClean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  <a:p>
                <a:pPr algn="ctr"/>
                <a:r>
                  <a:rPr lang="en-US" sz="2400" b="1" dirty="0" smtClean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𝐋𝐒𝐁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· </m:t>
                    </m:r>
                    <m:r>
                      <a:rPr lang="en-US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baseline="30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en-US" sz="2400" b="1" dirty="0" smtClean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  <a:p>
                <a:pPr algn="ctr"/>
                <a:endParaRPr lang="en-US" sz="2400" b="1" dirty="0">
                  <a:solidFill>
                    <a:srgbClr val="C0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ight Arrow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248" y="4000528"/>
                <a:ext cx="4286280" cy="2714620"/>
              </a:xfrm>
              <a:prstGeom prst="rightArrow">
                <a:avLst>
                  <a:gd name="adj1" fmla="val 66725"/>
                  <a:gd name="adj2" fmla="val 18187"/>
                </a:avLst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3" descr="C:\Users\Stefan\Pictures\Microsoft Clip Organizer\j0423848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786346"/>
            <a:ext cx="1096781" cy="12049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050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167" y="0"/>
            <a:ext cx="3842261" cy="1325563"/>
          </a:xfrm>
        </p:spPr>
        <p:txBody>
          <a:bodyPr/>
          <a:lstStyle/>
          <a:p>
            <a:r>
              <a:rPr lang="en-US" dirty="0" smtClean="0"/>
              <a:t>The method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None/>
                </a:pPr>
                <a:r>
                  <a:rPr lang="en-US" dirty="0" smtClean="0"/>
                  <a:t>The adversary                     will use               to 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compute:</a:t>
                </a:r>
              </a:p>
              <a:p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𝐋𝐒𝐁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𝐋𝐒𝐁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𝐋𝐒𝐁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algn="r">
                  <a:buNone/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Why is it useful?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6" t="-2381" r="-1623" b="-294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5" descr="MCj043594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5107" y="1389685"/>
            <a:ext cx="1451659" cy="1003514"/>
          </a:xfrm>
          <a:prstGeom prst="rect">
            <a:avLst/>
          </a:prstGeom>
          <a:noFill/>
        </p:spPr>
      </p:pic>
      <p:pic>
        <p:nvPicPr>
          <p:cNvPr id="5" name="Picture 4" descr="C:\Users\Stefan\Pictures\Microsoft Clip Organizer\j0423848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7041" y="1454117"/>
            <a:ext cx="928694" cy="10202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5400000">
            <a:off x="1268824" y="4734833"/>
            <a:ext cx="535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mbria" panose="02040503050406030204" pitchFamily="18" charset="0"/>
              </a:rPr>
              <a:t>. . .</a:t>
            </a:r>
            <a:endParaRPr lang="en-US" sz="2400" b="1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513970" y="424991"/>
                <a:ext cx="2647841" cy="47557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pl-PL" sz="2400" dirty="0" smtClean="0"/>
                  <a:t>Let </a:t>
                </a:r>
                <a14:m>
                  <m:oMath xmlns:m="http://schemas.openxmlformats.org/officeDocument/2006/math">
                    <m:r>
                      <a:rPr lang="pl-PL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pl-PL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sSup>
                      <m:sSupPr>
                        <m:ctrlPr>
                          <a:rPr lang="pl-PL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pl-PL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pl-PL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pl-PL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pl-PL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l-PL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970" y="424991"/>
                <a:ext cx="2647841" cy="4755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689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Observation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428991" y="2071678"/>
          <a:ext cx="2357454" cy="428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8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62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1</a:t>
                      </a:r>
                      <a:endParaRPr lang="en-US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. . .</a:t>
                      </a:r>
                      <a:endParaRPr lang="en-US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N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-1</a:t>
                      </a:r>
                      <a:endParaRPr lang="en-US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285984" y="3000372"/>
          <a:ext cx="47149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2</a:t>
                      </a:r>
                      <a:endParaRPr lang="en-US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.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. .</a:t>
                      </a:r>
                      <a:endParaRPr lang="en-US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2</a:t>
                      </a:r>
                      <a:r>
                        <a:rPr lang="en-US" b="1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N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-2</a:t>
                      </a:r>
                      <a:endParaRPr lang="en-US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rapezoid 9"/>
          <p:cNvSpPr/>
          <p:nvPr/>
        </p:nvSpPr>
        <p:spPr>
          <a:xfrm>
            <a:off x="2285983" y="2571744"/>
            <a:ext cx="4643471" cy="357190"/>
          </a:xfrm>
          <a:prstGeom prst="trapezoid">
            <a:avLst>
              <a:gd name="adj" fmla="val 31918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2285984" y="3929066"/>
          <a:ext cx="2357454" cy="428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8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62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1</a:t>
                      </a:r>
                      <a:endParaRPr lang="en-US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. . .</a:t>
                      </a:r>
                      <a:endParaRPr lang="en-US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N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-1</a:t>
                      </a:r>
                      <a:endParaRPr lang="en-US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/>
          </p:nvPr>
        </p:nvGraphicFramePr>
        <p:xfrm>
          <a:off x="4643438" y="3929066"/>
          <a:ext cx="2357454" cy="428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8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62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1</a:t>
                      </a:r>
                      <a:endParaRPr lang="en-US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. . .</a:t>
                      </a:r>
                      <a:endParaRPr lang="en-US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N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-1</a:t>
                      </a:r>
                      <a:endParaRPr lang="en-US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785786" y="2143116"/>
                <a:ext cx="2840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86" y="2143116"/>
                <a:ext cx="284052" cy="369332"/>
              </a:xfrm>
              <a:prstGeom prst="rect">
                <a:avLst/>
              </a:prstGeom>
              <a:blipFill>
                <a:blip r:embed="rId3"/>
                <a:stretch>
                  <a:fillRect r="-13043" b="-833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741904" y="3000372"/>
                <a:ext cx="5116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04" y="3000372"/>
                <a:ext cx="511679" cy="369332"/>
              </a:xfrm>
              <a:prstGeom prst="rect">
                <a:avLst/>
              </a:prstGeom>
              <a:blipFill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714348" y="4000504"/>
                <a:ext cx="12731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𝐦𝐨𝐝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48" y="4000504"/>
                <a:ext cx="1273104" cy="369332"/>
              </a:xfrm>
              <a:prstGeom prst="rect">
                <a:avLst/>
              </a:prstGeom>
              <a:blipFill>
                <a:blip r:embed="rId5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eft Brace 27"/>
          <p:cNvSpPr/>
          <p:nvPr/>
        </p:nvSpPr>
        <p:spPr>
          <a:xfrm rot="16200000">
            <a:off x="3214678" y="3500438"/>
            <a:ext cx="500066" cy="2357454"/>
          </a:xfrm>
          <a:prstGeom prst="leftBrace">
            <a:avLst>
              <a:gd name="adj1" fmla="val 3227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29" name="Left Brace 28"/>
          <p:cNvSpPr/>
          <p:nvPr/>
        </p:nvSpPr>
        <p:spPr>
          <a:xfrm rot="16200000">
            <a:off x="5572132" y="3500438"/>
            <a:ext cx="500066" cy="2357454"/>
          </a:xfrm>
          <a:prstGeom prst="leftBrace">
            <a:avLst>
              <a:gd name="adj1" fmla="val 3227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3236182" y="4851689"/>
                <a:ext cx="8002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182" y="4851689"/>
                <a:ext cx="800219" cy="369332"/>
              </a:xfrm>
              <a:prstGeom prst="rect">
                <a:avLst/>
              </a:prstGeom>
              <a:blipFill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5682040" y="4856318"/>
                <a:ext cx="13532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040" y="4856318"/>
                <a:ext cx="1353256" cy="369332"/>
              </a:xfrm>
              <a:prstGeom prst="rect">
                <a:avLst/>
              </a:prstGeom>
              <a:blipFill>
                <a:blip r:embed="rId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2285984" y="3429000"/>
            <a:ext cx="4714908" cy="4286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2894001" y="3321843"/>
            <a:ext cx="3499668" cy="794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Left Brace 35"/>
          <p:cNvSpPr/>
          <p:nvPr/>
        </p:nvSpPr>
        <p:spPr>
          <a:xfrm rot="5400000">
            <a:off x="3786182" y="1214422"/>
            <a:ext cx="500066" cy="1214446"/>
          </a:xfrm>
          <a:prstGeom prst="leftBrace">
            <a:avLst>
              <a:gd name="adj1" fmla="val 3227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7" name="Left Brace 36"/>
          <p:cNvSpPr/>
          <p:nvPr/>
        </p:nvSpPr>
        <p:spPr>
          <a:xfrm rot="5400000">
            <a:off x="4964909" y="1250141"/>
            <a:ext cx="500066" cy="1143008"/>
          </a:xfrm>
          <a:prstGeom prst="leftBrace">
            <a:avLst>
              <a:gd name="adj1" fmla="val 3227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2969301" y="1208755"/>
                <a:ext cx="17075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≤(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𝑵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−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𝟏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)/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𝟐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301" y="1208755"/>
                <a:ext cx="1707519" cy="369332"/>
              </a:xfrm>
              <a:prstGeom prst="rect">
                <a:avLst/>
              </a:prstGeom>
              <a:blipFill>
                <a:blip r:embed="rId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4672011" y="1208755"/>
                <a:ext cx="17075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𝒚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&gt;(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𝑵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−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𝟏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)/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𝟐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11" y="1208755"/>
                <a:ext cx="1707519" cy="369332"/>
              </a:xfrm>
              <a:prstGeom prst="rect">
                <a:avLst/>
              </a:prstGeom>
              <a:blipFill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491714" y="3862004"/>
                <a:ext cx="15872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mbria" panose="02040503050406030204" pitchFamily="18" charset="0"/>
                  </a:rPr>
                  <a:t>Remember:</a:t>
                </a:r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𝒑𝒒</m:t>
                    </m:r>
                  </m:oMath>
                </a14:m>
                <a:r>
                  <a:rPr lang="en-US" dirty="0" smtClean="0">
                    <a:latin typeface="Cambria" panose="02040503050406030204" pitchFamily="18" charset="0"/>
                  </a:rPr>
                  <a:t> is odd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714" y="3862004"/>
                <a:ext cx="1587294" cy="646331"/>
              </a:xfrm>
              <a:prstGeom prst="rect">
                <a:avLst/>
              </a:prstGeom>
              <a:blipFill rotWithShape="0">
                <a:blip r:embed="rId10"/>
                <a:stretch>
                  <a:fillRect l="-3462" t="-6604" r="-2308" b="-1320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Left Arrow 41"/>
          <p:cNvSpPr/>
          <p:nvPr/>
        </p:nvSpPr>
        <p:spPr>
          <a:xfrm rot="16200000" flipH="1">
            <a:off x="3000364" y="5286388"/>
            <a:ext cx="928694" cy="642942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even</a:t>
            </a:r>
            <a:endParaRPr lang="en-US" b="1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357158" y="6143644"/>
                <a:ext cx="60224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u="sng" dirty="0" smtClean="0">
                    <a:latin typeface="Cambria" panose="02040503050406030204" pitchFamily="18" charset="0"/>
                  </a:rPr>
                  <a:t>Moral</a:t>
                </a:r>
                <a:r>
                  <a:rPr lang="en-US" sz="2000" dirty="0" smtClean="0">
                    <a:latin typeface="Cambria" panose="020405030504060302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pl-PL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pl-PL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𝟏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,…,(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𝑵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−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𝟏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)/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𝟐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] 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Cambria" panose="02040503050406030204" pitchFamily="18" charset="0"/>
                    <a:sym typeface="Symbol"/>
                  </a:rPr>
                  <a:t>iff 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𝟐</m:t>
                    </m:r>
                    <m:r>
                      <a:rPr lang="pl-PL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𝒚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sz="20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𝐦𝐨𝐝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𝑵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Cambria" panose="02040503050406030204" pitchFamily="18" charset="0"/>
                    <a:sym typeface="Symbol"/>
                  </a:rPr>
                  <a:t>is even</a:t>
                </a:r>
                <a:r>
                  <a:rPr lang="en-US" sz="2000" dirty="0" smtClean="0">
                    <a:latin typeface="Cambria" panose="02040503050406030204" pitchFamily="18" charset="0"/>
                  </a:rPr>
                  <a:t> </a:t>
                </a:r>
                <a:endParaRPr lang="en-US" sz="2000" dirty="0"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58" y="6143644"/>
                <a:ext cx="6022418" cy="400110"/>
              </a:xfrm>
              <a:prstGeom prst="rect">
                <a:avLst/>
              </a:prstGeom>
              <a:blipFill>
                <a:blip r:embed="rId11"/>
                <a:stretch>
                  <a:fillRect l="-1113" t="-9231" b="-2769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Left Arrow 43"/>
          <p:cNvSpPr/>
          <p:nvPr/>
        </p:nvSpPr>
        <p:spPr>
          <a:xfrm rot="16200000" flipH="1">
            <a:off x="5380490" y="5301785"/>
            <a:ext cx="928694" cy="642942"/>
          </a:xfrm>
          <a:prstGeom prst="lef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odd</a:t>
            </a:r>
            <a:endParaRPr lang="en-US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31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/>
      <p:bldP spid="27" grpId="0"/>
      <p:bldP spid="28" grpId="0" animBg="1"/>
      <p:bldP spid="29" grpId="0" animBg="1"/>
      <p:bldP spid="30" grpId="0"/>
      <p:bldP spid="31" grpId="0"/>
      <p:bldP spid="32" grpId="0" animBg="1"/>
      <p:bldP spid="36" grpId="0" animBg="1"/>
      <p:bldP spid="37" grpId="0" animBg="1"/>
      <p:bldP spid="38" grpId="0"/>
      <p:bldP spid="39" grpId="0"/>
      <p:bldP spid="41" grpId="0"/>
      <p:bldP spid="42" grpId="0" animBg="1"/>
      <p:bldP spid="43" grpId="0"/>
      <p:bldP spid="4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643302" y="1544553"/>
          <a:ext cx="2286019" cy="428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2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62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1</a:t>
                      </a:r>
                      <a:endParaRPr lang="en-US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. . .</a:t>
                      </a:r>
                      <a:endParaRPr lang="en-US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N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-1</a:t>
                      </a:r>
                      <a:endParaRPr lang="en-US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928660" y="2473247"/>
          <a:ext cx="80724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0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4</a:t>
                      </a:r>
                      <a:endParaRPr lang="en-US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.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. .</a:t>
                      </a:r>
                      <a:endParaRPr lang="en-US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4</a:t>
                      </a:r>
                      <a:r>
                        <a:rPr lang="en-US" b="1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N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-4</a:t>
                      </a:r>
                      <a:endParaRPr lang="en-US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rapezoid 9"/>
          <p:cNvSpPr/>
          <p:nvPr/>
        </p:nvSpPr>
        <p:spPr>
          <a:xfrm>
            <a:off x="928661" y="2044619"/>
            <a:ext cx="8072494" cy="357190"/>
          </a:xfrm>
          <a:prstGeom prst="trapezoid">
            <a:avLst>
              <a:gd name="adj" fmla="val 79629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428595" y="1615991"/>
                <a:ext cx="2840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95" y="1615991"/>
                <a:ext cx="284052" cy="369332"/>
              </a:xfrm>
              <a:prstGeom prst="rect">
                <a:avLst/>
              </a:prstGeom>
              <a:blipFill>
                <a:blip r:embed="rId3"/>
                <a:stretch>
                  <a:fillRect r="-10638" b="-819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384713" y="2473247"/>
                <a:ext cx="5116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13" y="2473247"/>
                <a:ext cx="511679" cy="369332"/>
              </a:xfrm>
              <a:prstGeom prst="rect">
                <a:avLst/>
              </a:prstGeom>
              <a:blipFill>
                <a:blip r:embed="rId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0" y="3330503"/>
                <a:ext cx="8258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𝐦𝐨𝐝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30503"/>
                <a:ext cx="825845" cy="646331"/>
              </a:xfrm>
              <a:prstGeom prst="rect">
                <a:avLst/>
              </a:prstGeom>
              <a:blipFill>
                <a:blip r:embed="rId5"/>
                <a:stretch>
                  <a:fillRect r="-6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eft Brace 27"/>
          <p:cNvSpPr/>
          <p:nvPr/>
        </p:nvSpPr>
        <p:spPr>
          <a:xfrm rot="16200000">
            <a:off x="1643042" y="3116189"/>
            <a:ext cx="500066" cy="1928826"/>
          </a:xfrm>
          <a:prstGeom prst="leftBrace">
            <a:avLst>
              <a:gd name="adj1" fmla="val 3227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29" name="Left Brace 28"/>
          <p:cNvSpPr/>
          <p:nvPr/>
        </p:nvSpPr>
        <p:spPr>
          <a:xfrm rot="16200000">
            <a:off x="3571868" y="3116189"/>
            <a:ext cx="500066" cy="1928826"/>
          </a:xfrm>
          <a:prstGeom prst="leftBrace">
            <a:avLst>
              <a:gd name="adj1" fmla="val 3227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1491827" y="4327098"/>
                <a:ext cx="8002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827" y="4327098"/>
                <a:ext cx="800219" cy="369332"/>
              </a:xfrm>
              <a:prstGeom prst="rect">
                <a:avLst/>
              </a:prstGeom>
              <a:blipFill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7107616" y="4345304"/>
                <a:ext cx="14911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616" y="4345304"/>
                <a:ext cx="1491114" cy="369332"/>
              </a:xfrm>
              <a:prstGeom prst="rect">
                <a:avLst/>
              </a:prstGeom>
              <a:blipFill>
                <a:blip r:embed="rId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928661" y="2901875"/>
            <a:ext cx="8072494" cy="4286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6" name="Left Brace 35"/>
          <p:cNvSpPr/>
          <p:nvPr/>
        </p:nvSpPr>
        <p:spPr>
          <a:xfrm rot="5400000">
            <a:off x="3679024" y="1008768"/>
            <a:ext cx="500066" cy="571504"/>
          </a:xfrm>
          <a:prstGeom prst="leftBrace">
            <a:avLst>
              <a:gd name="adj1" fmla="val 3227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643302" y="596001"/>
                <a:ext cx="114787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𝑵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−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𝟏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)/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𝟒</m:t>
                      </m:r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302" y="596001"/>
                <a:ext cx="1147878" cy="338554"/>
              </a:xfrm>
              <a:prstGeom prst="rect">
                <a:avLst/>
              </a:prstGeom>
              <a:blipFill rotWithShape="0">
                <a:blip r:embed="rId8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Left Arrow 41"/>
          <p:cNvSpPr/>
          <p:nvPr/>
        </p:nvSpPr>
        <p:spPr>
          <a:xfrm rot="16200000" flipH="1">
            <a:off x="1448346" y="4739644"/>
            <a:ext cx="889457" cy="642942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even</a:t>
            </a:r>
            <a:endParaRPr lang="en-US" b="1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545927" y="5813340"/>
                <a:ext cx="7538154" cy="557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u="sng" dirty="0" smtClean="0">
                    <a:latin typeface="Cambria" panose="02040503050406030204" pitchFamily="18" charset="0"/>
                  </a:rPr>
                  <a:t>Moral</a:t>
                </a:r>
                <a:r>
                  <a:rPr lang="en-US" sz="2000" dirty="0" smtClean="0">
                    <a:latin typeface="Cambria" panose="020405030504060302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pl-PL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pl-PL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𝟏</m:t>
                        </m:r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,…,</m:t>
                        </m:r>
                        <m:f>
                          <m:fPr>
                            <m:ctrlPr>
                              <a:rPr lang="en-US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en-US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𝑵</m:t>
                            </m:r>
                            <m:r>
                              <a:rPr lang="en-US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−</m:t>
                            </m:r>
                            <m:r>
                              <a:rPr lang="en-US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𝟒</m:t>
                            </m:r>
                          </m:den>
                        </m:f>
                      </m:e>
                    </m:d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∪ 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en-US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𝑵</m:t>
                            </m:r>
                          </m:num>
                          <m:den>
                            <m:r>
                              <a:rPr lang="en-US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𝟐</m:t>
                            </m:r>
                          </m:den>
                        </m:f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+</m:t>
                        </m:r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𝟏</m:t>
                        </m:r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,…,</m:t>
                        </m:r>
                        <m:f>
                          <m:fPr>
                            <m:ctrlPr>
                              <a:rPr lang="en-US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en-US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𝟑</m:t>
                            </m:r>
                            <m:d>
                              <m:dPr>
                                <m:ctrlPr>
                                  <a:rPr lang="en-US" sz="20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𝑵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−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𝟏</m:t>
                                </m:r>
                              </m:e>
                            </m:d>
                          </m:num>
                          <m:den>
                            <m:r>
                              <a:rPr lang="en-US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𝟒</m:t>
                            </m:r>
                          </m:den>
                        </m:f>
                      </m:e>
                    </m:d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Cambria" panose="02040503050406030204" pitchFamily="18" charset="0"/>
                    <a:sym typeface="Symbol"/>
                  </a:rPr>
                  <a:t>iff 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𝟒</m:t>
                    </m:r>
                    <m:r>
                      <a:rPr lang="pl-PL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𝒚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sz="20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𝐦𝐨𝐝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𝑵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Cambria" panose="02040503050406030204" pitchFamily="18" charset="0"/>
                    <a:sym typeface="Symbol"/>
                  </a:rPr>
                  <a:t>is even</a:t>
                </a:r>
                <a:r>
                  <a:rPr lang="en-US" sz="2000" dirty="0" smtClean="0">
                    <a:latin typeface="Cambria" panose="02040503050406030204" pitchFamily="18" charset="0"/>
                  </a:rPr>
                  <a:t> </a:t>
                </a:r>
                <a:endParaRPr lang="en-US" sz="2000" dirty="0"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27" y="5813340"/>
                <a:ext cx="7538154" cy="557525"/>
              </a:xfrm>
              <a:prstGeom prst="rect">
                <a:avLst/>
              </a:prstGeom>
              <a:blipFill>
                <a:blip r:embed="rId9"/>
                <a:stretch>
                  <a:fillRect l="-890" b="-439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Left Brace 32"/>
          <p:cNvSpPr/>
          <p:nvPr/>
        </p:nvSpPr>
        <p:spPr>
          <a:xfrm rot="5400000">
            <a:off x="4250528" y="1008768"/>
            <a:ext cx="500066" cy="571504"/>
          </a:xfrm>
          <a:prstGeom prst="leftBrace">
            <a:avLst>
              <a:gd name="adj1" fmla="val 3227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5" name="Left Brace 34"/>
          <p:cNvSpPr/>
          <p:nvPr/>
        </p:nvSpPr>
        <p:spPr>
          <a:xfrm rot="5400000">
            <a:off x="4822032" y="1008768"/>
            <a:ext cx="500066" cy="571504"/>
          </a:xfrm>
          <a:prstGeom prst="leftBrace">
            <a:avLst>
              <a:gd name="adj1" fmla="val 3227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4" name="Left Brace 43"/>
          <p:cNvSpPr/>
          <p:nvPr/>
        </p:nvSpPr>
        <p:spPr>
          <a:xfrm rot="5400000">
            <a:off x="5393536" y="1008768"/>
            <a:ext cx="500066" cy="571504"/>
          </a:xfrm>
          <a:prstGeom prst="leftBrace">
            <a:avLst>
              <a:gd name="adj1" fmla="val 3227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332500" y="232268"/>
                <a:ext cx="114787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𝑵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−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𝟏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)/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𝟐</m:t>
                      </m:r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500" y="232268"/>
                <a:ext cx="1147878" cy="338554"/>
              </a:xfrm>
              <a:prstGeom prst="rect">
                <a:avLst/>
              </a:prstGeom>
              <a:blipFill rotWithShape="0">
                <a:blip r:embed="rId10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844723" y="596001"/>
                <a:ext cx="12713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𝟑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𝑵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−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𝟏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)/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𝟒</m:t>
                      </m:r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723" y="596001"/>
                <a:ext cx="1271310" cy="338554"/>
              </a:xfrm>
              <a:prstGeom prst="rect">
                <a:avLst/>
              </a:prstGeom>
              <a:blipFill rotWithShape="0">
                <a:blip r:embed="rId11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/>
          <p:cNvCxnSpPr/>
          <p:nvPr/>
        </p:nvCxnSpPr>
        <p:spPr>
          <a:xfrm rot="5400000">
            <a:off x="3714743" y="1544553"/>
            <a:ext cx="1000132" cy="1588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4894264" y="1508834"/>
            <a:ext cx="927900" cy="794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Table 54"/>
          <p:cNvGraphicFramePr>
            <a:graphicFrameLocks noGrp="1"/>
          </p:cNvGraphicFramePr>
          <p:nvPr>
            <p:extLst/>
          </p:nvPr>
        </p:nvGraphicFramePr>
        <p:xfrm>
          <a:off x="928664" y="3401941"/>
          <a:ext cx="1928824" cy="428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62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1</a:t>
                      </a:r>
                      <a:endParaRPr lang="en-US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. . .</a:t>
                      </a:r>
                      <a:endParaRPr lang="en-US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N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-1</a:t>
                      </a:r>
                      <a:endParaRPr lang="en-US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/>
          </p:nvPr>
        </p:nvGraphicFramePr>
        <p:xfrm>
          <a:off x="2857488" y="3401941"/>
          <a:ext cx="1928825" cy="428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62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1</a:t>
                      </a:r>
                      <a:endParaRPr lang="en-US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. . .</a:t>
                      </a:r>
                      <a:endParaRPr lang="en-US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N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-1</a:t>
                      </a:r>
                      <a:endParaRPr lang="en-US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>
            <p:extLst/>
          </p:nvPr>
        </p:nvGraphicFramePr>
        <p:xfrm>
          <a:off x="4786313" y="3401941"/>
          <a:ext cx="2143140" cy="428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0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9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62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1</a:t>
                      </a:r>
                      <a:endParaRPr lang="en-US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. . .</a:t>
                      </a:r>
                      <a:endParaRPr lang="en-US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N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-1</a:t>
                      </a:r>
                      <a:endParaRPr lang="en-US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/>
          </p:nvPr>
        </p:nvGraphicFramePr>
        <p:xfrm>
          <a:off x="6929453" y="3401941"/>
          <a:ext cx="2071701" cy="428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62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1</a:t>
                      </a:r>
                      <a:endParaRPr lang="en-US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. . .</a:t>
                      </a:r>
                      <a:endParaRPr lang="en-US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N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-1</a:t>
                      </a:r>
                      <a:endParaRPr lang="en-US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0" name="Straight Connector 59"/>
          <p:cNvCxnSpPr/>
          <p:nvPr/>
        </p:nvCxnSpPr>
        <p:spPr>
          <a:xfrm rot="10800000" flipV="1">
            <a:off x="2857489" y="2044619"/>
            <a:ext cx="1357321" cy="357190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2606660" y="2651842"/>
            <a:ext cx="500860" cy="794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2179621" y="3508304"/>
            <a:ext cx="1357322" cy="1588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357817" y="1973181"/>
            <a:ext cx="1571637" cy="428628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6679420" y="2651842"/>
            <a:ext cx="500066" cy="1588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>
            <a:off x="6287306" y="3544023"/>
            <a:ext cx="1285884" cy="1588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3072596" y="2473248"/>
            <a:ext cx="3428230" cy="793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Left Brace 73"/>
          <p:cNvSpPr/>
          <p:nvPr/>
        </p:nvSpPr>
        <p:spPr>
          <a:xfrm rot="16200000">
            <a:off x="5607851" y="3009032"/>
            <a:ext cx="500066" cy="2143140"/>
          </a:xfrm>
          <a:prstGeom prst="leftBrace">
            <a:avLst>
              <a:gd name="adj1" fmla="val 3227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75" name="Left Brace 74"/>
          <p:cNvSpPr/>
          <p:nvPr/>
        </p:nvSpPr>
        <p:spPr>
          <a:xfrm rot="16200000">
            <a:off x="7715272" y="3044751"/>
            <a:ext cx="500066" cy="2071702"/>
          </a:xfrm>
          <a:prstGeom prst="leftBrace">
            <a:avLst>
              <a:gd name="adj1" fmla="val 3227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/>
              <p:cNvSpPr txBox="1"/>
              <p:nvPr/>
            </p:nvSpPr>
            <p:spPr>
              <a:xfrm>
                <a:off x="3083449" y="4316985"/>
                <a:ext cx="13532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449" y="4316985"/>
                <a:ext cx="1353256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/>
              <p:cNvSpPr txBox="1"/>
              <p:nvPr/>
            </p:nvSpPr>
            <p:spPr>
              <a:xfrm>
                <a:off x="5128970" y="4327098"/>
                <a:ext cx="13692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–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970" y="4327098"/>
                <a:ext cx="1369286" cy="369332"/>
              </a:xfrm>
              <a:prstGeom prst="rect">
                <a:avLst/>
              </a:prstGeom>
              <a:blipFill>
                <a:blip r:embed="rId1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Left Arrow 79"/>
          <p:cNvSpPr/>
          <p:nvPr/>
        </p:nvSpPr>
        <p:spPr>
          <a:xfrm rot="16200000" flipH="1">
            <a:off x="7615522" y="4757851"/>
            <a:ext cx="889457" cy="642942"/>
          </a:xfrm>
          <a:prstGeom prst="lef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odd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83" name="Left Arrow 82"/>
          <p:cNvSpPr/>
          <p:nvPr/>
        </p:nvSpPr>
        <p:spPr>
          <a:xfrm rot="16200000" flipH="1">
            <a:off x="5448874" y="4739644"/>
            <a:ext cx="889457" cy="642942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even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84" name="Left Arrow 83"/>
          <p:cNvSpPr/>
          <p:nvPr/>
        </p:nvSpPr>
        <p:spPr>
          <a:xfrm rot="16200000" flipH="1">
            <a:off x="3448610" y="4811082"/>
            <a:ext cx="889457" cy="642942"/>
          </a:xfrm>
          <a:prstGeom prst="lef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odd</a:t>
            </a:r>
            <a:endParaRPr lang="en-US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37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/>
      <p:bldP spid="27" grpId="0"/>
      <p:bldP spid="28" grpId="0" animBg="1"/>
      <p:bldP spid="29" grpId="0" animBg="1"/>
      <p:bldP spid="30" grpId="0"/>
      <p:bldP spid="31" grpId="0"/>
      <p:bldP spid="32" grpId="0" animBg="1"/>
      <p:bldP spid="36" grpId="0" animBg="1"/>
      <p:bldP spid="38" grpId="0"/>
      <p:bldP spid="42" grpId="0" animBg="1"/>
      <p:bldP spid="43" grpId="0"/>
      <p:bldP spid="33" grpId="0" animBg="1"/>
      <p:bldP spid="35" grpId="0" animBg="1"/>
      <p:bldP spid="44" grpId="0" animBg="1"/>
      <p:bldP spid="45" grpId="0"/>
      <p:bldP spid="46" grpId="0"/>
      <p:bldP spid="74" grpId="0" animBg="1"/>
      <p:bldP spid="75" grpId="0" animBg="1"/>
      <p:bldP spid="76" grpId="0"/>
      <p:bldP spid="77" grpId="0"/>
      <p:bldP spid="80" grpId="0" animBg="1"/>
      <p:bldP spid="83" grpId="0" animBg="1"/>
      <p:bldP spid="8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643302" y="1226809"/>
          <a:ext cx="2286019" cy="428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2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628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. . .</a:t>
                      </a:r>
                      <a:endParaRPr lang="en-US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928660" y="2155503"/>
          <a:ext cx="80724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0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.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. .</a:t>
                      </a:r>
                      <a:endParaRPr lang="en-US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rapezoid 9"/>
          <p:cNvSpPr/>
          <p:nvPr/>
        </p:nvSpPr>
        <p:spPr>
          <a:xfrm>
            <a:off x="928661" y="1726875"/>
            <a:ext cx="8072494" cy="357190"/>
          </a:xfrm>
          <a:prstGeom prst="trapezoid">
            <a:avLst>
              <a:gd name="adj" fmla="val 80217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428595" y="1298247"/>
                <a:ext cx="2840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95" y="1298247"/>
                <a:ext cx="284052" cy="369332"/>
              </a:xfrm>
              <a:prstGeom prst="rect">
                <a:avLst/>
              </a:prstGeom>
              <a:blipFill>
                <a:blip r:embed="rId3"/>
                <a:stretch>
                  <a:fillRect r="-10638" b="-655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384713" y="2155503"/>
                <a:ext cx="5116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13" y="2155503"/>
                <a:ext cx="511679" cy="369332"/>
              </a:xfrm>
              <a:prstGeom prst="rect">
                <a:avLst/>
              </a:prstGeom>
              <a:blipFill>
                <a:blip r:embed="rId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-90935" y="2975344"/>
                <a:ext cx="94609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b="1" dirty="0" smtClean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𝐦𝐨𝐝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0935" y="2975344"/>
                <a:ext cx="946093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eft Brace 27"/>
          <p:cNvSpPr/>
          <p:nvPr/>
        </p:nvSpPr>
        <p:spPr>
          <a:xfrm rot="16200000">
            <a:off x="1142976" y="3298510"/>
            <a:ext cx="500066" cy="928694"/>
          </a:xfrm>
          <a:prstGeom prst="leftBrace">
            <a:avLst>
              <a:gd name="adj1" fmla="val 3227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29" name="Left Brace 28"/>
          <p:cNvSpPr/>
          <p:nvPr/>
        </p:nvSpPr>
        <p:spPr>
          <a:xfrm rot="16200000">
            <a:off x="3071802" y="3298510"/>
            <a:ext cx="500066" cy="928694"/>
          </a:xfrm>
          <a:prstGeom prst="leftBrace">
            <a:avLst>
              <a:gd name="adj1" fmla="val 3227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1038974" y="3972087"/>
                <a:ext cx="6921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974" y="3972087"/>
                <a:ext cx="692148" cy="646331"/>
              </a:xfrm>
              <a:prstGeom prst="rect">
                <a:avLst/>
              </a:prstGeom>
              <a:blipFill>
                <a:blip r:embed="rId6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928662" y="2584131"/>
            <a:ext cx="8072494" cy="4286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6" name="Left Brace 35"/>
          <p:cNvSpPr/>
          <p:nvPr/>
        </p:nvSpPr>
        <p:spPr>
          <a:xfrm rot="5400000">
            <a:off x="3536149" y="833899"/>
            <a:ext cx="500066" cy="285753"/>
          </a:xfrm>
          <a:prstGeom prst="leftBrace">
            <a:avLst>
              <a:gd name="adj1" fmla="val 3227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32708" y="103713"/>
                <a:ext cx="753540" cy="555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en-US" sz="1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𝑵</m:t>
                          </m:r>
                          <m:r>
                            <a:rPr lang="en-US" sz="1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−</m:t>
                          </m:r>
                          <m:r>
                            <a:rPr lang="en-US" sz="1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𝟏</m:t>
                          </m:r>
                        </m:num>
                        <m:den>
                          <m:r>
                            <a:rPr lang="en-US" sz="1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708" y="103713"/>
                <a:ext cx="753540" cy="55502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265477" y="5714876"/>
                <a:ext cx="6302963" cy="990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2000" b="1" u="sng" dirty="0" smtClean="0">
                    <a:latin typeface="Cambria" panose="02040503050406030204" pitchFamily="18" charset="0"/>
                  </a:rPr>
                  <a:t>Moral</a:t>
                </a:r>
                <a:r>
                  <a:rPr lang="en-US" sz="2000" dirty="0" smtClean="0">
                    <a:latin typeface="Cambria" panose="02040503050406030204" pitchFamily="18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𝟏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,…,</m:t>
                        </m:r>
                        <m:f>
                          <m:fPr>
                            <m:ctrlP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𝑵</m:t>
                            </m:r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−</m:t>
                            </m:r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𝟖</m:t>
                            </m:r>
                          </m:den>
                        </m:f>
                      </m:e>
                    </m:d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∪ 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𝟐</m:t>
                            </m:r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𝑵</m:t>
                            </m:r>
                          </m:num>
                          <m:den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𝟖</m:t>
                            </m:r>
                          </m:den>
                        </m:f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+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𝟏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,…,</m:t>
                        </m:r>
                        <m:f>
                          <m:fPr>
                            <m:ctrlP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𝟑</m:t>
                            </m:r>
                            <m:d>
                              <m:dPr>
                                <m:ctrlPr>
                                  <a:rPr lang="en-US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en-US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𝑵</m:t>
                                </m:r>
                                <m:r>
                                  <a:rPr lang="en-US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−</m:t>
                                </m:r>
                                <m:r>
                                  <a:rPr lang="en-US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𝟏</m:t>
                                </m:r>
                              </m:e>
                            </m:d>
                          </m:num>
                          <m:den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sym typeface="Symbol"/>
                  </a:rPr>
                  <a:t/>
                </a:r>
                <a:br>
                  <a:rPr lang="en-US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sym typeface="Symbol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∪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fPr>
                            <m:num>
                              <m:r>
                                <a:rPr lang="en-US" sz="1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𝟒</m:t>
                              </m:r>
                              <m:r>
                                <a:rPr lang="en-US" sz="1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𝑵</m:t>
                              </m:r>
                            </m:num>
                            <m:den>
                              <m:r>
                                <a:rPr lang="en-US" sz="1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𝟖</m:t>
                              </m:r>
                            </m:den>
                          </m:f>
                          <m:r>
                            <a:rPr lang="en-US" sz="1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+</m:t>
                          </m:r>
                          <m:r>
                            <a:rPr lang="en-US" sz="1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𝟏</m:t>
                          </m:r>
                          <m:r>
                            <a:rPr lang="en-US" sz="1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,…,</m:t>
                          </m:r>
                          <m:f>
                            <m:fPr>
                              <m:ctrlPr>
                                <a:rPr lang="en-US" sz="1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fPr>
                            <m:num>
                              <m:r>
                                <a:rPr lang="en-US" sz="1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𝟓</m:t>
                              </m:r>
                              <m:d>
                                <m:dPr>
                                  <m:ctrlPr>
                                    <a:rPr lang="en-US" sz="1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𝑵</m:t>
                                  </m:r>
                                  <m:r>
                                    <a:rPr lang="en-US" sz="1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−</m:t>
                                  </m:r>
                                  <m:r>
                                    <a:rPr lang="en-US" sz="1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𝟏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𝟖</m:t>
                              </m:r>
                            </m:den>
                          </m:f>
                        </m:e>
                      </m:d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∪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fPr>
                            <m:num>
                              <m:r>
                                <a:rPr lang="en-US" sz="1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𝟔</m:t>
                              </m:r>
                              <m:r>
                                <a:rPr lang="en-US" sz="1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𝑵</m:t>
                              </m:r>
                            </m:num>
                            <m:den>
                              <m:r>
                                <a:rPr lang="en-US" sz="1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𝟖</m:t>
                              </m:r>
                            </m:den>
                          </m:f>
                          <m:r>
                            <a:rPr lang="en-US" sz="1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+</m:t>
                          </m:r>
                          <m:r>
                            <a:rPr lang="en-US" sz="1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𝟏</m:t>
                          </m:r>
                          <m:r>
                            <a:rPr lang="en-US" sz="1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,…,</m:t>
                          </m:r>
                          <m:f>
                            <m:fPr>
                              <m:ctrlPr>
                                <a:rPr lang="en-US" sz="1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fPr>
                            <m:num>
                              <m:r>
                                <a:rPr lang="en-US" sz="1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𝟕</m:t>
                              </m:r>
                              <m:d>
                                <m:dPr>
                                  <m:ctrlPr>
                                    <a:rPr lang="en-US" sz="1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𝑵</m:t>
                                  </m:r>
                                  <m:r>
                                    <a:rPr lang="en-US" sz="1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−</m:t>
                                  </m:r>
                                  <m:r>
                                    <a:rPr lang="en-US" sz="1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𝟏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𝟖</m:t>
                              </m:r>
                            </m:den>
                          </m:f>
                        </m:e>
                      </m:d>
                      <m:r>
                        <a:rPr lang="en-US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 </m:t>
                      </m:r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  <a:latin typeface="Cambria" panose="02040503050406030204" pitchFamily="18" charset="0"/>
                  <a:sym typeface="Symbol"/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77" y="5714876"/>
                <a:ext cx="6302963" cy="990207"/>
              </a:xfrm>
              <a:prstGeom prst="rect">
                <a:avLst/>
              </a:prstGeom>
              <a:blipFill>
                <a:blip r:embed="rId8"/>
                <a:stretch>
                  <a:fillRect l="-106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Left Brace 32"/>
          <p:cNvSpPr/>
          <p:nvPr/>
        </p:nvSpPr>
        <p:spPr>
          <a:xfrm rot="5400000">
            <a:off x="3821901" y="833900"/>
            <a:ext cx="500066" cy="285752"/>
          </a:xfrm>
          <a:prstGeom prst="leftBrace">
            <a:avLst>
              <a:gd name="adj1" fmla="val 3227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5" name="Left Brace 34"/>
          <p:cNvSpPr/>
          <p:nvPr/>
        </p:nvSpPr>
        <p:spPr>
          <a:xfrm rot="5400000">
            <a:off x="4679157" y="833899"/>
            <a:ext cx="500066" cy="285753"/>
          </a:xfrm>
          <a:prstGeom prst="leftBrace">
            <a:avLst>
              <a:gd name="adj1" fmla="val 3227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4" name="Left Brace 43"/>
          <p:cNvSpPr/>
          <p:nvPr/>
        </p:nvSpPr>
        <p:spPr>
          <a:xfrm rot="5400000">
            <a:off x="5250661" y="833899"/>
            <a:ext cx="500066" cy="285753"/>
          </a:xfrm>
          <a:prstGeom prst="leftBrace">
            <a:avLst>
              <a:gd name="adj1" fmla="val 3227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293363" y="108873"/>
                <a:ext cx="1047274" cy="5702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en-US" sz="1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𝟕</m:t>
                          </m:r>
                          <m:d>
                            <m:dPr>
                              <m:ctrlPr>
                                <a:rPr lang="en-US" sz="1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n-US" sz="1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𝑵</m:t>
                              </m:r>
                              <m:r>
                                <a:rPr lang="en-US" sz="1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−</m:t>
                              </m:r>
                              <m:r>
                                <a:rPr lang="en-US" sz="1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en-US" sz="1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363" y="108873"/>
                <a:ext cx="1047274" cy="57028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/>
          <p:cNvCxnSpPr/>
          <p:nvPr/>
        </p:nvCxnSpPr>
        <p:spPr>
          <a:xfrm rot="5400000">
            <a:off x="3714743" y="1226809"/>
            <a:ext cx="1000132" cy="1588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4894264" y="1191090"/>
            <a:ext cx="927900" cy="794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Table 54"/>
          <p:cNvGraphicFramePr>
            <a:graphicFrameLocks noGrp="1"/>
          </p:cNvGraphicFramePr>
          <p:nvPr>
            <p:extLst/>
          </p:nvPr>
        </p:nvGraphicFramePr>
        <p:xfrm>
          <a:off x="928664" y="3084196"/>
          <a:ext cx="1928824" cy="428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628">
                <a:tc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/>
          </p:nvPr>
        </p:nvGraphicFramePr>
        <p:xfrm>
          <a:off x="2857488" y="3084196"/>
          <a:ext cx="1928825" cy="428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628">
                <a:tc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>
            <p:extLst/>
          </p:nvPr>
        </p:nvGraphicFramePr>
        <p:xfrm>
          <a:off x="4786313" y="3084196"/>
          <a:ext cx="2143140" cy="428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0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9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628">
                <a:tc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/>
          </p:nvPr>
        </p:nvGraphicFramePr>
        <p:xfrm>
          <a:off x="6929453" y="3084196"/>
          <a:ext cx="2071701" cy="428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628">
                <a:tc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0" name="Straight Connector 59"/>
          <p:cNvCxnSpPr/>
          <p:nvPr/>
        </p:nvCxnSpPr>
        <p:spPr>
          <a:xfrm rot="10800000" flipV="1">
            <a:off x="2857489" y="1726875"/>
            <a:ext cx="1357321" cy="357190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2606660" y="2334098"/>
            <a:ext cx="500860" cy="794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2393935" y="3047684"/>
            <a:ext cx="928694" cy="1588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357817" y="1655437"/>
            <a:ext cx="1571637" cy="428628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6680215" y="2404742"/>
            <a:ext cx="500066" cy="1588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104" idx="2"/>
          </p:cNvCxnSpPr>
          <p:nvPr/>
        </p:nvCxnSpPr>
        <p:spPr>
          <a:xfrm rot="5400000">
            <a:off x="6465902" y="3047683"/>
            <a:ext cx="928693" cy="1588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103" idx="2"/>
          </p:cNvCxnSpPr>
          <p:nvPr/>
        </p:nvCxnSpPr>
        <p:spPr>
          <a:xfrm rot="5400000">
            <a:off x="3393275" y="2119784"/>
            <a:ext cx="2786080" cy="1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Left Brace 73"/>
          <p:cNvSpPr/>
          <p:nvPr/>
        </p:nvSpPr>
        <p:spPr>
          <a:xfrm rot="16200000">
            <a:off x="5072066" y="3227072"/>
            <a:ext cx="500066" cy="1071570"/>
          </a:xfrm>
          <a:prstGeom prst="leftBrace">
            <a:avLst>
              <a:gd name="adj1" fmla="val 3227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75" name="Left Brace 74"/>
          <p:cNvSpPr/>
          <p:nvPr/>
        </p:nvSpPr>
        <p:spPr>
          <a:xfrm rot="16200000">
            <a:off x="7179487" y="3262791"/>
            <a:ext cx="500066" cy="1000132"/>
          </a:xfrm>
          <a:prstGeom prst="leftBrace">
            <a:avLst>
              <a:gd name="adj1" fmla="val 3227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3429786" y="1226015"/>
            <a:ext cx="1000132" cy="1588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4001290" y="1226015"/>
            <a:ext cx="1000132" cy="1588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Left Brace 51"/>
          <p:cNvSpPr/>
          <p:nvPr/>
        </p:nvSpPr>
        <p:spPr>
          <a:xfrm rot="5400000">
            <a:off x="4107653" y="833900"/>
            <a:ext cx="500066" cy="285752"/>
          </a:xfrm>
          <a:prstGeom prst="leftBrace">
            <a:avLst>
              <a:gd name="adj1" fmla="val 3227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53" name="Left Brace 52"/>
          <p:cNvSpPr/>
          <p:nvPr/>
        </p:nvSpPr>
        <p:spPr>
          <a:xfrm rot="5400000">
            <a:off x="4393405" y="833900"/>
            <a:ext cx="500066" cy="285752"/>
          </a:xfrm>
          <a:prstGeom prst="leftBrace">
            <a:avLst>
              <a:gd name="adj1" fmla="val 3227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54" name="Left Brace 53"/>
          <p:cNvSpPr/>
          <p:nvPr/>
        </p:nvSpPr>
        <p:spPr>
          <a:xfrm rot="5400000">
            <a:off x="4964909" y="833900"/>
            <a:ext cx="500066" cy="285753"/>
          </a:xfrm>
          <a:prstGeom prst="leftBrace">
            <a:avLst>
              <a:gd name="adj1" fmla="val 3227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59" name="Left Brace 58"/>
          <p:cNvSpPr/>
          <p:nvPr/>
        </p:nvSpPr>
        <p:spPr>
          <a:xfrm rot="5400000">
            <a:off x="5536413" y="833900"/>
            <a:ext cx="500066" cy="285753"/>
          </a:xfrm>
          <a:prstGeom prst="leftBrace">
            <a:avLst>
              <a:gd name="adj1" fmla="val 3227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rot="5400000">
            <a:off x="4572397" y="1226412"/>
            <a:ext cx="1000132" cy="794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5180017" y="1190296"/>
            <a:ext cx="928694" cy="1588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 flipV="1">
            <a:off x="1857356" y="1726875"/>
            <a:ext cx="2071702" cy="357190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0800000" flipV="1">
            <a:off x="3786182" y="1726875"/>
            <a:ext cx="714380" cy="357190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5072066" y="1726875"/>
            <a:ext cx="785818" cy="357190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5643570" y="1655437"/>
            <a:ext cx="2286016" cy="428628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5400000">
            <a:off x="1179489" y="2833370"/>
            <a:ext cx="1357322" cy="1588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endCxn id="103" idx="0"/>
          </p:cNvCxnSpPr>
          <p:nvPr/>
        </p:nvCxnSpPr>
        <p:spPr>
          <a:xfrm rot="5400000">
            <a:off x="3072597" y="2797650"/>
            <a:ext cx="1428759" cy="1588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>
            <a:off x="5144298" y="2797651"/>
            <a:ext cx="1428760" cy="1588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>
            <a:off x="7216000" y="2797651"/>
            <a:ext cx="1428760" cy="1588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Left Brace 101"/>
          <p:cNvSpPr/>
          <p:nvPr/>
        </p:nvSpPr>
        <p:spPr>
          <a:xfrm rot="16200000">
            <a:off x="2107389" y="3262791"/>
            <a:ext cx="500066" cy="1000132"/>
          </a:xfrm>
          <a:prstGeom prst="leftBrace">
            <a:avLst>
              <a:gd name="adj1" fmla="val 3227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03" name="Left Brace 102"/>
          <p:cNvSpPr/>
          <p:nvPr/>
        </p:nvSpPr>
        <p:spPr>
          <a:xfrm rot="16200000">
            <a:off x="4036215" y="3262791"/>
            <a:ext cx="500066" cy="1000132"/>
          </a:xfrm>
          <a:prstGeom prst="leftBrace">
            <a:avLst>
              <a:gd name="adj1" fmla="val 3227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04" name="Left Brace 103"/>
          <p:cNvSpPr/>
          <p:nvPr/>
        </p:nvSpPr>
        <p:spPr>
          <a:xfrm rot="16200000">
            <a:off x="6143636" y="3227072"/>
            <a:ext cx="500066" cy="1071570"/>
          </a:xfrm>
          <a:prstGeom prst="leftBrace">
            <a:avLst>
              <a:gd name="adj1" fmla="val 3227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05" name="Left Brace 104"/>
          <p:cNvSpPr/>
          <p:nvPr/>
        </p:nvSpPr>
        <p:spPr>
          <a:xfrm rot="16200000">
            <a:off x="8215338" y="3227072"/>
            <a:ext cx="500066" cy="1071570"/>
          </a:xfrm>
          <a:prstGeom prst="leftBrace">
            <a:avLst>
              <a:gd name="adj1" fmla="val 3227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554652" y="4188277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  <a:sym typeface="Symbol"/>
              </a:rPr>
              <a:t>. . . 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TextBox 106"/>
              <p:cNvSpPr txBox="1"/>
              <p:nvPr/>
            </p:nvSpPr>
            <p:spPr>
              <a:xfrm>
                <a:off x="1888636" y="3962951"/>
                <a:ext cx="9621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636" y="3962951"/>
                <a:ext cx="962123" cy="646331"/>
              </a:xfrm>
              <a:prstGeom prst="rect">
                <a:avLst/>
              </a:prstGeom>
              <a:blipFill>
                <a:blip r:embed="rId10"/>
                <a:stretch>
                  <a:fillRect b="-471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TextBox 107"/>
              <p:cNvSpPr txBox="1"/>
              <p:nvPr/>
            </p:nvSpPr>
            <p:spPr>
              <a:xfrm>
                <a:off x="2773216" y="3972087"/>
                <a:ext cx="10999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216" y="3972087"/>
                <a:ext cx="1099980" cy="646331"/>
              </a:xfrm>
              <a:prstGeom prst="rect">
                <a:avLst/>
              </a:prstGeom>
              <a:blipFill>
                <a:blip r:embed="rId11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" name="Left Arrow 133"/>
          <p:cNvSpPr/>
          <p:nvPr/>
        </p:nvSpPr>
        <p:spPr>
          <a:xfrm rot="16200000" flipH="1">
            <a:off x="1043595" y="4809373"/>
            <a:ext cx="913139" cy="642942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even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135" name="Left Arrow 134"/>
          <p:cNvSpPr/>
          <p:nvPr/>
        </p:nvSpPr>
        <p:spPr>
          <a:xfrm rot="16200000" flipH="1">
            <a:off x="3901115" y="4809373"/>
            <a:ext cx="913139" cy="642942"/>
          </a:xfrm>
          <a:prstGeom prst="lef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odd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136" name="Left Arrow 135"/>
          <p:cNvSpPr/>
          <p:nvPr/>
        </p:nvSpPr>
        <p:spPr>
          <a:xfrm rot="16200000" flipH="1">
            <a:off x="2900983" y="4809373"/>
            <a:ext cx="913139" cy="642942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even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137" name="Left Arrow 136"/>
          <p:cNvSpPr/>
          <p:nvPr/>
        </p:nvSpPr>
        <p:spPr>
          <a:xfrm rot="16200000" flipH="1">
            <a:off x="1972289" y="4809373"/>
            <a:ext cx="913139" cy="642942"/>
          </a:xfrm>
          <a:prstGeom prst="lef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odd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138" name="Left Arrow 137"/>
          <p:cNvSpPr/>
          <p:nvPr/>
        </p:nvSpPr>
        <p:spPr>
          <a:xfrm rot="16200000" flipH="1">
            <a:off x="4972685" y="4809374"/>
            <a:ext cx="913139" cy="642942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even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139" name="Left Arrow 138"/>
          <p:cNvSpPr/>
          <p:nvPr/>
        </p:nvSpPr>
        <p:spPr>
          <a:xfrm rot="16200000" flipH="1">
            <a:off x="8044519" y="4809374"/>
            <a:ext cx="913139" cy="642942"/>
          </a:xfrm>
          <a:prstGeom prst="lef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odd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140" name="Left Arrow 139"/>
          <p:cNvSpPr/>
          <p:nvPr/>
        </p:nvSpPr>
        <p:spPr>
          <a:xfrm rot="16200000" flipH="1">
            <a:off x="7044387" y="4809374"/>
            <a:ext cx="913139" cy="642942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even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141" name="Left Arrow 140"/>
          <p:cNvSpPr/>
          <p:nvPr/>
        </p:nvSpPr>
        <p:spPr>
          <a:xfrm rot="16200000" flipH="1">
            <a:off x="6044255" y="4809374"/>
            <a:ext cx="913139" cy="642942"/>
          </a:xfrm>
          <a:prstGeom prst="lef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odd</a:t>
            </a:r>
            <a:endParaRPr lang="en-US" b="1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/>
              <p:cNvSpPr txBox="1"/>
              <p:nvPr/>
            </p:nvSpPr>
            <p:spPr>
              <a:xfrm>
                <a:off x="7919388" y="3973422"/>
                <a:ext cx="10999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9388" y="3973422"/>
                <a:ext cx="1099980" cy="646331"/>
              </a:xfrm>
              <a:prstGeom prst="rect">
                <a:avLst/>
              </a:prstGeom>
              <a:blipFill>
                <a:blip r:embed="rId12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/>
          <p:cNvSpPr txBox="1"/>
          <p:nvPr/>
        </p:nvSpPr>
        <p:spPr>
          <a:xfrm>
            <a:off x="4583280" y="149168"/>
            <a:ext cx="463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ambria" panose="02040503050406030204" pitchFamily="18" charset="0"/>
                <a:sym typeface="Symbol"/>
              </a:rPr>
              <a:t>. . . </a:t>
            </a:r>
            <a:endParaRPr lang="en-US" sz="16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5613246" y="6016626"/>
                <a:ext cx="23612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Cambria" panose="02040503050406030204" pitchFamily="18" charset="0"/>
                    <a:sym typeface="Symbol"/>
                  </a:rPr>
                  <a:t> iff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𝟖</m:t>
                    </m:r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𝒚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𝐦𝐨𝐝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𝑵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sym typeface="Symbol"/>
                  </a:rPr>
                  <a:t>is even</a:t>
                </a:r>
                <a:r>
                  <a:rPr lang="en-US" dirty="0">
                    <a:latin typeface="Cambria" panose="02040503050406030204" pitchFamily="18" charset="0"/>
                  </a:rPr>
                  <a:t> </a:t>
                </a:r>
                <a:endParaRPr lang="pl-PL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246" y="6016626"/>
                <a:ext cx="2361224" cy="369332"/>
              </a:xfrm>
              <a:prstGeom prst="rect">
                <a:avLst/>
              </a:prstGeom>
              <a:blipFill>
                <a:blip r:embed="rId13"/>
                <a:stretch>
                  <a:fillRect l="-258" t="-11475" b="-2295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123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5" grpId="0"/>
      <p:bldP spid="26" grpId="0"/>
      <p:bldP spid="27" grpId="0"/>
      <p:bldP spid="28" grpId="0" animBg="1"/>
      <p:bldP spid="29" grpId="0" animBg="1"/>
      <p:bldP spid="30" grpId="0"/>
      <p:bldP spid="32" grpId="0" animBg="1"/>
      <p:bldP spid="36" grpId="0" animBg="1"/>
      <p:bldP spid="38" grpId="0"/>
      <p:bldP spid="43" grpId="0"/>
      <p:bldP spid="33" grpId="0" animBg="1"/>
      <p:bldP spid="35" grpId="0" animBg="1"/>
      <p:bldP spid="44" grpId="0" animBg="1"/>
      <p:bldP spid="46" grpId="0"/>
      <p:bldP spid="74" grpId="0" animBg="1"/>
      <p:bldP spid="75" grpId="0" animBg="1"/>
      <p:bldP spid="52" grpId="0" animBg="1"/>
      <p:bldP spid="53" grpId="0" animBg="1"/>
      <p:bldP spid="54" grpId="0" animBg="1"/>
      <p:bldP spid="59" grpId="0" animBg="1"/>
      <p:bldP spid="102" grpId="0" animBg="1"/>
      <p:bldP spid="103" grpId="0" animBg="1"/>
      <p:bldP spid="104" grpId="0" animBg="1"/>
      <p:bldP spid="105" grpId="0" animBg="1"/>
      <p:bldP spid="106" grpId="0"/>
      <p:bldP spid="107" grpId="0"/>
      <p:bldP spid="108" grpId="0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73" grpId="0"/>
      <p:bldP spid="78" grpId="0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 we can use bisection</a:t>
            </a:r>
            <a:endParaRPr lang="en-US" dirty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2643174" y="1369440"/>
          <a:ext cx="4786352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02172"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/>
          </p:nvPr>
        </p:nvGraphicFramePr>
        <p:xfrm>
          <a:off x="2643174" y="2298134"/>
          <a:ext cx="4786352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02172"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/>
          </p:nvPr>
        </p:nvGraphicFramePr>
        <p:xfrm>
          <a:off x="2643174" y="3369704"/>
          <a:ext cx="4786352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02172"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2643168" y="4441274"/>
          <a:ext cx="4786352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36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43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95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02172"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2643174" y="5441406"/>
          <a:ext cx="4786352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87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95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9914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02172"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1" name="Straight Connector 40"/>
          <p:cNvCxnSpPr/>
          <p:nvPr/>
        </p:nvCxnSpPr>
        <p:spPr>
          <a:xfrm rot="5400000">
            <a:off x="2678893" y="3548299"/>
            <a:ext cx="4786346" cy="1588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1964513" y="4048365"/>
            <a:ext cx="3786215" cy="1588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3000364" y="4584150"/>
            <a:ext cx="2714644" cy="1588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3321835" y="5119935"/>
            <a:ext cx="1643074" cy="1588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643174" y="928670"/>
                <a:ext cx="3738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174" y="928670"/>
                <a:ext cx="37382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905017" y="940812"/>
                <a:ext cx="8242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017" y="940812"/>
                <a:ext cx="824265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 rot="5400000">
            <a:off x="4890878" y="6195581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mbria" panose="02040503050406030204" pitchFamily="18" charset="0"/>
              </a:rPr>
              <a:t>. . .</a:t>
            </a:r>
            <a:endParaRPr lang="en-US" b="1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/>
              <p:cNvSpPr txBox="1"/>
              <p:nvPr/>
            </p:nvSpPr>
            <p:spPr>
              <a:xfrm>
                <a:off x="214282" y="1643050"/>
                <a:ext cx="122501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mbria" panose="02040503050406030204" pitchFamily="18" charset="0"/>
                  </a:rPr>
                  <a:t>calculate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𝐋𝐒𝐁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82" y="1643050"/>
                <a:ext cx="1225015" cy="646331"/>
              </a:xfrm>
              <a:prstGeom prst="rect">
                <a:avLst/>
              </a:prstGeom>
              <a:blipFill>
                <a:blip r:embed="rId5"/>
                <a:stretch>
                  <a:fillRect l="-3980" t="-6604" b="-754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/>
              <p:cNvSpPr txBox="1"/>
              <p:nvPr/>
            </p:nvSpPr>
            <p:spPr>
              <a:xfrm>
                <a:off x="241279" y="3643314"/>
                <a:ext cx="142616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mbria" panose="02040503050406030204" pitchFamily="18" charset="0"/>
                  </a:rPr>
                  <a:t>calculate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𝐋𝐒𝐁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79" y="3643314"/>
                <a:ext cx="1426160" cy="646331"/>
              </a:xfrm>
              <a:prstGeom prst="rect">
                <a:avLst/>
              </a:prstGeom>
              <a:blipFill>
                <a:blip r:embed="rId6"/>
                <a:stretch>
                  <a:fillRect l="-3846" t="-6604" b="-754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/>
              <p:cNvSpPr txBox="1"/>
              <p:nvPr/>
            </p:nvSpPr>
            <p:spPr>
              <a:xfrm>
                <a:off x="214282" y="4714884"/>
                <a:ext cx="15816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mbria" panose="02040503050406030204" pitchFamily="18" charset="0"/>
                  </a:rPr>
                  <a:t>calculate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𝐋𝐒𝐁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82" y="4714884"/>
                <a:ext cx="1581651" cy="646331"/>
              </a:xfrm>
              <a:prstGeom prst="rect">
                <a:avLst/>
              </a:prstGeom>
              <a:blipFill>
                <a:blip r:embed="rId7"/>
                <a:stretch>
                  <a:fillRect l="-3077" t="-5660" b="-849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/>
              <p:cNvSpPr txBox="1"/>
              <p:nvPr/>
            </p:nvSpPr>
            <p:spPr>
              <a:xfrm>
                <a:off x="214282" y="2571744"/>
                <a:ext cx="144302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mbria" panose="02040503050406030204" pitchFamily="18" charset="0"/>
                  </a:rPr>
                  <a:t>calculate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𝐋𝐒𝐁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82" y="2571744"/>
                <a:ext cx="1443024" cy="646331"/>
              </a:xfrm>
              <a:prstGeom prst="rect">
                <a:avLst/>
              </a:prstGeom>
              <a:blipFill>
                <a:blip r:embed="rId8"/>
                <a:stretch>
                  <a:fillRect l="-3376" t="-6604" b="-754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Left Arrow 59"/>
          <p:cNvSpPr/>
          <p:nvPr/>
        </p:nvSpPr>
        <p:spPr>
          <a:xfrm rot="19272140">
            <a:off x="3395121" y="1705748"/>
            <a:ext cx="432013" cy="500066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0</a:t>
            </a:r>
            <a:endParaRPr lang="en-US" sz="16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61" name="Left Arrow 60"/>
          <p:cNvSpPr/>
          <p:nvPr/>
        </p:nvSpPr>
        <p:spPr>
          <a:xfrm rot="2981570" flipH="1">
            <a:off x="5965487" y="1694815"/>
            <a:ext cx="470505" cy="500066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1</a:t>
            </a:r>
            <a:endParaRPr lang="en-US" sz="16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62" name="Left Arrow 61"/>
          <p:cNvSpPr/>
          <p:nvPr/>
        </p:nvSpPr>
        <p:spPr>
          <a:xfrm rot="19272140">
            <a:off x="3109369" y="2651921"/>
            <a:ext cx="432013" cy="500066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0</a:t>
            </a:r>
            <a:endParaRPr lang="en-US" sz="16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63" name="Left Arrow 62"/>
          <p:cNvSpPr/>
          <p:nvPr/>
        </p:nvSpPr>
        <p:spPr>
          <a:xfrm rot="2981570" flipH="1">
            <a:off x="4250973" y="2662854"/>
            <a:ext cx="470505" cy="500066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1</a:t>
            </a:r>
            <a:endParaRPr lang="en-US" sz="16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64" name="Left Arrow 63"/>
          <p:cNvSpPr/>
          <p:nvPr/>
        </p:nvSpPr>
        <p:spPr>
          <a:xfrm rot="19272140">
            <a:off x="3895187" y="3723492"/>
            <a:ext cx="432013" cy="500066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0</a:t>
            </a:r>
            <a:endParaRPr lang="en-US" sz="16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65" name="Left Arrow 64"/>
          <p:cNvSpPr/>
          <p:nvPr/>
        </p:nvSpPr>
        <p:spPr>
          <a:xfrm rot="2981570" flipH="1">
            <a:off x="4465286" y="3734424"/>
            <a:ext cx="470505" cy="500066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1</a:t>
            </a:r>
            <a:endParaRPr lang="en-US" sz="16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63399" y="6019295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QED</a:t>
            </a:r>
            <a:endParaRPr lang="pl-PL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68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/>
      <p:bldP spid="59" grpId="0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21272" cy="1325563"/>
          </a:xfrm>
        </p:spPr>
        <p:txBody>
          <a:bodyPr/>
          <a:lstStyle/>
          <a:p>
            <a:r>
              <a:rPr lang="en-US" dirty="0" smtClean="0"/>
              <a:t>Issues with the “h</a:t>
            </a:r>
            <a:r>
              <a:rPr lang="pl-PL" dirty="0" smtClean="0"/>
              <a:t>andbook RSA</a:t>
            </a:r>
            <a:r>
              <a:rPr lang="en-US" dirty="0" smtClean="0"/>
              <a:t>”</a:t>
            </a:r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2381617"/>
                <a:ext cx="7886700" cy="2057129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pl-PL" dirty="0" smtClean="0"/>
                  <a:t>It is </a:t>
                </a:r>
                <a:r>
                  <a:rPr lang="pl-PL" b="1" dirty="0" smtClean="0">
                    <a:solidFill>
                      <a:srgbClr val="0070C0"/>
                    </a:solidFill>
                  </a:rPr>
                  <a:t>deterministic</a:t>
                </a:r>
                <a:r>
                  <a:rPr lang="en-US" dirty="0" smtClean="0"/>
                  <a:t>.</a:t>
                </a:r>
                <a:endParaRPr lang="pl-PL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pl-PL" dirty="0" smtClean="0"/>
                  <a:t>It has some </a:t>
                </a:r>
                <a:r>
                  <a:rPr lang="en-US" dirty="0" smtClean="0"/>
                  <a:t>“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algebraic properties</a:t>
                </a:r>
                <a:r>
                  <a:rPr lang="en-US" dirty="0" smtClean="0"/>
                  <a:t>”.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It is defined over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and not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pl-PL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381617"/>
                <a:ext cx="7886700" cy="2057129"/>
              </a:xfrm>
              <a:blipFill>
                <a:blip r:embed="rId2"/>
                <a:stretch>
                  <a:fillRect l="-1468" t="-534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ular Callout 4"/>
          <p:cNvSpPr/>
          <p:nvPr/>
        </p:nvSpPr>
        <p:spPr>
          <a:xfrm>
            <a:off x="2205588" y="4590380"/>
            <a:ext cx="5863188" cy="693841"/>
          </a:xfrm>
          <a:prstGeom prst="wedgeRoundRectCallout">
            <a:avLst>
              <a:gd name="adj1" fmla="val -12761"/>
              <a:gd name="adj2" fmla="val -158030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this is not really a problem (exercise)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26991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336" y="365127"/>
            <a:ext cx="8042014" cy="888140"/>
          </a:xfrm>
        </p:spPr>
        <p:txBody>
          <a:bodyPr>
            <a:normAutofit/>
          </a:bodyPr>
          <a:lstStyle/>
          <a:p>
            <a:r>
              <a:rPr lang="en-US" dirty="0" smtClean="0"/>
              <a:t>Why is it interesting?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4254" y="1731981"/>
                <a:ext cx="8300197" cy="484094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None/>
                </a:pPr>
                <a:r>
                  <a:rPr lang="en-US" dirty="0" smtClean="0"/>
                  <a:t>We can encrypt </a:t>
                </a:r>
                <a:r>
                  <a:rPr lang="en-US" b="1" dirty="0" smtClean="0"/>
                  <a:t>one bit messages </a:t>
                </a:r>
                <a:r>
                  <a:rPr lang="en-US" dirty="0" smtClean="0"/>
                  <a:t>as follows:</a:t>
                </a:r>
                <a:endParaRPr lang="en-US" dirty="0"/>
              </a:p>
              <a:p>
                <a:pPr>
                  <a:buNone/>
                </a:pPr>
                <a:endParaRPr lang="en-US" b="1" dirty="0">
                  <a:solidFill>
                    <a:srgbClr val="C00000"/>
                  </a:solidFill>
                </a:endParaRPr>
              </a:p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 smtClean="0"/>
                  <a:t>–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public key</a:t>
                </a:r>
              </a:p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 smtClean="0"/>
                  <a:t>–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private key</a:t>
                </a:r>
              </a:p>
              <a:p>
                <a:pPr>
                  <a:buNone/>
                </a:pPr>
                <a:endParaRPr lang="en-US" dirty="0" smtClean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𝐄𝐧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𝐋𝐒𝐁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algn="r">
                  <a:buNone/>
                </a:pPr>
                <a:r>
                  <a:rPr lang="en-US" dirty="0" smtClean="0"/>
                  <a:t>(where </a:t>
                </a:r>
                <a14:m>
                  <m:oMath xmlns:m="http://schemas.openxmlformats.org/officeDocument/2006/math">
                    <m:r>
                      <a:rPr lang="pl-PL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)</a:t>
                </a:r>
              </a:p>
              <a:p>
                <a:pPr>
                  <a:buNone/>
                </a:pPr>
                <a:endParaRPr lang="en-US" b="1" dirty="0" smtClean="0">
                  <a:sym typeface="Symbol"/>
                </a:endParaRPr>
              </a:p>
              <a:p>
                <a:pPr algn="ctr">
                  <a:buNone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𝐃𝐞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𝐋𝐒𝐁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sup>
                        </m:sSup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pPr algn="ctr">
                  <a:buNone/>
                </a:pPr>
                <a:endParaRPr lang="en-US" b="1" dirty="0" smtClean="0">
                  <a:solidFill>
                    <a:srgbClr val="C00000"/>
                  </a:solidFill>
                </a:endParaRPr>
              </a:p>
              <a:p>
                <a:pPr>
                  <a:buNone/>
                </a:pPr>
                <a:r>
                  <a:rPr lang="en-US" dirty="0" smtClean="0"/>
                  <a:t>This is secure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under the RSA assumption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4254" y="1731981"/>
                <a:ext cx="8300197" cy="4840940"/>
              </a:xfrm>
              <a:blipFill>
                <a:blip r:embed="rId3"/>
                <a:stretch>
                  <a:fillRect l="-1323" t="-2771" r="-1396" b="-277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167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7"/>
            <a:ext cx="8296567" cy="86903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How to extend it to longer messages?</a:t>
            </a:r>
            <a:endParaRPr lang="pl-PL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129372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Encrypt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bit-by-bit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𝐄𝐧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𝐋𝐒𝐁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US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𝐋𝐒𝐁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),(</m:t>
                          </m:r>
                          <m:sSubSup>
                            <m:sSubSup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l-PL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p>
                          </m:sSub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Sup>
                            <m:sSubSup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l-PL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  <m:sup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p>
                          </m:sSub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 algn="r"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marL="0" indent="0" algn="r">
                  <a:buNone/>
                </a:pPr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𝐃𝐞</m:t>
                      </m:r>
                      <m:sSub>
                        <m:sSub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),</m:t>
                      </m:r>
                      <m:sSub>
                        <m:sSub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))=</m:t>
                      </m:r>
                    </m:oMath>
                  </m:oMathPara>
                </a14:m>
                <a:endParaRPr lang="en-US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𝐋𝐒𝐁</m:t>
                              </m:r>
                              <m:r>
                                <a:rPr lang="en-US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l-PL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sup>
                          </m:sSubSup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)⊕</m:t>
                          </m:r>
                          <m:sSub>
                            <m:sSubPr>
                              <m:ctrlP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…,</m:t>
                          </m:r>
                          <m:sSubSup>
                            <m:sSubSupPr>
                              <m:ctrlPr>
                                <a:rPr lang="en-US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𝐋𝐒𝐁</m:t>
                              </m:r>
                              <m:r>
                                <a:rPr lang="en-US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l-PL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  <m:sup>
                              <m:r>
                                <a:rPr lang="en-US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sup>
                          </m:sSubSup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)⊕</m:t>
                          </m:r>
                          <m:sSub>
                            <m:sSubPr>
                              <m:ctrlP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pl-PL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129372" cy="4351338"/>
              </a:xfrm>
              <a:blipFill>
                <a:blip r:embed="rId2"/>
                <a:stretch>
                  <a:fillRect l="-1499" t="-238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337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Lemma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Assume that the </a:t>
            </a:r>
            <a:r>
              <a:rPr lang="en-US" b="1" dirty="0" smtClean="0">
                <a:solidFill>
                  <a:srgbClr val="FF0000"/>
                </a:solidFill>
              </a:rPr>
              <a:t>RSA </a:t>
            </a:r>
            <a:r>
              <a:rPr lang="en-US" b="1" dirty="0" smtClean="0"/>
              <a:t>assumption holds</a:t>
            </a:r>
            <a:r>
              <a:rPr lang="en-US" dirty="0" smtClean="0"/>
              <a:t>. Then the encryption scheme from the previous slide is </a:t>
            </a:r>
            <a:r>
              <a:rPr lang="en-US" b="1" dirty="0" smtClean="0">
                <a:solidFill>
                  <a:srgbClr val="0070C0"/>
                </a:solidFill>
              </a:rPr>
              <a:t>CPA-secure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 smtClean="0"/>
              <a:t>Proof</a:t>
            </a:r>
            <a:r>
              <a:rPr lang="en-US" dirty="0" smtClean="0"/>
              <a:t>: exercise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385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u="sng" dirty="0" smtClean="0"/>
              <a:t>Advantage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Security of this scheme is implied by the RSA assumption.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/>
              <a:t>Disadvantage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The ciphertext is much longer than the plaintext.</a:t>
            </a:r>
          </a:p>
          <a:p>
            <a:pPr algn="r">
              <a:buNone/>
            </a:pPr>
            <a:r>
              <a:rPr lang="en-US" dirty="0" smtClean="0"/>
              <a:t>It is a rather theoretical construction!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8" y="3286124"/>
            <a:ext cx="2928958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the public-key encryption scheme that we just constructed is secure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348" y="3571876"/>
            <a:ext cx="285752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RSA </a:t>
            </a:r>
            <a:r>
              <a:rPr lang="en-US" sz="2000" b="1" dirty="0" smtClean="0"/>
              <a:t>assumption</a:t>
            </a:r>
            <a:r>
              <a:rPr lang="en-US" b="1" dirty="0" smtClean="0"/>
              <a:t> </a:t>
            </a:r>
            <a:r>
              <a:rPr lang="en-US" sz="2000" b="1" dirty="0" smtClean="0"/>
              <a:t>holds</a:t>
            </a:r>
            <a:endParaRPr lang="en-US" b="1" dirty="0"/>
          </a:p>
        </p:txBody>
      </p:sp>
      <p:sp>
        <p:nvSpPr>
          <p:cNvPr id="6" name="Left Arrow 5"/>
          <p:cNvSpPr/>
          <p:nvPr/>
        </p:nvSpPr>
        <p:spPr>
          <a:xfrm>
            <a:off x="3929058" y="3857628"/>
            <a:ext cx="1428760" cy="57150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929058" y="3214686"/>
            <a:ext cx="1500198" cy="57150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7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794" y="1428736"/>
            <a:ext cx="6929486" cy="457203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Problems with the “handbook RSA”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Definition </a:t>
            </a:r>
            <a:r>
              <a:rPr lang="en-US" dirty="0" smtClean="0"/>
              <a:t>of the </a:t>
            </a:r>
            <a:r>
              <a:rPr lang="en-US" b="1" dirty="0" smtClean="0"/>
              <a:t>CPA security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Constructions of </a:t>
            </a:r>
            <a:r>
              <a:rPr lang="en-US" b="1" dirty="0" smtClean="0"/>
              <a:t>CPA-secure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7030A0"/>
                </a:solidFill>
              </a:rPr>
              <a:t>RSA </a:t>
            </a:r>
            <a:r>
              <a:rPr lang="en-US" dirty="0" smtClean="0"/>
              <a:t>encryption schemes</a:t>
            </a:r>
            <a:endParaRPr lang="en-US" b="1" dirty="0" smtClean="0">
              <a:solidFill>
                <a:srgbClr val="7030A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theoretical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practical </a:t>
            </a:r>
            <a:endParaRPr lang="en-US" b="1" dirty="0" smtClean="0">
              <a:solidFill>
                <a:srgbClr val="7030A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b="1" dirty="0">
                <a:solidFill>
                  <a:srgbClr val="FF0000"/>
                </a:solidFill>
              </a:rPr>
              <a:t>h</a:t>
            </a:r>
            <a:r>
              <a:rPr lang="en-US" b="1" dirty="0" smtClean="0">
                <a:solidFill>
                  <a:srgbClr val="FF0000"/>
                </a:solidFill>
              </a:rPr>
              <a:t>ybrid encryption </a:t>
            </a:r>
            <a:r>
              <a:rPr lang="en-US" dirty="0" smtClean="0"/>
              <a:t>and the </a:t>
            </a:r>
            <a:r>
              <a:rPr lang="en-US" b="1" dirty="0">
                <a:solidFill>
                  <a:srgbClr val="FF0000"/>
                </a:solidFill>
              </a:rPr>
              <a:t>KEM/DEM</a:t>
            </a:r>
            <a:r>
              <a:rPr lang="en-US" dirty="0"/>
              <a:t> </a:t>
            </a:r>
            <a:r>
              <a:rPr lang="en-US" dirty="0" smtClean="0"/>
              <a:t>paradigm</a:t>
            </a:r>
            <a:endParaRPr lang="pl-PL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Definition </a:t>
            </a:r>
            <a:r>
              <a:rPr lang="en-US" dirty="0"/>
              <a:t>of the </a:t>
            </a:r>
            <a:r>
              <a:rPr lang="en-US" b="1" dirty="0" smtClean="0"/>
              <a:t>CCA security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Constructions of </a:t>
            </a:r>
            <a:r>
              <a:rPr lang="en-US" b="1" dirty="0" smtClean="0"/>
              <a:t>CCA-secure </a:t>
            </a:r>
            <a:r>
              <a:rPr lang="en-US" dirty="0" smtClean="0"/>
              <a:t>symmetric encryption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Constructions of </a:t>
            </a:r>
            <a:r>
              <a:rPr lang="en-US" b="1" dirty="0" smtClean="0"/>
              <a:t>CCA-secure </a:t>
            </a:r>
            <a:r>
              <a:rPr lang="en-US" b="1" dirty="0" smtClean="0">
                <a:solidFill>
                  <a:srgbClr val="7030A0"/>
                </a:solidFill>
              </a:rPr>
              <a:t>RSA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encryption schemes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Left Arrow 3"/>
          <p:cNvSpPr/>
          <p:nvPr/>
        </p:nvSpPr>
        <p:spPr>
          <a:xfrm flipH="1">
            <a:off x="714348" y="3069950"/>
            <a:ext cx="1214446" cy="500066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01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0" y="3000372"/>
            <a:ext cx="9144000" cy="27860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457200" anchor="ctr"/>
          <a:lstStyle/>
          <a:p>
            <a:pPr>
              <a:buFontTx/>
              <a:buNone/>
            </a:pPr>
            <a:r>
              <a:rPr lang="en-US" sz="3200" dirty="0" smtClean="0"/>
              <a:t>This has the following advantages: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it makes the encryption </a:t>
            </a:r>
            <a:r>
              <a:rPr lang="en-US" sz="3200" b="1" dirty="0" smtClean="0">
                <a:solidFill>
                  <a:srgbClr val="FF0000"/>
                </a:solidFill>
              </a:rPr>
              <a:t>non-deterministic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it </a:t>
            </a:r>
            <a:r>
              <a:rPr lang="en-US" sz="3200" b="1" dirty="0" smtClean="0">
                <a:solidFill>
                  <a:srgbClr val="0070C0"/>
                </a:solidFill>
              </a:rPr>
              <a:t>breaks</a:t>
            </a:r>
            <a:r>
              <a:rPr lang="pl-PL" sz="3200" b="1" dirty="0" smtClean="0">
                <a:solidFill>
                  <a:srgbClr val="0070C0"/>
                </a:solidFill>
              </a:rPr>
              <a:t> </a:t>
            </a:r>
            <a:r>
              <a:rPr lang="pl-PL" sz="3200" b="1" dirty="0">
                <a:solidFill>
                  <a:srgbClr val="0070C0"/>
                </a:solidFill>
              </a:rPr>
              <a:t>the </a:t>
            </a:r>
            <a:r>
              <a:rPr lang="en-US" sz="3200" b="1" dirty="0">
                <a:solidFill>
                  <a:srgbClr val="0070C0"/>
                </a:solidFill>
              </a:rPr>
              <a:t>“algebraic properties” </a:t>
            </a:r>
            <a:r>
              <a:rPr lang="en-US" sz="3200" dirty="0"/>
              <a:t>of encryption.</a:t>
            </a: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365126"/>
            <a:ext cx="8466420" cy="1325563"/>
          </a:xfrm>
        </p:spPr>
        <p:txBody>
          <a:bodyPr/>
          <a:lstStyle/>
          <a:p>
            <a:r>
              <a:rPr lang="en-US" dirty="0" smtClean="0"/>
              <a:t>Encoding (also called: “padding”)</a:t>
            </a:r>
            <a:endParaRPr lang="en-US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650" y="1825625"/>
            <a:ext cx="8140700" cy="816598"/>
          </a:xfrm>
        </p:spPr>
        <p:txBody>
          <a:bodyPr>
            <a:noAutofit/>
          </a:bodyPr>
          <a:lstStyle/>
          <a:p>
            <a:pPr marL="0" indent="0">
              <a:buFontTx/>
              <a:buNone/>
            </a:pPr>
            <a:r>
              <a:rPr lang="en-US" sz="3200" dirty="0" smtClean="0"/>
              <a:t>Before</a:t>
            </a:r>
            <a:r>
              <a:rPr lang="pl-PL" sz="3200" dirty="0" smtClean="0"/>
              <a:t> </a:t>
            </a:r>
            <a:r>
              <a:rPr lang="pl-PL" sz="3200" dirty="0"/>
              <a:t>encrypting a message we usually </a:t>
            </a:r>
            <a:r>
              <a:rPr lang="pl-PL" sz="3200" b="1" dirty="0">
                <a:solidFill>
                  <a:srgbClr val="7030A0"/>
                </a:solidFill>
              </a:rPr>
              <a:t>encode </a:t>
            </a:r>
            <a:r>
              <a:rPr lang="pl-PL" sz="3200" b="1" dirty="0" err="1">
                <a:solidFill>
                  <a:srgbClr val="7030A0"/>
                </a:solidFill>
              </a:rPr>
              <a:t>it</a:t>
            </a:r>
            <a:r>
              <a:rPr lang="pl-PL" sz="3200" b="1" dirty="0">
                <a:solidFill>
                  <a:srgbClr val="7030A0"/>
                </a:solidFill>
              </a:rPr>
              <a:t> </a:t>
            </a:r>
            <a:r>
              <a:rPr lang="pl-PL" sz="3200" dirty="0" smtClean="0"/>
              <a:t>(</a:t>
            </a:r>
            <a:r>
              <a:rPr lang="en-US" sz="3200" dirty="0" smtClean="0"/>
              <a:t>adding</a:t>
            </a:r>
            <a:r>
              <a:rPr lang="pl-PL" sz="3200" dirty="0" smtClean="0"/>
              <a:t> </a:t>
            </a:r>
            <a:r>
              <a:rPr lang="en-US" sz="3200" dirty="0" smtClean="0"/>
              <a:t>some</a:t>
            </a:r>
            <a:r>
              <a:rPr lang="pl-PL" sz="3200" dirty="0" smtClean="0"/>
              <a:t> </a:t>
            </a:r>
            <a:r>
              <a:rPr lang="en-US" sz="3200" dirty="0" smtClean="0"/>
              <a:t>randomness</a:t>
            </a:r>
            <a:r>
              <a:rPr lang="pl-PL" sz="3200" dirty="0" smtClean="0"/>
              <a:t>).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50247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 uiExpand="1" build="p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How is it done in real-life?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8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28596" y="1214422"/>
                <a:ext cx="8305800" cy="2847980"/>
              </a:xfrm>
            </p:spPr>
            <p:txBody>
              <a:bodyPr>
                <a:normAutofit fontScale="92500" lnSpcReduction="20000"/>
              </a:bodyPr>
              <a:lstStyle/>
              <a:p>
                <a:pPr algn="ctr">
                  <a:lnSpc>
                    <a:spcPct val="80000"/>
                  </a:lnSpc>
                  <a:buFontTx/>
                  <a:buNone/>
                </a:pPr>
                <a:r>
                  <a:rPr lang="en-US" sz="2600" b="1" dirty="0" smtClean="0">
                    <a:solidFill>
                      <a:srgbClr val="0070C0"/>
                    </a:solidFill>
                  </a:rPr>
                  <a:t>PKCS #1: RSA Encryption Standard Version 1.5</a:t>
                </a:r>
                <a:r>
                  <a:rPr lang="en-US" sz="2600" dirty="0"/>
                  <a:t>:</a:t>
                </a:r>
              </a:p>
              <a:p>
                <a:pPr>
                  <a:lnSpc>
                    <a:spcPct val="80000"/>
                  </a:lnSpc>
                  <a:buFontTx/>
                  <a:buNone/>
                </a:pPr>
                <a:endParaRPr lang="en-US" sz="2800" u="sng" dirty="0"/>
              </a:p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en-US" sz="2400" dirty="0"/>
                  <a:t>public-key: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24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8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400" dirty="0"/>
                  <a:t> := length on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2400" dirty="0"/>
                  <a:t> in bytes.</a:t>
                </a:r>
              </a:p>
              <a:p>
                <a:pPr>
                  <a:lnSpc>
                    <a:spcPct val="8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2400" dirty="0"/>
                  <a:t> := length of the plaintext</a:t>
                </a:r>
              </a:p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en-US" sz="2400" dirty="0"/>
                  <a:t>requirement: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≤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𝒌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−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𝟏𝟏</m:t>
                    </m:r>
                  </m:oMath>
                </a14:m>
                <a:r>
                  <a:rPr lang="en-US" sz="2400" dirty="0">
                    <a:cs typeface="Arial" pitchFamily="34" charset="0"/>
                  </a:rPr>
                  <a:t>.</a:t>
                </a:r>
              </a:p>
              <a:p>
                <a:pPr>
                  <a:lnSpc>
                    <a:spcPct val="80000"/>
                  </a:lnSpc>
                  <a:buFontTx/>
                  <a:buNone/>
                </a:pPr>
                <a:endParaRPr lang="en-US" sz="2400" dirty="0">
                  <a:cs typeface="Arial" pitchFamily="34" charset="0"/>
                </a:endParaRPr>
              </a:p>
              <a:p>
                <a:pPr>
                  <a:lnSpc>
                    <a:spcPct val="8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𝐄𝐧𝐜</m:t>
                    </m:r>
                    <m:d>
                      <m:d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sz="2400" b="1" i="1" dirty="0" err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𝑵</m:t>
                            </m:r>
                            <m:r>
                              <a:rPr lang="en-US" sz="2400" b="1" i="1" dirty="0" err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,</m:t>
                            </m:r>
                            <m:r>
                              <a:rPr lang="en-US" sz="2400" b="1" i="1" dirty="0" err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𝒆</m:t>
                            </m:r>
                          </m:e>
                        </m:d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, </m:t>
                        </m:r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𝒎</m:t>
                        </m:r>
                      </m:e>
                    </m:d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:= </m:t>
                    </m:r>
                    <m:r>
                      <a:rPr lang="en-US" sz="24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𝒙</m:t>
                    </m:r>
                    <m:r>
                      <a:rPr lang="en-US" sz="2400" b="1" i="1" baseline="30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𝒆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2400" b="1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𝐦𝐨𝐝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𝑵</m:t>
                    </m:r>
                  </m:oMath>
                </a14:m>
                <a:r>
                  <a:rPr lang="en-US" sz="2400" dirty="0">
                    <a:cs typeface="Arial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en-US" sz="2400" dirty="0">
                    <a:cs typeface="Arial" pitchFamily="34" charset="0"/>
                  </a:rPr>
                  <a:t> is equal </a:t>
                </a:r>
                <a:r>
                  <a:rPr lang="en-US" sz="2400" dirty="0" smtClean="0">
                    <a:cs typeface="Arial" pitchFamily="34" charset="0"/>
                  </a:rPr>
                  <a:t>to:</a:t>
                </a:r>
                <a:endParaRPr lang="en-US" sz="2400" dirty="0"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78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28596" y="1214422"/>
                <a:ext cx="8305800" cy="2847980"/>
              </a:xfrm>
              <a:blipFill rotWithShape="0">
                <a:blip r:embed="rId3"/>
                <a:stretch>
                  <a:fillRect l="-954" t="-642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7871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557959"/>
              </p:ext>
            </p:extLst>
          </p:nvPr>
        </p:nvGraphicFramePr>
        <p:xfrm>
          <a:off x="428596" y="4914880"/>
          <a:ext cx="8001000" cy="45721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00000000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00000001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00000000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7864" name="AutoShape 40"/>
          <p:cNvSpPr>
            <a:spLocks/>
          </p:cNvSpPr>
          <p:nvPr/>
        </p:nvSpPr>
        <p:spPr bwMode="auto">
          <a:xfrm rot="5400000">
            <a:off x="3895696" y="5029190"/>
            <a:ext cx="381000" cy="1219200"/>
          </a:xfrm>
          <a:prstGeom prst="rightBrace">
            <a:avLst>
              <a:gd name="adj1" fmla="val 2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65" name="AutoShape 41"/>
          <p:cNvSpPr>
            <a:spLocks/>
          </p:cNvSpPr>
          <p:nvPr/>
        </p:nvSpPr>
        <p:spPr bwMode="auto">
          <a:xfrm rot="5400000">
            <a:off x="7096096" y="4571990"/>
            <a:ext cx="381000" cy="22860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866" name="Text Box 42"/>
              <p:cNvSpPr txBox="1">
                <a:spLocks noChangeArrowheads="1"/>
              </p:cNvSpPr>
              <p:nvPr/>
            </p:nvSpPr>
            <p:spPr bwMode="auto">
              <a:xfrm>
                <a:off x="2799963" y="5804682"/>
                <a:ext cx="257246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random non-zero </a:t>
                </a:r>
                <a:r>
                  <a:rPr lang="en-US" dirty="0"/>
                  <a:t>bytes</a:t>
                </a:r>
              </a:p>
            </p:txBody>
          </p:sp>
        </mc:Choice>
        <mc:Fallback xmlns="">
          <p:sp>
            <p:nvSpPr>
              <p:cNvPr id="77866" name="Text 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99963" y="5804682"/>
                <a:ext cx="2572466" cy="646331"/>
              </a:xfrm>
              <a:prstGeom prst="rect">
                <a:avLst/>
              </a:prstGeom>
              <a:blipFill rotWithShape="0">
                <a:blip r:embed="rId4"/>
                <a:stretch>
                  <a:fillRect t="-5660" b="-1320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867" name="Text Box 43"/>
              <p:cNvSpPr txBox="1">
                <a:spLocks noChangeArrowheads="1"/>
              </p:cNvSpPr>
              <p:nvPr/>
            </p:nvSpPr>
            <p:spPr bwMode="auto">
              <a:xfrm>
                <a:off x="6524596" y="5905490"/>
                <a:ext cx="152400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dirty="0"/>
                  <a:t> bytes</a:t>
                </a:r>
              </a:p>
            </p:txBody>
          </p:sp>
        </mc:Choice>
        <mc:Fallback xmlns="">
          <p:sp>
            <p:nvSpPr>
              <p:cNvPr id="77867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24596" y="5905490"/>
                <a:ext cx="1524000" cy="366712"/>
              </a:xfrm>
              <a:prstGeom prst="rect">
                <a:avLst/>
              </a:prstGeom>
              <a:blipFill rotWithShape="0">
                <a:blip r:embed="rId5"/>
                <a:stretch>
                  <a:fillRect t="-11667" b="-25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868" name="AutoShape 44"/>
          <p:cNvSpPr>
            <a:spLocks/>
          </p:cNvSpPr>
          <p:nvPr/>
        </p:nvSpPr>
        <p:spPr bwMode="auto">
          <a:xfrm rot="5400000">
            <a:off x="4276696" y="595302"/>
            <a:ext cx="304800" cy="8001000"/>
          </a:xfrm>
          <a:prstGeom prst="leftBrace">
            <a:avLst>
              <a:gd name="adj1" fmla="val 2187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869" name="Text Box 45"/>
              <p:cNvSpPr txBox="1">
                <a:spLocks noChangeArrowheads="1"/>
              </p:cNvSpPr>
              <p:nvPr/>
            </p:nvSpPr>
            <p:spPr bwMode="auto">
              <a:xfrm>
                <a:off x="4009996" y="4062402"/>
                <a:ext cx="92075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 bytes</a:t>
                </a:r>
              </a:p>
            </p:txBody>
          </p:sp>
        </mc:Choice>
        <mc:Fallback xmlns="">
          <p:sp>
            <p:nvSpPr>
              <p:cNvPr id="77869" name="Text 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09996" y="4062402"/>
                <a:ext cx="920750" cy="366713"/>
              </a:xfrm>
              <a:prstGeom prst="rect">
                <a:avLst/>
              </a:prstGeom>
              <a:blipFill rotWithShape="0">
                <a:blip r:embed="rId6"/>
                <a:stretch>
                  <a:fillRect t="-9836" r="-3311" b="-2295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714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64" grpId="0" animBg="1"/>
      <p:bldP spid="77865" grpId="0" animBg="1"/>
      <p:bldP spid="77866" grpId="0"/>
      <p:bldP spid="77867" grpId="0"/>
      <p:bldP spid="77868" grpId="0" animBg="1"/>
      <p:bldP spid="7786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encrypt?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Down Arrow 4"/>
              <p:cNvSpPr/>
              <p:nvPr/>
            </p:nvSpPr>
            <p:spPr>
              <a:xfrm>
                <a:off x="6357950" y="1714488"/>
                <a:ext cx="2571768" cy="1285884"/>
              </a:xfrm>
              <a:prstGeom prst="downArrow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Down Arrow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950" y="1714488"/>
                <a:ext cx="2571768" cy="1285884"/>
              </a:xfrm>
              <a:prstGeom prst="downArrow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14348" y="4143380"/>
                <a:ext cx="8001056" cy="135732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chemeClr val="bg1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3200" b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𝐄𝐧</m:t>
                    </m:r>
                    <m:sSub>
                      <m:sSubPr>
                        <m:ctrlP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</m:oMath>
                </a14:m>
                <a:endParaRPr lang="en-US" sz="3200" b="1" baseline="30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48" y="4143380"/>
                <a:ext cx="8001056" cy="135732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/>
          <p:cNvSpPr/>
          <p:nvPr/>
        </p:nvSpPr>
        <p:spPr>
          <a:xfrm rot="16200000">
            <a:off x="4464843" y="-821561"/>
            <a:ext cx="500066" cy="8001056"/>
          </a:xfrm>
          <a:prstGeom prst="rightBrace">
            <a:avLst>
              <a:gd name="adj1" fmla="val 50353"/>
              <a:gd name="adj2" fmla="val 18289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1472" y="2357430"/>
                <a:ext cx="26185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𝐄𝐧𝐜𝐨𝐝𝐢𝐧𝐠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:= 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72" y="2357430"/>
                <a:ext cx="2618537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233" b="-2133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14348" y="5643578"/>
                <a:ext cx="7929618" cy="64294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𝐄𝐧</m:t>
                      </m:r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</m:sSub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𝐄𝐧𝐜𝐨𝐝𝐢𝐧𝐠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48" y="5643578"/>
                <a:ext cx="7929618" cy="64294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own Arrow 9"/>
          <p:cNvSpPr/>
          <p:nvPr/>
        </p:nvSpPr>
        <p:spPr>
          <a:xfrm>
            <a:off x="3714744" y="4429132"/>
            <a:ext cx="642942" cy="92869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323967"/>
              </p:ext>
            </p:extLst>
          </p:nvPr>
        </p:nvGraphicFramePr>
        <p:xfrm>
          <a:off x="714349" y="3533474"/>
          <a:ext cx="8001056" cy="457210"/>
        </p:xfrm>
        <a:graphic>
          <a:graphicData uri="http://schemas.openxmlformats.org/drawingml/2006/table">
            <a:tbl>
              <a:tblPr/>
              <a:tblGrid>
                <a:gridCol w="1447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00000000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00000001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00000000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58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294" y="365126"/>
            <a:ext cx="8001056" cy="1325563"/>
          </a:xfrm>
        </p:spPr>
        <p:txBody>
          <a:bodyPr/>
          <a:lstStyle/>
          <a:p>
            <a:r>
              <a:rPr lang="en-US" dirty="0" smtClean="0"/>
              <a:t>How to decrypt?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14294" y="2597374"/>
                <a:ext cx="8001056" cy="135732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chemeClr val="bg1"/>
                    </a:solidFill>
                  </a:rPr>
                  <a:t>De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</m:oMath>
                </a14:m>
                <a:endParaRPr lang="en-US" sz="3200" b="1" baseline="30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94" y="2597374"/>
                <a:ext cx="8001056" cy="13573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14294" y="1785926"/>
                <a:ext cx="7929618" cy="64294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</a:rPr>
                  <a:t>ciphertext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94" y="1785926"/>
                <a:ext cx="7929618" cy="64294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own Arrow 9"/>
          <p:cNvSpPr/>
          <p:nvPr/>
        </p:nvSpPr>
        <p:spPr>
          <a:xfrm>
            <a:off x="2943186" y="2857496"/>
            <a:ext cx="642942" cy="92869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4294" y="4110343"/>
            <a:ext cx="3739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check if the format agrees....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Down Arrow 11"/>
              <p:cNvSpPr/>
              <p:nvPr/>
            </p:nvSpPr>
            <p:spPr>
              <a:xfrm>
                <a:off x="5862414" y="5274612"/>
                <a:ext cx="3000396" cy="1285884"/>
              </a:xfrm>
              <a:prstGeom prst="downArrow">
                <a:avLst>
                  <a:gd name="adj1" fmla="val 75848"/>
                  <a:gd name="adj2" fmla="val 50000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>
                          <a:solidFill>
                            <a:schemeClr val="tx1"/>
                          </a:solidFill>
                        </a:rPr>
                        <m:t>output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Down Arrow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414" y="5274612"/>
                <a:ext cx="3000396" cy="1285884"/>
              </a:xfrm>
              <a:prstGeom prst="downArrow">
                <a:avLst>
                  <a:gd name="adj1" fmla="val 75848"/>
                  <a:gd name="adj2" fmla="val 50000"/>
                </a:avLst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204343"/>
              </p:ext>
            </p:extLst>
          </p:nvPr>
        </p:nvGraphicFramePr>
        <p:xfrm>
          <a:off x="514294" y="4694705"/>
          <a:ext cx="8001056" cy="457210"/>
        </p:xfrm>
        <a:graphic>
          <a:graphicData uri="http://schemas.openxmlformats.org/drawingml/2006/table">
            <a:tbl>
              <a:tblPr/>
              <a:tblGrid>
                <a:gridCol w="1447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00000000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00000001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00000000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14294" y="5337647"/>
                <a:ext cx="28360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if not then output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endParaRPr lang="pl-PL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94" y="5337647"/>
                <a:ext cx="2836033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3219" t="-10667" b="-30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077367" y="5337647"/>
            <a:ext cx="1636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, otherwise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12364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/>
      <p:bldP spid="12" grpId="0" animBg="1"/>
      <p:bldP spid="3" grpId="0"/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707" y="168782"/>
            <a:ext cx="7886700" cy="1325563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048985"/>
                <a:ext cx="8401080" cy="3114683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dirty="0" smtClean="0"/>
                  <a:t>If the adversary can calculate the Jacobi symbol of</a:t>
                </a:r>
              </a:p>
              <a:p>
                <a:pPr>
                  <a:buNone/>
                </a:pPr>
                <a:endParaRPr lang="en-US" dirty="0" smtClean="0"/>
              </a:p>
              <a:p>
                <a:pPr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most probably it doesn’t help him in learning any information about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dirty="0" smtClean="0"/>
                  <a:t>...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048985"/>
                <a:ext cx="8401080" cy="3114683"/>
              </a:xfrm>
              <a:blipFill rotWithShape="0">
                <a:blip r:embed="rId3"/>
                <a:stretch>
                  <a:fillRect l="-1451" t="-332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549449"/>
              </p:ext>
            </p:extLst>
          </p:nvPr>
        </p:nvGraphicFramePr>
        <p:xfrm>
          <a:off x="502957" y="2853838"/>
          <a:ext cx="8001056" cy="457210"/>
        </p:xfrm>
        <a:graphic>
          <a:graphicData uri="http://schemas.openxmlformats.org/drawingml/2006/table">
            <a:tbl>
              <a:tblPr/>
              <a:tblGrid>
                <a:gridCol w="1447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00000000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00000001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00000000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968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559" y="196770"/>
            <a:ext cx="7886700" cy="764714"/>
          </a:xfrm>
        </p:spPr>
        <p:txBody>
          <a:bodyPr/>
          <a:lstStyle/>
          <a:p>
            <a:r>
              <a:rPr lang="en-US" dirty="0"/>
              <a:t>Algebraic properties of RSA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32579" y="1187351"/>
                <a:ext cx="8100116" cy="401276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anchor="ctr">
                <a:noAutofit/>
              </a:bodyPr>
              <a:lstStyle/>
              <a:p>
                <a:pPr marL="533400" indent="-533400">
                  <a:lnSpc>
                    <a:spcPct val="80000"/>
                  </a:lnSpc>
                  <a:buFontTx/>
                  <a:buAutoNum type="arabicPeriod"/>
                </a:pPr>
                <a:r>
                  <a:rPr lang="en-US" sz="2500" b="1" dirty="0">
                    <a:latin typeface="Cambria" panose="02040503050406030204" pitchFamily="18" charset="0"/>
                  </a:rPr>
                  <a:t>RSA</a:t>
                </a:r>
                <a:r>
                  <a:rPr lang="en-US" sz="2500" dirty="0">
                    <a:latin typeface="Cambria" panose="02040503050406030204" pitchFamily="18" charset="0"/>
                  </a:rPr>
                  <a:t> is homomorphic:</a:t>
                </a:r>
                <a:br>
                  <a:rPr lang="en-US" sz="2500" dirty="0">
                    <a:latin typeface="Cambria" panose="02040503050406030204" pitchFamily="18" charset="0"/>
                  </a:rPr>
                </a:br>
                <a:endParaRPr lang="en-US" sz="700" dirty="0">
                  <a:latin typeface="Cambria" panose="02040503050406030204" pitchFamily="18" charset="0"/>
                </a:endParaRPr>
              </a:p>
              <a:p>
                <a:pPr lvl="2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𝐑𝐒</m:t>
                      </m:r>
                      <m:sSub>
                        <m:sSubPr>
                          <m:ctrlPr>
                            <a:rPr lang="en-US" sz="25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b>
                          <m:r>
                            <a:rPr lang="en-US" sz="25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sz="25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5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</m:sSub>
                      <m:d>
                        <m:dPr>
                          <m:ctrlPr>
                            <a:rPr lang="en-GB" sz="25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GB" sz="2500" b="1" i="1" baseline="-250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5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·</m:t>
                          </m:r>
                          <m:r>
                            <a:rPr lang="en-GB" sz="25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GB" sz="2500" b="1" i="1" baseline="-250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sz="25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5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5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5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5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5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25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·</m:t>
                              </m:r>
                              <m:sSub>
                                <m:sSubPr>
                                  <m:ctrlPr>
                                    <a:rPr lang="en-US" sz="25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5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5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5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p>
                      </m:sSup>
                      <m:r>
                        <a:rPr lang="en-GB" sz="25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5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  <a:p>
                <a:pPr>
                  <a:lnSpc>
                    <a:spcPct val="80000"/>
                  </a:lnSpc>
                </a:pPr>
                <a:endParaRPr lang="en-GB" sz="25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  <a:p>
                <a:pPr>
                  <a:lnSpc>
                    <a:spcPct val="80000"/>
                  </a:lnSpc>
                </a:pPr>
                <a:endParaRPr lang="en-GB" sz="25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  <a:p>
                <a:pPr>
                  <a:lnSpc>
                    <a:spcPct val="80000"/>
                  </a:lnSpc>
                </a:pPr>
                <a:endParaRPr lang="en-GB" sz="25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  <a:p>
                <a:pPr>
                  <a:lnSpc>
                    <a:spcPct val="80000"/>
                  </a:lnSpc>
                </a:pPr>
                <a:endParaRPr lang="en-GB" sz="25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  <a:p>
                <a:pPr marL="533400" indent="-533400">
                  <a:lnSpc>
                    <a:spcPct val="80000"/>
                  </a:lnSpc>
                  <a:buFontTx/>
                  <a:buNone/>
                </a:pPr>
                <a:r>
                  <a:rPr lang="en-US" sz="2500" dirty="0">
                    <a:latin typeface="Cambria" panose="02040503050406030204" pitchFamily="18" charset="0"/>
                  </a:rPr>
                  <a:t>	why is it bad?</a:t>
                </a:r>
              </a:p>
              <a:p>
                <a:pPr marL="533400" indent="-533400">
                  <a:lnSpc>
                    <a:spcPct val="80000"/>
                  </a:lnSpc>
                  <a:buFontTx/>
                  <a:buNone/>
                </a:pPr>
                <a:r>
                  <a:rPr lang="en-US" sz="2500" dirty="0">
                    <a:latin typeface="Cambria" panose="02040503050406030204" pitchFamily="18" charset="0"/>
                  </a:rPr>
                  <a:t/>
                </a:r>
                <a:br>
                  <a:rPr lang="en-US" sz="2500" dirty="0">
                    <a:latin typeface="Cambria" panose="02040503050406030204" pitchFamily="18" charset="0"/>
                  </a:rPr>
                </a:br>
                <a:r>
                  <a:rPr lang="en-US" sz="2500" dirty="0">
                    <a:latin typeface="Cambria" panose="02040503050406030204" pitchFamily="18" charset="0"/>
                  </a:rPr>
                  <a:t>By checking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GB" sz="2500" b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GB" sz="2500" dirty="0">
                    <a:latin typeface="Cambria" panose="02040503050406030204" pitchFamily="18" charset="0"/>
                  </a:rPr>
                  <a:t>the adversary can check if the messages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GB" sz="2500" b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GB" sz="25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corresponding to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GB" sz="2500" b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GB" sz="25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satisfy:</a:t>
                </a:r>
              </a:p>
              <a:p>
                <a:pPr marL="533400" indent="-533400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5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5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GB" sz="25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79" y="1187351"/>
                <a:ext cx="8100116" cy="4012768"/>
              </a:xfrm>
              <a:prstGeom prst="rect">
                <a:avLst/>
              </a:prstGeom>
              <a:blipFill>
                <a:blip r:embed="rId3"/>
                <a:stretch>
                  <a:fillRect l="-897" t="-45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32579" y="5601191"/>
            <a:ext cx="8100116" cy="5868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533400" indent="-533400">
              <a:lnSpc>
                <a:spcPct val="80000"/>
              </a:lnSpc>
              <a:buFontTx/>
              <a:buAutoNum type="arabicPeriod" startAt="2"/>
            </a:pPr>
            <a:r>
              <a:rPr lang="en-US" sz="2500" dirty="0">
                <a:latin typeface="Cambria" panose="02040503050406030204" pitchFamily="18" charset="0"/>
              </a:rPr>
              <a:t>The </a:t>
            </a:r>
            <a:r>
              <a:rPr lang="en-US" sz="2500" b="1" dirty="0">
                <a:latin typeface="Cambria" panose="02040503050406030204" pitchFamily="18" charset="0"/>
              </a:rPr>
              <a:t>Jacobi symbol </a:t>
            </a:r>
            <a:r>
              <a:rPr lang="en-US" sz="2500" dirty="0">
                <a:latin typeface="Cambria" panose="02040503050406030204" pitchFamily="18" charset="0"/>
              </a:rPr>
              <a:t>leaks.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34866" y="2545673"/>
                <a:ext cx="1714059" cy="401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33400" indent="-533400" algn="ctr">
                  <a:lnSpc>
                    <a:spcPct val="80000"/>
                  </a:lnSpc>
                  <a:buFontTx/>
                  <a:buNone/>
                </a:pPr>
                <a:r>
                  <a:rPr lang="en-GB" sz="2500" b="1" dirty="0">
                    <a:solidFill>
                      <a:srgbClr val="993300"/>
                    </a:solidFill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p>
                    </m:sSubSup>
                    <m:r>
                      <a:rPr lang="en-US" sz="2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p>
                    </m:sSubSup>
                  </m:oMath>
                </a14:m>
                <a:endParaRPr lang="en-GB" sz="2500" b="1" dirty="0">
                  <a:solidFill>
                    <a:srgbClr val="9933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866" y="2545673"/>
                <a:ext cx="1714059" cy="401072"/>
              </a:xfrm>
              <a:prstGeom prst="rect">
                <a:avLst/>
              </a:prstGeom>
              <a:blipFill rotWithShape="0">
                <a:blip r:embed="rId4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34866" y="2946745"/>
                <a:ext cx="4212628" cy="493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500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𝐑𝐒</m:t>
                      </m:r>
                      <m:sSub>
                        <m:sSubPr>
                          <m:ctrlPr>
                            <a:rPr lang="en-US" sz="25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b>
                          <m:r>
                            <a:rPr lang="en-US" sz="25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sz="25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5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</m:sSub>
                      <m:d>
                        <m:dPr>
                          <m:ctrlPr>
                            <a:rPr lang="en-GB" sz="25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GB" sz="2500" b="1" i="1" baseline="-250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5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5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𝐑𝐒</m:t>
                      </m:r>
                      <m:sSub>
                        <m:sSubPr>
                          <m:ctrlPr>
                            <a:rPr lang="en-US" sz="25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b>
                          <m:r>
                            <a:rPr lang="en-US" sz="25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sz="25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5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</m:sSub>
                      <m:d>
                        <m:dPr>
                          <m:ctrlPr>
                            <a:rPr lang="en-US" sz="25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5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5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5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l-PL" sz="25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866" y="2946745"/>
                <a:ext cx="4212628" cy="493981"/>
              </a:xfrm>
              <a:prstGeom prst="rect">
                <a:avLst/>
              </a:prstGeom>
              <a:blipFill rotWithShape="0">
                <a:blip r:embed="rId5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997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02" y="365126"/>
            <a:ext cx="7970848" cy="1325563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Security of the </a:t>
            </a:r>
            <a:r>
              <a:rPr lang="en-US" sz="3200" b="1" dirty="0">
                <a:solidFill>
                  <a:srgbClr val="0070C0"/>
                </a:solidFill>
              </a:rPr>
              <a:t>PKCS #1: RSA Encryption Standard Version </a:t>
            </a:r>
            <a:r>
              <a:rPr lang="en-US" sz="3200" b="1" dirty="0" smtClean="0">
                <a:solidFill>
                  <a:srgbClr val="0070C0"/>
                </a:solidFill>
              </a:rPr>
              <a:t>1.5</a:t>
            </a:r>
            <a:r>
              <a:rPr lang="en-US" sz="3200" dirty="0"/>
              <a:t> </a:t>
            </a:r>
            <a:r>
              <a:rPr lang="en-US" sz="3200" dirty="0" smtClean="0"/>
              <a:t>– security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02" y="3023691"/>
            <a:ext cx="8038516" cy="80946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buFontTx/>
              <a:buNone/>
            </a:pPr>
            <a:r>
              <a:rPr lang="en-US" dirty="0"/>
              <a:t>It is </a:t>
            </a:r>
            <a:r>
              <a:rPr lang="en-US" b="1" dirty="0"/>
              <a:t>believed </a:t>
            </a:r>
            <a:r>
              <a:rPr lang="en-US" dirty="0"/>
              <a:t>to be </a:t>
            </a:r>
            <a:r>
              <a:rPr lang="en-US" b="1" dirty="0">
                <a:solidFill>
                  <a:srgbClr val="FF0000"/>
                </a:solidFill>
              </a:rPr>
              <a:t>CPA-secure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42508" y="5357375"/>
            <a:ext cx="6074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(as we will later learn: it’s not “</a:t>
            </a:r>
            <a:r>
              <a:rPr lang="en-US" sz="2400" b="1" dirty="0" smtClean="0">
                <a:solidFill>
                  <a:srgbClr val="FF0000"/>
                </a:solidFill>
              </a:rPr>
              <a:t>CCA-secure</a:t>
            </a:r>
            <a:r>
              <a:rPr lang="en-US" sz="2400" dirty="0" smtClean="0"/>
              <a:t>”)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09337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794" y="1428736"/>
            <a:ext cx="6929486" cy="457203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Problems with the “handbook RSA”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Definition </a:t>
            </a:r>
            <a:r>
              <a:rPr lang="en-US" dirty="0" smtClean="0"/>
              <a:t>of the </a:t>
            </a:r>
            <a:r>
              <a:rPr lang="en-US" b="1" dirty="0" smtClean="0"/>
              <a:t>CPA security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Constructions of </a:t>
            </a:r>
            <a:r>
              <a:rPr lang="en-US" b="1" dirty="0" smtClean="0"/>
              <a:t>CPA-secure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7030A0"/>
                </a:solidFill>
              </a:rPr>
              <a:t>RSA </a:t>
            </a:r>
            <a:r>
              <a:rPr lang="en-US" dirty="0" smtClean="0"/>
              <a:t>encryption schemes</a:t>
            </a:r>
            <a:endParaRPr lang="en-US" b="1" dirty="0" smtClean="0">
              <a:solidFill>
                <a:srgbClr val="7030A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theoretical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practical </a:t>
            </a:r>
            <a:endParaRPr lang="en-US" b="1" dirty="0" smtClean="0">
              <a:solidFill>
                <a:srgbClr val="7030A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b="1" dirty="0">
                <a:solidFill>
                  <a:srgbClr val="FF0000"/>
                </a:solidFill>
              </a:rPr>
              <a:t>h</a:t>
            </a:r>
            <a:r>
              <a:rPr lang="en-US" b="1" dirty="0" smtClean="0">
                <a:solidFill>
                  <a:srgbClr val="FF0000"/>
                </a:solidFill>
              </a:rPr>
              <a:t>ybrid encryption </a:t>
            </a:r>
            <a:r>
              <a:rPr lang="en-US" dirty="0" smtClean="0"/>
              <a:t>and the </a:t>
            </a:r>
            <a:r>
              <a:rPr lang="en-US" b="1" dirty="0">
                <a:solidFill>
                  <a:srgbClr val="FF0000"/>
                </a:solidFill>
              </a:rPr>
              <a:t>KEM/DEM</a:t>
            </a:r>
            <a:r>
              <a:rPr lang="en-US" dirty="0"/>
              <a:t> </a:t>
            </a:r>
            <a:r>
              <a:rPr lang="en-US" dirty="0" smtClean="0"/>
              <a:t>paradigm</a:t>
            </a:r>
            <a:endParaRPr lang="pl-PL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Definition </a:t>
            </a:r>
            <a:r>
              <a:rPr lang="en-US" dirty="0"/>
              <a:t>of the </a:t>
            </a:r>
            <a:r>
              <a:rPr lang="en-US" b="1" dirty="0" smtClean="0"/>
              <a:t>CCA security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Constructions of </a:t>
            </a:r>
            <a:r>
              <a:rPr lang="en-US" b="1" dirty="0" smtClean="0"/>
              <a:t>CCA-secure </a:t>
            </a:r>
            <a:r>
              <a:rPr lang="en-US" dirty="0" smtClean="0"/>
              <a:t>symmetric encryption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Constructions of </a:t>
            </a:r>
            <a:r>
              <a:rPr lang="en-US" b="1" dirty="0" smtClean="0"/>
              <a:t>CCA-secure </a:t>
            </a:r>
            <a:r>
              <a:rPr lang="en-US" b="1" dirty="0" smtClean="0">
                <a:solidFill>
                  <a:srgbClr val="7030A0"/>
                </a:solidFill>
              </a:rPr>
              <a:t>RSA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encryption schemes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Left Arrow 3"/>
          <p:cNvSpPr/>
          <p:nvPr/>
        </p:nvSpPr>
        <p:spPr>
          <a:xfrm flipH="1">
            <a:off x="568958" y="3405383"/>
            <a:ext cx="1214446" cy="500066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14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encrypt longer messages?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78049"/>
            <a:ext cx="7886700" cy="368141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274320" rIns="274320" anchor="ctr"/>
          <a:lstStyle/>
          <a:p>
            <a:pPr marL="514350" indent="-514350">
              <a:buNone/>
            </a:pPr>
            <a:r>
              <a:rPr lang="en-US" b="1" dirty="0" smtClean="0"/>
              <a:t>Two options: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divide the message in blocks and </a:t>
            </a:r>
            <a:r>
              <a:rPr lang="en-US" b="1" dirty="0" smtClean="0">
                <a:solidFill>
                  <a:srgbClr val="7030A0"/>
                </a:solidFill>
              </a:rPr>
              <a:t>encrypt each block separately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combine the </a:t>
            </a:r>
            <a:r>
              <a:rPr lang="en-US" b="1" dirty="0" smtClean="0">
                <a:solidFill>
                  <a:srgbClr val="FF0000"/>
                </a:solidFill>
              </a:rPr>
              <a:t>public-key encryption with the private-key encryption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87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" y="94567"/>
            <a:ext cx="7694989" cy="973620"/>
          </a:xfrm>
        </p:spPr>
        <p:txBody>
          <a:bodyPr/>
          <a:lstStyle/>
          <a:p>
            <a:r>
              <a:rPr lang="en-US" dirty="0" smtClean="0"/>
              <a:t>Encrypting block-by-block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4324" y="1916237"/>
                <a:ext cx="6124574" cy="558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pl-PL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24" y="1916237"/>
                <a:ext cx="6124574" cy="5588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9660623"/>
                  </p:ext>
                </p:extLst>
              </p:nvPr>
            </p:nvGraphicFramePr>
            <p:xfrm>
              <a:off x="314324" y="2900486"/>
              <a:ext cx="6124575" cy="5181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10815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8664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297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2239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pl-PL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9660623"/>
                  </p:ext>
                </p:extLst>
              </p:nvPr>
            </p:nvGraphicFramePr>
            <p:xfrm>
              <a:off x="314324" y="2900486"/>
              <a:ext cx="6124575" cy="5181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108154"/>
                    <a:gridCol w="3886646"/>
                    <a:gridCol w="1129775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549" t="-1163" r="-453846" b="-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8683" t="-1163" r="-29467" b="-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41398" t="-1163" r="-1075" b="-232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Left Brace 5"/>
          <p:cNvSpPr/>
          <p:nvPr/>
        </p:nvSpPr>
        <p:spPr>
          <a:xfrm rot="5400000">
            <a:off x="3160714" y="-1371155"/>
            <a:ext cx="431797" cy="6124576"/>
          </a:xfrm>
          <a:prstGeom prst="leftBrace">
            <a:avLst>
              <a:gd name="adj1" fmla="val 3385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extBox 6"/>
          <p:cNvSpPr txBox="1"/>
          <p:nvPr/>
        </p:nvSpPr>
        <p:spPr>
          <a:xfrm>
            <a:off x="2550905" y="1118987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long message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3301887"/>
                  </p:ext>
                </p:extLst>
              </p:nvPr>
            </p:nvGraphicFramePr>
            <p:xfrm>
              <a:off x="349579" y="4396848"/>
              <a:ext cx="6054066" cy="5181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09539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4190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1676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0025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pl-PL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3301887"/>
                  </p:ext>
                </p:extLst>
              </p:nvPr>
            </p:nvGraphicFramePr>
            <p:xfrm>
              <a:off x="349579" y="4396848"/>
              <a:ext cx="6054066" cy="5181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095396"/>
                    <a:gridCol w="3841901"/>
                    <a:gridCol w="1116769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56" t="-1163" r="-453333" b="-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8685" t="-1163" r="-29319" b="-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43716" t="-1163" r="-1093" b="-232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11" name="Straight Arrow Connector 10"/>
          <p:cNvCxnSpPr/>
          <p:nvPr/>
        </p:nvCxnSpPr>
        <p:spPr>
          <a:xfrm flipH="1">
            <a:off x="906055" y="3427851"/>
            <a:ext cx="8014" cy="9452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8619" y="3613756"/>
                <a:ext cx="915059" cy="42761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𝐄𝐧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</m:oMath>
                  </m:oMathPara>
                </a14:m>
                <a:endParaRPr lang="pl-P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19" y="3613756"/>
                <a:ext cx="915059" cy="4276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>
            <a:off x="5767810" y="3440403"/>
            <a:ext cx="16709" cy="9326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59069" y="3613756"/>
                <a:ext cx="915059" cy="42761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𝐄𝐧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</m:oMath>
                  </m:oMathPara>
                </a14:m>
                <a:endParaRPr lang="pl-P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069" y="3613756"/>
                <a:ext cx="915059" cy="42761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036951" y="3661382"/>
                <a:ext cx="5325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951" y="3661382"/>
                <a:ext cx="532518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906056" y="4927500"/>
            <a:ext cx="1664" cy="8827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0606" y="5082349"/>
                <a:ext cx="923073" cy="40011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𝐃𝐞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𝒔𝒌</m:t>
                          </m:r>
                        </m:sub>
                      </m:sSub>
                    </m:oMath>
                  </m:oMathPara>
                </a14:m>
                <a:endParaRPr lang="pl-P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06" y="5082349"/>
                <a:ext cx="923073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5767811" y="4941949"/>
            <a:ext cx="10359" cy="8683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59070" y="5103893"/>
                <a:ext cx="907043" cy="40011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𝐃𝐞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𝒔𝒌</m:t>
                          </m:r>
                        </m:sub>
                      </m:sSub>
                    </m:oMath>
                  </m:oMathPara>
                </a14:m>
                <a:endParaRPr lang="pl-P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070" y="5103893"/>
                <a:ext cx="907043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028938" y="5161031"/>
                <a:ext cx="5325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938" y="5161031"/>
                <a:ext cx="532518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7518276"/>
                  </p:ext>
                </p:extLst>
              </p:nvPr>
            </p:nvGraphicFramePr>
            <p:xfrm>
              <a:off x="314325" y="5837191"/>
              <a:ext cx="6124575" cy="5181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10815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8664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297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4550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pl-PL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7518276"/>
                  </p:ext>
                </p:extLst>
              </p:nvPr>
            </p:nvGraphicFramePr>
            <p:xfrm>
              <a:off x="314325" y="5837191"/>
              <a:ext cx="6124575" cy="5181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108154"/>
                    <a:gridCol w="3886646"/>
                    <a:gridCol w="1129775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1"/>
                          <a:stretch>
                            <a:fillRect l="-549" t="-1163" r="-453846" b="-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1"/>
                          <a:stretch>
                            <a:fillRect l="-28683" t="-1163" r="-29467" b="-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1"/>
                          <a:stretch>
                            <a:fillRect l="-441398" t="-1163" r="-1075" b="-232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1" name="Rounded Rectangular Callout 20"/>
          <p:cNvSpPr/>
          <p:nvPr/>
        </p:nvSpPr>
        <p:spPr>
          <a:xfrm>
            <a:off x="6553200" y="2292350"/>
            <a:ext cx="2381250" cy="3074321"/>
          </a:xfrm>
          <a:prstGeom prst="wedgeRoundRectCallout">
            <a:avLst>
              <a:gd name="adj1" fmla="val -66903"/>
              <a:gd name="adj2" fmla="val -71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note</a:t>
            </a:r>
            <a:r>
              <a:rPr lang="en-US" sz="2400" dirty="0" smtClean="0"/>
              <a:t>: this is </a:t>
            </a:r>
            <a:r>
              <a:rPr lang="en-US" sz="2400" b="1" dirty="0" smtClean="0">
                <a:solidFill>
                  <a:srgbClr val="FF0000"/>
                </a:solidFill>
              </a:rPr>
              <a:t>randomized</a:t>
            </a:r>
            <a:r>
              <a:rPr lang="en-US" sz="2400" dirty="0" smtClean="0"/>
              <a:t>, so we don’t have the same problem as with the </a:t>
            </a:r>
            <a:r>
              <a:rPr lang="en-US" sz="2400" b="1" dirty="0" smtClean="0"/>
              <a:t>ECB mode</a:t>
            </a:r>
            <a:endParaRPr lang="pl-PL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505475" y="2508210"/>
            <a:ext cx="1742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split into blocks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209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9" grpId="0" animBg="1"/>
      <p:bldP spid="13" grpId="0" animBg="1"/>
      <p:bldP spid="14" grpId="0"/>
      <p:bldP spid="16" grpId="0" animBg="1"/>
      <p:bldP spid="18" grpId="0" animBg="1"/>
      <p:bldP spid="19" grpId="0"/>
      <p:bldP spid="21" grpId="0" animBg="1"/>
      <p:bldP spid="2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0" y="3505200"/>
            <a:ext cx="9144000" cy="2514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200" dirty="0" smtClean="0"/>
              <a:t>A more efficient solution: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hybrid encryption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68300" y="365126"/>
            <a:ext cx="8147050" cy="1325563"/>
          </a:xfrm>
        </p:spPr>
        <p:txBody>
          <a:bodyPr/>
          <a:lstStyle/>
          <a:p>
            <a:r>
              <a:rPr lang="en-US" sz="4000" dirty="0" smtClean="0"/>
              <a:t>A problem with this solution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4983" y="1696006"/>
                <a:ext cx="820021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It’s rather inefficient (the number of public-key operations is proportional to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800" dirty="0" smtClean="0"/>
                  <a:t>)</a:t>
                </a:r>
                <a:endParaRPr lang="pl-PL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83" y="1696006"/>
                <a:ext cx="8200217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1487" t="-6369" b="-1656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353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Ingredients for the hybrid encryption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2190750"/>
                <a:ext cx="8307787" cy="3649068"/>
              </a:xfrm>
            </p:spPr>
            <p:txBody>
              <a:bodyPr anchor="ctr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𝐆𝐞𝐧</m:t>
                    </m:r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𝐄𝐧𝐜</m:t>
                    </m:r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𝐃𝐞𝐜</m:t>
                    </m:r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 smtClean="0"/>
                  <a:t>– a </a:t>
                </a:r>
                <a:r>
                  <a:rPr lang="en-US" sz="2600" b="1" dirty="0" smtClean="0">
                    <a:solidFill>
                      <a:srgbClr val="7030A0"/>
                    </a:solidFill>
                  </a:rPr>
                  <a:t>public key </a:t>
                </a:r>
                <a:r>
                  <a:rPr lang="en-US" sz="2600" b="1" dirty="0" smtClean="0"/>
                  <a:t>encryption scheme</a:t>
                </a:r>
              </a:p>
              <a:p>
                <a:endParaRPr lang="en-US" sz="2600" b="1" dirty="0"/>
              </a:p>
              <a:p>
                <a:r>
                  <a:rPr lang="en-US" sz="26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𝐄𝐧</m:t>
                    </m:r>
                    <m:sSup>
                      <m:sSupPr>
                        <m:ctrlPr>
                          <a:rPr lang="en-US" sz="2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sz="2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𝐃𝐞</m:t>
                    </m:r>
                    <m:sSup>
                      <m:sSupPr>
                        <m:ctrlPr>
                          <a:rPr lang="en-US" sz="2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sz="2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 smtClean="0"/>
                  <a:t>– </a:t>
                </a:r>
                <a:r>
                  <a:rPr lang="en-US" sz="2600" dirty="0"/>
                  <a:t>a </a:t>
                </a:r>
                <a:r>
                  <a:rPr lang="en-US" sz="2600" b="1" dirty="0" smtClean="0">
                    <a:solidFill>
                      <a:srgbClr val="7030A0"/>
                    </a:solidFill>
                  </a:rPr>
                  <a:t>private </a:t>
                </a:r>
                <a:r>
                  <a:rPr lang="en-US" sz="2600" b="1" dirty="0">
                    <a:solidFill>
                      <a:srgbClr val="7030A0"/>
                    </a:solidFill>
                  </a:rPr>
                  <a:t>key </a:t>
                </a:r>
                <a:r>
                  <a:rPr lang="en-US" sz="2600" b="1" dirty="0"/>
                  <a:t>encryption </a:t>
                </a:r>
                <a:r>
                  <a:rPr lang="en-US" sz="2600" b="1" dirty="0" smtClean="0"/>
                  <a:t>scheme</a:t>
                </a:r>
              </a:p>
              <a:p>
                <a:endParaRPr lang="en-US" sz="2600" b="1" dirty="0"/>
              </a:p>
              <a:p>
                <a:pPr marL="0" indent="0">
                  <a:buNone/>
                </a:pPr>
                <a:r>
                  <a:rPr lang="en-US" sz="2600" b="1" dirty="0" smtClean="0"/>
                  <a:t>Main idea:</a:t>
                </a:r>
              </a:p>
              <a:p>
                <a:pPr marL="0" indent="0">
                  <a:buNone/>
                </a:pPr>
                <a:r>
                  <a:rPr lang="en-US" sz="2400" dirty="0"/>
                  <a:t>Encrypt the symmetric key with a public-key encryption scheme</a:t>
                </a:r>
                <a:r>
                  <a:rPr lang="en-US" sz="2400" dirty="0" smtClean="0"/>
                  <a:t>.</a:t>
                </a:r>
                <a:endParaRPr lang="en-US" sz="26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2190750"/>
                <a:ext cx="8307787" cy="3649068"/>
              </a:xfrm>
              <a:blipFill rotWithShape="0">
                <a:blip r:embed="rId2"/>
                <a:stretch>
                  <a:fillRect l="-132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780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generation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00172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same as in the public-key scheme: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73561" y="4411524"/>
                <a:ext cx="170898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security parameter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pl-P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561" y="4411524"/>
                <a:ext cx="1708986" cy="707886"/>
              </a:xfrm>
              <a:prstGeom prst="rect">
                <a:avLst/>
              </a:prstGeom>
              <a:blipFill rotWithShape="0">
                <a:blip r:embed="rId2"/>
                <a:stretch>
                  <a:fillRect l="-2491" t="-5172" b="-1465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5"/>
              <p:cNvSpPr>
                <a:spLocks noChangeArrowheads="1"/>
              </p:cNvSpPr>
              <p:nvPr/>
            </p:nvSpPr>
            <p:spPr bwMode="auto">
              <a:xfrm>
                <a:off x="4159203" y="4284526"/>
                <a:ext cx="1110127" cy="83311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𝐆𝐞𝐧</m:t>
                      </m:r>
                    </m:oMath>
                  </m:oMathPara>
                </a14:m>
                <a:endParaRPr lang="en-US" sz="28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9203" y="4284526"/>
                <a:ext cx="1110127" cy="83311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>
            <a:endCxn id="5" idx="1"/>
          </p:cNvCxnSpPr>
          <p:nvPr/>
        </p:nvCxnSpPr>
        <p:spPr>
          <a:xfrm flipV="1">
            <a:off x="3093203" y="4701085"/>
            <a:ext cx="1066000" cy="31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5269330" y="4701084"/>
            <a:ext cx="560982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22165" y="4489886"/>
                <a:ext cx="11491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165" y="4489886"/>
                <a:ext cx="1149161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ular Callout 8"/>
          <p:cNvSpPr/>
          <p:nvPr/>
        </p:nvSpPr>
        <p:spPr>
          <a:xfrm>
            <a:off x="4973254" y="3705609"/>
            <a:ext cx="1497821" cy="367719"/>
          </a:xfrm>
          <a:prstGeom prst="wedgeRectCallout">
            <a:avLst>
              <a:gd name="adj1" fmla="val 22987"/>
              <a:gd name="adj2" fmla="val 18144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public key</a:t>
            </a:r>
            <a:endParaRPr lang="pl-PL" sz="2000" dirty="0"/>
          </a:p>
        </p:txBody>
      </p:sp>
      <p:sp>
        <p:nvSpPr>
          <p:cNvPr id="10" name="Rectangular Callout 9"/>
          <p:cNvSpPr/>
          <p:nvPr/>
        </p:nvSpPr>
        <p:spPr>
          <a:xfrm>
            <a:off x="6602596" y="3705608"/>
            <a:ext cx="1497821" cy="367719"/>
          </a:xfrm>
          <a:prstGeom prst="wedgeRectCallout">
            <a:avLst>
              <a:gd name="adj1" fmla="val -58287"/>
              <a:gd name="adj2" fmla="val 1829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secret key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72705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9" grpId="0" animBg="1"/>
      <p:bldP spid="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38" name="Rectangle 26"/>
          <p:cNvSpPr>
            <a:spLocks noChangeArrowheads="1"/>
          </p:cNvSpPr>
          <p:nvPr/>
        </p:nvSpPr>
        <p:spPr bwMode="auto">
          <a:xfrm>
            <a:off x="2038847" y="5064032"/>
            <a:ext cx="4587887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2400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555" y="180712"/>
            <a:ext cx="8229600" cy="1143000"/>
          </a:xfrm>
        </p:spPr>
        <p:txBody>
          <a:bodyPr/>
          <a:lstStyle/>
          <a:p>
            <a:r>
              <a:rPr lang="en-US" dirty="0" smtClean="0"/>
              <a:t>How to encrypt?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117" name="Rectangle 5"/>
              <p:cNvSpPr>
                <a:spLocks noChangeArrowheads="1"/>
              </p:cNvSpPr>
              <p:nvPr/>
            </p:nvSpPr>
            <p:spPr bwMode="auto">
              <a:xfrm>
                <a:off x="1969057" y="3159032"/>
                <a:ext cx="1752600" cy="1524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𝐄𝐧𝐜</m:t>
                      </m:r>
                      <m:r>
                        <a:rPr lang="en-US" sz="3200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</m:oMath>
                  </m:oMathPara>
                </a14:m>
                <a:endParaRPr lang="en-US" sz="32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0117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69057" y="3159032"/>
                <a:ext cx="1752600" cy="15240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118" name="Rectangle 6"/>
              <p:cNvSpPr>
                <a:spLocks noChangeArrowheads="1"/>
              </p:cNvSpPr>
              <p:nvPr/>
            </p:nvSpPr>
            <p:spPr bwMode="auto">
              <a:xfrm>
                <a:off x="4874134" y="3159032"/>
                <a:ext cx="1752600" cy="1524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endParaRPr lang="en-US" sz="3200" b="1" dirty="0" smtClean="0">
                  <a:solidFill>
                    <a:srgbClr val="FF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𝐄𝐧</m:t>
                      </m:r>
                      <m:sSubSup>
                        <m:sSubSupPr>
                          <m:ctrlP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3200" b="1" baseline="-25000" dirty="0">
                  <a:solidFill>
                    <a:srgbClr val="FF0000"/>
                  </a:solidFill>
                </a:endParaRPr>
              </a:p>
              <a:p>
                <a:pPr algn="ctr"/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011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4134" y="3159032"/>
                <a:ext cx="1752600" cy="15240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119" name="Line 7"/>
          <p:cNvSpPr>
            <a:spLocks noChangeShapeType="1"/>
          </p:cNvSpPr>
          <p:nvPr/>
        </p:nvSpPr>
        <p:spPr bwMode="auto">
          <a:xfrm>
            <a:off x="2883457" y="2244632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90120" name="Line 8"/>
          <p:cNvSpPr>
            <a:spLocks noChangeShapeType="1"/>
          </p:cNvSpPr>
          <p:nvPr/>
        </p:nvSpPr>
        <p:spPr bwMode="auto">
          <a:xfrm>
            <a:off x="5788534" y="2244632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90122" name="Line 10"/>
          <p:cNvSpPr>
            <a:spLocks noChangeShapeType="1"/>
          </p:cNvSpPr>
          <p:nvPr/>
        </p:nvSpPr>
        <p:spPr bwMode="auto">
          <a:xfrm>
            <a:off x="2883457" y="2549432"/>
            <a:ext cx="1240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90124" name="Line 12"/>
          <p:cNvSpPr>
            <a:spLocks noChangeShapeType="1"/>
          </p:cNvSpPr>
          <p:nvPr/>
        </p:nvSpPr>
        <p:spPr bwMode="auto">
          <a:xfrm>
            <a:off x="4123694" y="2549432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90125" name="Line 13"/>
          <p:cNvSpPr>
            <a:spLocks noChangeShapeType="1"/>
          </p:cNvSpPr>
          <p:nvPr/>
        </p:nvSpPr>
        <p:spPr bwMode="auto">
          <a:xfrm>
            <a:off x="4123695" y="3921032"/>
            <a:ext cx="75044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90126" name="Line 14"/>
          <p:cNvSpPr>
            <a:spLocks noChangeShapeType="1"/>
          </p:cNvSpPr>
          <p:nvPr/>
        </p:nvSpPr>
        <p:spPr bwMode="auto">
          <a:xfrm>
            <a:off x="1207057" y="3921032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90127" name="Line 15"/>
          <p:cNvSpPr>
            <a:spLocks noChangeShapeType="1"/>
          </p:cNvSpPr>
          <p:nvPr/>
        </p:nvSpPr>
        <p:spPr bwMode="auto">
          <a:xfrm>
            <a:off x="5788534" y="4683032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90128" name="Line 16"/>
          <p:cNvSpPr>
            <a:spLocks noChangeShapeType="1"/>
          </p:cNvSpPr>
          <p:nvPr/>
        </p:nvSpPr>
        <p:spPr bwMode="auto">
          <a:xfrm>
            <a:off x="2883457" y="4683032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129" name="Text Box 17"/>
              <p:cNvSpPr txBox="1">
                <a:spLocks noChangeArrowheads="1"/>
              </p:cNvSpPr>
              <p:nvPr/>
            </p:nvSpPr>
            <p:spPr bwMode="auto">
              <a:xfrm>
                <a:off x="2688276" y="1821062"/>
                <a:ext cx="43954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0129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88276" y="1821062"/>
                <a:ext cx="439544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130" name="Text Box 18"/>
              <p:cNvSpPr txBox="1">
                <a:spLocks noChangeArrowheads="1"/>
              </p:cNvSpPr>
              <p:nvPr/>
            </p:nvSpPr>
            <p:spPr bwMode="auto">
              <a:xfrm>
                <a:off x="5559934" y="1842347"/>
                <a:ext cx="4572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0130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59934" y="1842347"/>
                <a:ext cx="457200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533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131" name="Text Box 19"/>
              <p:cNvSpPr txBox="1">
                <a:spLocks noChangeArrowheads="1"/>
              </p:cNvSpPr>
              <p:nvPr/>
            </p:nvSpPr>
            <p:spPr bwMode="auto">
              <a:xfrm>
                <a:off x="652956" y="3655852"/>
                <a:ext cx="63030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0131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2956" y="3655852"/>
                <a:ext cx="630301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2885" r="-2885" b="-2133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132" name="Text Box 20"/>
              <p:cNvSpPr txBox="1">
                <a:spLocks noChangeArrowheads="1"/>
              </p:cNvSpPr>
              <p:nvPr/>
            </p:nvSpPr>
            <p:spPr bwMode="auto">
              <a:xfrm>
                <a:off x="2141892" y="5218204"/>
                <a:ext cx="2322995" cy="4230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:=</m:t>
                      </m:r>
                      <m:r>
                        <a:rPr lang="en-US" sz="2200" b="1" i="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𝐄𝐧𝐜</m:t>
                      </m:r>
                      <m:r>
                        <a:rPr lang="en-US" sz="2200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sz="2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0132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1892" y="5218204"/>
                <a:ext cx="2322995" cy="423065"/>
              </a:xfrm>
              <a:prstGeom prst="rect">
                <a:avLst/>
              </a:prstGeom>
              <a:blipFill rotWithShape="0">
                <a:blip r:embed="rId8"/>
                <a:stretch>
                  <a:fillRect b="-2173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133" name="Text Box 21"/>
              <p:cNvSpPr txBox="1">
                <a:spLocks noChangeArrowheads="1"/>
              </p:cNvSpPr>
              <p:nvPr/>
            </p:nvSpPr>
            <p:spPr bwMode="auto">
              <a:xfrm>
                <a:off x="4540825" y="5195097"/>
                <a:ext cx="2295507" cy="657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′=</m:t>
                      </m:r>
                      <m:r>
                        <a:rPr lang="en-US" sz="2200" b="1" i="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𝐄𝐧</m:t>
                      </m:r>
                      <m:sSubSup>
                        <m:sSubSupPr>
                          <m:ctrlP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b="1" i="0" dirty="0" err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d>
                    </m:oMath>
                  </m:oMathPara>
                </a14:m>
                <a:endParaRPr lang="en-US" sz="2200" b="1" dirty="0" smtClean="0">
                  <a:solidFill>
                    <a:srgbClr val="FF0000"/>
                  </a:solidFill>
                </a:endParaRPr>
              </a:p>
              <a:p>
                <a:pPr algn="ctr"/>
                <a:endParaRPr lang="en-US" sz="2200" b="1" baseline="-25000" dirty="0"/>
              </a:p>
            </p:txBody>
          </p:sp>
        </mc:Choice>
        <mc:Fallback xmlns="">
          <p:sp>
            <p:nvSpPr>
              <p:cNvPr id="90133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0825" y="5195097"/>
                <a:ext cx="2295507" cy="65748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135" name="AutoShape 23"/>
          <p:cNvSpPr>
            <a:spLocks noChangeArrowheads="1"/>
          </p:cNvSpPr>
          <p:nvPr/>
        </p:nvSpPr>
        <p:spPr bwMode="auto">
          <a:xfrm rot="-1653169">
            <a:off x="783169" y="2000735"/>
            <a:ext cx="2057400" cy="1066800"/>
          </a:xfrm>
          <a:prstGeom prst="rightArrow">
            <a:avLst>
              <a:gd name="adj1" fmla="val 50000"/>
              <a:gd name="adj2" fmla="val 48214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 dirty="0"/>
              <a:t>random</a:t>
            </a:r>
          </a:p>
        </p:txBody>
      </p:sp>
      <p:sp>
        <p:nvSpPr>
          <p:cNvPr id="90136" name="AutoShape 24"/>
          <p:cNvSpPr>
            <a:spLocks noChangeArrowheads="1"/>
          </p:cNvSpPr>
          <p:nvPr/>
        </p:nvSpPr>
        <p:spPr bwMode="auto">
          <a:xfrm rot="-1653169" flipH="1">
            <a:off x="5947530" y="2522879"/>
            <a:ext cx="2859285" cy="1066800"/>
          </a:xfrm>
          <a:prstGeom prst="rightArrow">
            <a:avLst>
              <a:gd name="adj1" fmla="val 50000"/>
              <a:gd name="adj2" fmla="val 50074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 dirty="0" smtClean="0"/>
              <a:t>private-key encryption</a:t>
            </a:r>
            <a:endParaRPr lang="en-US" sz="2000" dirty="0"/>
          </a:p>
        </p:txBody>
      </p:sp>
      <p:sp>
        <p:nvSpPr>
          <p:cNvPr id="90137" name="AutoShape 25"/>
          <p:cNvSpPr>
            <a:spLocks noChangeArrowheads="1"/>
          </p:cNvSpPr>
          <p:nvPr/>
        </p:nvSpPr>
        <p:spPr bwMode="auto">
          <a:xfrm rot="-1653169">
            <a:off x="86502" y="4492532"/>
            <a:ext cx="2825567" cy="1066800"/>
          </a:xfrm>
          <a:prstGeom prst="rightArrow">
            <a:avLst>
              <a:gd name="adj1" fmla="val 50000"/>
              <a:gd name="adj2" fmla="val 48214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 dirty="0" smtClean="0"/>
              <a:t>public-key encryption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139" name="AutoShape 27"/>
              <p:cNvSpPr>
                <a:spLocks noChangeArrowheads="1"/>
              </p:cNvSpPr>
              <p:nvPr/>
            </p:nvSpPr>
            <p:spPr bwMode="auto">
              <a:xfrm>
                <a:off x="6531764" y="4715423"/>
                <a:ext cx="2209800" cy="1330232"/>
              </a:xfrm>
              <a:prstGeom prst="leftArrow">
                <a:avLst>
                  <a:gd name="adj1" fmla="val 54773"/>
                  <a:gd name="adj2" fmla="val 72500"/>
                </a:avLst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en-US" sz="2000" dirty="0" smtClean="0"/>
                  <a:t>ciphertext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0139" name="AutoShap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31764" y="4715423"/>
                <a:ext cx="2209800" cy="1330232"/>
              </a:xfrm>
              <a:prstGeom prst="leftArrow">
                <a:avLst>
                  <a:gd name="adj1" fmla="val 54773"/>
                  <a:gd name="adj2" fmla="val 72500"/>
                </a:avLst>
              </a:prstGeom>
              <a:blipFill rotWithShape="0">
                <a:blip r:embed="rId10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567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38" grpId="0" animBg="1"/>
      <p:bldP spid="90117" grpId="0" animBg="1"/>
      <p:bldP spid="90118" grpId="0" animBg="1"/>
      <p:bldP spid="90119" grpId="0" animBg="1"/>
      <p:bldP spid="90120" grpId="0" animBg="1"/>
      <p:bldP spid="90122" grpId="0" animBg="1"/>
      <p:bldP spid="90124" grpId="0" animBg="1"/>
      <p:bldP spid="90125" grpId="0" animBg="1"/>
      <p:bldP spid="90126" grpId="0" animBg="1"/>
      <p:bldP spid="90127" grpId="0" animBg="1"/>
      <p:bldP spid="90128" grpId="0" animBg="1"/>
      <p:bldP spid="90129" grpId="0"/>
      <p:bldP spid="90130" grpId="0"/>
      <p:bldP spid="90132" grpId="0"/>
      <p:bldP spid="90133" grpId="0"/>
      <p:bldP spid="90135" grpId="0" animBg="1"/>
      <p:bldP spid="90136" grpId="0" animBg="1"/>
      <p:bldP spid="90137" grpId="0" animBg="1"/>
      <p:bldP spid="9013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How to decrypt?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2578646" y="2156039"/>
            <a:ext cx="38100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141" name="Rectangle 5"/>
              <p:cNvSpPr>
                <a:spLocks noChangeArrowheads="1"/>
              </p:cNvSpPr>
              <p:nvPr/>
            </p:nvSpPr>
            <p:spPr bwMode="auto">
              <a:xfrm>
                <a:off x="2045246" y="3756239"/>
                <a:ext cx="1752600" cy="1524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𝐃𝐞𝐜</m:t>
                      </m:r>
                      <m:r>
                        <a:rPr lang="en-US" sz="3200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</m:oMath>
                  </m:oMathPara>
                </a14:m>
                <a:endParaRPr lang="en-US" sz="32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1141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5246" y="3756239"/>
                <a:ext cx="1752600" cy="15240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142" name="Rectangle 6"/>
              <p:cNvSpPr>
                <a:spLocks noChangeArrowheads="1"/>
              </p:cNvSpPr>
              <p:nvPr/>
            </p:nvSpPr>
            <p:spPr bwMode="auto">
              <a:xfrm>
                <a:off x="5169446" y="3756239"/>
                <a:ext cx="1752600" cy="1524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endParaRPr lang="en-US" sz="3200" b="1" dirty="0" smtClean="0">
                  <a:solidFill>
                    <a:srgbClr val="FF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𝐃𝐞</m:t>
                      </m:r>
                      <m:sSubSup>
                        <m:sSubSupPr>
                          <m:ctrlP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3200" b="1" baseline="-25000" dirty="0">
                  <a:solidFill>
                    <a:srgbClr val="FF0000"/>
                  </a:solidFill>
                </a:endParaRPr>
              </a:p>
              <a:p>
                <a:pPr algn="ctr"/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114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69446" y="3756239"/>
                <a:ext cx="1752600" cy="15240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143" name="Line 7"/>
          <p:cNvSpPr>
            <a:spLocks noChangeShapeType="1"/>
          </p:cNvSpPr>
          <p:nvPr/>
        </p:nvSpPr>
        <p:spPr bwMode="auto">
          <a:xfrm>
            <a:off x="2959646" y="2841839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91144" name="Line 8"/>
          <p:cNvSpPr>
            <a:spLocks noChangeShapeType="1"/>
          </p:cNvSpPr>
          <p:nvPr/>
        </p:nvSpPr>
        <p:spPr bwMode="auto">
          <a:xfrm>
            <a:off x="6083846" y="2841839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91145" name="Line 9"/>
          <p:cNvSpPr>
            <a:spLocks noChangeShapeType="1"/>
          </p:cNvSpPr>
          <p:nvPr/>
        </p:nvSpPr>
        <p:spPr bwMode="auto">
          <a:xfrm>
            <a:off x="2959646" y="5508839"/>
            <a:ext cx="1447800" cy="0"/>
          </a:xfrm>
          <a:prstGeom prst="lin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sz="2400"/>
          </a:p>
        </p:txBody>
      </p:sp>
      <p:sp>
        <p:nvSpPr>
          <p:cNvPr id="91146" name="Line 10"/>
          <p:cNvSpPr>
            <a:spLocks noChangeShapeType="1"/>
          </p:cNvSpPr>
          <p:nvPr/>
        </p:nvSpPr>
        <p:spPr bwMode="auto">
          <a:xfrm>
            <a:off x="4407446" y="4518239"/>
            <a:ext cx="0" cy="990600"/>
          </a:xfrm>
          <a:prstGeom prst="lin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sz="2400"/>
          </a:p>
        </p:txBody>
      </p:sp>
      <p:sp>
        <p:nvSpPr>
          <p:cNvPr id="91147" name="Line 11"/>
          <p:cNvSpPr>
            <a:spLocks noChangeShapeType="1"/>
          </p:cNvSpPr>
          <p:nvPr/>
        </p:nvSpPr>
        <p:spPr bwMode="auto">
          <a:xfrm>
            <a:off x="4407446" y="4518239"/>
            <a:ext cx="762000" cy="0"/>
          </a:xfrm>
          <a:prstGeom prst="line">
            <a:avLst/>
          </a:prstGeom>
          <a:ln>
            <a:solidFill>
              <a:schemeClr val="tx1"/>
            </a:solidFill>
            <a:headEnd/>
            <a:tailEnd type="triangl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sz="2400"/>
          </a:p>
        </p:txBody>
      </p:sp>
      <p:sp>
        <p:nvSpPr>
          <p:cNvPr id="91148" name="Line 12"/>
          <p:cNvSpPr>
            <a:spLocks noChangeShapeType="1"/>
          </p:cNvSpPr>
          <p:nvPr/>
        </p:nvSpPr>
        <p:spPr bwMode="auto">
          <a:xfrm>
            <a:off x="1283246" y="4518239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91149" name="Line 13"/>
          <p:cNvSpPr>
            <a:spLocks noChangeShapeType="1"/>
          </p:cNvSpPr>
          <p:nvPr/>
        </p:nvSpPr>
        <p:spPr bwMode="auto">
          <a:xfrm>
            <a:off x="6083846" y="5280239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91150" name="Line 14"/>
          <p:cNvSpPr>
            <a:spLocks noChangeShapeType="1"/>
          </p:cNvSpPr>
          <p:nvPr/>
        </p:nvSpPr>
        <p:spPr bwMode="auto">
          <a:xfrm>
            <a:off x="2959646" y="5280239"/>
            <a:ext cx="0" cy="228600"/>
          </a:xfrm>
          <a:prstGeom prst="lin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151" name="Text Box 15"/>
              <p:cNvSpPr txBox="1">
                <a:spLocks noChangeArrowheads="1"/>
              </p:cNvSpPr>
              <p:nvPr/>
            </p:nvSpPr>
            <p:spPr bwMode="auto">
              <a:xfrm>
                <a:off x="4167229" y="5298343"/>
                <a:ext cx="439544" cy="461665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1151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67229" y="5298343"/>
                <a:ext cx="439544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152" name="Text Box 16"/>
              <p:cNvSpPr txBox="1">
                <a:spLocks noChangeArrowheads="1"/>
              </p:cNvSpPr>
              <p:nvPr/>
            </p:nvSpPr>
            <p:spPr bwMode="auto">
              <a:xfrm>
                <a:off x="5886996" y="5825116"/>
                <a:ext cx="457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1152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86996" y="5825116"/>
                <a:ext cx="457200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153" name="Text Box 17"/>
              <p:cNvSpPr txBox="1">
                <a:spLocks noChangeArrowheads="1"/>
              </p:cNvSpPr>
              <p:nvPr/>
            </p:nvSpPr>
            <p:spPr bwMode="auto">
              <a:xfrm>
                <a:off x="774098" y="4287406"/>
                <a:ext cx="59343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1153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4098" y="4287406"/>
                <a:ext cx="593432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154" name="Text Box 18"/>
              <p:cNvSpPr txBox="1">
                <a:spLocks noChangeArrowheads="1"/>
              </p:cNvSpPr>
              <p:nvPr/>
            </p:nvSpPr>
            <p:spPr bwMode="auto">
              <a:xfrm>
                <a:off x="2711982" y="2236993"/>
                <a:ext cx="5334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4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1154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11982" y="2236993"/>
                <a:ext cx="53340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155" name="Text Box 19"/>
              <p:cNvSpPr txBox="1">
                <a:spLocks noChangeArrowheads="1"/>
              </p:cNvSpPr>
              <p:nvPr/>
            </p:nvSpPr>
            <p:spPr bwMode="auto">
              <a:xfrm>
                <a:off x="5779046" y="2237001"/>
                <a:ext cx="5334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1155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79046" y="2237001"/>
                <a:ext cx="533400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159" name="AutoShape 23"/>
          <p:cNvSpPr>
            <a:spLocks noChangeArrowheads="1"/>
          </p:cNvSpPr>
          <p:nvPr/>
        </p:nvSpPr>
        <p:spPr bwMode="auto">
          <a:xfrm>
            <a:off x="6312446" y="2117939"/>
            <a:ext cx="2209800" cy="762000"/>
          </a:xfrm>
          <a:prstGeom prst="leftArrow">
            <a:avLst>
              <a:gd name="adj1" fmla="val 50000"/>
              <a:gd name="adj2" fmla="val 725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dirty="0" smtClean="0"/>
              <a:t>ciphertext</a:t>
            </a:r>
            <a:endParaRPr lang="en-US" sz="2400" dirty="0"/>
          </a:p>
        </p:txBody>
      </p:sp>
      <p:sp>
        <p:nvSpPr>
          <p:cNvPr id="20" name="AutoShape 24"/>
          <p:cNvSpPr>
            <a:spLocks noChangeArrowheads="1"/>
          </p:cNvSpPr>
          <p:nvPr/>
        </p:nvSpPr>
        <p:spPr bwMode="auto">
          <a:xfrm rot="19946831" flipH="1">
            <a:off x="6113341" y="3168007"/>
            <a:ext cx="2859285" cy="1066800"/>
          </a:xfrm>
          <a:prstGeom prst="rightArrow">
            <a:avLst>
              <a:gd name="adj1" fmla="val 50000"/>
              <a:gd name="adj2" fmla="val 50074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 dirty="0" smtClean="0"/>
              <a:t>private-key decryption</a:t>
            </a:r>
            <a:endParaRPr lang="en-US" sz="2000" dirty="0"/>
          </a:p>
        </p:txBody>
      </p:sp>
      <p:sp>
        <p:nvSpPr>
          <p:cNvPr id="21" name="AutoShape 25"/>
          <p:cNvSpPr>
            <a:spLocks noChangeArrowheads="1"/>
          </p:cNvSpPr>
          <p:nvPr/>
        </p:nvSpPr>
        <p:spPr bwMode="auto">
          <a:xfrm rot="19946831">
            <a:off x="236643" y="5073750"/>
            <a:ext cx="3101895" cy="1066800"/>
          </a:xfrm>
          <a:prstGeom prst="rightArrow">
            <a:avLst>
              <a:gd name="adj1" fmla="val 50000"/>
              <a:gd name="adj2" fmla="val 48214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 dirty="0" smtClean="0"/>
              <a:t>public-key decryption</a:t>
            </a:r>
            <a:endParaRPr lang="en-US" sz="2000" dirty="0"/>
          </a:p>
        </p:txBody>
      </p:sp>
      <p:sp>
        <p:nvSpPr>
          <p:cNvPr id="2" name="Left Arrow 1"/>
          <p:cNvSpPr/>
          <p:nvPr/>
        </p:nvSpPr>
        <p:spPr>
          <a:xfrm>
            <a:off x="6388646" y="5479255"/>
            <a:ext cx="1701254" cy="1047750"/>
          </a:xfrm>
          <a:prstGeom prst="leftArrow">
            <a:avLst>
              <a:gd name="adj1" fmla="val 69492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decrypted plaintext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88961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animBg="1"/>
      <p:bldP spid="91141" grpId="0" animBg="1"/>
      <p:bldP spid="91142" grpId="0" animBg="1"/>
      <p:bldP spid="91143" grpId="0" animBg="1"/>
      <p:bldP spid="91144" grpId="0" animBg="1"/>
      <p:bldP spid="91145" grpId="0" animBg="1"/>
      <p:bldP spid="91146" grpId="0" animBg="1"/>
      <p:bldP spid="91147" grpId="0" animBg="1"/>
      <p:bldP spid="91148" grpId="0" animBg="1"/>
      <p:bldP spid="91149" grpId="0" animBg="1"/>
      <p:bldP spid="91150" grpId="0" animBg="1"/>
      <p:bldP spid="91151" grpId="0" animBg="1"/>
      <p:bldP spid="91152" grpId="0"/>
      <p:bldP spid="91154" grpId="0"/>
      <p:bldP spid="91155" grpId="0"/>
      <p:bldP spid="91159" grpId="0" animBg="1"/>
      <p:bldP spid="20" grpId="0" animBg="1"/>
      <p:bldP spid="21" grpId="0" animBg="1"/>
      <p:bldP spid="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more direct method: the </a:t>
            </a:r>
            <a:r>
              <a:rPr lang="en-US" b="1" dirty="0" smtClean="0">
                <a:solidFill>
                  <a:srgbClr val="FF0000"/>
                </a:solidFill>
              </a:rPr>
              <a:t>KEM/DEM</a:t>
            </a:r>
            <a:r>
              <a:rPr lang="en-US" dirty="0" smtClean="0"/>
              <a:t> paradigm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901729"/>
                <a:ext cx="7886700" cy="427523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DEM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–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Data </a:t>
                </a:r>
                <a:r>
                  <a:rPr lang="en-US" b="1" dirty="0">
                    <a:solidFill>
                      <a:srgbClr val="0070C0"/>
                    </a:solidFill>
                  </a:rPr>
                  <a:t>Encapsulation Mechanism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230188" indent="-230188">
                  <a:buNone/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KEM</a:t>
                </a:r>
                <a:r>
                  <a:rPr lang="en-US" dirty="0" smtClean="0"/>
                  <a:t> </a:t>
                </a:r>
                <a:r>
                  <a:rPr lang="en-US" dirty="0"/>
                  <a:t>–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Key Encapsulation Mechanism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consists of the following algorithms:</a:t>
                </a:r>
              </a:p>
              <a:p>
                <a:pPr marL="515938" indent="-230188"/>
                <a:r>
                  <a:rPr lang="en-US" b="1" dirty="0" smtClean="0">
                    <a:solidFill>
                      <a:srgbClr val="00B050"/>
                    </a:solidFill>
                  </a:rPr>
                  <a:t>key generation algorithm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𝐆𝐞𝐧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– as in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PKE</a:t>
                </a:r>
                <a:r>
                  <a:rPr lang="en-US" dirty="0" smtClean="0"/>
                  <a:t>,</a:t>
                </a:r>
              </a:p>
              <a:p>
                <a:pPr marL="515938" indent="-230188"/>
                <a:r>
                  <a:rPr lang="en-US" b="1" dirty="0" smtClean="0">
                    <a:solidFill>
                      <a:srgbClr val="00B050"/>
                    </a:solidFill>
                  </a:rPr>
                  <a:t>encapsulation algorithm </a:t>
                </a:r>
                <a:r>
                  <a:rPr lang="en-US" b="1" dirty="0" err="1" smtClean="0">
                    <a:solidFill>
                      <a:srgbClr val="FF0000"/>
                    </a:solidFill>
                  </a:rPr>
                  <a:t>Encaps</a:t>
                </a:r>
                <a:r>
                  <a:rPr lang="en-US" dirty="0" smtClean="0"/>
                  <a:t>,</a:t>
                </a:r>
              </a:p>
              <a:p>
                <a:pPr marL="515938" indent="-230188"/>
                <a:r>
                  <a:rPr lang="en-US" b="1" dirty="0" smtClean="0">
                    <a:solidFill>
                      <a:srgbClr val="00B050"/>
                    </a:solidFill>
                  </a:rPr>
                  <a:t>decapsulation algorithm </a:t>
                </a:r>
                <a:r>
                  <a:rPr lang="en-US" b="1" dirty="0" err="1" smtClean="0">
                    <a:solidFill>
                      <a:srgbClr val="FF0000"/>
                    </a:solidFill>
                  </a:rPr>
                  <a:t>Decaps</a:t>
                </a:r>
                <a:r>
                  <a:rPr lang="en-US" dirty="0" smtClean="0"/>
                  <a:t>.</a:t>
                </a:r>
                <a:endParaRPr lang="en-US" b="1" dirty="0" smtClean="0">
                  <a:solidFill>
                    <a:srgbClr val="00B050"/>
                  </a:solidFill>
                </a:endParaRPr>
              </a:p>
              <a:p>
                <a:pPr marL="342900" indent="-34290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pl-P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901729"/>
                <a:ext cx="7886700" cy="4275234"/>
              </a:xfrm>
              <a:blipFill rotWithShape="0">
                <a:blip r:embed="rId2"/>
                <a:stretch>
                  <a:fillRect l="-1546" t="-256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ular Callout 3"/>
          <p:cNvSpPr/>
          <p:nvPr/>
        </p:nvSpPr>
        <p:spPr>
          <a:xfrm>
            <a:off x="3663209" y="2636615"/>
            <a:ext cx="4414925" cy="618256"/>
          </a:xfrm>
          <a:prstGeom prst="wedgeRectCallout">
            <a:avLst>
              <a:gd name="adj1" fmla="val -34048"/>
              <a:gd name="adj2" fmla="val -9475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= private key encryption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87675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238589" y="970225"/>
            <a:ext cx="7264400" cy="15934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67354" y="3194558"/>
            <a:ext cx="1571636" cy="7670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38990" y="3980376"/>
            <a:ext cx="1571636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296" y="215959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n-US" dirty="0"/>
              <a:t>Jacobi </a:t>
            </a:r>
            <a:r>
              <a:rPr lang="en-US" dirty="0" smtClean="0"/>
              <a:t>Symbol (from the last lecture)</a:t>
            </a:r>
            <a:endParaRPr lang="en-US" dirty="0"/>
          </a:p>
        </p:txBody>
      </p:sp>
      <p:sp>
        <p:nvSpPr>
          <p:cNvPr id="3" name="Rectangle 2" descr="Light vertical"/>
          <p:cNvSpPr>
            <a:spLocks noChangeArrowheads="1"/>
          </p:cNvSpPr>
          <p:nvPr/>
        </p:nvSpPr>
        <p:spPr bwMode="auto">
          <a:xfrm>
            <a:off x="1338528" y="3199631"/>
            <a:ext cx="1576136" cy="762000"/>
          </a:xfrm>
          <a:prstGeom prst="rect">
            <a:avLst/>
          </a:prstGeom>
          <a:pattFill prst="ltVert">
            <a:fgClr>
              <a:schemeClr val="tx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mbria" panose="02040503050406030204" pitchFamily="18" charset="0"/>
            </a:endParaRPr>
          </a:p>
        </p:txBody>
      </p:sp>
      <p:graphicFrame>
        <p:nvGraphicFramePr>
          <p:cNvPr id="4" name="Group 5"/>
          <p:cNvGraphicFramePr>
            <a:graphicFrameLocks/>
          </p:cNvGraphicFramePr>
          <p:nvPr>
            <p:extLst/>
          </p:nvPr>
        </p:nvGraphicFramePr>
        <p:xfrm>
          <a:off x="1376616" y="3199631"/>
          <a:ext cx="3119446" cy="1524000"/>
        </p:xfrm>
        <a:graphic>
          <a:graphicData uri="http://schemas.openxmlformats.org/drawingml/2006/table">
            <a:tbl>
              <a:tblPr/>
              <a:tblGrid>
                <a:gridCol w="1551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6"/>
              <p:cNvSpPr txBox="1">
                <a:spLocks noChangeArrowheads="1"/>
              </p:cNvSpPr>
              <p:nvPr/>
            </p:nvSpPr>
            <p:spPr bwMode="auto">
              <a:xfrm>
                <a:off x="1908365" y="2702005"/>
                <a:ext cx="677750" cy="394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𝐐</m:t>
                      </m:r>
                      <m:sSub>
                        <m:sSub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8365" y="2702005"/>
                <a:ext cx="677750" cy="394210"/>
              </a:xfrm>
              <a:prstGeom prst="rect">
                <a:avLst/>
              </a:prstGeom>
              <a:blipFill rotWithShape="0">
                <a:blip r:embed="rId3"/>
                <a:stretch>
                  <a:fillRect b="-461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17"/>
              <p:cNvSpPr txBox="1">
                <a:spLocks noChangeArrowheads="1"/>
              </p:cNvSpPr>
              <p:nvPr/>
            </p:nvSpPr>
            <p:spPr bwMode="auto">
              <a:xfrm>
                <a:off x="500328" y="3352031"/>
                <a:ext cx="677750" cy="394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𝐐</m:t>
                      </m:r>
                      <m:sSub>
                        <m:sSub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0328" y="3352031"/>
                <a:ext cx="677750" cy="394339"/>
              </a:xfrm>
              <a:prstGeom prst="rect">
                <a:avLst/>
              </a:prstGeom>
              <a:blipFill rotWithShape="0">
                <a:blip r:embed="rId4"/>
                <a:stretch>
                  <a:fillRect b="-461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18" descr="Light horizontal"/>
          <p:cNvSpPr>
            <a:spLocks noChangeArrowheads="1"/>
          </p:cNvSpPr>
          <p:nvPr/>
        </p:nvSpPr>
        <p:spPr bwMode="auto">
          <a:xfrm>
            <a:off x="2924426" y="3223433"/>
            <a:ext cx="1576136" cy="762000"/>
          </a:xfrm>
          <a:prstGeom prst="rect">
            <a:avLst/>
          </a:prstGeom>
          <a:pattFill prst="ltHorz">
            <a:fgClr>
              <a:schemeClr val="tx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20"/>
              <p:cNvSpPr txBox="1">
                <a:spLocks noChangeArrowheads="1"/>
              </p:cNvSpPr>
              <p:nvPr/>
            </p:nvSpPr>
            <p:spPr bwMode="auto">
              <a:xfrm>
                <a:off x="455210" y="3788633"/>
                <a:ext cx="9236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𝐦𝐨𝐝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5210" y="3788633"/>
                <a:ext cx="923650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819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21"/>
              <p:cNvSpPr txBox="1">
                <a:spLocks noChangeArrowheads="1"/>
              </p:cNvSpPr>
              <p:nvPr/>
            </p:nvSpPr>
            <p:spPr bwMode="auto">
              <a:xfrm>
                <a:off x="2591610" y="2788338"/>
                <a:ext cx="86995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𝐦𝐨𝐝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1610" y="2788338"/>
                <a:ext cx="869950" cy="366713"/>
              </a:xfrm>
              <a:prstGeom prst="rect">
                <a:avLst/>
              </a:prstGeom>
              <a:blipFill rotWithShape="0">
                <a:blip r:embed="rId6"/>
                <a:stretch>
                  <a:fillRect b="-819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23" descr="Light vertical"/>
          <p:cNvSpPr>
            <a:spLocks noChangeArrowheads="1"/>
          </p:cNvSpPr>
          <p:nvPr/>
        </p:nvSpPr>
        <p:spPr bwMode="auto">
          <a:xfrm>
            <a:off x="1371854" y="3175829"/>
            <a:ext cx="1543310" cy="1547802"/>
          </a:xfrm>
          <a:prstGeom prst="rect">
            <a:avLst/>
          </a:prstGeom>
          <a:pattFill prst="ltVert">
            <a:fgClr>
              <a:schemeClr val="tx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2" name="Rectangle 22" descr="Small grid"/>
          <p:cNvSpPr>
            <a:spLocks noChangeArrowheads="1"/>
          </p:cNvSpPr>
          <p:nvPr/>
        </p:nvSpPr>
        <p:spPr bwMode="auto">
          <a:xfrm>
            <a:off x="1376616" y="3175829"/>
            <a:ext cx="1539206" cy="785818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24"/>
              <p:cNvSpPr txBox="1">
                <a:spLocks noChangeArrowheads="1"/>
              </p:cNvSpPr>
              <p:nvPr/>
            </p:nvSpPr>
            <p:spPr bwMode="auto">
              <a:xfrm>
                <a:off x="1690964" y="3352031"/>
                <a:ext cx="895151" cy="3693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𝐐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0964" y="3352031"/>
                <a:ext cx="895151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292350" y="1990441"/>
                <a:ext cx="53687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Cambria" panose="02040503050406030204" pitchFamily="18" charset="0"/>
                  </a:rPr>
                  <a:t>for</a:t>
                </a:r>
                <a:r>
                  <a:rPr lang="en-US" sz="24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𝒑𝒒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</a:rPr>
                  <a:t>define</a:t>
                </a:r>
                <a:r>
                  <a:rPr lang="en-US" sz="24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sz="24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):=</m:t>
                    </m:r>
                    <m:r>
                      <a:rPr lang="en-US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sz="2400" b="1" i="1" baseline="-25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)·</m:t>
                    </m:r>
                    <m:r>
                      <a:rPr lang="en-US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sz="2400" b="1" i="1" baseline="-25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350" y="1990441"/>
                <a:ext cx="5368714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1703" t="-10667" b="-30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642238" y="1043279"/>
                <a:ext cx="23112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it-IT" sz="24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  </a:t>
                </a:r>
                <a:r>
                  <a:rPr lang="en-US" sz="2400" dirty="0">
                    <a:latin typeface="Cambria" panose="02040503050406030204" pitchFamily="18" charset="0"/>
                  </a:rPr>
                  <a:t>if</a:t>
                </a:r>
                <a:r>
                  <a:rPr lang="it-IT" sz="2400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it-IT" sz="2400" b="1" i="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𝐐𝐑</m:t>
                    </m:r>
                    <m:r>
                      <a:rPr lang="it-IT" sz="2400" b="1" i="1" baseline="-25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it-IT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it-IT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238" y="1043279"/>
                <a:ext cx="2311274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264" t="-10526" b="-2894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243884" y="1214271"/>
                <a:ext cx="49847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mbria" panose="02040503050406030204" pitchFamily="18" charset="0"/>
                  </a:rPr>
                  <a:t>for any prime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sz="2400" b="1" i="1" baseline="-25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:=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884" y="1214271"/>
                <a:ext cx="4984778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1834" t="-10526" b="-2894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70800" y="1400469"/>
                <a:ext cx="22573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otherwise</a:t>
                </a:r>
                <a:endParaRPr lang="en-US" sz="2400" b="1" dirty="0">
                  <a:solidFill>
                    <a:srgbClr val="C0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800" y="1400469"/>
                <a:ext cx="2257349" cy="461665"/>
              </a:xfrm>
              <a:prstGeom prst="rect">
                <a:avLst/>
              </a:prstGeom>
              <a:blipFill rotWithShape="0">
                <a:blip r:embed="rId11"/>
                <a:stretch>
                  <a:fillRect t="-10667" r="-270" b="-30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eft Brace 17"/>
          <p:cNvSpPr/>
          <p:nvPr/>
        </p:nvSpPr>
        <p:spPr>
          <a:xfrm>
            <a:off x="5424478" y="1143845"/>
            <a:ext cx="285752" cy="642942"/>
          </a:xfrm>
          <a:prstGeom prst="leftBrace">
            <a:avLst>
              <a:gd name="adj1" fmla="val 43261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Cambria" panose="02040503050406030204" pitchFamily="18" charset="0"/>
            </a:endParaRPr>
          </a:p>
        </p:txBody>
      </p:sp>
      <p:graphicFrame>
        <p:nvGraphicFramePr>
          <p:cNvPr id="19" name="Group 5"/>
          <p:cNvGraphicFramePr>
            <a:graphicFrameLocks/>
          </p:cNvGraphicFramePr>
          <p:nvPr>
            <p:extLst/>
          </p:nvPr>
        </p:nvGraphicFramePr>
        <p:xfrm>
          <a:off x="5579267" y="3198833"/>
          <a:ext cx="3119446" cy="1524000"/>
        </p:xfrm>
        <a:graphic>
          <a:graphicData uri="http://schemas.openxmlformats.org/drawingml/2006/table">
            <a:tbl>
              <a:tblPr/>
              <a:tblGrid>
                <a:gridCol w="1551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+1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-1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-1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+1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929190" y="2651929"/>
                <a:ext cx="14483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it-IT" sz="24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it-IT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t-IT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:= 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190" y="2651929"/>
                <a:ext cx="1448345" cy="461665"/>
              </a:xfrm>
              <a:prstGeom prst="rect">
                <a:avLst/>
              </a:prstGeom>
              <a:blipFill rotWithShape="0">
                <a:blip r:embed="rId12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92586" y="5149322"/>
                <a:ext cx="4194545" cy="4644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  <m:sup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it-IT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:= {</m:t>
                      </m:r>
                      <m:r>
                        <a:rPr lang="it-IT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  <m:sup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it-IT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 dirty="0" err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</m:sSub>
                      <m:r>
                        <a:rPr lang="it-IT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t-IT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)=+</m:t>
                      </m:r>
                      <m:r>
                        <a:rPr lang="it-IT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it-IT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586" y="5149322"/>
                <a:ext cx="4194545" cy="464423"/>
              </a:xfrm>
              <a:prstGeom prst="rect">
                <a:avLst/>
              </a:prstGeom>
              <a:blipFill rotWithShape="0">
                <a:blip r:embed="rId1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0" y="5927464"/>
                <a:ext cx="9144000" cy="89255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lIns="274320" rtlCol="0">
                <a:spAutoFit/>
              </a:bodyPr>
              <a:lstStyle/>
              <a:p>
                <a:r>
                  <a:rPr lang="en-US" sz="2800" b="1" dirty="0">
                    <a:latin typeface="Cambria" panose="02040503050406030204" pitchFamily="18" charset="0"/>
                  </a:rPr>
                  <a:t>Jacobi symbol can be computed efficiently!</a:t>
                </a:r>
                <a:br>
                  <a:rPr lang="en-US" sz="2800" b="1" dirty="0">
                    <a:latin typeface="Cambria" panose="02040503050406030204" pitchFamily="18" charset="0"/>
                  </a:rPr>
                </a:br>
                <a:r>
                  <a:rPr lang="en-US" sz="2400" dirty="0">
                    <a:latin typeface="Cambria" panose="02040503050406030204" pitchFamily="18" charset="0"/>
                  </a:rPr>
                  <a:t>(even in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</a:rPr>
                  <a:t>are unknown)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27464"/>
                <a:ext cx="9144000" cy="89255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ular Callout 25"/>
              <p:cNvSpPr/>
              <p:nvPr/>
            </p:nvSpPr>
            <p:spPr>
              <a:xfrm>
                <a:off x="288831" y="5002679"/>
                <a:ext cx="3714776" cy="642942"/>
              </a:xfrm>
              <a:prstGeom prst="wedgeRectCallout">
                <a:avLst>
                  <a:gd name="adj1" fmla="val 68501"/>
                  <a:gd name="adj2" fmla="val -6214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Cambria" panose="02040503050406030204" pitchFamily="18" charset="0"/>
                  </a:rPr>
                  <a:t>It is a subgroup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2400" b="1" dirty="0">
                  <a:solidFill>
                    <a:srgbClr val="C0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Rectangular Callout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31" y="5002679"/>
                <a:ext cx="3714776" cy="642942"/>
              </a:xfrm>
              <a:prstGeom prst="wedgeRectCallout">
                <a:avLst>
                  <a:gd name="adj1" fmla="val 68501"/>
                  <a:gd name="adj2" fmla="val -6214"/>
                </a:avLst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172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3" grpId="0" animBg="1"/>
      <p:bldP spid="5" grpId="0"/>
      <p:bldP spid="6" grpId="0"/>
      <p:bldP spid="7" grpId="0" animBg="1"/>
      <p:bldP spid="9" grpId="0"/>
      <p:bldP spid="10" grpId="0"/>
      <p:bldP spid="11" grpId="0" animBg="1"/>
      <p:bldP spid="12" grpId="0" animBg="1"/>
      <p:bldP spid="13" grpId="0" animBg="1"/>
      <p:bldP spid="14" grpId="0"/>
      <p:bldP spid="20" grpId="0"/>
      <p:bldP spid="21" grpId="0"/>
      <p:bldP spid="25" grpId="0" animBg="1"/>
      <p:bldP spid="2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913" y="347023"/>
            <a:ext cx="3995012" cy="76199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KEM</a:t>
            </a:r>
            <a:r>
              <a:rPr lang="en-US" dirty="0" smtClean="0"/>
              <a:t>: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5"/>
              <p:cNvSpPr>
                <a:spLocks noChangeArrowheads="1"/>
              </p:cNvSpPr>
              <p:nvPr/>
            </p:nvSpPr>
            <p:spPr bwMode="auto">
              <a:xfrm>
                <a:off x="1961580" y="3209162"/>
                <a:ext cx="1752600" cy="1524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𝐄𝐧𝐜𝐚𝐩𝐬</m:t>
                      </m:r>
                      <m:r>
                        <a:rPr lang="en-US" sz="2800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</m:oMath>
                  </m:oMathPara>
                </a14:m>
                <a:endParaRPr lang="en-US" sz="28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61580" y="3209162"/>
                <a:ext cx="1752600" cy="15240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ine 14"/>
          <p:cNvSpPr>
            <a:spLocks noChangeShapeType="1"/>
          </p:cNvSpPr>
          <p:nvPr/>
        </p:nvSpPr>
        <p:spPr bwMode="auto">
          <a:xfrm>
            <a:off x="1199580" y="3971162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19"/>
              <p:cNvSpPr txBox="1">
                <a:spLocks noChangeArrowheads="1"/>
              </p:cNvSpPr>
              <p:nvPr/>
            </p:nvSpPr>
            <p:spPr bwMode="auto">
              <a:xfrm>
                <a:off x="695968" y="3728422"/>
                <a:ext cx="556563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968" y="3728422"/>
                <a:ext cx="556563" cy="400110"/>
              </a:xfrm>
              <a:prstGeom prst="rect">
                <a:avLst/>
              </a:prstGeom>
              <a:blipFill rotWithShape="0">
                <a:blip r:embed="rId3"/>
                <a:stretch>
                  <a:fillRect r="-1099" b="-1846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16977" y="1414146"/>
                <a:ext cx="170898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security parameter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pl-P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977" y="1414146"/>
                <a:ext cx="1708986" cy="707886"/>
              </a:xfrm>
              <a:prstGeom prst="rect">
                <a:avLst/>
              </a:prstGeom>
              <a:blipFill rotWithShape="0">
                <a:blip r:embed="rId4"/>
                <a:stretch>
                  <a:fillRect l="-2857" t="-5172" b="-1465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2825492" y="4748934"/>
            <a:ext cx="9251" cy="3265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08006" y="5035136"/>
                <a:ext cx="8349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006" y="5035136"/>
                <a:ext cx="834972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ular Callout 10"/>
          <p:cNvSpPr/>
          <p:nvPr/>
        </p:nvSpPr>
        <p:spPr>
          <a:xfrm>
            <a:off x="1003159" y="5626081"/>
            <a:ext cx="1497821" cy="927119"/>
          </a:xfrm>
          <a:prstGeom prst="wedgeRectCallout">
            <a:avLst>
              <a:gd name="adj1" fmla="val 57147"/>
              <a:gd name="adj2" fmla="val -8355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“ciphertext”</a:t>
            </a:r>
            <a:endParaRPr lang="pl-P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ular Callout 11"/>
              <p:cNvSpPr/>
              <p:nvPr/>
            </p:nvSpPr>
            <p:spPr>
              <a:xfrm>
                <a:off x="2710159" y="5626081"/>
                <a:ext cx="2192041" cy="927119"/>
              </a:xfrm>
              <a:prstGeom prst="wedgeRectCallout">
                <a:avLst>
                  <a:gd name="adj1" fmla="val -37191"/>
                  <a:gd name="adj2" fmla="val -83036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symmetric key</a:t>
                </a:r>
                <a:br>
                  <a:rPr lang="en-US" sz="20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ℓ(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pl-P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ular Callou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159" y="5626081"/>
                <a:ext cx="2192041" cy="927119"/>
              </a:xfrm>
              <a:prstGeom prst="wedgeRectCallout">
                <a:avLst>
                  <a:gd name="adj1" fmla="val -37191"/>
                  <a:gd name="adj2" fmla="val -83036"/>
                </a:avLst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6760628" y="3366532"/>
                <a:ext cx="1752600" cy="1524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𝐃𝐞𝐜𝐚𝐩𝐬</m:t>
                      </m:r>
                      <m:r>
                        <a:rPr lang="en-US" sz="28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2800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28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60628" y="3366532"/>
                <a:ext cx="1752600" cy="15240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6001765" y="417159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19"/>
              <p:cNvSpPr txBox="1">
                <a:spLocks noChangeArrowheads="1"/>
              </p:cNvSpPr>
              <p:nvPr/>
            </p:nvSpPr>
            <p:spPr bwMode="auto">
              <a:xfrm>
                <a:off x="5509322" y="3981851"/>
                <a:ext cx="52610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9322" y="3981851"/>
                <a:ext cx="526106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7633791" y="2836286"/>
            <a:ext cx="3137" cy="5289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457300" y="2425389"/>
                <a:ext cx="37061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7300" y="2425389"/>
                <a:ext cx="370614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7630654" y="4906304"/>
            <a:ext cx="3137" cy="5289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431721" y="5471784"/>
                <a:ext cx="3978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pl-P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1721" y="5471784"/>
                <a:ext cx="397866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5"/>
              <p:cNvSpPr>
                <a:spLocks noChangeArrowheads="1"/>
              </p:cNvSpPr>
              <p:nvPr/>
            </p:nvSpPr>
            <p:spPr bwMode="auto">
              <a:xfrm>
                <a:off x="4802619" y="1287148"/>
                <a:ext cx="1110127" cy="83311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𝐆𝐞𝐧</m:t>
                      </m:r>
                    </m:oMath>
                  </m:oMathPara>
                </a14:m>
                <a:endParaRPr lang="en-US" sz="28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2619" y="1287148"/>
                <a:ext cx="1110127" cy="83311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>
            <a:endCxn id="22" idx="1"/>
          </p:cNvCxnSpPr>
          <p:nvPr/>
        </p:nvCxnSpPr>
        <p:spPr>
          <a:xfrm flipV="1">
            <a:off x="3736619" y="1703707"/>
            <a:ext cx="1066000" cy="31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Line 7"/>
          <p:cNvSpPr>
            <a:spLocks noChangeShapeType="1"/>
          </p:cNvSpPr>
          <p:nvPr/>
        </p:nvSpPr>
        <p:spPr bwMode="auto">
          <a:xfrm>
            <a:off x="5912746" y="1703706"/>
            <a:ext cx="560982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365581" y="1492508"/>
                <a:ext cx="11491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581" y="1492508"/>
                <a:ext cx="1149161" cy="400110"/>
              </a:xfrm>
              <a:prstGeom prst="rect">
                <a:avLst/>
              </a:prstGeom>
              <a:blipFill rotWithShape="0">
                <a:blip r:embed="rId12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ular Callout 29"/>
          <p:cNvSpPr/>
          <p:nvPr/>
        </p:nvSpPr>
        <p:spPr>
          <a:xfrm>
            <a:off x="5616670" y="708231"/>
            <a:ext cx="1497821" cy="367719"/>
          </a:xfrm>
          <a:prstGeom prst="wedgeRectCallout">
            <a:avLst>
              <a:gd name="adj1" fmla="val 22987"/>
              <a:gd name="adj2" fmla="val 18144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public key</a:t>
            </a:r>
            <a:endParaRPr lang="pl-PL" sz="2000" dirty="0"/>
          </a:p>
        </p:txBody>
      </p:sp>
      <p:sp>
        <p:nvSpPr>
          <p:cNvPr id="31" name="Rectangular Callout 30"/>
          <p:cNvSpPr/>
          <p:nvPr/>
        </p:nvSpPr>
        <p:spPr>
          <a:xfrm>
            <a:off x="7246012" y="708230"/>
            <a:ext cx="1497821" cy="367719"/>
          </a:xfrm>
          <a:prstGeom prst="wedgeRectCallout">
            <a:avLst>
              <a:gd name="adj1" fmla="val -58287"/>
              <a:gd name="adj2" fmla="val 1829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secret key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56531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/>
      <p:bldP spid="18" grpId="0" animBg="1"/>
      <p:bldP spid="19" grpId="0"/>
      <p:bldP spid="22" grpId="0" animBg="1"/>
      <p:bldP spid="28" grpId="0" animBg="1"/>
      <p:bldP spid="29" grpId="0"/>
      <p:bldP spid="30" grpId="0" animBg="1"/>
      <p:bldP spid="3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254"/>
            <a:ext cx="8515350" cy="1325563"/>
          </a:xfrm>
        </p:spPr>
        <p:txBody>
          <a:bodyPr/>
          <a:lstStyle/>
          <a:p>
            <a:r>
              <a:rPr lang="en-US" dirty="0" smtClean="0"/>
              <a:t>How to encrypt?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52421" y="1539380"/>
                <a:ext cx="3937740" cy="1048836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𝐆𝐞𝐧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– as in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KEM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𝐄𝐧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𝐃𝐞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–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DEM</a:t>
                </a:r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2421" y="1539380"/>
                <a:ext cx="3937740" cy="1048836"/>
              </a:xfrm>
              <a:blipFill rotWithShape="0">
                <a:blip r:embed="rId2"/>
                <a:stretch>
                  <a:fillRect t="-10465" b="-1046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2064412" y="5686721"/>
            <a:ext cx="4587887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5"/>
              <p:cNvSpPr>
                <a:spLocks noChangeArrowheads="1"/>
              </p:cNvSpPr>
              <p:nvPr/>
            </p:nvSpPr>
            <p:spPr bwMode="auto">
              <a:xfrm>
                <a:off x="2032722" y="3223098"/>
                <a:ext cx="1752600" cy="1524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𝐄𝐧𝐜𝐚𝐩𝐬</m:t>
                      </m:r>
                      <m:r>
                        <a:rPr lang="en-US" sz="2800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</m:oMath>
                  </m:oMathPara>
                </a14:m>
                <a:endParaRPr lang="en-US" sz="28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32722" y="3223098"/>
                <a:ext cx="1752600" cy="15240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"/>
              <p:cNvSpPr>
                <a:spLocks noChangeArrowheads="1"/>
              </p:cNvSpPr>
              <p:nvPr/>
            </p:nvSpPr>
            <p:spPr bwMode="auto">
              <a:xfrm>
                <a:off x="4937799" y="3223098"/>
                <a:ext cx="1752600" cy="1524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endParaRPr lang="en-US" sz="3200" b="1" dirty="0" smtClean="0">
                  <a:solidFill>
                    <a:srgbClr val="FF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𝐄𝐧</m:t>
                      </m:r>
                      <m:sSubSup>
                        <m:sSubSupPr>
                          <m:ctrlP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3200" b="1" baseline="-25000" dirty="0">
                  <a:solidFill>
                    <a:srgbClr val="FF0000"/>
                  </a:solidFill>
                </a:endParaRPr>
              </a:p>
              <a:p>
                <a:pPr algn="ctr"/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37799" y="3223098"/>
                <a:ext cx="1752600" cy="15240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5852199" y="2308698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1270722" y="3985098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5774645" y="4785198"/>
            <a:ext cx="0" cy="113012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H="1">
            <a:off x="2909021" y="4747098"/>
            <a:ext cx="3915" cy="116822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18"/>
              <p:cNvSpPr txBox="1">
                <a:spLocks noChangeArrowheads="1"/>
              </p:cNvSpPr>
              <p:nvPr/>
            </p:nvSpPr>
            <p:spPr bwMode="auto">
              <a:xfrm>
                <a:off x="5623599" y="1906413"/>
                <a:ext cx="4572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23599" y="1906413"/>
                <a:ext cx="457200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66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19"/>
              <p:cNvSpPr txBox="1">
                <a:spLocks noChangeArrowheads="1"/>
              </p:cNvSpPr>
              <p:nvPr/>
            </p:nvSpPr>
            <p:spPr bwMode="auto">
              <a:xfrm>
                <a:off x="716621" y="3719918"/>
                <a:ext cx="63030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621" y="3719918"/>
                <a:ext cx="630301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913" r="-3883" b="-2105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20"/>
              <p:cNvSpPr txBox="1">
                <a:spLocks noChangeArrowheads="1"/>
              </p:cNvSpPr>
              <p:nvPr/>
            </p:nvSpPr>
            <p:spPr bwMode="auto">
              <a:xfrm>
                <a:off x="2167458" y="5840893"/>
                <a:ext cx="1535022" cy="4230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2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67458" y="5840893"/>
                <a:ext cx="1535022" cy="4230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21"/>
              <p:cNvSpPr txBox="1">
                <a:spLocks noChangeArrowheads="1"/>
              </p:cNvSpPr>
              <p:nvPr/>
            </p:nvSpPr>
            <p:spPr bwMode="auto">
              <a:xfrm>
                <a:off x="4566390" y="5817786"/>
                <a:ext cx="2295507" cy="657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 =</m:t>
                      </m:r>
                      <m:r>
                        <a:rPr lang="en-US" sz="2200" b="1" i="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𝐄𝐧</m:t>
                      </m:r>
                      <m:sSubSup>
                        <m:sSubSupPr>
                          <m:ctrlP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b="1" i="0" dirty="0" err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d>
                    </m:oMath>
                  </m:oMathPara>
                </a14:m>
                <a:endParaRPr lang="en-US" sz="2200" b="1" dirty="0" smtClean="0">
                  <a:solidFill>
                    <a:srgbClr val="FF0000"/>
                  </a:solidFill>
                </a:endParaRPr>
              </a:p>
              <a:p>
                <a:pPr algn="ctr"/>
                <a:endParaRPr lang="en-US" sz="2200" b="1" baseline="-25000" dirty="0"/>
              </a:p>
            </p:txBody>
          </p:sp>
        </mc:Choice>
        <mc:Fallback xmlns="">
          <p:sp>
            <p:nvSpPr>
              <p:cNvPr id="19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6390" y="5817786"/>
                <a:ext cx="2295507" cy="65748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utoShape 24"/>
          <p:cNvSpPr>
            <a:spLocks noChangeArrowheads="1"/>
          </p:cNvSpPr>
          <p:nvPr/>
        </p:nvSpPr>
        <p:spPr bwMode="auto">
          <a:xfrm rot="19946831" flipH="1">
            <a:off x="6011195" y="2586945"/>
            <a:ext cx="2859285" cy="1066800"/>
          </a:xfrm>
          <a:prstGeom prst="rightArrow">
            <a:avLst>
              <a:gd name="adj1" fmla="val 50000"/>
              <a:gd name="adj2" fmla="val 50074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 dirty="0"/>
              <a:t>private key </a:t>
            </a:r>
            <a:r>
              <a:rPr lang="en-US" sz="2000" dirty="0" smtClean="0"/>
              <a:t>encryption</a:t>
            </a:r>
            <a:endParaRPr lang="en-US" sz="2000" dirty="0"/>
          </a:p>
        </p:txBody>
      </p:sp>
      <p:sp>
        <p:nvSpPr>
          <p:cNvPr id="22" name="AutoShape 27"/>
          <p:cNvSpPr>
            <a:spLocks noChangeArrowheads="1"/>
          </p:cNvSpPr>
          <p:nvPr/>
        </p:nvSpPr>
        <p:spPr bwMode="auto">
          <a:xfrm>
            <a:off x="6566654" y="5648621"/>
            <a:ext cx="2209800" cy="762000"/>
          </a:xfrm>
          <a:prstGeom prst="leftArrow">
            <a:avLst>
              <a:gd name="adj1" fmla="val 50000"/>
              <a:gd name="adj2" fmla="val 725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 dirty="0" smtClean="0"/>
              <a:t>ciphertext</a:t>
            </a:r>
            <a:endParaRPr lang="en-US" sz="2000" dirty="0"/>
          </a:p>
        </p:txBody>
      </p:sp>
      <p:cxnSp>
        <p:nvCxnSpPr>
          <p:cNvPr id="24" name="Curved Connector 23"/>
          <p:cNvCxnSpPr>
            <a:endCxn id="6" idx="1"/>
          </p:cNvCxnSpPr>
          <p:nvPr/>
        </p:nvCxnSpPr>
        <p:spPr>
          <a:xfrm rot="5400000" flipH="1" flipV="1">
            <a:off x="3561460" y="3370759"/>
            <a:ext cx="762000" cy="1990677"/>
          </a:xfrm>
          <a:prstGeom prst="curvedConnector4">
            <a:avLst>
              <a:gd name="adj1" fmla="val -47669"/>
              <a:gd name="adj2" fmla="val 6070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20"/>
              <p:cNvSpPr txBox="1">
                <a:spLocks noChangeArrowheads="1"/>
              </p:cNvSpPr>
              <p:nvPr/>
            </p:nvSpPr>
            <p:spPr bwMode="auto">
              <a:xfrm>
                <a:off x="2700815" y="5155093"/>
                <a:ext cx="468307" cy="42306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2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0815" y="5155093"/>
                <a:ext cx="468307" cy="4230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20"/>
              <p:cNvSpPr txBox="1">
                <a:spLocks noChangeArrowheads="1"/>
              </p:cNvSpPr>
              <p:nvPr/>
            </p:nvSpPr>
            <p:spPr bwMode="auto">
              <a:xfrm>
                <a:off x="4012292" y="4376152"/>
                <a:ext cx="468307" cy="42306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22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12292" y="4376152"/>
                <a:ext cx="468307" cy="4230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20"/>
              <p:cNvSpPr txBox="1">
                <a:spLocks noChangeArrowheads="1"/>
              </p:cNvSpPr>
              <p:nvPr/>
            </p:nvSpPr>
            <p:spPr bwMode="auto">
              <a:xfrm>
                <a:off x="5540491" y="5133079"/>
                <a:ext cx="468307" cy="42306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2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40491" y="5133079"/>
                <a:ext cx="468307" cy="423065"/>
              </a:xfrm>
              <a:prstGeom prst="rect">
                <a:avLst/>
              </a:prstGeom>
              <a:blipFill rotWithShape="0">
                <a:blip r:embed="rId11"/>
                <a:stretch>
                  <a:fillRect r="-2532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260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2" grpId="0" animBg="1"/>
      <p:bldP spid="13" grpId="0" animBg="1"/>
      <p:bldP spid="14" grpId="0" animBg="1"/>
      <p:bldP spid="16" grpId="0"/>
      <p:bldP spid="17" grpId="0"/>
      <p:bldP spid="18" grpId="0"/>
      <p:bldP spid="19" grpId="0"/>
      <p:bldP spid="21" grpId="0" animBg="1"/>
      <p:bldP spid="22" grpId="0" animBg="1"/>
      <p:bldP spid="27" grpId="0" animBg="1"/>
      <p:bldP spid="28" grpId="0" animBg="1"/>
      <p:bldP spid="2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3541" y="285182"/>
            <a:ext cx="8229600" cy="1143000"/>
          </a:xfrm>
        </p:spPr>
        <p:txBody>
          <a:bodyPr/>
          <a:lstStyle/>
          <a:p>
            <a:r>
              <a:rPr lang="en-US" dirty="0"/>
              <a:t>How to decrypt?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2584256" y="1897987"/>
            <a:ext cx="38100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141" name="Rectangle 5"/>
              <p:cNvSpPr>
                <a:spLocks noChangeArrowheads="1"/>
              </p:cNvSpPr>
              <p:nvPr/>
            </p:nvSpPr>
            <p:spPr bwMode="auto">
              <a:xfrm>
                <a:off x="2050856" y="3498187"/>
                <a:ext cx="1752600" cy="1524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𝐃𝐞𝐜𝐚𝐩𝐬</m:t>
                      </m:r>
                      <m:r>
                        <a:rPr lang="en-US" sz="2800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</m:oMath>
                  </m:oMathPara>
                </a14:m>
                <a:endParaRPr lang="en-US" sz="28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1141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0856" y="3498187"/>
                <a:ext cx="1752600" cy="15240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142" name="Rectangle 6"/>
              <p:cNvSpPr>
                <a:spLocks noChangeArrowheads="1"/>
              </p:cNvSpPr>
              <p:nvPr/>
            </p:nvSpPr>
            <p:spPr bwMode="auto">
              <a:xfrm>
                <a:off x="5175056" y="3498187"/>
                <a:ext cx="1752600" cy="1524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endParaRPr lang="en-US" sz="3200" b="1" dirty="0" smtClean="0">
                  <a:solidFill>
                    <a:srgbClr val="FF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𝐃𝐞</m:t>
                      </m:r>
                      <m:sSubSup>
                        <m:sSubSupPr>
                          <m:ctrlP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800" b="1" baseline="-25000" dirty="0">
                  <a:solidFill>
                    <a:srgbClr val="FF0000"/>
                  </a:solidFill>
                </a:endParaRPr>
              </a:p>
              <a:p>
                <a:pPr algn="ctr"/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114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75056" y="3498187"/>
                <a:ext cx="1752600" cy="15240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143" name="Line 7"/>
          <p:cNvSpPr>
            <a:spLocks noChangeShapeType="1"/>
          </p:cNvSpPr>
          <p:nvPr/>
        </p:nvSpPr>
        <p:spPr bwMode="auto">
          <a:xfrm>
            <a:off x="2965256" y="2583787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91144" name="Line 8"/>
          <p:cNvSpPr>
            <a:spLocks noChangeShapeType="1"/>
          </p:cNvSpPr>
          <p:nvPr/>
        </p:nvSpPr>
        <p:spPr bwMode="auto">
          <a:xfrm>
            <a:off x="6089456" y="2583787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91145" name="Line 9"/>
          <p:cNvSpPr>
            <a:spLocks noChangeShapeType="1"/>
          </p:cNvSpPr>
          <p:nvPr/>
        </p:nvSpPr>
        <p:spPr bwMode="auto">
          <a:xfrm>
            <a:off x="2965256" y="5250787"/>
            <a:ext cx="1447800" cy="0"/>
          </a:xfrm>
          <a:prstGeom prst="lin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sz="2400"/>
          </a:p>
        </p:txBody>
      </p:sp>
      <p:sp>
        <p:nvSpPr>
          <p:cNvPr id="91146" name="Line 10"/>
          <p:cNvSpPr>
            <a:spLocks noChangeShapeType="1"/>
          </p:cNvSpPr>
          <p:nvPr/>
        </p:nvSpPr>
        <p:spPr bwMode="auto">
          <a:xfrm>
            <a:off x="4413056" y="4260187"/>
            <a:ext cx="0" cy="990600"/>
          </a:xfrm>
          <a:prstGeom prst="lin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sz="2400"/>
          </a:p>
        </p:txBody>
      </p:sp>
      <p:sp>
        <p:nvSpPr>
          <p:cNvPr id="91147" name="Line 11"/>
          <p:cNvSpPr>
            <a:spLocks noChangeShapeType="1"/>
          </p:cNvSpPr>
          <p:nvPr/>
        </p:nvSpPr>
        <p:spPr bwMode="auto">
          <a:xfrm>
            <a:off x="4413056" y="4260187"/>
            <a:ext cx="762000" cy="0"/>
          </a:xfrm>
          <a:prstGeom prst="line">
            <a:avLst/>
          </a:prstGeom>
          <a:ln>
            <a:solidFill>
              <a:schemeClr val="tx1"/>
            </a:solidFill>
            <a:headEnd/>
            <a:tailEnd type="triangl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sz="2400"/>
          </a:p>
        </p:txBody>
      </p:sp>
      <p:sp>
        <p:nvSpPr>
          <p:cNvPr id="91148" name="Line 12"/>
          <p:cNvSpPr>
            <a:spLocks noChangeShapeType="1"/>
          </p:cNvSpPr>
          <p:nvPr/>
        </p:nvSpPr>
        <p:spPr bwMode="auto">
          <a:xfrm>
            <a:off x="1288856" y="4260187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91149" name="Line 13"/>
          <p:cNvSpPr>
            <a:spLocks noChangeShapeType="1"/>
          </p:cNvSpPr>
          <p:nvPr/>
        </p:nvSpPr>
        <p:spPr bwMode="auto">
          <a:xfrm>
            <a:off x="6089456" y="5022187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91150" name="Line 14"/>
          <p:cNvSpPr>
            <a:spLocks noChangeShapeType="1"/>
          </p:cNvSpPr>
          <p:nvPr/>
        </p:nvSpPr>
        <p:spPr bwMode="auto">
          <a:xfrm>
            <a:off x="2965256" y="5022187"/>
            <a:ext cx="0" cy="228600"/>
          </a:xfrm>
          <a:prstGeom prst="lin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151" name="Text Box 15"/>
              <p:cNvSpPr txBox="1">
                <a:spLocks noChangeArrowheads="1"/>
              </p:cNvSpPr>
              <p:nvPr/>
            </p:nvSpPr>
            <p:spPr bwMode="auto">
              <a:xfrm>
                <a:off x="4172839" y="5040291"/>
                <a:ext cx="439544" cy="461665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1151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2839" y="5040291"/>
                <a:ext cx="439544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152" name="Text Box 16"/>
              <p:cNvSpPr txBox="1">
                <a:spLocks noChangeArrowheads="1"/>
              </p:cNvSpPr>
              <p:nvPr/>
            </p:nvSpPr>
            <p:spPr bwMode="auto">
              <a:xfrm>
                <a:off x="5860856" y="5631787"/>
                <a:ext cx="457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1152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0856" y="5631787"/>
                <a:ext cx="457200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153" name="Text Box 17"/>
              <p:cNvSpPr txBox="1">
                <a:spLocks noChangeArrowheads="1"/>
              </p:cNvSpPr>
              <p:nvPr/>
            </p:nvSpPr>
            <p:spPr bwMode="auto">
              <a:xfrm>
                <a:off x="779708" y="4029354"/>
                <a:ext cx="59343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1153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9708" y="4029354"/>
                <a:ext cx="593432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154" name="Text Box 18"/>
              <p:cNvSpPr txBox="1">
                <a:spLocks noChangeArrowheads="1"/>
              </p:cNvSpPr>
              <p:nvPr/>
            </p:nvSpPr>
            <p:spPr bwMode="auto">
              <a:xfrm>
                <a:off x="2717592" y="1978941"/>
                <a:ext cx="5334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4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1154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17592" y="1978941"/>
                <a:ext cx="53340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155" name="Text Box 19"/>
              <p:cNvSpPr txBox="1">
                <a:spLocks noChangeArrowheads="1"/>
              </p:cNvSpPr>
              <p:nvPr/>
            </p:nvSpPr>
            <p:spPr bwMode="auto">
              <a:xfrm>
                <a:off x="5784656" y="1978949"/>
                <a:ext cx="5334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1155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84656" y="1978949"/>
                <a:ext cx="533400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159" name="AutoShape 23"/>
          <p:cNvSpPr>
            <a:spLocks noChangeArrowheads="1"/>
          </p:cNvSpPr>
          <p:nvPr/>
        </p:nvSpPr>
        <p:spPr bwMode="auto">
          <a:xfrm>
            <a:off x="6318056" y="1859887"/>
            <a:ext cx="2209800" cy="762000"/>
          </a:xfrm>
          <a:prstGeom prst="leftArrow">
            <a:avLst>
              <a:gd name="adj1" fmla="val 50000"/>
              <a:gd name="adj2" fmla="val 725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 dirty="0" smtClean="0"/>
              <a:t>ciphertext</a:t>
            </a:r>
            <a:endParaRPr lang="en-US" sz="2000" dirty="0"/>
          </a:p>
        </p:txBody>
      </p:sp>
      <p:sp>
        <p:nvSpPr>
          <p:cNvPr id="20" name="AutoShape 24"/>
          <p:cNvSpPr>
            <a:spLocks noChangeArrowheads="1"/>
          </p:cNvSpPr>
          <p:nvPr/>
        </p:nvSpPr>
        <p:spPr bwMode="auto">
          <a:xfrm rot="19946831" flipH="1">
            <a:off x="6118951" y="2909955"/>
            <a:ext cx="2859285" cy="1066800"/>
          </a:xfrm>
          <a:prstGeom prst="rightArrow">
            <a:avLst>
              <a:gd name="adj1" fmla="val 50000"/>
              <a:gd name="adj2" fmla="val 50074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 dirty="0" smtClean="0"/>
              <a:t>private-key decryption</a:t>
            </a:r>
            <a:endParaRPr lang="en-US" sz="2000" dirty="0"/>
          </a:p>
        </p:txBody>
      </p:sp>
      <p:sp>
        <p:nvSpPr>
          <p:cNvPr id="21" name="AutoShape 25"/>
          <p:cNvSpPr>
            <a:spLocks noChangeArrowheads="1"/>
          </p:cNvSpPr>
          <p:nvPr/>
        </p:nvSpPr>
        <p:spPr bwMode="auto">
          <a:xfrm rot="19946831">
            <a:off x="242253" y="4815698"/>
            <a:ext cx="3101895" cy="1066800"/>
          </a:xfrm>
          <a:prstGeom prst="rightArrow">
            <a:avLst>
              <a:gd name="adj1" fmla="val 50000"/>
              <a:gd name="adj2" fmla="val 48214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 dirty="0" smtClean="0"/>
              <a:t>key decapsulation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6976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animBg="1"/>
      <p:bldP spid="91141" grpId="0" animBg="1"/>
      <p:bldP spid="91142" grpId="0" animBg="1"/>
      <p:bldP spid="91143" grpId="0" animBg="1"/>
      <p:bldP spid="91144" grpId="0" animBg="1"/>
      <p:bldP spid="91145" grpId="0" animBg="1"/>
      <p:bldP spid="91146" grpId="0" animBg="1"/>
      <p:bldP spid="91147" grpId="0" animBg="1"/>
      <p:bldP spid="91148" grpId="0" animBg="1"/>
      <p:bldP spid="91149" grpId="0" animBg="1"/>
      <p:bldP spid="91150" grpId="0" animBg="1"/>
      <p:bldP spid="91151" grpId="0" animBg="1"/>
      <p:bldP spid="91152" grpId="0"/>
      <p:bldP spid="91154" grpId="0"/>
      <p:bldP spid="91155" grpId="0"/>
      <p:bldP spid="91159" grpId="0" animBg="1"/>
      <p:bldP spid="20" grpId="0" animBg="1"/>
      <p:bldP spid="2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6" y="0"/>
            <a:ext cx="7886700" cy="1325563"/>
          </a:xfrm>
        </p:spPr>
        <p:txBody>
          <a:bodyPr/>
          <a:lstStyle/>
          <a:p>
            <a:r>
              <a:rPr lang="en-US" dirty="0" smtClean="0"/>
              <a:t>One method to implement </a:t>
            </a:r>
            <a:r>
              <a:rPr lang="en-US" b="1" dirty="0" smtClean="0">
                <a:solidFill>
                  <a:srgbClr val="FF0000"/>
                </a:solidFill>
              </a:rPr>
              <a:t>KEM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26576" y="1270494"/>
                <a:ext cx="8728524" cy="516205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sz="2800" dirty="0" smtClean="0"/>
                  <a:t>Take a </a:t>
                </a:r>
                <a:r>
                  <a:rPr lang="en-US" sz="2800" b="1" dirty="0" smtClean="0">
                    <a:solidFill>
                      <a:srgbClr val="7030A0"/>
                    </a:solidFill>
                  </a:rPr>
                  <a:t>public-key encryption </a:t>
                </a:r>
                <a:r>
                  <a:rPr lang="en-US" sz="2800" dirty="0" smtClean="0"/>
                  <a:t>scheme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𝐆𝐞𝐧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𝐄𝐧𝐜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𝐃𝐞𝐜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Define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𝐊𝐄𝐌</m:t>
                    </m:r>
                  </m:oMath>
                </a14:m>
                <a:r>
                  <a:rPr lang="en-US" sz="2800" dirty="0" smtClean="0"/>
                  <a:t> as follows:</a:t>
                </a:r>
              </a:p>
              <a:p>
                <a:endParaRPr lang="en-US" sz="28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𝐆𝐞𝐧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is the same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𝐄𝐧𝐜𝐚𝐩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𝐬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𝒑𝒌</m:t>
                        </m:r>
                      </m:sub>
                    </m:sSub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generate a </a:t>
                </a:r>
                <a:r>
                  <a:rPr lang="en-US" sz="2800" b="1" dirty="0" smtClean="0">
                    <a:solidFill>
                      <a:srgbClr val="0070C0"/>
                    </a:solidFill>
                  </a:rPr>
                  <a:t>random symmetric key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and </a:t>
                </a:r>
                <a:r>
                  <a:rPr lang="en-US" sz="2800" b="1" dirty="0" smtClean="0"/>
                  <a:t>output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𝐄𝐧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𝒑𝒌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d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</m:oMath>
                  </m:oMathPara>
                </a14:m>
                <a:endParaRPr lang="en-US" sz="2800" b="1" dirty="0" smtClean="0">
                  <a:solidFill>
                    <a:srgbClr val="FF0000"/>
                  </a:solidFill>
                </a:endParaRPr>
              </a:p>
              <a:p>
                <a:endParaRPr lang="en-US" sz="2800" b="1" dirty="0" smtClean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𝐃𝐞𝐜𝐚𝐩</m:t>
                    </m:r>
                    <m:sSub>
                      <m:sSubPr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𝐬</m:t>
                        </m:r>
                      </m:e>
                      <m:sub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𝒔𝒌</m:t>
                        </m:r>
                      </m:sub>
                    </m:sSub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sz="2800" dirty="0" smtClean="0"/>
                  <a:t>= on input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b="1" dirty="0" smtClean="0"/>
                  <a:t>output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𝐃𝐞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𝒔𝒌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 smtClean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 smtClean="0"/>
              </a:p>
              <a:p>
                <a:endParaRPr lang="pl-PL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76" y="1270494"/>
                <a:ext cx="8728524" cy="5162056"/>
              </a:xfrm>
              <a:prstGeom prst="rect">
                <a:avLst/>
              </a:prstGeom>
              <a:blipFill rotWithShape="0">
                <a:blip r:embed="rId2"/>
                <a:stretch>
                  <a:fillRect l="-1468" t="-1181" r="-21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164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ounded Rectangle 60"/>
          <p:cNvSpPr/>
          <p:nvPr/>
        </p:nvSpPr>
        <p:spPr>
          <a:xfrm>
            <a:off x="5274163" y="3802153"/>
            <a:ext cx="3505696" cy="26154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0" name="Rounded Rectangle 59"/>
          <p:cNvSpPr/>
          <p:nvPr/>
        </p:nvSpPr>
        <p:spPr>
          <a:xfrm>
            <a:off x="963644" y="3883788"/>
            <a:ext cx="3142741" cy="23615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Rounded Rectangle 58"/>
          <p:cNvSpPr/>
          <p:nvPr/>
        </p:nvSpPr>
        <p:spPr>
          <a:xfrm>
            <a:off x="5274163" y="903023"/>
            <a:ext cx="3505696" cy="25945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8" name="Rounded Rectangle 57"/>
          <p:cNvSpPr/>
          <p:nvPr/>
        </p:nvSpPr>
        <p:spPr>
          <a:xfrm>
            <a:off x="988484" y="1203886"/>
            <a:ext cx="3164835" cy="20730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82" y="153536"/>
            <a:ext cx="2767029" cy="875020"/>
          </a:xfrm>
        </p:spPr>
        <p:txBody>
          <a:bodyPr/>
          <a:lstStyle/>
          <a:p>
            <a:r>
              <a:rPr lang="en-US" dirty="0" smtClean="0"/>
              <a:t>Pictorially: 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5"/>
              <p:cNvSpPr>
                <a:spLocks noChangeArrowheads="1"/>
              </p:cNvSpPr>
              <p:nvPr/>
            </p:nvSpPr>
            <p:spPr bwMode="auto">
              <a:xfrm>
                <a:off x="6539840" y="1913958"/>
                <a:ext cx="1528822" cy="74934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𝐄𝐧𝐜</m:t>
                      </m:r>
                      <m:r>
                        <a:rPr lang="en-US" sz="2800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</m:oMath>
                  </m:oMathPara>
                </a14:m>
                <a:endParaRPr lang="en-US" sz="28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39840" y="1913958"/>
                <a:ext cx="1528822" cy="74934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7304251" y="1550086"/>
            <a:ext cx="0" cy="3638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auto">
          <a:xfrm>
            <a:off x="5841899" y="2280904"/>
            <a:ext cx="66470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7304251" y="2670977"/>
            <a:ext cx="0" cy="2919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17"/>
              <p:cNvSpPr txBox="1">
                <a:spLocks noChangeArrowheads="1"/>
              </p:cNvSpPr>
              <p:nvPr/>
            </p:nvSpPr>
            <p:spPr bwMode="auto">
              <a:xfrm>
                <a:off x="6637818" y="1085244"/>
                <a:ext cx="125912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/>
                  <a:t>random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37818" y="1085244"/>
                <a:ext cx="1259127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5340" t="-7576" b="-2575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19"/>
              <p:cNvSpPr txBox="1">
                <a:spLocks noChangeArrowheads="1"/>
              </p:cNvSpPr>
              <p:nvPr/>
            </p:nvSpPr>
            <p:spPr bwMode="auto">
              <a:xfrm>
                <a:off x="5358548" y="2063135"/>
                <a:ext cx="556563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58548" y="2063135"/>
                <a:ext cx="556563" cy="400110"/>
              </a:xfrm>
              <a:prstGeom prst="rect">
                <a:avLst/>
              </a:prstGeom>
              <a:blipFill rotWithShape="0">
                <a:blip r:embed="rId4"/>
                <a:stretch>
                  <a:fillRect r="-1099" b="-1818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20"/>
              <p:cNvSpPr txBox="1">
                <a:spLocks noChangeArrowheads="1"/>
              </p:cNvSpPr>
              <p:nvPr/>
            </p:nvSpPr>
            <p:spPr bwMode="auto">
              <a:xfrm>
                <a:off x="6506604" y="2967863"/>
                <a:ext cx="1658781" cy="4497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𝐄𝐧</m:t>
                          </m:r>
                          <m:sSub>
                            <m:sSubPr>
                              <m:ctrlPr>
                                <a:rPr lang="en-US" sz="20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sz="20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𝒑𝒌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d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</m:oMath>
                  </m:oMathPara>
                </a14:m>
                <a:endParaRPr lang="en-US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06604" y="2967863"/>
                <a:ext cx="1658781" cy="449739"/>
              </a:xfrm>
              <a:prstGeom prst="rect">
                <a:avLst/>
              </a:prstGeom>
              <a:blipFill rotWithShape="0">
                <a:blip r:embed="rId5"/>
                <a:stretch>
                  <a:fillRect b="-1081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2249423" y="1652214"/>
                <a:ext cx="1528822" cy="77787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𝐄𝐧𝐜𝐚𝐩𝐬</m:t>
                      </m:r>
                      <m:r>
                        <a:rPr lang="en-US" sz="2400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</m:oMath>
                  </m:oMathPara>
                </a14:m>
                <a:endParaRPr lang="en-US" sz="24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49423" y="1652214"/>
                <a:ext cx="1528822" cy="77787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1584718" y="2074547"/>
            <a:ext cx="66470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3021407" y="2466711"/>
            <a:ext cx="1450" cy="3071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19"/>
              <p:cNvSpPr txBox="1">
                <a:spLocks noChangeArrowheads="1"/>
              </p:cNvSpPr>
              <p:nvPr/>
            </p:nvSpPr>
            <p:spPr bwMode="auto">
              <a:xfrm>
                <a:off x="1101366" y="1856778"/>
                <a:ext cx="556563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1366" y="1856778"/>
                <a:ext cx="556563" cy="400110"/>
              </a:xfrm>
              <a:prstGeom prst="rect">
                <a:avLst/>
              </a:prstGeom>
              <a:blipFill rotWithShape="0">
                <a:blip r:embed="rId7"/>
                <a:stretch>
                  <a:fillRect r="-1099" b="-1846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20"/>
              <p:cNvSpPr txBox="1">
                <a:spLocks noChangeArrowheads="1"/>
              </p:cNvSpPr>
              <p:nvPr/>
            </p:nvSpPr>
            <p:spPr bwMode="auto">
              <a:xfrm>
                <a:off x="2609592" y="2765970"/>
                <a:ext cx="844820" cy="3929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9592" y="2765970"/>
                <a:ext cx="844820" cy="39299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urved Connector 21"/>
          <p:cNvCxnSpPr>
            <a:stCxn id="8" idx="3"/>
            <a:endCxn id="12" idx="3"/>
          </p:cNvCxnSpPr>
          <p:nvPr/>
        </p:nvCxnSpPr>
        <p:spPr>
          <a:xfrm>
            <a:off x="7896945" y="1285299"/>
            <a:ext cx="268440" cy="1907434"/>
          </a:xfrm>
          <a:prstGeom prst="curvedConnector3">
            <a:avLst>
              <a:gd name="adj1" fmla="val 18515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5"/>
              <p:cNvSpPr>
                <a:spLocks noChangeArrowheads="1"/>
              </p:cNvSpPr>
              <p:nvPr/>
            </p:nvSpPr>
            <p:spPr bwMode="auto">
              <a:xfrm>
                <a:off x="6636563" y="4732009"/>
                <a:ext cx="1528822" cy="74934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en-US" sz="2800" b="1" dirty="0" smtClean="0">
                    <a:solidFill>
                      <a:srgbClr val="FF0000"/>
                    </a:solidFill>
                  </a:rPr>
                  <a:t>De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28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800" b="1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US" sz="28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36563" y="4732009"/>
                <a:ext cx="1528822" cy="74934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Line 7"/>
          <p:cNvSpPr>
            <a:spLocks noChangeShapeType="1"/>
          </p:cNvSpPr>
          <p:nvPr/>
        </p:nvSpPr>
        <p:spPr bwMode="auto">
          <a:xfrm>
            <a:off x="7400974" y="4368137"/>
            <a:ext cx="0" cy="3638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33" name="Line 14"/>
          <p:cNvSpPr>
            <a:spLocks noChangeShapeType="1"/>
          </p:cNvSpPr>
          <p:nvPr/>
        </p:nvSpPr>
        <p:spPr bwMode="auto">
          <a:xfrm>
            <a:off x="5938622" y="5098955"/>
            <a:ext cx="66470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>
            <a:off x="7400974" y="5489028"/>
            <a:ext cx="0" cy="2919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17"/>
              <p:cNvSpPr txBox="1">
                <a:spLocks noChangeArrowheads="1"/>
              </p:cNvSpPr>
              <p:nvPr/>
            </p:nvSpPr>
            <p:spPr bwMode="auto">
              <a:xfrm>
                <a:off x="7215667" y="3906844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15667" y="3906844"/>
                <a:ext cx="370614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19"/>
              <p:cNvSpPr txBox="1">
                <a:spLocks noChangeArrowheads="1"/>
              </p:cNvSpPr>
              <p:nvPr/>
            </p:nvSpPr>
            <p:spPr bwMode="auto">
              <a:xfrm>
                <a:off x="5455271" y="4881186"/>
                <a:ext cx="52610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55271" y="4881186"/>
                <a:ext cx="526105" cy="4001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20"/>
              <p:cNvSpPr txBox="1">
                <a:spLocks noChangeArrowheads="1"/>
              </p:cNvSpPr>
              <p:nvPr/>
            </p:nvSpPr>
            <p:spPr bwMode="auto">
              <a:xfrm>
                <a:off x="6877084" y="5845222"/>
                <a:ext cx="104778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𝐃𝐞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𝒔𝒌</m:t>
                          </m:r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7084" y="5845222"/>
                <a:ext cx="1047780" cy="400110"/>
              </a:xfrm>
              <a:prstGeom prst="rect">
                <a:avLst/>
              </a:prstGeom>
              <a:blipFill rotWithShape="0">
                <a:blip r:embed="rId12"/>
                <a:stretch>
                  <a:fillRect l="-8721" b="-615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5"/>
              <p:cNvSpPr>
                <a:spLocks noChangeArrowheads="1"/>
              </p:cNvSpPr>
              <p:nvPr/>
            </p:nvSpPr>
            <p:spPr bwMode="auto">
              <a:xfrm>
                <a:off x="2183848" y="4641438"/>
                <a:ext cx="1528822" cy="77787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en-US" sz="2400" b="1" dirty="0" smtClean="0">
                    <a:solidFill>
                      <a:srgbClr val="FF0000"/>
                    </a:solidFill>
                  </a:rPr>
                  <a:t>De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𝐜𝐚𝐩𝐬</m:t>
                    </m:r>
                    <m:r>
                      <a:rPr lang="en-US" sz="24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𝒔𝒌</m:t>
                    </m:r>
                  </m:oMath>
                </a14:m>
                <a:endParaRPr lang="en-US" sz="24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83848" y="4641438"/>
                <a:ext cx="1528822" cy="77787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Line 14"/>
          <p:cNvSpPr>
            <a:spLocks noChangeShapeType="1"/>
          </p:cNvSpPr>
          <p:nvPr/>
        </p:nvSpPr>
        <p:spPr bwMode="auto">
          <a:xfrm>
            <a:off x="1519143" y="5063771"/>
            <a:ext cx="66470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40" name="Line 16"/>
          <p:cNvSpPr>
            <a:spLocks noChangeShapeType="1"/>
          </p:cNvSpPr>
          <p:nvPr/>
        </p:nvSpPr>
        <p:spPr bwMode="auto">
          <a:xfrm flipH="1">
            <a:off x="2955832" y="5455935"/>
            <a:ext cx="1450" cy="3071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19"/>
              <p:cNvSpPr txBox="1">
                <a:spLocks noChangeArrowheads="1"/>
              </p:cNvSpPr>
              <p:nvPr/>
            </p:nvSpPr>
            <p:spPr bwMode="auto">
              <a:xfrm>
                <a:off x="1035791" y="4846002"/>
                <a:ext cx="52610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5791" y="4846002"/>
                <a:ext cx="526106" cy="4001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 Box 20"/>
              <p:cNvSpPr txBox="1">
                <a:spLocks noChangeArrowheads="1"/>
              </p:cNvSpPr>
              <p:nvPr/>
            </p:nvSpPr>
            <p:spPr bwMode="auto">
              <a:xfrm>
                <a:off x="2544017" y="5755194"/>
                <a:ext cx="844820" cy="3929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4017" y="5755194"/>
                <a:ext cx="844820" cy="39299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Line 16"/>
          <p:cNvSpPr>
            <a:spLocks noChangeShapeType="1"/>
          </p:cNvSpPr>
          <p:nvPr/>
        </p:nvSpPr>
        <p:spPr bwMode="auto">
          <a:xfrm flipH="1">
            <a:off x="2966427" y="4305554"/>
            <a:ext cx="1450" cy="3071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 Box 20"/>
              <p:cNvSpPr txBox="1">
                <a:spLocks noChangeArrowheads="1"/>
              </p:cNvSpPr>
              <p:nvPr/>
            </p:nvSpPr>
            <p:spPr bwMode="auto">
              <a:xfrm>
                <a:off x="2724101" y="3883788"/>
                <a:ext cx="484651" cy="3929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24101" y="3883788"/>
                <a:ext cx="484651" cy="392993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4535525" y="1913958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=</a:t>
            </a:r>
            <a:endParaRPr lang="pl-PL" sz="32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4527204" y="4788853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=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387719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0" grpId="0" animBg="1"/>
      <p:bldP spid="59" grpId="0" animBg="1"/>
      <p:bldP spid="58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2" grpId="0"/>
      <p:bldP spid="13" grpId="0" animBg="1"/>
      <p:bldP spid="14" grpId="0" animBg="1"/>
      <p:bldP spid="15" grpId="0" animBg="1"/>
      <p:bldP spid="16" grpId="0"/>
      <p:bldP spid="17" grpId="0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 animBg="1"/>
      <p:bldP spid="39" grpId="0" animBg="1"/>
      <p:bldP spid="40" grpId="0" animBg="1"/>
      <p:bldP spid="41" grpId="0"/>
      <p:bldP spid="42" grpId="0"/>
      <p:bldP spid="44" grpId="0" animBg="1"/>
      <p:bldP spid="45" grpId="0"/>
      <p:bldP spid="56" grpId="0"/>
      <p:bldP spid="5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this case </a:t>
            </a:r>
            <a:r>
              <a:rPr lang="en-US" b="1" dirty="0" smtClean="0">
                <a:solidFill>
                  <a:srgbClr val="FF0000"/>
                </a:solidFill>
              </a:rPr>
              <a:t>KEM/DEM </a:t>
            </a:r>
            <a:r>
              <a:rPr lang="en-US" dirty="0" smtClean="0"/>
              <a:t>method is simply equal to the </a:t>
            </a:r>
            <a:r>
              <a:rPr lang="en-US" b="1" dirty="0" smtClean="0">
                <a:solidFill>
                  <a:srgbClr val="FF0000"/>
                </a:solidFill>
              </a:rPr>
              <a:t>hybrid encryption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However</a:t>
            </a:r>
            <a:r>
              <a:rPr lang="en-US" dirty="0" smtClean="0"/>
              <a:t>: there exist other, direct methods for key encapsulation.</a:t>
            </a:r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 smtClean="0"/>
              <a:t>(they are more efficient)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654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66726"/>
            <a:ext cx="8312150" cy="1325563"/>
          </a:xfrm>
        </p:spPr>
        <p:txBody>
          <a:bodyPr/>
          <a:lstStyle/>
          <a:p>
            <a:r>
              <a:rPr lang="en-US" dirty="0" smtClean="0"/>
              <a:t>Consequences of these approaches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55849"/>
            <a:ext cx="8134350" cy="40306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longer messages the cost of encryption is </a:t>
            </a:r>
            <a:r>
              <a:rPr lang="en-US" b="1" dirty="0" smtClean="0">
                <a:solidFill>
                  <a:srgbClr val="0070C0"/>
                </a:solidFill>
              </a:rPr>
              <a:t>dominated by the cost of symmetric operations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 smtClean="0">
                <a:solidFill>
                  <a:srgbClr val="7030A0"/>
                </a:solidFill>
              </a:rPr>
              <a:t>Hence</a:t>
            </a:r>
            <a:r>
              <a:rPr lang="en-US" dirty="0" smtClean="0"/>
              <a:t>: the public-key operations (amortized over the length of the messages) are almost “for free”.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026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794" y="1428736"/>
            <a:ext cx="6929486" cy="457203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Problems with the “handbook RSA”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Definition </a:t>
            </a:r>
            <a:r>
              <a:rPr lang="en-US" dirty="0" smtClean="0"/>
              <a:t>of the </a:t>
            </a:r>
            <a:r>
              <a:rPr lang="en-US" b="1" dirty="0" smtClean="0"/>
              <a:t>CPA security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Constructions of </a:t>
            </a:r>
            <a:r>
              <a:rPr lang="en-US" b="1" dirty="0" smtClean="0"/>
              <a:t>CPA-secure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7030A0"/>
                </a:solidFill>
              </a:rPr>
              <a:t>RSA </a:t>
            </a:r>
            <a:r>
              <a:rPr lang="en-US" dirty="0" smtClean="0"/>
              <a:t>encryption schemes</a:t>
            </a:r>
            <a:endParaRPr lang="en-US" b="1" dirty="0" smtClean="0">
              <a:solidFill>
                <a:srgbClr val="7030A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theoretical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practical </a:t>
            </a:r>
            <a:endParaRPr lang="en-US" b="1" dirty="0" smtClean="0">
              <a:solidFill>
                <a:srgbClr val="7030A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b="1" dirty="0">
                <a:solidFill>
                  <a:srgbClr val="FF0000"/>
                </a:solidFill>
              </a:rPr>
              <a:t>h</a:t>
            </a:r>
            <a:r>
              <a:rPr lang="en-US" b="1" dirty="0" smtClean="0">
                <a:solidFill>
                  <a:srgbClr val="FF0000"/>
                </a:solidFill>
              </a:rPr>
              <a:t>ybrid encryption </a:t>
            </a:r>
            <a:r>
              <a:rPr lang="en-US" dirty="0" smtClean="0"/>
              <a:t>and the </a:t>
            </a:r>
            <a:r>
              <a:rPr lang="en-US" b="1" dirty="0">
                <a:solidFill>
                  <a:srgbClr val="FF0000"/>
                </a:solidFill>
              </a:rPr>
              <a:t>KEM/DEM</a:t>
            </a:r>
            <a:r>
              <a:rPr lang="en-US" dirty="0"/>
              <a:t> </a:t>
            </a:r>
            <a:r>
              <a:rPr lang="en-US" dirty="0" smtClean="0"/>
              <a:t>paradigm</a:t>
            </a:r>
            <a:endParaRPr lang="pl-PL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Definition </a:t>
            </a:r>
            <a:r>
              <a:rPr lang="en-US" dirty="0"/>
              <a:t>of the </a:t>
            </a:r>
            <a:r>
              <a:rPr lang="en-US" b="1" dirty="0" smtClean="0"/>
              <a:t>CCA security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Constructions of </a:t>
            </a:r>
            <a:r>
              <a:rPr lang="en-US" b="1" dirty="0" smtClean="0"/>
              <a:t>CCA-secure </a:t>
            </a:r>
            <a:r>
              <a:rPr lang="en-US" dirty="0" smtClean="0"/>
              <a:t>symmetric encryption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Constructions of </a:t>
            </a:r>
            <a:r>
              <a:rPr lang="en-US" b="1" dirty="0" smtClean="0"/>
              <a:t>CCA-secure </a:t>
            </a:r>
            <a:r>
              <a:rPr lang="en-US" b="1" dirty="0" smtClean="0">
                <a:solidFill>
                  <a:srgbClr val="7030A0"/>
                </a:solidFill>
              </a:rPr>
              <a:t>RSA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encryption schemes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Left Arrow 3"/>
          <p:cNvSpPr/>
          <p:nvPr/>
        </p:nvSpPr>
        <p:spPr>
          <a:xfrm flipH="1">
            <a:off x="568958" y="4126795"/>
            <a:ext cx="1214446" cy="500066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94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Chosen-</a:t>
            </a:r>
            <a:r>
              <a:rPr lang="pl-PL" dirty="0" smtClean="0"/>
              <a:t>ciphertext </a:t>
            </a:r>
            <a:r>
              <a:rPr lang="en-US" dirty="0" smtClean="0"/>
              <a:t>attacks – motivation 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36885"/>
            <a:ext cx="7886700" cy="1241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Remember the attack on the </a:t>
            </a:r>
            <a:r>
              <a:rPr lang="en-US" sz="2400" b="1" dirty="0" smtClean="0">
                <a:solidFill>
                  <a:srgbClr val="7030A0"/>
                </a:solidFill>
              </a:rPr>
              <a:t>symmetric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/>
              <a:t>encryption based on the </a:t>
            </a:r>
            <a:r>
              <a:rPr lang="en-US" sz="2400" b="1" dirty="0" smtClean="0">
                <a:solidFill>
                  <a:srgbClr val="FF0000"/>
                </a:solidFill>
              </a:rPr>
              <a:t>error messages from the decryption oracle</a:t>
            </a:r>
            <a:r>
              <a:rPr lang="pl-PL" sz="2400" dirty="0" smtClean="0"/>
              <a:t>?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4" name="Picture 2" descr="C:\Users\Stefan\AppData\Local\Microsoft\Windows\Temporary Internet Files\Content.IE5\QMMGVNV4\MCBD19647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1992" y="3816476"/>
            <a:ext cx="2002325" cy="1837853"/>
          </a:xfrm>
          <a:prstGeom prst="rect">
            <a:avLst/>
          </a:prstGeom>
          <a:noFill/>
        </p:spPr>
      </p:pic>
      <p:pic>
        <p:nvPicPr>
          <p:cNvPr id="5" name="Picture 3" descr="MCj043594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229" y="4116296"/>
            <a:ext cx="1676400" cy="1158875"/>
          </a:xfrm>
          <a:prstGeom prst="rect">
            <a:avLst/>
          </a:prstGeom>
          <a:noFill/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694392" y="4391167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3239530" y="4211846"/>
                <a:ext cx="2664940" cy="369332"/>
              </a:xfrm>
              <a:prstGeom prst="rect">
                <a:avLst/>
              </a:prstGeom>
              <a:solidFill>
                <a:srgbClr val="F3F4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b="1" baseline="-25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that depends 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9530" y="4211846"/>
                <a:ext cx="2664940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1290" b="-20968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2628550" y="5227508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10"/>
              <p:cNvSpPr txBox="1">
                <a:spLocks noChangeArrowheads="1"/>
              </p:cNvSpPr>
              <p:nvPr/>
            </p:nvSpPr>
            <p:spPr bwMode="auto">
              <a:xfrm>
                <a:off x="3543300" y="4904342"/>
                <a:ext cx="2057400" cy="923330"/>
              </a:xfrm>
              <a:prstGeom prst="rect">
                <a:avLst/>
              </a:prstGeom>
              <a:solidFill>
                <a:srgbClr val="F3F4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cannot be decrypted then </a:t>
                </a:r>
                <a:r>
                  <a:rPr lang="en-US" dirty="0"/>
                  <a:t>send “</a:t>
                </a:r>
                <a:r>
                  <a:rPr lang="en-US" b="1" dirty="0">
                    <a:solidFill>
                      <a:srgbClr val="7030A0"/>
                    </a:solidFill>
                  </a:rPr>
                  <a:t>error</a:t>
                </a:r>
                <a:r>
                  <a:rPr lang="en-US" dirty="0"/>
                  <a:t>”</a:t>
                </a:r>
              </a:p>
            </p:txBody>
          </p:sp>
        </mc:Choice>
        <mc:Fallback xmlns="">
          <p:sp>
            <p:nvSpPr>
              <p:cNvPr id="11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3300" y="4904342"/>
                <a:ext cx="2057400" cy="923330"/>
              </a:xfrm>
              <a:prstGeom prst="rect">
                <a:avLst/>
              </a:prstGeom>
              <a:blipFill rotWithShape="0">
                <a:blip r:embed="rId6"/>
                <a:stretch>
                  <a:fillRect t="-4605" b="-8553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26"/>
              <p:cNvSpPr txBox="1">
                <a:spLocks noChangeArrowheads="1"/>
              </p:cNvSpPr>
              <p:nvPr/>
            </p:nvSpPr>
            <p:spPr bwMode="auto">
              <a:xfrm>
                <a:off x="6546480" y="3500114"/>
                <a:ext cx="1873679" cy="36933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/>
                  <a:t>has a key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46480" y="3500114"/>
                <a:ext cx="1873679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9677" b="-20968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Down Arrow 16"/>
              <p:cNvSpPr/>
              <p:nvPr/>
            </p:nvSpPr>
            <p:spPr>
              <a:xfrm>
                <a:off x="1211721" y="3202069"/>
                <a:ext cx="611470" cy="773686"/>
              </a:xfrm>
              <a:prstGeom prst="downArrow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Down Arrow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721" y="3202069"/>
                <a:ext cx="611470" cy="773686"/>
              </a:xfrm>
              <a:prstGeom prst="downArrow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ular Callout 18"/>
              <p:cNvSpPr/>
              <p:nvPr/>
            </p:nvSpPr>
            <p:spPr>
              <a:xfrm>
                <a:off x="628650" y="5674861"/>
                <a:ext cx="2560880" cy="612648"/>
              </a:xfrm>
              <a:prstGeom prst="wedgeRectCallout">
                <a:avLst>
                  <a:gd name="adj1" fmla="val -18861"/>
                  <a:gd name="adj2" fmla="val -98657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obtains some information about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Rectangular Callout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5674861"/>
                <a:ext cx="2560880" cy="612648"/>
              </a:xfrm>
              <a:prstGeom prst="wedgeRectCallout">
                <a:avLst>
                  <a:gd name="adj1" fmla="val -18861"/>
                  <a:gd name="adj2" fmla="val -98657"/>
                </a:avLst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035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5" grpId="0" animBg="1"/>
      <p:bldP spid="17" grpId="0" animBg="1"/>
      <p:bldP spid="1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115" y="365126"/>
            <a:ext cx="8501604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Another scenario</a:t>
            </a:r>
            <a:endParaRPr lang="pl-PL" sz="4000" dirty="0"/>
          </a:p>
        </p:txBody>
      </p:sp>
      <p:pic>
        <p:nvPicPr>
          <p:cNvPr id="4" name="Picture 2" descr="C:\Users\Stefan\AppData\Local\Microsoft\Windows\Temporary Internet Files\Content.IE5\QMMGVNV4\MCBD19647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4360" y="2466387"/>
            <a:ext cx="2002325" cy="1837853"/>
          </a:xfrm>
          <a:prstGeom prst="rect">
            <a:avLst/>
          </a:prstGeom>
          <a:noFill/>
        </p:spPr>
      </p:pic>
      <p:pic>
        <p:nvPicPr>
          <p:cNvPr id="5" name="Picture 3" descr="MCj043594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713" y="2883592"/>
            <a:ext cx="1676400" cy="1158875"/>
          </a:xfrm>
          <a:prstGeom prst="rect">
            <a:avLst/>
          </a:prstGeom>
          <a:noFill/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2141317" y="3200400"/>
            <a:ext cx="3754280" cy="24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8"/>
              <p:cNvSpPr txBox="1">
                <a:spLocks noChangeArrowheads="1"/>
              </p:cNvSpPr>
              <p:nvPr/>
            </p:nvSpPr>
            <p:spPr bwMode="auto">
              <a:xfrm>
                <a:off x="3384715" y="3015734"/>
                <a:ext cx="1270762" cy="369332"/>
              </a:xfrm>
              <a:prstGeom prst="rect">
                <a:avLst/>
              </a:prstGeom>
              <a:solidFill>
                <a:srgbClr val="F3F4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4715" y="3015734"/>
                <a:ext cx="127076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ular Callout 7"/>
              <p:cNvSpPr/>
              <p:nvPr/>
            </p:nvSpPr>
            <p:spPr>
              <a:xfrm>
                <a:off x="3236829" y="4218971"/>
                <a:ext cx="3106097" cy="1504709"/>
              </a:xfrm>
              <a:prstGeom prst="wedgeRectCallout">
                <a:avLst>
                  <a:gd name="adj1" fmla="val 56780"/>
                  <a:gd name="adj2" fmla="val -86905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𝐃𝐞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𝒔𝒌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= “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alarm</a:t>
                </a:r>
                <a:r>
                  <a:rPr lang="en-US" sz="2400" dirty="0" smtClean="0"/>
                  <a:t>”</a:t>
                </a:r>
              </a:p>
              <a:p>
                <a:pPr algn="ctr"/>
                <a:r>
                  <a:rPr lang="en-US" sz="2400" dirty="0" smtClean="0"/>
                  <a:t>then announce “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alarm</a:t>
                </a:r>
                <a:r>
                  <a:rPr lang="en-US" sz="2400" dirty="0" smtClean="0"/>
                  <a:t>” to everybody.</a:t>
                </a:r>
                <a:endParaRPr lang="pl-PL" sz="2400" dirty="0"/>
              </a:p>
            </p:txBody>
          </p:sp>
        </mc:Choice>
        <mc:Fallback xmlns="">
          <p:sp>
            <p:nvSpPr>
              <p:cNvPr id="8" name="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829" y="4218971"/>
                <a:ext cx="3106097" cy="1504709"/>
              </a:xfrm>
              <a:prstGeom prst="wedgeRectCallout">
                <a:avLst>
                  <a:gd name="adj1" fmla="val 56780"/>
                  <a:gd name="adj2" fmla="val -86905"/>
                </a:avLst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499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365126"/>
            <a:ext cx="860298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Fact: the </a:t>
            </a:r>
            <a:r>
              <a:rPr lang="en-US" b="1" dirty="0">
                <a:solidFill>
                  <a:srgbClr val="7030A0"/>
                </a:solidFill>
              </a:rPr>
              <a:t>RSA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function “preserves” the </a:t>
            </a:r>
            <a:r>
              <a:rPr lang="en-US" b="1" dirty="0"/>
              <a:t>Jacobi symbol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2960" y="4183380"/>
                <a:ext cx="7155180" cy="1334214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5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US" sz="50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sz="5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5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sSub>
                        <m:sSubPr>
                          <m:ctrlPr>
                            <a:rPr lang="en-US" sz="5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en-US" sz="5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</m:sSub>
                      <m:r>
                        <a:rPr lang="en-US" sz="5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5000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000" b="1" i="1" baseline="30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sz="5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𝐦𝐨𝐝</m:t>
                      </m:r>
                      <m:r>
                        <a:rPr lang="en-US" sz="5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sz="5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50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4183380"/>
                <a:ext cx="7155180" cy="133421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48000" y="1912642"/>
                <a:ext cx="5364480" cy="163065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anchor="ctr">
                <a:noAutofit/>
              </a:bodyPr>
              <a:lstStyle/>
              <a:p>
                <a:pPr marL="342900" lvl="0" indent="-342900" algn="ctr">
                  <a:lnSpc>
                    <a:spcPct val="80000"/>
                  </a:lnSpc>
                  <a:spcBef>
                    <a:spcPct val="20000"/>
                  </a:spcBef>
                  <a:defRPr/>
                </a:pPr>
                <a14:m>
                  <m:oMath xmlns:m="http://schemas.openxmlformats.org/officeDocument/2006/math">
                    <m:r>
                      <a:rPr lang="en-GB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GB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𝒑𝒒</m:t>
                    </m:r>
                    <m:r>
                      <a:rPr lang="pl-PL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800" dirty="0">
                    <a:latin typeface="Cambria" panose="02040503050406030204" pitchFamily="18" charset="0"/>
                  </a:rPr>
                  <a:t>- </a:t>
                </a:r>
                <a:r>
                  <a:rPr lang="it-IT" sz="2800" b="1" dirty="0">
                    <a:latin typeface="Cambria" panose="02040503050406030204" pitchFamily="18" charset="0"/>
                  </a:rPr>
                  <a:t>RSA</a:t>
                </a:r>
                <a:r>
                  <a:rPr lang="it-IT" sz="2800" dirty="0">
                    <a:latin typeface="Cambria" panose="02040503050406030204" pitchFamily="18" charset="0"/>
                  </a:rPr>
                  <a:t> </a:t>
                </a:r>
                <a:r>
                  <a:rPr lang="en-US" sz="2800" dirty="0">
                    <a:latin typeface="Cambria" panose="02040503050406030204" pitchFamily="18" charset="0"/>
                  </a:rPr>
                  <a:t>modulus</a:t>
                </a:r>
              </a:p>
              <a:p>
                <a:pPr marL="342900" lvl="0" indent="-342900" algn="ctr"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endParaRPr lang="it-IT" sz="2800" dirty="0">
                  <a:latin typeface="Cambria" panose="02040503050406030204" pitchFamily="18" charset="0"/>
                </a:endParaRPr>
              </a:p>
              <a:p>
                <a:pPr lvl="0" algn="ctr">
                  <a:lnSpc>
                    <a:spcPct val="80000"/>
                  </a:lnSpc>
                  <a:buNone/>
                  <a:defRPr/>
                </a:pPr>
                <a14:m>
                  <m:oMath xmlns:m="http://schemas.openxmlformats.org/officeDocument/2006/math">
                    <m:r>
                      <a:rPr lang="en-GB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GB" sz="2800" dirty="0">
                    <a:solidFill>
                      <a:srgbClr val="9933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GB" sz="2800" dirty="0">
                    <a:latin typeface="Cambria" panose="02040503050406030204" pitchFamily="18" charset="0"/>
                  </a:rPr>
                  <a:t>is such that</a:t>
                </a:r>
                <a:r>
                  <a:rPr lang="en-GB" sz="2800" dirty="0">
                    <a:solidFill>
                      <a:srgbClr val="993300"/>
                    </a:solidFill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𝝋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8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912642"/>
                <a:ext cx="5364480" cy="163065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484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Line 7"/>
          <p:cNvSpPr>
            <a:spLocks noChangeShapeType="1"/>
          </p:cNvSpPr>
          <p:nvPr/>
        </p:nvSpPr>
        <p:spPr bwMode="auto">
          <a:xfrm flipH="1">
            <a:off x="2455352" y="3961558"/>
            <a:ext cx="3666768" cy="149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392" y="255168"/>
            <a:ext cx="7886700" cy="896248"/>
          </a:xfrm>
        </p:spPr>
        <p:txBody>
          <a:bodyPr/>
          <a:lstStyle/>
          <a:p>
            <a:r>
              <a:rPr lang="en-US" dirty="0" smtClean="0"/>
              <a:t>A more advanced example</a:t>
            </a:r>
            <a:endParaRPr lang="pl-PL" dirty="0"/>
          </a:p>
        </p:txBody>
      </p:sp>
      <p:pic>
        <p:nvPicPr>
          <p:cNvPr id="4" name="Picture 3" descr="MCj043594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610" y="3134824"/>
            <a:ext cx="1676400" cy="1158875"/>
          </a:xfrm>
          <a:prstGeom prst="rect">
            <a:avLst/>
          </a:prstGeom>
          <a:noFill/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2514677" y="3532243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8"/>
              <p:cNvSpPr txBox="1">
                <a:spLocks noChangeArrowheads="1"/>
              </p:cNvSpPr>
              <p:nvPr/>
            </p:nvSpPr>
            <p:spPr bwMode="auto">
              <a:xfrm>
                <a:off x="3083273" y="3297445"/>
                <a:ext cx="2664940" cy="369332"/>
              </a:xfrm>
              <a:prstGeom prst="rect">
                <a:avLst/>
              </a:prstGeom>
              <a:solidFill>
                <a:srgbClr val="F3F4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b="1" baseline="-25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that depends 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83273" y="3297445"/>
                <a:ext cx="2664940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11290" b="-20968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Down Arrow 6"/>
              <p:cNvSpPr/>
              <p:nvPr/>
            </p:nvSpPr>
            <p:spPr>
              <a:xfrm>
                <a:off x="1055464" y="1950332"/>
                <a:ext cx="651804" cy="1111021"/>
              </a:xfrm>
              <a:prstGeom prst="downArrow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Down Arrow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64" y="1950332"/>
                <a:ext cx="651804" cy="1111021"/>
              </a:xfrm>
              <a:prstGeom prst="downArrow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C:\Users\Stefan\AppData\Local\Microsoft\Windows\Temporary Internet Files\Content.IE5\QMMGVNV4\MCBD19647_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5935" y="2557839"/>
            <a:ext cx="2002325" cy="1837853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ular Callout 8"/>
              <p:cNvSpPr/>
              <p:nvPr/>
            </p:nvSpPr>
            <p:spPr>
              <a:xfrm>
                <a:off x="2439371" y="1418682"/>
                <a:ext cx="3405845" cy="1492349"/>
              </a:xfrm>
              <a:prstGeom prst="wedgeRectCallout">
                <a:avLst>
                  <a:gd name="adj1" fmla="val -78423"/>
                  <a:gd name="adj2" fmla="val 19086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𝐃𝐞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𝒔𝒌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algn="ctr"/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algn="ctr"/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371" y="1418682"/>
                <a:ext cx="3405845" cy="1492349"/>
              </a:xfrm>
              <a:prstGeom prst="wedgeRectCallout">
                <a:avLst>
                  <a:gd name="adj1" fmla="val -78423"/>
                  <a:gd name="adj2" fmla="val 19086"/>
                </a:avLst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624232" y="2263058"/>
                <a:ext cx="1055097" cy="369332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232" y="2263058"/>
                <a:ext cx="1055097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2903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850255" y="4444677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Bob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91653" y="1862940"/>
            <a:ext cx="2927857" cy="91971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From: Alice@gmail.com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To: Bob@gmail.com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&lt;some text&gt;</a:t>
            </a:r>
            <a:endParaRPr lang="pl-PL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5464" y="4395692"/>
            <a:ext cx="550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Eve</a:t>
            </a:r>
            <a:endParaRPr lang="pl-PL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ular Callout 14"/>
              <p:cNvSpPr/>
              <p:nvPr/>
            </p:nvSpPr>
            <p:spPr>
              <a:xfrm>
                <a:off x="1824532" y="4888734"/>
                <a:ext cx="3405845" cy="1492349"/>
              </a:xfrm>
              <a:prstGeom prst="wedgeRectCallout">
                <a:avLst>
                  <a:gd name="adj1" fmla="val -2636"/>
                  <a:gd name="adj2" fmla="val -137586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𝐃𝐞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𝒔𝒌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algn="ctr"/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algn="ctr"/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ectangular Callou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532" y="4888734"/>
                <a:ext cx="3405845" cy="1492349"/>
              </a:xfrm>
              <a:prstGeom prst="wedgeRectCallout">
                <a:avLst>
                  <a:gd name="adj1" fmla="val -2636"/>
                  <a:gd name="adj2" fmla="val -137586"/>
                </a:avLst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2063525" y="5332991"/>
            <a:ext cx="2927857" cy="91971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From: Eve@gmail.com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To: Bob@gmail.com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&lt;some text&gt;</a:t>
            </a:r>
            <a:endParaRPr lang="pl-PL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3507337" y="3820884"/>
            <a:ext cx="2112173" cy="820298"/>
          </a:xfrm>
          <a:prstGeom prst="rect">
            <a:avLst/>
          </a:prstGeom>
          <a:solidFill>
            <a:srgbClr val="F3F4F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/>
            <a:r>
              <a:rPr lang="en-US" dirty="0" smtClean="0"/>
              <a:t>replies to </a:t>
            </a:r>
            <a:r>
              <a:rPr lang="en-US" b="1" dirty="0" smtClean="0">
                <a:solidFill>
                  <a:srgbClr val="0070C0"/>
                </a:solidFill>
              </a:rPr>
              <a:t>Eve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citing </a:t>
            </a:r>
          </a:p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747914" y="4207213"/>
            <a:ext cx="1631018" cy="29943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&lt;some text&gt;</a:t>
            </a:r>
            <a:endParaRPr lang="pl-PL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35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6" grpId="0" animBg="1"/>
      <p:bldP spid="7" grpId="0" animBg="1"/>
      <p:bldP spid="9" grpId="0" animBg="1"/>
      <p:bldP spid="13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CPA</a:t>
            </a:r>
            <a:r>
              <a:rPr lang="en-US" dirty="0" smtClean="0"/>
              <a:t> security does not imply that such attacks are impossible.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need a </a:t>
            </a:r>
            <a:r>
              <a:rPr lang="en-US" b="1" dirty="0" smtClean="0">
                <a:solidFill>
                  <a:srgbClr val="0070C0"/>
                </a:solidFill>
              </a:rPr>
              <a:t>stronger</a:t>
            </a:r>
            <a:r>
              <a:rPr lang="en-US" dirty="0" smtClean="0"/>
              <a:t> security definition.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will be called: </a:t>
            </a:r>
          </a:p>
          <a:p>
            <a:pPr marL="0" indent="0" algn="ctr">
              <a:buNone/>
            </a:pPr>
            <a:r>
              <a:rPr lang="en-US" b="1" dirty="0" smtClean="0"/>
              <a:t>chosen-ciphertext security (</a:t>
            </a:r>
            <a:r>
              <a:rPr lang="en-US" b="1" dirty="0" smtClean="0">
                <a:solidFill>
                  <a:srgbClr val="FF0000"/>
                </a:solidFill>
              </a:rPr>
              <a:t>CCA</a:t>
            </a:r>
            <a:r>
              <a:rPr lang="en-US" b="1" dirty="0" smtClean="0"/>
              <a:t>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smtClean="0"/>
              <a:t>It can be defined both for the </a:t>
            </a:r>
            <a:r>
              <a:rPr lang="en-US" b="1" dirty="0" smtClean="0">
                <a:solidFill>
                  <a:srgbClr val="7030A0"/>
                </a:solidFill>
              </a:rPr>
              <a:t>symmetric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7030A0"/>
                </a:solidFill>
              </a:rPr>
              <a:t>asymmetric</a:t>
            </a:r>
            <a:r>
              <a:rPr lang="en-US" dirty="0" smtClean="0"/>
              <a:t> case.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9387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Stefan\AppData\Local\Microsoft\Windows\Temporary Internet Files\Content.IE5\QMMGVNV4\MCBD19647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1693" y="2126992"/>
            <a:ext cx="2002325" cy="1837853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"/>
            <a:ext cx="8229600" cy="1143000"/>
          </a:xfrm>
        </p:spPr>
        <p:txBody>
          <a:bodyPr/>
          <a:lstStyle/>
          <a:p>
            <a:r>
              <a:rPr lang="en-GB"/>
              <a:t>Decryption oracle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76146"/>
            <a:ext cx="8229600" cy="647699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GB" sz="2400" dirty="0"/>
              <a:t>To define the CCA-security we consider a </a:t>
            </a:r>
            <a:r>
              <a:rPr lang="en-GB" sz="2400" b="1" u="sng" dirty="0">
                <a:solidFill>
                  <a:srgbClr val="FF0000"/>
                </a:solidFill>
              </a:rPr>
              <a:t>decryption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b="1" dirty="0">
                <a:solidFill>
                  <a:srgbClr val="FF0000"/>
                </a:solidFill>
              </a:rPr>
              <a:t>oracle</a:t>
            </a:r>
            <a:r>
              <a:rPr lang="en-GB" sz="24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9" name="Rectangle 5"/>
              <p:cNvSpPr>
                <a:spLocks noChangeArrowheads="1"/>
              </p:cNvSpPr>
              <p:nvPr/>
            </p:nvSpPr>
            <p:spPr bwMode="auto">
              <a:xfrm>
                <a:off x="7307981" y="2746124"/>
                <a:ext cx="492443" cy="36933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389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07981" y="2746124"/>
                <a:ext cx="492443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90" name="Picture 6" descr="MCj0435941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6099" y="2351868"/>
            <a:ext cx="2209800" cy="1527175"/>
          </a:xfrm>
          <a:prstGeom prst="rect">
            <a:avLst/>
          </a:prstGeom>
          <a:noFill/>
        </p:spPr>
      </p:pic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3502743" y="260389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2" name="Rectangle 8"/>
              <p:cNvSpPr>
                <a:spLocks noChangeArrowheads="1"/>
              </p:cNvSpPr>
              <p:nvPr/>
            </p:nvSpPr>
            <p:spPr bwMode="auto">
              <a:xfrm>
                <a:off x="4567554" y="2400930"/>
                <a:ext cx="550863" cy="3698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392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7554" y="2400930"/>
                <a:ext cx="550863" cy="36988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95" name="Line 11"/>
          <p:cNvSpPr>
            <a:spLocks noChangeShapeType="1"/>
          </p:cNvSpPr>
          <p:nvPr/>
        </p:nvSpPr>
        <p:spPr bwMode="auto">
          <a:xfrm flipH="1">
            <a:off x="3502743" y="313729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6" name="Rectangle 12"/>
              <p:cNvSpPr>
                <a:spLocks noChangeArrowheads="1"/>
              </p:cNvSpPr>
              <p:nvPr/>
            </p:nvSpPr>
            <p:spPr bwMode="auto">
              <a:xfrm>
                <a:off x="4226643" y="2984890"/>
                <a:ext cx="1219200" cy="3698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𝐃𝐞𝐜</m:t>
                      </m:r>
                      <m:r>
                        <a:rPr lang="en-US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396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26643" y="2984890"/>
                <a:ext cx="1219200" cy="36988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3502743" y="3746890"/>
            <a:ext cx="2514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H="1">
            <a:off x="3502743" y="4280290"/>
            <a:ext cx="2514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 rot="5400000">
            <a:off x="4585418" y="4728758"/>
            <a:ext cx="50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. . .</a:t>
            </a:r>
            <a:endParaRPr lang="en-US" b="1"/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>
            <a:off x="3502743" y="542329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 flipH="1">
            <a:off x="3502743" y="595669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10" name="Rectangle 26"/>
              <p:cNvSpPr>
                <a:spLocks noChangeArrowheads="1"/>
              </p:cNvSpPr>
              <p:nvPr/>
            </p:nvSpPr>
            <p:spPr bwMode="auto">
              <a:xfrm>
                <a:off x="4560812" y="3573059"/>
                <a:ext cx="550863" cy="3698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410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0812" y="3573059"/>
                <a:ext cx="550863" cy="36988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11" name="Rectangle 27"/>
              <p:cNvSpPr>
                <a:spLocks noChangeArrowheads="1"/>
              </p:cNvSpPr>
              <p:nvPr/>
            </p:nvSpPr>
            <p:spPr bwMode="auto">
              <a:xfrm>
                <a:off x="4226643" y="4127890"/>
                <a:ext cx="1219200" cy="3698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𝐃𝐞𝐜</m:t>
                      </m:r>
                      <m:r>
                        <a:rPr lang="en-US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411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26643" y="4127890"/>
                <a:ext cx="1219200" cy="36988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12" name="Rectangle 28"/>
              <p:cNvSpPr>
                <a:spLocks noChangeArrowheads="1"/>
              </p:cNvSpPr>
              <p:nvPr/>
            </p:nvSpPr>
            <p:spPr bwMode="auto">
              <a:xfrm>
                <a:off x="4560812" y="5238346"/>
                <a:ext cx="550863" cy="3698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412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0812" y="5238346"/>
                <a:ext cx="550863" cy="36988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13" name="Rectangle 29"/>
              <p:cNvSpPr>
                <a:spLocks noChangeArrowheads="1"/>
              </p:cNvSpPr>
              <p:nvPr/>
            </p:nvSpPr>
            <p:spPr bwMode="auto">
              <a:xfrm>
                <a:off x="4226643" y="5793178"/>
                <a:ext cx="1219200" cy="3698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𝐃𝐞𝐜</m:t>
                      </m:r>
                      <m:r>
                        <a:rPr lang="en-US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413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26643" y="5793178"/>
                <a:ext cx="1219200" cy="36988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14" name="Text Box 30"/>
              <p:cNvSpPr txBox="1">
                <a:spLocks noChangeArrowheads="1"/>
              </p:cNvSpPr>
              <p:nvPr/>
            </p:nvSpPr>
            <p:spPr bwMode="auto">
              <a:xfrm>
                <a:off x="6553382" y="3573059"/>
                <a:ext cx="2217747" cy="301621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200" b="1" u="sng" dirty="0" smtClean="0">
                    <a:solidFill>
                      <a:srgbClr val="0070C0"/>
                    </a:solidFill>
                  </a:rPr>
                  <a:t>convention:</a:t>
                </a:r>
              </a:p>
              <a:p>
                <a:pPr algn="ctr"/>
                <a:endParaRPr lang="en-US" sz="1400" b="1" dirty="0" smtClean="0">
                  <a:solidFill>
                    <a:srgbClr val="9933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𝐃𝐞𝐜</m:t>
                      </m:r>
                      <m:r>
                        <a:rPr lang="en-US" sz="2200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d>
                        <m:dPr>
                          <m:ctrlPr>
                            <a:rPr lang="en-US" sz="2200" b="1" i="1" baseline="-250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 dirty="0" err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200" b="1" i="1" baseline="-25000" dirty="0" err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sz="2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 ⊥</m:t>
                      </m:r>
                    </m:oMath>
                  </m:oMathPara>
                </a14:m>
                <a:endParaRPr lang="en-GB" sz="2200" b="1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GB" sz="22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GB" sz="2200" dirty="0" smtClean="0"/>
                  <a:t> cannot </a:t>
                </a:r>
                <a:r>
                  <a:rPr lang="en-GB" sz="2200" dirty="0"/>
                  <a:t>be </a:t>
                </a:r>
              </a:p>
              <a:p>
                <a:pPr algn="ctr"/>
                <a:r>
                  <a:rPr lang="en-GB" sz="2200" dirty="0" smtClean="0"/>
                  <a:t>decrypted</a:t>
                </a:r>
              </a:p>
              <a:p>
                <a:pPr algn="ctr"/>
                <a:endParaRPr lang="en-GB" sz="2200" dirty="0"/>
              </a:p>
              <a:p>
                <a:pPr algn="ctr"/>
                <a:r>
                  <a:rPr lang="en-GB" sz="2200" dirty="0" smtClean="0"/>
                  <a:t>we call such a ciphertext “</a:t>
                </a:r>
                <a:r>
                  <a:rPr lang="en-GB" sz="2200" b="1" dirty="0" smtClean="0">
                    <a:solidFill>
                      <a:srgbClr val="7030A0"/>
                    </a:solidFill>
                  </a:rPr>
                  <a:t>invalid</a:t>
                </a:r>
                <a:r>
                  <a:rPr lang="en-GB" sz="2200" dirty="0" smtClean="0"/>
                  <a:t>”</a:t>
                </a:r>
                <a:endParaRPr lang="en-US" sz="2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414" name="Text 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53382" y="3573059"/>
                <a:ext cx="2217747" cy="30162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314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16391" grpId="0" animBg="1"/>
      <p:bldP spid="16392" grpId="0" animBg="1"/>
      <p:bldP spid="16395" grpId="0" animBg="1"/>
      <p:bldP spid="16396" grpId="0" animBg="1"/>
      <p:bldP spid="16397" grpId="0" animBg="1"/>
      <p:bldP spid="16399" grpId="0" animBg="1"/>
      <p:bldP spid="16401" grpId="0"/>
      <p:bldP spid="16405" grpId="0" animBg="1"/>
      <p:bldP spid="16407" grpId="0" animBg="1"/>
      <p:bldP spid="16410" grpId="0" animBg="1"/>
      <p:bldP spid="16411" grpId="0" animBg="1"/>
      <p:bldP spid="16412" grpId="0" animBg="1"/>
      <p:bldP spid="16413" grpId="0" animBg="1"/>
      <p:bldP spid="1641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476834" y="2333683"/>
            <a:ext cx="8179112" cy="3124668"/>
          </a:xfrm>
          <a:prstGeom prst="wedgeRoundRectCallout">
            <a:avLst>
              <a:gd name="adj1" fmla="val -20558"/>
              <a:gd name="adj2" fmla="val 5855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Picture 2" descr="C:\Users\Stefan\AppData\Local\Microsoft\Windows\Temporary Internet Files\Content.IE5\QMMGVNV4\MCBD19647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4100" y="2825326"/>
            <a:ext cx="2002325" cy="1837853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GB"/>
              <a:t>Decryption/encryption oracle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229600" cy="129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dirty="0"/>
              <a:t>We assume that </a:t>
            </a:r>
            <a:r>
              <a:rPr lang="en-GB" sz="2400" b="1" dirty="0"/>
              <a:t>also </a:t>
            </a:r>
            <a:r>
              <a:rPr lang="en-GB" sz="2400" b="1" dirty="0">
                <a:solidFill>
                  <a:srgbClr val="FF0000"/>
                </a:solidFill>
              </a:rPr>
              <a:t>CPA</a:t>
            </a:r>
            <a:r>
              <a:rPr lang="en-GB" sz="2400" b="1" dirty="0"/>
              <a:t> </a:t>
            </a:r>
            <a:r>
              <a:rPr lang="en-GB" sz="2400" dirty="0"/>
              <a:t>is allowed.</a:t>
            </a:r>
            <a:endParaRPr lang="en-US" sz="2400" dirty="0"/>
          </a:p>
          <a:p>
            <a:pPr>
              <a:buNone/>
            </a:pPr>
            <a:r>
              <a:rPr lang="en-GB" sz="2400" dirty="0" smtClean="0"/>
              <a:t>Two types of queries:</a:t>
            </a:r>
            <a:endParaRPr lang="en-US" sz="2400" dirty="0" smtClean="0"/>
          </a:p>
          <a:p>
            <a:pPr>
              <a:buFontTx/>
              <a:buNone/>
            </a:pP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7" name="Rectangle 5"/>
              <p:cNvSpPr>
                <a:spLocks noChangeArrowheads="1"/>
              </p:cNvSpPr>
              <p:nvPr/>
            </p:nvSpPr>
            <p:spPr bwMode="auto">
              <a:xfrm>
                <a:off x="6777042" y="3682582"/>
                <a:ext cx="923925" cy="381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557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77042" y="3682582"/>
                <a:ext cx="923925" cy="381000"/>
              </a:xfrm>
              <a:prstGeom prst="rect">
                <a:avLst/>
              </a:prstGeom>
              <a:blipFill rotWithShape="0">
                <a:blip r:embed="rId4"/>
                <a:stretch>
                  <a:fillRect l="-8553" r="-3289" b="-9375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558" name="Picture 6" descr="MCj0435941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971800"/>
            <a:ext cx="2209800" cy="1527175"/>
          </a:xfrm>
          <a:prstGeom prst="rect">
            <a:avLst/>
          </a:prstGeom>
          <a:noFill/>
        </p:spPr>
      </p:pic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3200400" y="28956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60" name="Rectangle 8"/>
              <p:cNvSpPr>
                <a:spLocks noChangeArrowheads="1"/>
              </p:cNvSpPr>
              <p:nvPr/>
            </p:nvSpPr>
            <p:spPr bwMode="auto">
              <a:xfrm>
                <a:off x="3810000" y="2743200"/>
                <a:ext cx="1447800" cy="3698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070C0"/>
                    </a:solidFill>
                  </a:rPr>
                  <a:t>Decrypt</a:t>
                </a:r>
                <a:r>
                  <a:rPr lang="en-US" b="1" dirty="0">
                    <a:solidFill>
                      <a:srgbClr val="9933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560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2743200"/>
                <a:ext cx="1447800" cy="36988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61" name="Line 9"/>
          <p:cNvSpPr>
            <a:spLocks noChangeShapeType="1"/>
          </p:cNvSpPr>
          <p:nvPr/>
        </p:nvSpPr>
        <p:spPr bwMode="auto">
          <a:xfrm flipH="1">
            <a:off x="3200400" y="34290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562" name="Rectangle 10"/>
              <p:cNvSpPr>
                <a:spLocks noChangeArrowheads="1"/>
              </p:cNvSpPr>
              <p:nvPr/>
            </p:nvSpPr>
            <p:spPr bwMode="auto">
              <a:xfrm>
                <a:off x="3924300" y="3276600"/>
                <a:ext cx="1219200" cy="36298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𝐃𝐞</m:t>
                      </m:r>
                      <m:sSub>
                        <m:sSubPr>
                          <m:ctrlPr>
                            <a:rPr lang="pl-PL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𝒔𝒌</m:t>
                          </m:r>
                        </m:sub>
                      </m:sSub>
                      <m:d>
                        <m:dPr>
                          <m:ctrlPr>
                            <a:rPr lang="pl-PL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pl-PL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3562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4300" y="3276600"/>
                <a:ext cx="1219200" cy="3629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3200400" y="4038600"/>
            <a:ext cx="2514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 flipH="1">
            <a:off x="3200400" y="4572000"/>
            <a:ext cx="2514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69" name="Rectangle 17"/>
              <p:cNvSpPr>
                <a:spLocks noChangeArrowheads="1"/>
              </p:cNvSpPr>
              <p:nvPr/>
            </p:nvSpPr>
            <p:spPr bwMode="auto">
              <a:xfrm>
                <a:off x="3810000" y="3886200"/>
                <a:ext cx="1447800" cy="3698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070C0"/>
                    </a:solidFill>
                  </a:rPr>
                  <a:t>Encrypt</a:t>
                </a:r>
                <a:r>
                  <a:rPr lang="en-US" b="1" dirty="0">
                    <a:solidFill>
                      <a:srgbClr val="9933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569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3886200"/>
                <a:ext cx="1447800" cy="36988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70" name="Rectangle 18"/>
              <p:cNvSpPr>
                <a:spLocks noChangeArrowheads="1"/>
              </p:cNvSpPr>
              <p:nvPr/>
            </p:nvSpPr>
            <p:spPr bwMode="auto">
              <a:xfrm>
                <a:off x="3924300" y="4419600"/>
                <a:ext cx="1219200" cy="3698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𝐄𝐧</m:t>
                      </m:r>
                      <m:sSub>
                        <m:sSub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𝒔𝒌</m:t>
                          </m:r>
                        </m:sub>
                      </m:sSub>
                      <m:d>
                        <m:d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570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4300" y="4419600"/>
                <a:ext cx="1219200" cy="36988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777098" y="5884695"/>
            <a:ext cx="3625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this is called a </a:t>
            </a:r>
            <a:r>
              <a:rPr lang="en-US" sz="2400" b="1" dirty="0" smtClean="0">
                <a:solidFill>
                  <a:srgbClr val="7030A0"/>
                </a:solidFill>
              </a:rPr>
              <a:t>CCA-attack</a:t>
            </a:r>
            <a:endParaRPr lang="pl-PL" sz="2400" b="1" dirty="0">
              <a:solidFill>
                <a:srgbClr val="7030A0"/>
              </a:solidFill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5783720" y="1067491"/>
            <a:ext cx="2750680" cy="839847"/>
          </a:xfrm>
          <a:prstGeom prst="wedgeRectCallout">
            <a:avLst>
              <a:gd name="adj1" fmla="val -69936"/>
              <a:gd name="adj2" fmla="val -1804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this will be used in the symmetric case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56603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557" grpId="0" animBg="1"/>
      <p:bldP spid="23559" grpId="0" animBg="1"/>
      <p:bldP spid="23560" grpId="0" animBg="1"/>
      <p:bldP spid="23561" grpId="0" animBg="1"/>
      <p:bldP spid="23562" grpId="0" animBg="1"/>
      <p:bldP spid="23563" grpId="0" animBg="1"/>
      <p:bldP spid="23564" grpId="0" animBg="1"/>
      <p:bldP spid="23569" grpId="0" animBg="1"/>
      <p:bldP spid="23570" grpId="0" animBg="1"/>
      <p:bldP spid="3" grpId="0"/>
      <p:bldP spid="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:\Users\Stefan\AppData\Local\Microsoft\Windows\Temporary Internet Files\Content.IE5\QMMGVNV4\MCBD19647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9014" y="1849456"/>
            <a:ext cx="2002325" cy="1837853"/>
          </a:xfrm>
          <a:prstGeom prst="rect">
            <a:avLst/>
          </a:prstGeom>
          <a:noFill/>
        </p:spPr>
      </p:pic>
      <p:sp>
        <p:nvSpPr>
          <p:cNvPr id="58400" name="Rectangle 32"/>
          <p:cNvSpPr>
            <a:spLocks noChangeArrowheads="1"/>
          </p:cNvSpPr>
          <p:nvPr/>
        </p:nvSpPr>
        <p:spPr bwMode="auto">
          <a:xfrm>
            <a:off x="15490" y="4169726"/>
            <a:ext cx="9144000" cy="102447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1739" y="452139"/>
            <a:ext cx="8229600" cy="559903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CCA-security</a:t>
            </a:r>
            <a:r>
              <a:rPr lang="en-GB" dirty="0"/>
              <a:t>– the </a:t>
            </a:r>
            <a:r>
              <a:rPr lang="en-GB" dirty="0" smtClean="0"/>
              <a:t>game in the </a:t>
            </a:r>
            <a:r>
              <a:rPr lang="en-GB" b="1" dirty="0" smtClean="0">
                <a:solidFill>
                  <a:srgbClr val="7030A0"/>
                </a:solidFill>
              </a:rPr>
              <a:t>symmetric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smtClean="0"/>
              <a:t>case</a:t>
            </a:r>
            <a:endParaRPr lang="en-US" dirty="0"/>
          </a:p>
        </p:txBody>
      </p:sp>
      <p:pic>
        <p:nvPicPr>
          <p:cNvPr id="58371" name="Picture 3" descr="MCj043594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441362"/>
            <a:ext cx="1676400" cy="1158875"/>
          </a:xfrm>
          <a:prstGeom prst="rect">
            <a:avLst/>
          </a:prstGeom>
          <a:noFill/>
        </p:spPr>
      </p:pic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6447634" y="3108078"/>
            <a:ext cx="2555635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decryption/encryption oracle</a:t>
            </a:r>
            <a:endParaRPr lang="en-US" dirty="0"/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381000" y="6131017"/>
            <a:ext cx="1828800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dirty="0"/>
              <a:t>has to guess </a:t>
            </a:r>
            <a:r>
              <a:rPr lang="pl-PL" b="1" i="1" dirty="0">
                <a:solidFill>
                  <a:srgbClr val="FF0000"/>
                </a:solidFill>
              </a:rPr>
              <a:t>b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58385" name="Line 17"/>
          <p:cNvSpPr>
            <a:spLocks noChangeShapeType="1"/>
          </p:cNvSpPr>
          <p:nvPr/>
        </p:nvSpPr>
        <p:spPr bwMode="auto">
          <a:xfrm>
            <a:off x="2661422" y="4453699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4185422" y="4301299"/>
            <a:ext cx="942980" cy="369888"/>
          </a:xfrm>
          <a:prstGeom prst="rect">
            <a:avLst/>
          </a:prstGeom>
          <a:solidFill>
            <a:srgbClr val="F3F4F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b="1" i="1" dirty="0">
                <a:solidFill>
                  <a:srgbClr val="FF0000"/>
                </a:solidFill>
              </a:rPr>
              <a:t>m</a:t>
            </a:r>
            <a:r>
              <a:rPr lang="pl-PL" b="1" baseline="-25000" dirty="0">
                <a:solidFill>
                  <a:srgbClr val="FF0000"/>
                </a:solidFill>
              </a:rPr>
              <a:t>0</a:t>
            </a:r>
            <a:r>
              <a:rPr lang="pl-PL" b="1" dirty="0">
                <a:solidFill>
                  <a:srgbClr val="FF0000"/>
                </a:solidFill>
              </a:rPr>
              <a:t>,</a:t>
            </a:r>
            <a:r>
              <a:rPr lang="pl-PL" b="1" i="1" dirty="0">
                <a:solidFill>
                  <a:srgbClr val="FF0000"/>
                </a:solidFill>
              </a:rPr>
              <a:t>m</a:t>
            </a:r>
            <a:r>
              <a:rPr lang="pl-PL" b="1" baseline="-25000" dirty="0">
                <a:solidFill>
                  <a:srgbClr val="FF0000"/>
                </a:solidFill>
              </a:rPr>
              <a:t>1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58387" name="Line 19"/>
          <p:cNvSpPr>
            <a:spLocks noChangeShapeType="1"/>
          </p:cNvSpPr>
          <p:nvPr/>
        </p:nvSpPr>
        <p:spPr bwMode="auto">
          <a:xfrm>
            <a:off x="2661422" y="4987099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88" name="Text Box 20"/>
              <p:cNvSpPr txBox="1">
                <a:spLocks noChangeArrowheads="1"/>
              </p:cNvSpPr>
              <p:nvPr/>
            </p:nvSpPr>
            <p:spPr bwMode="auto">
              <a:xfrm>
                <a:off x="3666312" y="4797324"/>
                <a:ext cx="1981200" cy="369888"/>
              </a:xfrm>
              <a:prstGeom prst="rect">
                <a:avLst/>
              </a:prstGeom>
              <a:solidFill>
                <a:srgbClr val="F3F4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pl-PL" b="1" i="1" dirty="0" smtClean="0">
                    <a:solidFill>
                      <a:srgbClr val="FF0000"/>
                    </a:solidFill>
                  </a:rPr>
                  <a:t>c</a:t>
                </a:r>
                <a:r>
                  <a:rPr lang="pl-PL" b="1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𝐄𝐧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pl-PL" b="1" dirty="0" smtClean="0">
                    <a:solidFill>
                      <a:srgbClr val="FF0000"/>
                    </a:solidFill>
                  </a:rPr>
                  <a:t>(</a:t>
                </a:r>
                <a:r>
                  <a:rPr lang="pl-PL" b="1" i="1" dirty="0" err="1" smtClean="0">
                    <a:solidFill>
                      <a:srgbClr val="FF0000"/>
                    </a:solidFill>
                  </a:rPr>
                  <a:t>m</a:t>
                </a:r>
                <a:r>
                  <a:rPr lang="pl-PL" b="1" i="1" baseline="-25000" dirty="0" err="1" smtClean="0">
                    <a:solidFill>
                      <a:srgbClr val="FF0000"/>
                    </a:solidFill>
                  </a:rPr>
                  <a:t>b</a:t>
                </a:r>
                <a:r>
                  <a:rPr lang="pl-PL" b="1" dirty="0" smtClean="0">
                    <a:solidFill>
                      <a:srgbClr val="FF0000"/>
                    </a:solidFill>
                  </a:rPr>
                  <a:t>)</a:t>
                </a:r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388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6312" y="4797324"/>
                <a:ext cx="1981200" cy="369888"/>
              </a:xfrm>
              <a:prstGeom prst="rect">
                <a:avLst/>
              </a:prstGeom>
              <a:blipFill rotWithShape="0">
                <a:blip r:embed="rId5"/>
                <a:stretch>
                  <a:fillRect t="-11290" b="-20968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389" name="Text Box 21"/>
          <p:cNvSpPr txBox="1">
            <a:spLocks noChangeArrowheads="1"/>
          </p:cNvSpPr>
          <p:nvPr/>
        </p:nvSpPr>
        <p:spPr bwMode="auto">
          <a:xfrm>
            <a:off x="853690" y="4203600"/>
            <a:ext cx="1752600" cy="369888"/>
          </a:xfrm>
          <a:prstGeom prst="rect">
            <a:avLst/>
          </a:prstGeom>
          <a:solidFill>
            <a:srgbClr val="F3F4F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dirty="0" smtClean="0"/>
              <a:t>chooses</a:t>
            </a:r>
            <a:r>
              <a:rPr lang="pl-PL" b="1" dirty="0" smtClean="0">
                <a:solidFill>
                  <a:srgbClr val="990000"/>
                </a:solidFill>
              </a:rPr>
              <a:t> </a:t>
            </a:r>
            <a:r>
              <a:rPr lang="pl-PL" b="1" i="1" dirty="0">
                <a:solidFill>
                  <a:srgbClr val="FF0000"/>
                </a:solidFill>
              </a:rPr>
              <a:t>m</a:t>
            </a:r>
            <a:r>
              <a:rPr lang="pl-PL" b="1" baseline="-25000" dirty="0">
                <a:solidFill>
                  <a:srgbClr val="FF0000"/>
                </a:solidFill>
              </a:rPr>
              <a:t>0</a:t>
            </a:r>
            <a:r>
              <a:rPr lang="pl-PL" b="1" dirty="0">
                <a:solidFill>
                  <a:srgbClr val="FF0000"/>
                </a:solidFill>
              </a:rPr>
              <a:t>,</a:t>
            </a:r>
            <a:r>
              <a:rPr lang="pl-PL" b="1" i="1" dirty="0">
                <a:solidFill>
                  <a:srgbClr val="FF0000"/>
                </a:solidFill>
              </a:rPr>
              <a:t>m</a:t>
            </a:r>
            <a:r>
              <a:rPr lang="pl-PL" b="1" baseline="-25000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8391" name="Text Box 23"/>
          <p:cNvSpPr txBox="1">
            <a:spLocks noChangeArrowheads="1"/>
          </p:cNvSpPr>
          <p:nvPr/>
        </p:nvSpPr>
        <p:spPr bwMode="auto">
          <a:xfrm>
            <a:off x="2915615" y="1521102"/>
            <a:ext cx="2066976" cy="64633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l-PL" dirty="0"/>
              <a:t>security parameter</a:t>
            </a:r>
          </a:p>
          <a:p>
            <a:pPr algn="ctr"/>
            <a:r>
              <a:rPr lang="pl-PL" b="1" dirty="0">
                <a:solidFill>
                  <a:srgbClr val="FF0000"/>
                </a:solidFill>
              </a:rPr>
              <a:t>1</a:t>
            </a:r>
            <a:r>
              <a:rPr lang="pl-PL" b="1" i="1" baseline="30000" dirty="0">
                <a:solidFill>
                  <a:srgbClr val="FF0000"/>
                </a:solidFill>
              </a:rPr>
              <a:t>n</a:t>
            </a:r>
            <a:endParaRPr lang="en-US" b="1" i="1" baseline="30000" dirty="0">
              <a:solidFill>
                <a:srgbClr val="FF0000"/>
              </a:solidFill>
            </a:endParaRPr>
          </a:p>
        </p:txBody>
      </p:sp>
      <p:sp>
        <p:nvSpPr>
          <p:cNvPr id="58392" name="Line 24"/>
          <p:cNvSpPr>
            <a:spLocks noChangeShapeType="1"/>
          </p:cNvSpPr>
          <p:nvPr/>
        </p:nvSpPr>
        <p:spPr bwMode="auto">
          <a:xfrm flipH="1">
            <a:off x="1717772" y="1960918"/>
            <a:ext cx="1180865" cy="4434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93" name="Line 25"/>
          <p:cNvSpPr>
            <a:spLocks noChangeShapeType="1"/>
          </p:cNvSpPr>
          <p:nvPr/>
        </p:nvSpPr>
        <p:spPr bwMode="auto">
          <a:xfrm>
            <a:off x="4999570" y="1989750"/>
            <a:ext cx="1655137" cy="6574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94" name="Text Box 26"/>
              <p:cNvSpPr txBox="1">
                <a:spLocks noChangeArrowheads="1"/>
              </p:cNvSpPr>
              <p:nvPr/>
            </p:nvSpPr>
            <p:spPr bwMode="auto">
              <a:xfrm>
                <a:off x="5544132" y="1353425"/>
                <a:ext cx="3211508" cy="6463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342900" indent="-342900" algn="l">
                  <a:buFontTx/>
                  <a:buAutoNum type="arabicPeriod"/>
                </a:pPr>
                <a:r>
                  <a:rPr lang="en-US" dirty="0" smtClean="0"/>
                  <a:t>generates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𝐆𝐞𝐧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e>
                    </m:d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342900" indent="-342900" algn="l">
                  <a:buFontTx/>
                  <a:buAutoNum type="arabicPeriod"/>
                </a:pPr>
                <a:r>
                  <a:rPr lang="en-US" dirty="0" smtClean="0"/>
                  <a:t>chooses</a:t>
                </a:r>
                <a:r>
                  <a:rPr lang="pl-PL" dirty="0" smtClean="0"/>
                  <a:t> </a:t>
                </a:r>
                <a:r>
                  <a:rPr lang="en-US" dirty="0" smtClean="0"/>
                  <a:t>random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←{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pl-PL" b="1" dirty="0">
                  <a:solidFill>
                    <a:srgbClr val="993300"/>
                  </a:solidFill>
                </a:endParaRPr>
              </a:p>
            </p:txBody>
          </p:sp>
        </mc:Choice>
        <mc:Fallback xmlns="">
          <p:sp>
            <p:nvSpPr>
              <p:cNvPr id="58394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44132" y="1353425"/>
                <a:ext cx="3211508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1326" t="-5607" b="-12150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401" name="Text Box 33"/>
          <p:cNvSpPr txBox="1">
            <a:spLocks noChangeArrowheads="1"/>
          </p:cNvSpPr>
          <p:nvPr/>
        </p:nvSpPr>
        <p:spPr bwMode="auto">
          <a:xfrm>
            <a:off x="15490" y="3746400"/>
            <a:ext cx="1914525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GB" dirty="0"/>
              <a:t>challenge phase:</a:t>
            </a:r>
            <a:endParaRPr lang="en-US" dirty="0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2700813" y="3064131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2700813" y="3140331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2700813" y="3216531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2700813" y="3292731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>
            <a:off x="2700813" y="3368931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>
            <a:off x="2700813" y="3445131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2700813" y="3521331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AutoShape 29"/>
          <p:cNvSpPr>
            <a:spLocks noChangeArrowheads="1"/>
          </p:cNvSpPr>
          <p:nvPr/>
        </p:nvSpPr>
        <p:spPr bwMode="auto">
          <a:xfrm>
            <a:off x="3462813" y="3064131"/>
            <a:ext cx="2209800" cy="533400"/>
          </a:xfrm>
          <a:prstGeom prst="cloudCallout">
            <a:avLst>
              <a:gd name="adj1" fmla="val 42097"/>
              <a:gd name="adj2" fmla="val 22023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CCA</a:t>
            </a:r>
            <a:r>
              <a:rPr lang="en-GB" b="1" dirty="0"/>
              <a:t>-attack</a:t>
            </a:r>
            <a:endParaRPr lang="en-US" b="1" dirty="0"/>
          </a:p>
        </p:txBody>
      </p:sp>
      <p:sp>
        <p:nvSpPr>
          <p:cNvPr id="29" name="Line 21"/>
          <p:cNvSpPr>
            <a:spLocks noChangeShapeType="1"/>
          </p:cNvSpPr>
          <p:nvPr/>
        </p:nvSpPr>
        <p:spPr bwMode="auto">
          <a:xfrm>
            <a:off x="2724765" y="5448017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22"/>
          <p:cNvSpPr>
            <a:spLocks noChangeShapeType="1"/>
          </p:cNvSpPr>
          <p:nvPr/>
        </p:nvSpPr>
        <p:spPr bwMode="auto">
          <a:xfrm>
            <a:off x="2724765" y="5524217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23"/>
          <p:cNvSpPr>
            <a:spLocks noChangeShapeType="1"/>
          </p:cNvSpPr>
          <p:nvPr/>
        </p:nvSpPr>
        <p:spPr bwMode="auto">
          <a:xfrm>
            <a:off x="2724765" y="5600417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24"/>
          <p:cNvSpPr>
            <a:spLocks noChangeShapeType="1"/>
          </p:cNvSpPr>
          <p:nvPr/>
        </p:nvSpPr>
        <p:spPr bwMode="auto">
          <a:xfrm>
            <a:off x="2724765" y="5676617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Line 25"/>
          <p:cNvSpPr>
            <a:spLocks noChangeShapeType="1"/>
          </p:cNvSpPr>
          <p:nvPr/>
        </p:nvSpPr>
        <p:spPr bwMode="auto">
          <a:xfrm>
            <a:off x="2724765" y="5752817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Line 26"/>
          <p:cNvSpPr>
            <a:spLocks noChangeShapeType="1"/>
          </p:cNvSpPr>
          <p:nvPr/>
        </p:nvSpPr>
        <p:spPr bwMode="auto">
          <a:xfrm>
            <a:off x="2724765" y="5829017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27"/>
          <p:cNvSpPr>
            <a:spLocks noChangeShapeType="1"/>
          </p:cNvSpPr>
          <p:nvPr/>
        </p:nvSpPr>
        <p:spPr bwMode="auto">
          <a:xfrm>
            <a:off x="2724765" y="5905217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Line 28"/>
          <p:cNvSpPr>
            <a:spLocks noChangeShapeType="1"/>
          </p:cNvSpPr>
          <p:nvPr/>
        </p:nvSpPr>
        <p:spPr bwMode="auto">
          <a:xfrm>
            <a:off x="2724765" y="5981417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AutoShape 29"/>
          <p:cNvSpPr>
            <a:spLocks noChangeArrowheads="1"/>
          </p:cNvSpPr>
          <p:nvPr/>
        </p:nvSpPr>
        <p:spPr bwMode="auto">
          <a:xfrm>
            <a:off x="3486765" y="5448017"/>
            <a:ext cx="2209800" cy="533400"/>
          </a:xfrm>
          <a:prstGeom prst="cloudCallout">
            <a:avLst>
              <a:gd name="adj1" fmla="val 42097"/>
              <a:gd name="adj2" fmla="val 22023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CCA</a:t>
            </a:r>
            <a:r>
              <a:rPr lang="en-GB" b="1" dirty="0"/>
              <a:t>-attack</a:t>
            </a:r>
            <a:endParaRPr lang="en-US" b="1" dirty="0"/>
          </a:p>
        </p:txBody>
      </p:sp>
      <p:sp>
        <p:nvSpPr>
          <p:cNvPr id="41" name="Line 28"/>
          <p:cNvSpPr>
            <a:spLocks noChangeShapeType="1"/>
          </p:cNvSpPr>
          <p:nvPr/>
        </p:nvSpPr>
        <p:spPr bwMode="auto">
          <a:xfrm>
            <a:off x="2700813" y="3597531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AutoShape 40"/>
              <p:cNvSpPr>
                <a:spLocks noChangeArrowheads="1"/>
              </p:cNvSpPr>
              <p:nvPr/>
            </p:nvSpPr>
            <p:spPr bwMode="auto">
              <a:xfrm>
                <a:off x="5991284" y="6096374"/>
                <a:ext cx="2915234" cy="609600"/>
              </a:xfrm>
              <a:prstGeom prst="wedgeRoundRectCallout">
                <a:avLst>
                  <a:gd name="adj1" fmla="val -66164"/>
                  <a:gd name="adj2" fmla="val -101144"/>
                  <a:gd name="adj3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 anchorCtr="1"/>
              <a:lstStyle/>
              <a:p>
                <a:pPr algn="ctr"/>
                <a:r>
                  <a:rPr lang="en-GB" dirty="0" smtClean="0"/>
                  <a:t>Here the adversary </a:t>
                </a:r>
                <a:r>
                  <a:rPr lang="en-GB" b="1" dirty="0" smtClean="0"/>
                  <a:t>cannot</a:t>
                </a:r>
                <a:r>
                  <a:rPr lang="en-GB" dirty="0" smtClean="0"/>
                  <a:t> </a:t>
                </a:r>
                <a:r>
                  <a:rPr lang="en-GB" dirty="0"/>
                  <a:t>ask for decryption</a:t>
                </a:r>
                <a:r>
                  <a:rPr lang="en-GB" b="1" dirty="0">
                    <a:solidFill>
                      <a:srgbClr val="990000"/>
                    </a:solidFill>
                  </a:rPr>
                  <a:t> </a:t>
                </a:r>
                <a:r>
                  <a:rPr lang="en-GB" dirty="0"/>
                  <a:t>of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43" name="AutoShap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91284" y="6096374"/>
                <a:ext cx="2915234" cy="609600"/>
              </a:xfrm>
              <a:prstGeom prst="wedgeRoundRectCallout">
                <a:avLst>
                  <a:gd name="adj1" fmla="val -66164"/>
                  <a:gd name="adj2" fmla="val -101144"/>
                  <a:gd name="adj3" fmla="val 16667"/>
                </a:avLst>
              </a:prstGeom>
              <a:blipFill rotWithShape="0">
                <a:blip r:embed="rId8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143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00" grpId="0" animBg="1"/>
      <p:bldP spid="58379" grpId="0" animBg="1"/>
      <p:bldP spid="58385" grpId="0" animBg="1"/>
      <p:bldP spid="58386" grpId="0" animBg="1"/>
      <p:bldP spid="58387" grpId="0" animBg="1"/>
      <p:bldP spid="58388" grpId="0" animBg="1"/>
      <p:bldP spid="58389" grpId="0" animBg="1"/>
      <p:bldP spid="58394" grpId="0" animBg="1"/>
      <p:bldP spid="58401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:\Users\Stefan\AppData\Local\Microsoft\Windows\Temporary Internet Files\Content.IE5\QMMGVNV4\MCBD19647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9014" y="1849456"/>
            <a:ext cx="2002325" cy="1837853"/>
          </a:xfrm>
          <a:prstGeom prst="rect">
            <a:avLst/>
          </a:prstGeom>
          <a:noFill/>
        </p:spPr>
      </p:pic>
      <p:sp>
        <p:nvSpPr>
          <p:cNvPr id="58400" name="Rectangle 32"/>
          <p:cNvSpPr>
            <a:spLocks noChangeArrowheads="1"/>
          </p:cNvSpPr>
          <p:nvPr/>
        </p:nvSpPr>
        <p:spPr bwMode="auto">
          <a:xfrm>
            <a:off x="15490" y="4169726"/>
            <a:ext cx="9144000" cy="102447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pic>
        <p:nvPicPr>
          <p:cNvPr id="58371" name="Picture 3" descr="MCj043594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441362"/>
            <a:ext cx="1676400" cy="1158875"/>
          </a:xfrm>
          <a:prstGeom prst="rect">
            <a:avLst/>
          </a:prstGeom>
          <a:noFill/>
        </p:spPr>
      </p:pic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381000" y="6131017"/>
            <a:ext cx="1828800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dirty="0"/>
              <a:t>has to guess </a:t>
            </a:r>
            <a:r>
              <a:rPr lang="pl-PL" b="1" i="1" dirty="0">
                <a:solidFill>
                  <a:srgbClr val="FF0000"/>
                </a:solidFill>
              </a:rPr>
              <a:t>b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58385" name="Line 17"/>
          <p:cNvSpPr>
            <a:spLocks noChangeShapeType="1"/>
          </p:cNvSpPr>
          <p:nvPr/>
        </p:nvSpPr>
        <p:spPr bwMode="auto">
          <a:xfrm>
            <a:off x="2661422" y="4453699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4185422" y="4301299"/>
            <a:ext cx="942980" cy="369888"/>
          </a:xfrm>
          <a:prstGeom prst="rect">
            <a:avLst/>
          </a:prstGeom>
          <a:solidFill>
            <a:srgbClr val="F3F4F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b="1" i="1" dirty="0">
                <a:solidFill>
                  <a:srgbClr val="FF0000"/>
                </a:solidFill>
              </a:rPr>
              <a:t>m</a:t>
            </a:r>
            <a:r>
              <a:rPr lang="pl-PL" b="1" baseline="-25000" dirty="0">
                <a:solidFill>
                  <a:srgbClr val="FF0000"/>
                </a:solidFill>
              </a:rPr>
              <a:t>0</a:t>
            </a:r>
            <a:r>
              <a:rPr lang="pl-PL" b="1" dirty="0">
                <a:solidFill>
                  <a:srgbClr val="FF0000"/>
                </a:solidFill>
              </a:rPr>
              <a:t>,</a:t>
            </a:r>
            <a:r>
              <a:rPr lang="pl-PL" b="1" i="1" dirty="0">
                <a:solidFill>
                  <a:srgbClr val="FF0000"/>
                </a:solidFill>
              </a:rPr>
              <a:t>m</a:t>
            </a:r>
            <a:r>
              <a:rPr lang="pl-PL" b="1" baseline="-25000" dirty="0">
                <a:solidFill>
                  <a:srgbClr val="FF0000"/>
                </a:solidFill>
              </a:rPr>
              <a:t>1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58387" name="Line 19"/>
          <p:cNvSpPr>
            <a:spLocks noChangeShapeType="1"/>
          </p:cNvSpPr>
          <p:nvPr/>
        </p:nvSpPr>
        <p:spPr bwMode="auto">
          <a:xfrm>
            <a:off x="2661422" y="4987099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88" name="Text Box 20"/>
              <p:cNvSpPr txBox="1">
                <a:spLocks noChangeArrowheads="1"/>
              </p:cNvSpPr>
              <p:nvPr/>
            </p:nvSpPr>
            <p:spPr bwMode="auto">
              <a:xfrm>
                <a:off x="3666312" y="4797324"/>
                <a:ext cx="1981200" cy="394210"/>
              </a:xfrm>
              <a:prstGeom prst="rect">
                <a:avLst/>
              </a:prstGeom>
              <a:solidFill>
                <a:srgbClr val="F3F4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pl-PL" b="1" i="1" dirty="0" smtClean="0">
                    <a:solidFill>
                      <a:srgbClr val="FF0000"/>
                    </a:solidFill>
                  </a:rPr>
                  <a:t>c</a:t>
                </a:r>
                <a:r>
                  <a:rPr lang="pl-PL" b="1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𝐄𝐧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𝒑𝒌</m:t>
                        </m:r>
                      </m:sub>
                    </m:sSub>
                  </m:oMath>
                </a14:m>
                <a:r>
                  <a:rPr lang="pl-PL" b="1" dirty="0" smtClean="0">
                    <a:solidFill>
                      <a:srgbClr val="FF0000"/>
                    </a:solidFill>
                  </a:rPr>
                  <a:t>(</a:t>
                </a:r>
                <a:r>
                  <a:rPr lang="pl-PL" b="1" i="1" dirty="0" err="1" smtClean="0">
                    <a:solidFill>
                      <a:srgbClr val="FF0000"/>
                    </a:solidFill>
                  </a:rPr>
                  <a:t>m</a:t>
                </a:r>
                <a:r>
                  <a:rPr lang="pl-PL" b="1" i="1" baseline="-25000" dirty="0" err="1" smtClean="0">
                    <a:solidFill>
                      <a:srgbClr val="FF0000"/>
                    </a:solidFill>
                  </a:rPr>
                  <a:t>b</a:t>
                </a:r>
                <a:r>
                  <a:rPr lang="pl-PL" b="1" dirty="0" smtClean="0">
                    <a:solidFill>
                      <a:srgbClr val="FF0000"/>
                    </a:solidFill>
                  </a:rPr>
                  <a:t>)</a:t>
                </a:r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388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6312" y="4797324"/>
                <a:ext cx="1981200" cy="394210"/>
              </a:xfrm>
              <a:prstGeom prst="rect">
                <a:avLst/>
              </a:prstGeom>
              <a:blipFill rotWithShape="0">
                <a:blip r:embed="rId5"/>
                <a:stretch>
                  <a:fillRect t="-10606" b="-13636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389" name="Text Box 21"/>
          <p:cNvSpPr txBox="1">
            <a:spLocks noChangeArrowheads="1"/>
          </p:cNvSpPr>
          <p:nvPr/>
        </p:nvSpPr>
        <p:spPr bwMode="auto">
          <a:xfrm>
            <a:off x="853690" y="4203600"/>
            <a:ext cx="1752600" cy="369888"/>
          </a:xfrm>
          <a:prstGeom prst="rect">
            <a:avLst/>
          </a:prstGeom>
          <a:solidFill>
            <a:srgbClr val="F3F4F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dirty="0" smtClean="0"/>
              <a:t>chooses</a:t>
            </a:r>
            <a:r>
              <a:rPr lang="pl-PL" b="1" dirty="0" smtClean="0">
                <a:solidFill>
                  <a:srgbClr val="990000"/>
                </a:solidFill>
              </a:rPr>
              <a:t> </a:t>
            </a:r>
            <a:r>
              <a:rPr lang="pl-PL" b="1" i="1" dirty="0">
                <a:solidFill>
                  <a:srgbClr val="FF0000"/>
                </a:solidFill>
              </a:rPr>
              <a:t>m</a:t>
            </a:r>
            <a:r>
              <a:rPr lang="pl-PL" b="1" baseline="-25000" dirty="0">
                <a:solidFill>
                  <a:srgbClr val="FF0000"/>
                </a:solidFill>
              </a:rPr>
              <a:t>0</a:t>
            </a:r>
            <a:r>
              <a:rPr lang="pl-PL" b="1" dirty="0">
                <a:solidFill>
                  <a:srgbClr val="FF0000"/>
                </a:solidFill>
              </a:rPr>
              <a:t>,</a:t>
            </a:r>
            <a:r>
              <a:rPr lang="pl-PL" b="1" i="1" dirty="0">
                <a:solidFill>
                  <a:srgbClr val="FF0000"/>
                </a:solidFill>
              </a:rPr>
              <a:t>m</a:t>
            </a:r>
            <a:r>
              <a:rPr lang="pl-PL" b="1" baseline="-25000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8392" name="Line 24"/>
          <p:cNvSpPr>
            <a:spLocks noChangeShapeType="1"/>
          </p:cNvSpPr>
          <p:nvPr/>
        </p:nvSpPr>
        <p:spPr bwMode="auto">
          <a:xfrm flipH="1">
            <a:off x="1717772" y="1960918"/>
            <a:ext cx="1180865" cy="4434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93" name="Line 25"/>
          <p:cNvSpPr>
            <a:spLocks noChangeShapeType="1"/>
          </p:cNvSpPr>
          <p:nvPr/>
        </p:nvSpPr>
        <p:spPr bwMode="auto">
          <a:xfrm>
            <a:off x="4999570" y="1989750"/>
            <a:ext cx="1655137" cy="6574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94" name="Text Box 26"/>
              <p:cNvSpPr txBox="1">
                <a:spLocks noChangeArrowheads="1"/>
              </p:cNvSpPr>
              <p:nvPr/>
            </p:nvSpPr>
            <p:spPr bwMode="auto">
              <a:xfrm>
                <a:off x="5371510" y="1418902"/>
                <a:ext cx="3578128" cy="6463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342900" indent="-342900" algn="l">
                  <a:buFontTx/>
                  <a:buAutoNum type="arabicPeriod"/>
                </a:pPr>
                <a:r>
                  <a:rPr lang="en-US" dirty="0" smtClean="0"/>
                  <a:t>generates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𝒑𝒌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𝒔𝒌</m:t>
                        </m:r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𝐆𝐞𝐧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e>
                    </m:d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342900" indent="-342900" algn="l">
                  <a:buFontTx/>
                  <a:buAutoNum type="arabicPeriod"/>
                </a:pPr>
                <a:r>
                  <a:rPr lang="en-US" dirty="0" smtClean="0"/>
                  <a:t>chooses</a:t>
                </a:r>
                <a:r>
                  <a:rPr lang="pl-PL" dirty="0" smtClean="0"/>
                  <a:t> </a:t>
                </a:r>
                <a:r>
                  <a:rPr lang="en-US" dirty="0" smtClean="0"/>
                  <a:t>random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←{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pl-PL" b="1" dirty="0">
                  <a:solidFill>
                    <a:srgbClr val="993300"/>
                  </a:solidFill>
                </a:endParaRPr>
              </a:p>
            </p:txBody>
          </p:sp>
        </mc:Choice>
        <mc:Fallback xmlns="">
          <p:sp>
            <p:nvSpPr>
              <p:cNvPr id="58394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1510" y="1418902"/>
                <a:ext cx="3578128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1190" t="-6542" b="-12150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401" name="Text Box 33"/>
          <p:cNvSpPr txBox="1">
            <a:spLocks noChangeArrowheads="1"/>
          </p:cNvSpPr>
          <p:nvPr/>
        </p:nvSpPr>
        <p:spPr bwMode="auto">
          <a:xfrm>
            <a:off x="15490" y="3746400"/>
            <a:ext cx="1914525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GB" dirty="0"/>
              <a:t>challenge phase:</a:t>
            </a:r>
            <a:endParaRPr lang="en-US" dirty="0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 flipH="1">
            <a:off x="2713834" y="2988950"/>
            <a:ext cx="3540026" cy="0"/>
          </a:xfrm>
          <a:prstGeom prst="line">
            <a:avLst/>
          </a:prstGeom>
          <a:ln w="285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31"/>
              <p:cNvSpPr txBox="1">
                <a:spLocks noChangeArrowheads="1"/>
              </p:cNvSpPr>
              <p:nvPr/>
            </p:nvSpPr>
            <p:spPr bwMode="auto">
              <a:xfrm>
                <a:off x="4275934" y="2744658"/>
                <a:ext cx="609600" cy="3698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 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75934" y="2744658"/>
                <a:ext cx="609600" cy="36988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2713834" y="3368363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2713834" y="3444563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2713834" y="3520763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2713834" y="3596963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>
            <a:off x="2713834" y="3673163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>
            <a:off x="2713834" y="3749363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2713834" y="3825563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AutoShape 29"/>
          <p:cNvSpPr>
            <a:spLocks noChangeArrowheads="1"/>
          </p:cNvSpPr>
          <p:nvPr/>
        </p:nvSpPr>
        <p:spPr bwMode="auto">
          <a:xfrm>
            <a:off x="3475834" y="3368363"/>
            <a:ext cx="2209800" cy="533400"/>
          </a:xfrm>
          <a:prstGeom prst="cloudCallout">
            <a:avLst>
              <a:gd name="adj1" fmla="val 42097"/>
              <a:gd name="adj2" fmla="val 22023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CCA</a:t>
            </a:r>
            <a:r>
              <a:rPr lang="en-GB" b="1" dirty="0"/>
              <a:t>-attack</a:t>
            </a:r>
            <a:endParaRPr lang="en-US" b="1" dirty="0"/>
          </a:p>
        </p:txBody>
      </p:sp>
      <p:sp>
        <p:nvSpPr>
          <p:cNvPr id="29" name="Line 21"/>
          <p:cNvSpPr>
            <a:spLocks noChangeShapeType="1"/>
          </p:cNvSpPr>
          <p:nvPr/>
        </p:nvSpPr>
        <p:spPr bwMode="auto">
          <a:xfrm>
            <a:off x="2724765" y="5448017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22"/>
          <p:cNvSpPr>
            <a:spLocks noChangeShapeType="1"/>
          </p:cNvSpPr>
          <p:nvPr/>
        </p:nvSpPr>
        <p:spPr bwMode="auto">
          <a:xfrm>
            <a:off x="2724765" y="5524217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23"/>
          <p:cNvSpPr>
            <a:spLocks noChangeShapeType="1"/>
          </p:cNvSpPr>
          <p:nvPr/>
        </p:nvSpPr>
        <p:spPr bwMode="auto">
          <a:xfrm>
            <a:off x="2724765" y="5600417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24"/>
          <p:cNvSpPr>
            <a:spLocks noChangeShapeType="1"/>
          </p:cNvSpPr>
          <p:nvPr/>
        </p:nvSpPr>
        <p:spPr bwMode="auto">
          <a:xfrm>
            <a:off x="2724765" y="5676617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Line 25"/>
          <p:cNvSpPr>
            <a:spLocks noChangeShapeType="1"/>
          </p:cNvSpPr>
          <p:nvPr/>
        </p:nvSpPr>
        <p:spPr bwMode="auto">
          <a:xfrm>
            <a:off x="2724765" y="5752817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Line 26"/>
          <p:cNvSpPr>
            <a:spLocks noChangeShapeType="1"/>
          </p:cNvSpPr>
          <p:nvPr/>
        </p:nvSpPr>
        <p:spPr bwMode="auto">
          <a:xfrm>
            <a:off x="2724765" y="5829017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27"/>
          <p:cNvSpPr>
            <a:spLocks noChangeShapeType="1"/>
          </p:cNvSpPr>
          <p:nvPr/>
        </p:nvSpPr>
        <p:spPr bwMode="auto">
          <a:xfrm>
            <a:off x="2724765" y="5905217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Line 28"/>
          <p:cNvSpPr>
            <a:spLocks noChangeShapeType="1"/>
          </p:cNvSpPr>
          <p:nvPr/>
        </p:nvSpPr>
        <p:spPr bwMode="auto">
          <a:xfrm>
            <a:off x="2724765" y="5981417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AutoShape 29"/>
          <p:cNvSpPr>
            <a:spLocks noChangeArrowheads="1"/>
          </p:cNvSpPr>
          <p:nvPr/>
        </p:nvSpPr>
        <p:spPr bwMode="auto">
          <a:xfrm>
            <a:off x="3486765" y="5448017"/>
            <a:ext cx="2209800" cy="533400"/>
          </a:xfrm>
          <a:prstGeom prst="cloudCallout">
            <a:avLst>
              <a:gd name="adj1" fmla="val 42097"/>
              <a:gd name="adj2" fmla="val 22023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CCA</a:t>
            </a:r>
            <a:r>
              <a:rPr lang="en-GB" b="1" dirty="0"/>
              <a:t>-attack</a:t>
            </a:r>
            <a:endParaRPr lang="en-US" b="1" dirty="0"/>
          </a:p>
        </p:txBody>
      </p:sp>
      <p:sp>
        <p:nvSpPr>
          <p:cNvPr id="41" name="Line 28"/>
          <p:cNvSpPr>
            <a:spLocks noChangeShapeType="1"/>
          </p:cNvSpPr>
          <p:nvPr/>
        </p:nvSpPr>
        <p:spPr bwMode="auto">
          <a:xfrm>
            <a:off x="2713834" y="3901763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AutoShape 39"/>
              <p:cNvSpPr>
                <a:spLocks noChangeArrowheads="1"/>
              </p:cNvSpPr>
              <p:nvPr/>
            </p:nvSpPr>
            <p:spPr bwMode="auto">
              <a:xfrm>
                <a:off x="6838366" y="5257800"/>
                <a:ext cx="2000834" cy="609600"/>
              </a:xfrm>
              <a:prstGeom prst="wedgeRoundRectCallout">
                <a:avLst>
                  <a:gd name="adj1" fmla="val -128955"/>
                  <a:gd name="adj2" fmla="val -162409"/>
                  <a:gd name="adj3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 anchorCtr="1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 smtClean="0"/>
                  <a:t>have to be </a:t>
                </a:r>
                <a:r>
                  <a:rPr lang="en-US" b="1" dirty="0" smtClean="0"/>
                  <a:t>legal for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𝒑𝒌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AutoShap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8366" y="5257800"/>
                <a:ext cx="2000834" cy="609600"/>
              </a:xfrm>
              <a:prstGeom prst="wedgeRoundRectCallout">
                <a:avLst>
                  <a:gd name="adj1" fmla="val -128955"/>
                  <a:gd name="adj2" fmla="val -162409"/>
                  <a:gd name="adj3" fmla="val 16667"/>
                </a:avLst>
              </a:prstGeom>
              <a:blipFill rotWithShape="0">
                <a:blip r:embed="rId8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AutoShape 40"/>
              <p:cNvSpPr>
                <a:spLocks noChangeArrowheads="1"/>
              </p:cNvSpPr>
              <p:nvPr/>
            </p:nvSpPr>
            <p:spPr bwMode="auto">
              <a:xfrm>
                <a:off x="5991284" y="6096374"/>
                <a:ext cx="2915234" cy="609600"/>
              </a:xfrm>
              <a:prstGeom prst="wedgeRoundRectCallout">
                <a:avLst>
                  <a:gd name="adj1" fmla="val -66164"/>
                  <a:gd name="adj2" fmla="val -101144"/>
                  <a:gd name="adj3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 anchorCtr="1"/>
              <a:lstStyle/>
              <a:p>
                <a:pPr algn="ctr"/>
                <a:r>
                  <a:rPr lang="en-GB" dirty="0" smtClean="0"/>
                  <a:t>Here the adversary </a:t>
                </a:r>
                <a:r>
                  <a:rPr lang="en-GB" b="1" dirty="0" smtClean="0"/>
                  <a:t>cannot</a:t>
                </a:r>
                <a:r>
                  <a:rPr lang="en-GB" dirty="0" smtClean="0"/>
                  <a:t> </a:t>
                </a:r>
                <a:r>
                  <a:rPr lang="en-GB" dirty="0"/>
                  <a:t>ask for decryption</a:t>
                </a:r>
                <a:r>
                  <a:rPr lang="en-GB" b="1" dirty="0">
                    <a:solidFill>
                      <a:srgbClr val="990000"/>
                    </a:solidFill>
                  </a:rPr>
                  <a:t> </a:t>
                </a:r>
                <a:r>
                  <a:rPr lang="en-GB" dirty="0"/>
                  <a:t>of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43" name="AutoShap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91284" y="6096374"/>
                <a:ext cx="2915234" cy="609600"/>
              </a:xfrm>
              <a:prstGeom prst="wedgeRoundRectCallout">
                <a:avLst>
                  <a:gd name="adj1" fmla="val -66164"/>
                  <a:gd name="adj2" fmla="val -101144"/>
                  <a:gd name="adj3" fmla="val 16667"/>
                </a:avLst>
              </a:prstGeom>
              <a:blipFill rotWithShape="0">
                <a:blip r:embed="rId9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281738" y="452139"/>
            <a:ext cx="8862261" cy="559903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CCA-security</a:t>
            </a:r>
            <a:r>
              <a:rPr lang="en-GB" dirty="0"/>
              <a:t>– the </a:t>
            </a:r>
            <a:r>
              <a:rPr lang="en-GB" dirty="0" smtClean="0"/>
              <a:t>game in the </a:t>
            </a:r>
            <a:r>
              <a:rPr lang="en-GB" b="1" dirty="0" smtClean="0">
                <a:solidFill>
                  <a:srgbClr val="7030A0"/>
                </a:solidFill>
              </a:rPr>
              <a:t>asymmetric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smtClean="0"/>
              <a:t>case</a:t>
            </a:r>
            <a:endParaRPr lang="en-US" dirty="0"/>
          </a:p>
        </p:txBody>
      </p:sp>
      <p:sp>
        <p:nvSpPr>
          <p:cNvPr id="45" name="Text Box 23"/>
          <p:cNvSpPr txBox="1">
            <a:spLocks noChangeArrowheads="1"/>
          </p:cNvSpPr>
          <p:nvPr/>
        </p:nvSpPr>
        <p:spPr bwMode="auto">
          <a:xfrm>
            <a:off x="2915615" y="1521102"/>
            <a:ext cx="2066976" cy="64633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l-PL" dirty="0"/>
              <a:t>security parameter</a:t>
            </a:r>
          </a:p>
          <a:p>
            <a:pPr algn="ctr"/>
            <a:r>
              <a:rPr lang="pl-PL" b="1" dirty="0">
                <a:solidFill>
                  <a:srgbClr val="FF0000"/>
                </a:solidFill>
              </a:rPr>
              <a:t>1</a:t>
            </a:r>
            <a:r>
              <a:rPr lang="pl-PL" b="1" i="1" baseline="30000" dirty="0">
                <a:solidFill>
                  <a:srgbClr val="FF0000"/>
                </a:solidFill>
              </a:rPr>
              <a:t>n</a:t>
            </a:r>
            <a:endParaRPr lang="en-US" b="1" i="1" baseline="30000" dirty="0">
              <a:solidFill>
                <a:srgbClr val="FF0000"/>
              </a:solidFill>
            </a:endParaRPr>
          </a:p>
        </p:txBody>
      </p:sp>
      <p:sp>
        <p:nvSpPr>
          <p:cNvPr id="46" name="Line 24"/>
          <p:cNvSpPr>
            <a:spLocks noChangeShapeType="1"/>
          </p:cNvSpPr>
          <p:nvPr/>
        </p:nvSpPr>
        <p:spPr bwMode="auto">
          <a:xfrm flipH="1">
            <a:off x="1717772" y="1960918"/>
            <a:ext cx="1180865" cy="4434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" name="Line 25"/>
          <p:cNvSpPr>
            <a:spLocks noChangeShapeType="1"/>
          </p:cNvSpPr>
          <p:nvPr/>
        </p:nvSpPr>
        <p:spPr bwMode="auto">
          <a:xfrm>
            <a:off x="4999570" y="1989750"/>
            <a:ext cx="1655137" cy="6574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6447634" y="3108078"/>
            <a:ext cx="2555635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decryption oracle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31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>
          <a:xfrm>
            <a:off x="246364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CCA</a:t>
            </a:r>
            <a:r>
              <a:rPr lang="en-US" dirty="0"/>
              <a:t> </a:t>
            </a:r>
            <a:r>
              <a:rPr lang="en-US" dirty="0" smtClean="0"/>
              <a:t>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612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1222940"/>
                <a:ext cx="8458200" cy="454956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r>
                  <a:rPr lang="en-GB" sz="2400" b="1" u="sng" dirty="0" smtClean="0">
                    <a:solidFill>
                      <a:srgbClr val="0070C0"/>
                    </a:solidFill>
                  </a:rPr>
                  <a:t>Security </a:t>
                </a:r>
                <a:r>
                  <a:rPr lang="en-US" sz="2400" b="1" u="sng" dirty="0" smtClean="0">
                    <a:solidFill>
                      <a:srgbClr val="0070C0"/>
                    </a:solidFill>
                  </a:rPr>
                  <a:t>definition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(in the </a:t>
                </a:r>
                <a:r>
                  <a:rPr lang="en-US" sz="2400" b="1" dirty="0" smtClean="0">
                    <a:solidFill>
                      <a:srgbClr val="7030A0"/>
                    </a:solidFill>
                  </a:rPr>
                  <a:t>asymmetric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case)</a:t>
                </a:r>
                <a:r>
                  <a:rPr lang="pl-PL" sz="2400" dirty="0" smtClean="0">
                    <a:solidFill>
                      <a:schemeClr val="tx1"/>
                    </a:solidFill>
                  </a:rPr>
                  <a:t>:</a:t>
                </a:r>
                <a:endParaRPr lang="pl-PL" sz="2400" dirty="0">
                  <a:solidFill>
                    <a:schemeClr val="tx1"/>
                  </a:solidFill>
                </a:endParaRPr>
              </a:p>
              <a:p>
                <a:endParaRPr lang="en-US" sz="2400" b="1" u="sng" dirty="0" smtClean="0">
                  <a:solidFill>
                    <a:schemeClr val="tx2"/>
                  </a:solidFill>
                </a:endParaRPr>
              </a:p>
              <a:p>
                <a:endParaRPr lang="pl-PL" sz="2400" b="1" u="sng" dirty="0">
                  <a:solidFill>
                    <a:schemeClr val="tx2"/>
                  </a:solidFill>
                </a:endParaRPr>
              </a:p>
              <a:p>
                <a:r>
                  <a:rPr lang="pl-PL" sz="2400" dirty="0"/>
                  <a:t>We say that </a:t>
                </a:r>
                <a14:m>
                  <m:oMath xmlns:m="http://schemas.openxmlformats.org/officeDocument/2006/math"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𝐆𝐞𝐧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𝐄𝐧𝐜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𝐃𝐞𝐜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pl-PL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has</a:t>
                </a:r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indistinguishable encryptions</a:t>
                </a:r>
                <a:r>
                  <a:rPr lang="pl-PL" sz="2400" b="1" dirty="0">
                    <a:solidFill>
                      <a:srgbClr val="7030A0"/>
                    </a:solidFill>
                  </a:rPr>
                  <a:t> under a </a:t>
                </a:r>
                <a:r>
                  <a:rPr lang="en-US" sz="2400" b="1" dirty="0" smtClean="0">
                    <a:solidFill>
                      <a:srgbClr val="7030A0"/>
                    </a:solidFill>
                  </a:rPr>
                  <a:t>chosen-</a:t>
                </a:r>
                <a:r>
                  <a:rPr lang="en-US" sz="2400" b="1" dirty="0" err="1" smtClean="0">
                    <a:solidFill>
                      <a:srgbClr val="7030A0"/>
                    </a:solidFill>
                  </a:rPr>
                  <a:t>ciphertext</a:t>
                </a:r>
                <a:r>
                  <a:rPr lang="en-US" sz="2400" b="1" dirty="0" smtClean="0">
                    <a:solidFill>
                      <a:srgbClr val="7030A0"/>
                    </a:solidFill>
                  </a:rPr>
                  <a:t> attack </a:t>
                </a:r>
                <a:r>
                  <a:rPr lang="pl-PL" sz="2400" b="1" dirty="0" smtClean="0">
                    <a:solidFill>
                      <a:srgbClr val="7030A0"/>
                    </a:solidFill>
                  </a:rPr>
                  <a:t>(C</a:t>
                </a:r>
                <a:r>
                  <a:rPr lang="en-US" sz="2400" b="1" dirty="0" smtClean="0">
                    <a:solidFill>
                      <a:srgbClr val="7030A0"/>
                    </a:solidFill>
                  </a:rPr>
                  <a:t>C</a:t>
                </a:r>
                <a:r>
                  <a:rPr lang="pl-PL" sz="2400" b="1" dirty="0" smtClean="0">
                    <a:solidFill>
                      <a:srgbClr val="7030A0"/>
                    </a:solidFill>
                  </a:rPr>
                  <a:t>A</a:t>
                </a:r>
                <a:r>
                  <a:rPr lang="pl-PL" sz="2400" b="1" dirty="0">
                    <a:solidFill>
                      <a:srgbClr val="7030A0"/>
                    </a:solidFill>
                  </a:rPr>
                  <a:t>)</a:t>
                </a:r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:r>
                  <a:rPr lang="pl-PL" sz="2400" dirty="0"/>
                  <a:t>if </a:t>
                </a:r>
                <a:r>
                  <a:rPr lang="en-US" sz="2400" dirty="0"/>
                  <a:t>any </a:t>
                </a:r>
                <a:br>
                  <a:rPr lang="en-US" sz="2400" dirty="0"/>
                </a:br>
                <a:endParaRPr lang="en-US" sz="2400" dirty="0"/>
              </a:p>
              <a:p>
                <a:pPr algn="ctr"/>
                <a:r>
                  <a:rPr lang="en-US" sz="2400" b="1" dirty="0">
                    <a:solidFill>
                      <a:srgbClr val="00B050"/>
                    </a:solidFill>
                  </a:rPr>
                  <a:t>randomized polynomial time</a:t>
                </a:r>
                <a:r>
                  <a:rPr lang="en-US" sz="2400" dirty="0">
                    <a:solidFill>
                      <a:srgbClr val="00B050"/>
                    </a:solidFill>
                  </a:rPr>
                  <a:t> </a:t>
                </a:r>
                <a:r>
                  <a:rPr lang="pl-PL" sz="2400" dirty="0"/>
                  <a:t>adversary 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:endParaRPr lang="en-US" sz="2400" dirty="0"/>
              </a:p>
              <a:p>
                <a:pPr algn="ctr"/>
                <a:r>
                  <a:rPr lang="pl-PL" sz="2400" dirty="0"/>
                  <a:t>guesses </a:t>
                </a:r>
                <a14:m>
                  <m:oMath xmlns:m="http://schemas.openxmlformats.org/officeDocument/2006/math"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pl-PL" sz="2400" b="1" dirty="0">
                    <a:solidFill>
                      <a:srgbClr val="993300"/>
                    </a:solidFill>
                  </a:rPr>
                  <a:t> </a:t>
                </a:r>
                <a:r>
                  <a:rPr lang="pl-PL" sz="2400" dirty="0"/>
                  <a:t>correctly 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:endParaRPr lang="en-US" sz="2400" dirty="0"/>
              </a:p>
              <a:p>
                <a:pPr algn="ctr"/>
                <a:r>
                  <a:rPr lang="pl-PL" sz="2400" dirty="0"/>
                  <a:t>with probability at most</a:t>
                </a:r>
                <a:r>
                  <a:rPr lang="pl-PL" sz="2400" b="1" dirty="0">
                    <a:solidFill>
                      <a:srgbClr val="9933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𝜺</m:t>
                    </m:r>
                    <m:r>
                      <a:rPr lang="pl-PL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 smtClean="0">
                    <a:solidFill>
                      <a:srgbClr val="993300"/>
                    </a:solidFill>
                  </a:rPr>
                  <a:t> </a:t>
                </a:r>
                <a:r>
                  <a:rPr lang="pl-PL" sz="2400" b="1" dirty="0" smtClean="0">
                    <a:solidFill>
                      <a:srgbClr val="993300"/>
                    </a:solidFill>
                  </a:rPr>
                  <a:t>,</a:t>
                </a:r>
                <a:r>
                  <a:rPr lang="pl-PL" sz="2400" dirty="0" smtClean="0"/>
                  <a:t> </a:t>
                </a:r>
                <a:r>
                  <a:rPr lang="pl-PL" sz="2400" dirty="0"/>
                  <a:t>where</a:t>
                </a:r>
                <a:r>
                  <a:rPr lang="pl-PL" sz="2400" b="1" dirty="0">
                    <a:solidFill>
                      <a:srgbClr val="9933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𝜺</m:t>
                    </m:r>
                    <m:r>
                      <a:rPr lang="pl-PL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sz="2400" dirty="0"/>
                  <a:t>is </a:t>
                </a:r>
                <a:r>
                  <a:rPr lang="pl-PL" sz="2400" dirty="0" err="1"/>
                  <a:t>negligible</a:t>
                </a:r>
                <a:r>
                  <a:rPr lang="pl-PL" sz="2400" dirty="0" smtClean="0"/>
                  <a:t>.</a:t>
                </a:r>
                <a:endParaRPr lang="en-GB" sz="2400" dirty="0"/>
              </a:p>
            </p:txBody>
          </p:sp>
        </mc:Choice>
        <mc:Fallback xmlns="">
          <p:sp>
            <p:nvSpPr>
              <p:cNvPr id="686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222940"/>
                <a:ext cx="8458200" cy="45495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613" name="AutoShape 5"/>
          <p:cNvSpPr>
            <a:spLocks noChangeArrowheads="1"/>
          </p:cNvSpPr>
          <p:nvPr/>
        </p:nvSpPr>
        <p:spPr bwMode="auto">
          <a:xfrm>
            <a:off x="5873477" y="286101"/>
            <a:ext cx="2602487" cy="936839"/>
          </a:xfrm>
          <a:prstGeom prst="wedgeRectCallout">
            <a:avLst>
              <a:gd name="adj1" fmla="val 10107"/>
              <a:gd name="adj2" fmla="val 217524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l-PL" sz="2400" dirty="0"/>
              <a:t>Alternative name: </a:t>
            </a:r>
            <a:r>
              <a:rPr lang="pl-PL" sz="2400" b="1" dirty="0" smtClean="0">
                <a:solidFill>
                  <a:srgbClr val="7030A0"/>
                </a:solidFill>
              </a:rPr>
              <a:t>C</a:t>
            </a:r>
            <a:r>
              <a:rPr lang="en-US" sz="2400" b="1" dirty="0" smtClean="0">
                <a:solidFill>
                  <a:srgbClr val="7030A0"/>
                </a:solidFill>
              </a:rPr>
              <a:t>CA-secure</a:t>
            </a:r>
            <a:r>
              <a:rPr lang="en-GB" sz="2400" b="1" dirty="0" smtClean="0">
                <a:solidFill>
                  <a:srgbClr val="7030A0"/>
                </a:solidFill>
              </a:rPr>
              <a:t> </a:t>
            </a:r>
            <a:endParaRPr lang="en-GB" sz="24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ular Callout 1"/>
              <p:cNvSpPr/>
              <p:nvPr/>
            </p:nvSpPr>
            <p:spPr>
              <a:xfrm>
                <a:off x="1279037" y="1716604"/>
                <a:ext cx="4729075" cy="519050"/>
              </a:xfrm>
              <a:prstGeom prst="wedgeRectCallou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In the </a:t>
                </a:r>
                <a:r>
                  <a:rPr lang="en-US" sz="2400" b="1" dirty="0" smtClean="0">
                    <a:solidFill>
                      <a:srgbClr val="7030A0"/>
                    </a:solidFill>
                  </a:rPr>
                  <a:t>symmetric</a:t>
                </a:r>
                <a:r>
                  <a:rPr lang="en-US" sz="2400" dirty="0" smtClean="0"/>
                  <a:t> case: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𝐄𝐧𝐜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𝐃𝐞𝐜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Rectangular Callou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037" y="1716604"/>
                <a:ext cx="4729075" cy="519050"/>
              </a:xfrm>
              <a:prstGeom prst="wedgeRectCallou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758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 animBg="1"/>
      <p:bldP spid="2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 to see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CCA-security</a:t>
            </a:r>
            <a:r>
              <a:rPr lang="en-US" dirty="0" smtClean="0"/>
              <a:t> implies </a:t>
            </a:r>
            <a:r>
              <a:rPr lang="en-US" b="1" dirty="0" smtClean="0">
                <a:solidFill>
                  <a:srgbClr val="FF0000"/>
                </a:solidFill>
              </a:rPr>
              <a:t>CPA security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(because the adversary in the “</a:t>
            </a:r>
            <a:r>
              <a:rPr lang="en-US" b="1" dirty="0" smtClean="0">
                <a:solidFill>
                  <a:srgbClr val="FF0000"/>
                </a:solidFill>
              </a:rPr>
              <a:t>CCA game</a:t>
            </a:r>
            <a:r>
              <a:rPr lang="en-US" dirty="0" smtClean="0"/>
              <a:t>” is at least as powerful as the one in the “</a:t>
            </a:r>
            <a:r>
              <a:rPr lang="en-US" b="1" dirty="0" smtClean="0">
                <a:solidFill>
                  <a:srgbClr val="FF0000"/>
                </a:solidFill>
              </a:rPr>
              <a:t>CPA game</a:t>
            </a:r>
            <a:r>
              <a:rPr lang="en-US" dirty="0" smtClean="0"/>
              <a:t>”)</a:t>
            </a:r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b="1" dirty="0" smtClean="0">
                <a:solidFill>
                  <a:srgbClr val="7030A0"/>
                </a:solidFill>
              </a:rPr>
              <a:t>What about the implication in the other direction?</a:t>
            </a:r>
            <a:endParaRPr lang="pl-PL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87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247756"/>
            <a:ext cx="9144000" cy="1066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CPA-security does </a:t>
            </a:r>
            <a:r>
              <a:rPr lang="en-US" sz="3200" b="1" dirty="0" smtClean="0">
                <a:solidFill>
                  <a:srgbClr val="FF0000"/>
                </a:solidFill>
              </a:rPr>
              <a:t>not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imply the CCA-security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69520" y="3357562"/>
                <a:ext cx="8274479" cy="3071834"/>
              </a:xfrm>
            </p:spPr>
            <p:txBody>
              <a:bodyPr>
                <a:noAutofit/>
              </a:bodyPr>
              <a:lstStyle/>
              <a:p>
                <a:pPr>
                  <a:buNone/>
                </a:pPr>
                <a:r>
                  <a:rPr lang="en-US" sz="2400" b="1" u="sng" dirty="0" smtClean="0">
                    <a:solidFill>
                      <a:srgbClr val="0070C0"/>
                    </a:solidFill>
                  </a:rPr>
                  <a:t>Informally</a:t>
                </a:r>
                <a:r>
                  <a:rPr lang="en-US" sz="2400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To win the game it is enough that Eve is computes some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 </m:t>
                    </m:r>
                  </m:oMath>
                </a14:m>
                <a:r>
                  <a:rPr lang="en-US" sz="2400" dirty="0" smtClean="0"/>
                  <a:t>such that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𝐃𝐞</m:t>
                    </m:r>
                    <m:sSub>
                      <m:sSub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′) </m:t>
                    </m:r>
                  </m:oMath>
                </a14:m>
                <a:r>
                  <a:rPr lang="en-US" sz="2400" dirty="0" smtClean="0"/>
                  <a:t>is “</a:t>
                </a:r>
                <a:r>
                  <a:rPr lang="en-US" sz="2400" i="1" dirty="0" smtClean="0"/>
                  <a:t>related to</a:t>
                </a:r>
                <a:r>
                  <a:rPr lang="en-US" sz="2400" dirty="0" smtClean="0"/>
                  <a:t>”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𝐃𝐞</m:t>
                    </m:r>
                    <m:sSub>
                      <m:sSub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.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/>
                </a:r>
                <a:br>
                  <a:rPr lang="en-US" sz="2400" b="1" dirty="0" smtClean="0">
                    <a:solidFill>
                      <a:srgbClr val="C00000"/>
                    </a:solidFill>
                  </a:rPr>
                </a:br>
                <a:r>
                  <a:rPr lang="en-US" sz="2400" dirty="0" smtClean="0"/>
                  <a:t>(</a:t>
                </a:r>
                <a:r>
                  <a:rPr lang="en-US" sz="2400" b="1" dirty="0" smtClean="0"/>
                  <a:t>Why?  </a:t>
                </a:r>
                <a:r>
                  <a:rPr lang="en-US" sz="2400" dirty="0" smtClean="0"/>
                  <a:t>Because then she is allowed to ask for it.)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b="1" u="sng" dirty="0" smtClean="0"/>
                  <a:t>For example</a:t>
                </a:r>
                <a:r>
                  <a:rPr lang="en-US" sz="2400" dirty="0" smtClean="0"/>
                  <a:t>: it is possible for any stream cipher!</a:t>
                </a:r>
              </a:p>
              <a:p>
                <a:pPr algn="ctr">
                  <a:buNone/>
                </a:pPr>
                <a:r>
                  <a:rPr lang="en-US" sz="2400" dirty="0" smtClean="0"/>
                  <a:t>if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⊕(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ym typeface="Symbol"/>
                  </a:rPr>
                  <a:t> then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𝐃𝐞</m:t>
                    </m:r>
                    <m:sSub>
                      <m:sSub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400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𝐜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𝐃𝐞</m:t>
                    </m:r>
                    <m:sSub>
                      <m:sSub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400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𝐜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𝒄</m:t>
                        </m:r>
                      </m:e>
                    </m:d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⊕(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𝟏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,…,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𝟏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sz="2400" b="1" dirty="0" smtClean="0">
                  <a:solidFill>
                    <a:srgbClr val="FF0000"/>
                  </a:solidFill>
                  <a:sym typeface="Symbol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9520" y="3357562"/>
                <a:ext cx="8274479" cy="3071834"/>
              </a:xfrm>
              <a:blipFill rotWithShape="0">
                <a:blip r:embed="rId3"/>
                <a:stretch>
                  <a:fillRect l="-1179" t="-277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C:\Users\Stefan\AppData\Local\Microsoft\Windows\Temporary Internet Files\Content.IE5\QMMGVNV4\MCBD19647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1000108"/>
            <a:ext cx="1285884" cy="1180261"/>
          </a:xfrm>
          <a:prstGeom prst="rect">
            <a:avLst/>
          </a:prstGeom>
          <a:noFill/>
        </p:spPr>
      </p:pic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2819400" y="1476356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10"/>
              <p:cNvSpPr txBox="1">
                <a:spLocks noChangeArrowheads="1"/>
              </p:cNvSpPr>
              <p:nvPr/>
            </p:nvSpPr>
            <p:spPr bwMode="auto">
              <a:xfrm>
                <a:off x="4343400" y="1323956"/>
                <a:ext cx="838200" cy="369888"/>
              </a:xfrm>
              <a:prstGeom prst="rect">
                <a:avLst/>
              </a:prstGeom>
              <a:solidFill>
                <a:srgbClr val="F3F4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pl-PL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l-PL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l-PL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pl-PL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3400" y="1323956"/>
                <a:ext cx="838200" cy="3698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2819400" y="2009756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12"/>
              <p:cNvSpPr txBox="1">
                <a:spLocks noChangeArrowheads="1"/>
              </p:cNvSpPr>
              <p:nvPr/>
            </p:nvSpPr>
            <p:spPr bwMode="auto">
              <a:xfrm>
                <a:off x="3657600" y="1857356"/>
                <a:ext cx="1981200" cy="369888"/>
              </a:xfrm>
              <a:prstGeom prst="rect">
                <a:avLst/>
              </a:prstGeom>
              <a:solidFill>
                <a:srgbClr val="F3F4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𝐄𝐧𝐜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𝒎𝒃</m:t>
                      </m:r>
                      <m:r>
                        <a:rPr lang="pl-PL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7600" y="1857356"/>
                <a:ext cx="1981200" cy="369888"/>
              </a:xfrm>
              <a:prstGeom prst="rect">
                <a:avLst/>
              </a:prstGeom>
              <a:blipFill rotWithShape="0">
                <a:blip r:embed="rId6"/>
                <a:stretch>
                  <a:fillRect b="-13115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ine 30"/>
          <p:cNvSpPr>
            <a:spLocks noChangeShapeType="1"/>
          </p:cNvSpPr>
          <p:nvPr/>
        </p:nvSpPr>
        <p:spPr bwMode="auto">
          <a:xfrm>
            <a:off x="2667000" y="2619356"/>
            <a:ext cx="35814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Line 31"/>
          <p:cNvSpPr>
            <a:spLocks noChangeShapeType="1"/>
          </p:cNvSpPr>
          <p:nvPr/>
        </p:nvSpPr>
        <p:spPr bwMode="auto">
          <a:xfrm>
            <a:off x="2667000" y="2695556"/>
            <a:ext cx="3581400" cy="0"/>
          </a:xfrm>
          <a:prstGeom prst="line">
            <a:avLst/>
          </a:prstGeom>
          <a:ln>
            <a:headEnd type="triangle" w="med" len="med"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Line 32"/>
          <p:cNvSpPr>
            <a:spLocks noChangeShapeType="1"/>
          </p:cNvSpPr>
          <p:nvPr/>
        </p:nvSpPr>
        <p:spPr bwMode="auto">
          <a:xfrm>
            <a:off x="2667000" y="2771756"/>
            <a:ext cx="35814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Line 33"/>
          <p:cNvSpPr>
            <a:spLocks noChangeShapeType="1"/>
          </p:cNvSpPr>
          <p:nvPr/>
        </p:nvSpPr>
        <p:spPr bwMode="auto">
          <a:xfrm>
            <a:off x="2667000" y="2847956"/>
            <a:ext cx="3581400" cy="0"/>
          </a:xfrm>
          <a:prstGeom prst="line">
            <a:avLst/>
          </a:prstGeom>
          <a:ln>
            <a:headEnd type="triangle" w="med" len="med"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Line 34"/>
          <p:cNvSpPr>
            <a:spLocks noChangeShapeType="1"/>
          </p:cNvSpPr>
          <p:nvPr/>
        </p:nvSpPr>
        <p:spPr bwMode="auto">
          <a:xfrm>
            <a:off x="2667000" y="2924156"/>
            <a:ext cx="35814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Line 35"/>
          <p:cNvSpPr>
            <a:spLocks noChangeShapeType="1"/>
          </p:cNvSpPr>
          <p:nvPr/>
        </p:nvSpPr>
        <p:spPr bwMode="auto">
          <a:xfrm>
            <a:off x="2667000" y="3000356"/>
            <a:ext cx="3581400" cy="0"/>
          </a:xfrm>
          <a:prstGeom prst="line">
            <a:avLst/>
          </a:prstGeom>
          <a:ln>
            <a:headEnd type="triangle" w="med" len="med"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Line 36"/>
          <p:cNvSpPr>
            <a:spLocks noChangeShapeType="1"/>
          </p:cNvSpPr>
          <p:nvPr/>
        </p:nvSpPr>
        <p:spPr bwMode="auto">
          <a:xfrm>
            <a:off x="2667000" y="3076556"/>
            <a:ext cx="35814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Line 37"/>
          <p:cNvSpPr>
            <a:spLocks noChangeShapeType="1"/>
          </p:cNvSpPr>
          <p:nvPr/>
        </p:nvSpPr>
        <p:spPr bwMode="auto">
          <a:xfrm>
            <a:off x="2667000" y="3152756"/>
            <a:ext cx="3581400" cy="0"/>
          </a:xfrm>
          <a:prstGeom prst="line">
            <a:avLst/>
          </a:prstGeom>
          <a:ln>
            <a:headEnd type="triangle" w="med" len="med"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AutoShape 38"/>
          <p:cNvSpPr>
            <a:spLocks noChangeArrowheads="1"/>
          </p:cNvSpPr>
          <p:nvPr/>
        </p:nvSpPr>
        <p:spPr bwMode="auto">
          <a:xfrm>
            <a:off x="3429000" y="2592365"/>
            <a:ext cx="2209800" cy="533400"/>
          </a:xfrm>
          <a:prstGeom prst="cloudCallout">
            <a:avLst>
              <a:gd name="adj1" fmla="val 431"/>
              <a:gd name="adj2" fmla="val -49106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anchorCtr="1"/>
          <a:lstStyle/>
          <a:p>
            <a:pPr algn="ctr"/>
            <a:r>
              <a:rPr lang="en-GB" b="1" dirty="0"/>
              <a:t>CCA-attack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AutoShape 40"/>
              <p:cNvSpPr>
                <a:spLocks noChangeArrowheads="1"/>
              </p:cNvSpPr>
              <p:nvPr/>
            </p:nvSpPr>
            <p:spPr bwMode="auto">
              <a:xfrm>
                <a:off x="6357950" y="2786058"/>
                <a:ext cx="2667000" cy="609600"/>
              </a:xfrm>
              <a:prstGeom prst="wedgeRoundRectCallout">
                <a:avLst>
                  <a:gd name="adj1" fmla="val -95234"/>
                  <a:gd name="adj2" fmla="val -32243"/>
                  <a:gd name="adj3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 anchorCtr="1"/>
              <a:lstStyle/>
              <a:p>
                <a:r>
                  <a:rPr lang="en-GB" dirty="0"/>
                  <a:t>Here </a:t>
                </a:r>
                <a:r>
                  <a:rPr lang="en-GB" b="1" dirty="0"/>
                  <a:t>Eve</a:t>
                </a:r>
                <a:r>
                  <a:rPr lang="en-GB" dirty="0"/>
                  <a:t> cannot ask for decryption</a:t>
                </a:r>
                <a:r>
                  <a:rPr lang="en-GB" b="1" dirty="0">
                    <a:solidFill>
                      <a:srgbClr val="990000"/>
                    </a:solidFill>
                  </a:rPr>
                  <a:t> </a:t>
                </a:r>
                <a:r>
                  <a:rPr lang="en-GB" dirty="0"/>
                  <a:t>of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2" name="AutoShap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57950" y="2786058"/>
                <a:ext cx="2667000" cy="609600"/>
              </a:xfrm>
              <a:prstGeom prst="wedgeRoundRectCallout">
                <a:avLst>
                  <a:gd name="adj1" fmla="val -95234"/>
                  <a:gd name="adj2" fmla="val -32243"/>
                  <a:gd name="adj3" fmla="val 16667"/>
                </a:avLst>
              </a:prstGeom>
              <a:blipFill rotWithShape="0">
                <a:blip r:embed="rId7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8" descr="MCj0435941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1142984"/>
            <a:ext cx="1325908" cy="915982"/>
          </a:xfrm>
          <a:prstGeom prst="rect">
            <a:avLst/>
          </a:prstGeom>
          <a:noFill/>
        </p:spPr>
      </p:pic>
      <p:cxnSp>
        <p:nvCxnSpPr>
          <p:cNvPr id="31" name="Elbow Connector 30"/>
          <p:cNvCxnSpPr>
            <a:endCxn id="20" idx="0"/>
          </p:cNvCxnSpPr>
          <p:nvPr/>
        </p:nvCxnSpPr>
        <p:spPr>
          <a:xfrm rot="5400000" flipH="1" flipV="1">
            <a:off x="485934" y="2873166"/>
            <a:ext cx="2964021" cy="2935820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76793" y="2522844"/>
                <a:ext cx="1795088" cy="6588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here ask about the “related”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93" y="2522844"/>
                <a:ext cx="1795088" cy="6588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>
          <a:xfrm>
            <a:off x="500034" y="5834195"/>
            <a:ext cx="549002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6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construct CCA-secure schemes?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61733"/>
            <a:ext cx="7886700" cy="3815230"/>
          </a:xfrm>
        </p:spPr>
        <p:txBody>
          <a:bodyPr/>
          <a:lstStyle/>
          <a:p>
            <a:r>
              <a:rPr lang="en-US" dirty="0" smtClean="0"/>
              <a:t>in the </a:t>
            </a:r>
            <a:r>
              <a:rPr lang="en-US" b="1" dirty="0" smtClean="0">
                <a:solidFill>
                  <a:srgbClr val="7030A0"/>
                </a:solidFill>
              </a:rPr>
              <a:t>symmetric case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00B050"/>
                </a:solidFill>
              </a:rPr>
              <a:t>easy</a:t>
            </a:r>
            <a:br>
              <a:rPr lang="en-US" b="1" dirty="0" smtClean="0">
                <a:solidFill>
                  <a:srgbClr val="00B050"/>
                </a:solidFill>
              </a:rPr>
            </a:br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in the </a:t>
            </a:r>
            <a:r>
              <a:rPr lang="en-US" b="1" dirty="0" smtClean="0">
                <a:solidFill>
                  <a:srgbClr val="7030A0"/>
                </a:solidFill>
              </a:rPr>
              <a:t>asymmetric case</a:t>
            </a:r>
            <a:r>
              <a:rPr lang="en-US" dirty="0" smtClean="0"/>
              <a:t>: usually </a:t>
            </a:r>
            <a:r>
              <a:rPr lang="en-US" b="1" dirty="0" smtClean="0">
                <a:solidFill>
                  <a:srgbClr val="FF0000"/>
                </a:solidFill>
              </a:rPr>
              <a:t>harder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(also: in this case the “</a:t>
            </a:r>
            <a:r>
              <a:rPr lang="en-US" b="1" dirty="0" smtClean="0">
                <a:solidFill>
                  <a:srgbClr val="0070C0"/>
                </a:solidFill>
              </a:rPr>
              <a:t>CCA attacks</a:t>
            </a:r>
            <a:r>
              <a:rPr lang="en-US" dirty="0" smtClean="0"/>
              <a:t>” are more realistic).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359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32569"/>
            <a:ext cx="9032586" cy="1143000"/>
          </a:xfrm>
        </p:spPr>
        <p:txBody>
          <a:bodyPr>
            <a:normAutofit/>
          </a:bodyPr>
          <a:lstStyle/>
          <a:p>
            <a:r>
              <a:rPr lang="en-US" sz="3800" dirty="0"/>
              <a:t>Actually, something even stronger holds: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57276" y="2714620"/>
          <a:ext cx="3443286" cy="2000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1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0132">
                <a:tc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0132">
                <a:tc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5414994" y="2714620"/>
          <a:ext cx="3443286" cy="2000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1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0132">
                <a:tc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0132">
                <a:tc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" name="Group 18"/>
          <p:cNvGrpSpPr/>
          <p:nvPr/>
        </p:nvGrpSpPr>
        <p:grpSpPr>
          <a:xfrm>
            <a:off x="1343028" y="3000372"/>
            <a:ext cx="5572164" cy="571504"/>
            <a:chOff x="1214414" y="3143248"/>
            <a:chExt cx="5572164" cy="571504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285852" y="3143248"/>
              <a:ext cx="4429156" cy="158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214414" y="3357562"/>
              <a:ext cx="5572164" cy="35719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643042" y="3214686"/>
              <a:ext cx="4857784" cy="7143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2214546" y="3429000"/>
              <a:ext cx="4286280" cy="21431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1428728" y="3214686"/>
              <a:ext cx="5286412" cy="35719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9"/>
          <p:cNvGrpSpPr/>
          <p:nvPr/>
        </p:nvGrpSpPr>
        <p:grpSpPr>
          <a:xfrm>
            <a:off x="3128978" y="2928934"/>
            <a:ext cx="5500726" cy="500066"/>
            <a:chOff x="1214414" y="3143248"/>
            <a:chExt cx="5500726" cy="500066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1285852" y="3143248"/>
              <a:ext cx="4429156" cy="158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214414" y="3357562"/>
              <a:ext cx="4786346" cy="28575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643042" y="3214686"/>
              <a:ext cx="5072098" cy="158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2214546" y="3429000"/>
              <a:ext cx="3857652" cy="21431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428728" y="3571876"/>
              <a:ext cx="5214974" cy="158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36"/>
          <p:cNvGrpSpPr/>
          <p:nvPr/>
        </p:nvGrpSpPr>
        <p:grpSpPr>
          <a:xfrm>
            <a:off x="1271590" y="3929066"/>
            <a:ext cx="5572164" cy="571504"/>
            <a:chOff x="1214414" y="3071810"/>
            <a:chExt cx="5572164" cy="571504"/>
          </a:xfrm>
        </p:grpSpPr>
        <p:cxnSp>
          <p:nvCxnSpPr>
            <p:cNvPr id="38" name="Straight Arrow Connector 37"/>
            <p:cNvCxnSpPr/>
            <p:nvPr/>
          </p:nvCxnSpPr>
          <p:spPr>
            <a:xfrm flipV="1">
              <a:off x="1285852" y="3071810"/>
              <a:ext cx="5500726" cy="142876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1214414" y="3214686"/>
              <a:ext cx="5143536" cy="142876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1643042" y="3214686"/>
              <a:ext cx="4929222" cy="142876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2214546" y="3429000"/>
              <a:ext cx="3500462" cy="21431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1428728" y="3571876"/>
              <a:ext cx="5214974" cy="158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46"/>
          <p:cNvGrpSpPr/>
          <p:nvPr/>
        </p:nvGrpSpPr>
        <p:grpSpPr>
          <a:xfrm>
            <a:off x="3057540" y="3929066"/>
            <a:ext cx="5572164" cy="571504"/>
            <a:chOff x="1214414" y="3143248"/>
            <a:chExt cx="5572164" cy="571504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1285852" y="3143248"/>
              <a:ext cx="4429156" cy="158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1214414" y="3357562"/>
              <a:ext cx="5572164" cy="35719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1643042" y="3214686"/>
              <a:ext cx="4857784" cy="7143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2214546" y="3429000"/>
              <a:ext cx="4286280" cy="21431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1428728" y="3214686"/>
              <a:ext cx="5286412" cy="35719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80983" y="1217227"/>
                <a:ext cx="7541103" cy="54213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𝐑𝐒</m:t>
                    </m:r>
                    <m:sSub>
                      <m:sSubPr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sz="2800" dirty="0">
                    <a:latin typeface="Cambria" panose="02040503050406030204" pitchFamily="18" charset="0"/>
                  </a:rPr>
                  <a:t> is a permutation on each “quarter”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983" y="1217227"/>
                <a:ext cx="7541103" cy="542136"/>
              </a:xfrm>
              <a:prstGeom prst="rect">
                <a:avLst/>
              </a:prstGeom>
              <a:blipFill rotWithShape="0">
                <a:blip r:embed="rId3"/>
                <a:stretch>
                  <a:fillRect t="-8163" b="-183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/>
              <p:cNvSpPr txBox="1"/>
              <p:nvPr/>
            </p:nvSpPr>
            <p:spPr>
              <a:xfrm>
                <a:off x="542952" y="5074108"/>
                <a:ext cx="808675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In other words</a:t>
                </a:r>
                <a:r>
                  <a:rPr lang="en-US" sz="2800" dirty="0">
                    <a:latin typeface="Cambria" panose="02040503050406030204" pitchFamily="18" charset="0"/>
                  </a:rPr>
                  <a:t>: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1" i="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𝐐𝐑</m:t>
                    </m:r>
                    <m:r>
                      <a:rPr lang="en-US" sz="2800" b="1" i="1" baseline="-25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𝒑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Cambria" panose="02040503050406030204" pitchFamily="18" charset="0"/>
                    <a:sym typeface="Symbol"/>
                  </a:rPr>
                  <a:t>iff</a:t>
                </a:r>
                <a:r>
                  <a:rPr lang="en-US" sz="2800" dirty="0">
                    <a:solidFill>
                      <a:srgbClr val="0070C0"/>
                    </a:solidFill>
                    <a:latin typeface="Cambria" panose="02040503050406030204" pitchFamily="18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800" b="1" i="1" baseline="30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1" i="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𝐐𝐑</m:t>
                    </m:r>
                    <m:r>
                      <a:rPr lang="en-US" sz="2800" b="1" i="1" baseline="-25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𝒑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sym typeface="Symbol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l-PL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1" i="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𝐐𝐑</m:t>
                    </m:r>
                    <m:r>
                      <a:rPr lang="en-US" sz="2800" b="1" i="1" baseline="-25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𝒒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Cambria" panose="02040503050406030204" pitchFamily="18" charset="0"/>
                    <a:sym typeface="Symbol"/>
                  </a:rPr>
                  <a:t>iff</a:t>
                </a:r>
                <a:r>
                  <a:rPr lang="en-US" sz="2800" dirty="0">
                    <a:solidFill>
                      <a:srgbClr val="0070C0"/>
                    </a:solidFill>
                    <a:latin typeface="Cambria" panose="02040503050406030204" pitchFamily="18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800" b="1" i="1" baseline="30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1" i="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𝐐𝐑</m:t>
                    </m:r>
                    <m:r>
                      <a:rPr lang="en-US" sz="2800" b="1" i="1" baseline="-25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𝒒</m:t>
                    </m:r>
                  </m:oMath>
                </a14:m>
                <a:endParaRPr lang="en-US" sz="2800" b="1" dirty="0">
                  <a:solidFill>
                    <a:srgbClr val="C00000"/>
                  </a:solidFill>
                  <a:latin typeface="Cambria" panose="02040503050406030204" pitchFamily="18" charset="0"/>
                  <a:sym typeface="Symbol"/>
                </a:endParaRPr>
              </a:p>
            </p:txBody>
          </p:sp>
        </mc:Choice>
        <mc:Fallback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52" y="5074108"/>
                <a:ext cx="8086752" cy="1384995"/>
              </a:xfrm>
              <a:prstGeom prst="rect">
                <a:avLst/>
              </a:prstGeom>
              <a:blipFill>
                <a:blip r:embed="rId4"/>
                <a:stretch>
                  <a:fillRect l="-1507" t="-4386" b="-1096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Left Brace 54"/>
          <p:cNvSpPr/>
          <p:nvPr/>
        </p:nvSpPr>
        <p:spPr>
          <a:xfrm rot="5400000">
            <a:off x="1700216" y="1571612"/>
            <a:ext cx="428628" cy="1714512"/>
          </a:xfrm>
          <a:prstGeom prst="leftBrace">
            <a:avLst>
              <a:gd name="adj1" fmla="val 38809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 flipH="1">
                <a:off x="1558304" y="1840807"/>
                <a:ext cx="8023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𝐐𝐑</m:t>
                      </m:r>
                      <m:r>
                        <a:rPr lang="en-US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558304" y="1840807"/>
                <a:ext cx="802394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Left Brace 56"/>
          <p:cNvSpPr/>
          <p:nvPr/>
        </p:nvSpPr>
        <p:spPr>
          <a:xfrm rot="5400000">
            <a:off x="6057936" y="1571612"/>
            <a:ext cx="428628" cy="1714512"/>
          </a:xfrm>
          <a:prstGeom prst="leftBrace">
            <a:avLst>
              <a:gd name="adj1" fmla="val 38809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 flipH="1">
                <a:off x="5915060" y="1851293"/>
                <a:ext cx="8023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𝐐𝐑</m:t>
                      </m:r>
                      <m:r>
                        <a:rPr lang="en-US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915060" y="1851293"/>
                <a:ext cx="802394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Left Brace 58"/>
          <p:cNvSpPr/>
          <p:nvPr/>
        </p:nvSpPr>
        <p:spPr>
          <a:xfrm>
            <a:off x="628648" y="2714620"/>
            <a:ext cx="428628" cy="1000132"/>
          </a:xfrm>
          <a:prstGeom prst="leftBrace">
            <a:avLst>
              <a:gd name="adj1" fmla="val 38809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 flipH="1">
                <a:off x="88600" y="2988230"/>
                <a:ext cx="6686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𝐐𝐑</m:t>
                      </m:r>
                      <m:r>
                        <a:rPr lang="en-US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8600" y="2988230"/>
                <a:ext cx="668662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576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794" y="1428736"/>
            <a:ext cx="6929486" cy="457203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Problems with the “handbook RSA”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Definition </a:t>
            </a:r>
            <a:r>
              <a:rPr lang="en-US" dirty="0" smtClean="0"/>
              <a:t>of the </a:t>
            </a:r>
            <a:r>
              <a:rPr lang="en-US" b="1" dirty="0" smtClean="0"/>
              <a:t>CPA security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Constructions of </a:t>
            </a:r>
            <a:r>
              <a:rPr lang="en-US" b="1" dirty="0" smtClean="0"/>
              <a:t>CPA-secure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7030A0"/>
                </a:solidFill>
              </a:rPr>
              <a:t>RSA </a:t>
            </a:r>
            <a:r>
              <a:rPr lang="en-US" dirty="0" smtClean="0"/>
              <a:t>encryption schemes</a:t>
            </a:r>
            <a:endParaRPr lang="en-US" b="1" dirty="0" smtClean="0">
              <a:solidFill>
                <a:srgbClr val="7030A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theoretical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practical </a:t>
            </a:r>
            <a:endParaRPr lang="en-US" b="1" dirty="0" smtClean="0">
              <a:solidFill>
                <a:srgbClr val="7030A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b="1" dirty="0">
                <a:solidFill>
                  <a:srgbClr val="FF0000"/>
                </a:solidFill>
              </a:rPr>
              <a:t>h</a:t>
            </a:r>
            <a:r>
              <a:rPr lang="en-US" b="1" dirty="0" smtClean="0">
                <a:solidFill>
                  <a:srgbClr val="FF0000"/>
                </a:solidFill>
              </a:rPr>
              <a:t>ybrid encryption </a:t>
            </a:r>
            <a:r>
              <a:rPr lang="en-US" dirty="0" smtClean="0"/>
              <a:t>and the </a:t>
            </a:r>
            <a:r>
              <a:rPr lang="en-US" b="1" dirty="0">
                <a:solidFill>
                  <a:srgbClr val="FF0000"/>
                </a:solidFill>
              </a:rPr>
              <a:t>KEM/DEM</a:t>
            </a:r>
            <a:r>
              <a:rPr lang="en-US" dirty="0"/>
              <a:t> </a:t>
            </a:r>
            <a:r>
              <a:rPr lang="en-US" dirty="0" smtClean="0"/>
              <a:t>paradigm</a:t>
            </a:r>
            <a:endParaRPr lang="pl-PL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Definition </a:t>
            </a:r>
            <a:r>
              <a:rPr lang="en-US" dirty="0"/>
              <a:t>of the </a:t>
            </a:r>
            <a:r>
              <a:rPr lang="en-US" b="1" dirty="0" smtClean="0"/>
              <a:t>CCA security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Constructions of </a:t>
            </a:r>
            <a:r>
              <a:rPr lang="en-US" b="1" dirty="0" smtClean="0"/>
              <a:t>CCA-secure </a:t>
            </a:r>
            <a:r>
              <a:rPr lang="en-US" dirty="0" smtClean="0"/>
              <a:t>symmetric encryption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Constructions of </a:t>
            </a:r>
            <a:r>
              <a:rPr lang="en-US" b="1" dirty="0" smtClean="0"/>
              <a:t>CCA-secure </a:t>
            </a:r>
            <a:r>
              <a:rPr lang="en-US" b="1" dirty="0" smtClean="0">
                <a:solidFill>
                  <a:srgbClr val="7030A0"/>
                </a:solidFill>
              </a:rPr>
              <a:t>RSA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encryption schemes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Left Arrow 3"/>
          <p:cNvSpPr/>
          <p:nvPr/>
        </p:nvSpPr>
        <p:spPr>
          <a:xfrm flipH="1">
            <a:off x="541389" y="4558722"/>
            <a:ext cx="1214446" cy="500066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95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418" y="71225"/>
            <a:ext cx="8010467" cy="1151715"/>
          </a:xfrm>
        </p:spPr>
        <p:txBody>
          <a:bodyPr/>
          <a:lstStyle/>
          <a:p>
            <a:r>
              <a:rPr lang="en-US" dirty="0" smtClean="0"/>
              <a:t>Symmetric case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2442" y="1270511"/>
                <a:ext cx="8510091" cy="576419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500" dirty="0" smtClean="0"/>
                  <a:t>Simplest method: </a:t>
                </a:r>
                <a:r>
                  <a:rPr lang="en-US" sz="2500" b="1" dirty="0" smtClean="0"/>
                  <a:t>authenticate</a:t>
                </a:r>
                <a:r>
                  <a:rPr lang="en-US" sz="2500" dirty="0" smtClean="0"/>
                  <a:t> every ciphertext with a MAC.</a:t>
                </a:r>
              </a:p>
              <a:p>
                <a:pPr marL="0" indent="0">
                  <a:buNone/>
                </a:pPr>
                <a:endParaRPr lang="en-US" sz="900" dirty="0" smtClean="0"/>
              </a:p>
              <a:p>
                <a:pPr marL="0" indent="0">
                  <a:buNone/>
                </a:pPr>
                <a:r>
                  <a:rPr lang="en-US" sz="2500" dirty="0" smtClean="0"/>
                  <a:t>Ingredients:</a:t>
                </a:r>
              </a:p>
              <a:p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5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𝐄𝐧𝐜</m:t>
                    </m:r>
                    <m:r>
                      <a:rPr lang="en-US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5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𝐃𝐞𝐜</m:t>
                    </m:r>
                    <m:r>
                      <a:rPr lang="en-US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5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500" dirty="0" smtClean="0"/>
                  <a:t>– a </a:t>
                </a:r>
                <a:r>
                  <a:rPr lang="en-US" sz="2500" b="1" u="sng" dirty="0" smtClean="0">
                    <a:solidFill>
                      <a:srgbClr val="7030A0"/>
                    </a:solidFill>
                  </a:rPr>
                  <a:t>CPA</a:t>
                </a:r>
                <a:r>
                  <a:rPr lang="en-US" sz="2500" b="1" dirty="0" smtClean="0">
                    <a:solidFill>
                      <a:srgbClr val="7030A0"/>
                    </a:solidFill>
                  </a:rPr>
                  <a:t>-secure symmetric encryption </a:t>
                </a:r>
                <a:r>
                  <a:rPr lang="en-US" sz="2500" dirty="0" smtClean="0"/>
                  <a:t>scheme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𝐓𝐚𝐠</m:t>
                        </m:r>
                        <m: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5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𝐕𝐫𝐟𝐲</m:t>
                        </m:r>
                      </m:e>
                    </m:d>
                  </m:oMath>
                </a14:m>
                <a:r>
                  <a:rPr lang="en-US" sz="25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500" dirty="0"/>
                  <a:t>– a </a:t>
                </a:r>
                <a:r>
                  <a:rPr lang="en-US" sz="2500" b="1" dirty="0" smtClean="0">
                    <a:solidFill>
                      <a:srgbClr val="7030A0"/>
                    </a:solidFill>
                  </a:rPr>
                  <a:t>message authentication code</a:t>
                </a:r>
                <a:r>
                  <a:rPr lang="pl-PL" sz="25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500" dirty="0" smtClean="0"/>
                  <a:t>that is </a:t>
                </a:r>
                <a:r>
                  <a:rPr lang="en-US" sz="2500" b="1" dirty="0" smtClean="0">
                    <a:solidFill>
                      <a:srgbClr val="0070C0"/>
                    </a:solidFill>
                  </a:rPr>
                  <a:t>strongly secure</a:t>
                </a:r>
                <a:r>
                  <a:rPr lang="en-US" sz="2500" dirty="0" smtClean="0"/>
                  <a:t>.</a:t>
                </a:r>
                <a:endParaRPr lang="en-US" sz="25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105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25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442" y="1270511"/>
                <a:ext cx="8510091" cy="5764198"/>
              </a:xfrm>
              <a:blipFill rotWithShape="0">
                <a:blip r:embed="rId2"/>
                <a:stretch>
                  <a:fillRect l="-1146" t="-1480" r="-21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ular Callout 3"/>
              <p:cNvSpPr/>
              <p:nvPr/>
            </p:nvSpPr>
            <p:spPr>
              <a:xfrm>
                <a:off x="560980" y="4140043"/>
                <a:ext cx="8201553" cy="1638067"/>
              </a:xfrm>
              <a:prstGeom prst="wedgeRoundRectCallout">
                <a:avLst>
                  <a:gd name="adj1" fmla="val -24322"/>
                  <a:gd name="adj2" fmla="val -77569"/>
                  <a:gd name="adj3" fmla="val 16667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A MAC is </a:t>
                </a:r>
                <a:r>
                  <a:rPr lang="en-US" sz="2400" b="1" dirty="0" smtClean="0"/>
                  <a:t>strongly secure </a:t>
                </a:r>
                <a:r>
                  <a:rPr lang="en-US" sz="2400" dirty="0" smtClean="0"/>
                  <a:t>if the adversary cannot produce a valid tag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 smtClean="0"/>
                  <a:t> on a message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even if he saw a valid pair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(where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400" dirty="0" smtClean="0"/>
                  <a:t>)</a:t>
                </a:r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ounded 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80" y="4140043"/>
                <a:ext cx="8201553" cy="1638067"/>
              </a:xfrm>
              <a:prstGeom prst="wedgeRoundRectCallout">
                <a:avLst>
                  <a:gd name="adj1" fmla="val -24322"/>
                  <a:gd name="adj2" fmla="val -77569"/>
                  <a:gd name="adj3" fmla="val 16667"/>
                </a:avLst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859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418" y="71225"/>
            <a:ext cx="8010467" cy="1151715"/>
          </a:xfrm>
        </p:spPr>
        <p:txBody>
          <a:bodyPr>
            <a:normAutofit fontScale="90000"/>
          </a:bodyPr>
          <a:lstStyle/>
          <a:p>
            <a:r>
              <a:rPr lang="en-US" dirty="0"/>
              <a:t>The method </a:t>
            </a:r>
            <a:r>
              <a:rPr lang="en-US" dirty="0" smtClean="0"/>
              <a:t>from previous lectures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2442" y="1270511"/>
                <a:ext cx="8409114" cy="576419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b="1" dirty="0" smtClean="0">
                    <a:solidFill>
                      <a:srgbClr val="0070C0"/>
                    </a:solidFill>
                    <a:cs typeface="Arial" charset="0"/>
                  </a:rPr>
                  <a:t>encrypt-then-authenticate</a:t>
                </a:r>
                <a:r>
                  <a:rPr lang="en-GB" dirty="0" smtClean="0">
                    <a:solidFill>
                      <a:srgbClr val="0070C0"/>
                    </a:solidFill>
                    <a:cs typeface="Arial" charset="0"/>
                  </a:rPr>
                  <a:t>:</a:t>
                </a:r>
              </a:p>
              <a:p>
                <a:pPr marL="0" indent="0">
                  <a:buNone/>
                </a:pPr>
                <a:endParaRPr lang="en-GB" dirty="0" smtClean="0">
                  <a:solidFill>
                    <a:srgbClr val="0070C0"/>
                  </a:solidFill>
                  <a:cs typeface="Arial" charset="0"/>
                </a:endParaRPr>
              </a:p>
              <a:p>
                <a:pPr marL="0" indent="0">
                  <a:buNone/>
                </a:pPr>
                <a:r>
                  <a:rPr lang="en-GB" b="1" dirty="0" smtClean="0">
                    <a:solidFill>
                      <a:srgbClr val="00B050"/>
                    </a:solidFill>
                    <a:cs typeface="Arial" charset="0"/>
                  </a:rPr>
                  <a:t>key</a:t>
                </a:r>
                <a:r>
                  <a:rPr lang="en-GB" dirty="0" smtClean="0">
                    <a:cs typeface="Arial" charset="0"/>
                  </a:rPr>
                  <a:t>: a pair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b="1" dirty="0" smtClean="0">
                  <a:solidFill>
                    <a:srgbClr val="FF0000"/>
                  </a:solidFill>
                  <a:cs typeface="Arial" charset="0"/>
                </a:endParaRPr>
              </a:p>
              <a:p>
                <a:r>
                  <a:rPr lang="en-GB" dirty="0" smtClean="0">
                    <a:cs typeface="Arial" charset="0"/>
                  </a:rPr>
                  <a:t>to </a:t>
                </a:r>
                <a:r>
                  <a:rPr lang="en-GB" b="1" dirty="0" smtClean="0">
                    <a:solidFill>
                      <a:srgbClr val="00B050"/>
                    </a:solidFill>
                    <a:cs typeface="Arial" charset="0"/>
                  </a:rPr>
                  <a:t>encrypt</a:t>
                </a:r>
                <a:r>
                  <a:rPr lang="en-GB" dirty="0" smtClean="0">
                    <a:solidFill>
                      <a:srgbClr val="00B050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GB" dirty="0" smtClean="0"/>
                  <a:t> compute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𝐄𝐧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b="1" dirty="0">
                    <a:solidFill>
                      <a:srgbClr val="993300"/>
                    </a:solidFill>
                    <a:cs typeface="Arial" charset="0"/>
                  </a:rPr>
                  <a:t> </a:t>
                </a:r>
                <a:r>
                  <a:rPr lang="en-GB" dirty="0" smtClean="0">
                    <a:cs typeface="Arial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𝐓𝐚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𝐠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cs typeface="Arial" charset="0"/>
                  </a:rPr>
                  <a:t>,  </a:t>
                </a:r>
                <a:r>
                  <a:rPr lang="en-GB" dirty="0" smtClean="0">
                    <a:cs typeface="Arial" charset="0"/>
                  </a:rPr>
                  <a:t>and output</a:t>
                </a:r>
                <a:r>
                  <a:rPr lang="en-GB" b="1" dirty="0" smtClean="0">
                    <a:solidFill>
                      <a:srgbClr val="993300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GB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𝒄</m:t>
                    </m:r>
                    <m:r>
                      <a:rPr lang="en-GB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GB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𝒕</m:t>
                    </m:r>
                    <m:r>
                      <a:rPr lang="en-GB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endParaRPr lang="en-GB" b="1" dirty="0">
                  <a:solidFill>
                    <a:srgbClr val="FF0000"/>
                  </a:solidFill>
                  <a:cs typeface="Arial" charset="0"/>
                </a:endParaRPr>
              </a:p>
              <a:p>
                <a:r>
                  <a:rPr lang="en-US" dirty="0"/>
                  <a:t>t</a:t>
                </a:r>
                <a:r>
                  <a:rPr lang="en-US" dirty="0" smtClean="0"/>
                  <a:t>o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decrypt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dirty="0" smtClean="0"/>
                  <a:t>:</a:t>
                </a:r>
              </a:p>
              <a:p>
                <a:pPr marL="3259138" indent="-3030538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𝐕𝐫𝐟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𝐧𝐨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then output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</a:rPr>
                  <a:t/>
                </a:r>
                <a:br>
                  <a:rPr lang="en-US" b="1" dirty="0">
                    <a:solidFill>
                      <a:srgbClr val="FF0000"/>
                    </a:solidFill>
                  </a:rPr>
                </a:br>
                <a:r>
                  <a:rPr lang="en-US" dirty="0" smtClean="0"/>
                  <a:t>otherwise output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𝐃𝐞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442" y="1270511"/>
                <a:ext cx="8409114" cy="5764198"/>
              </a:xfrm>
              <a:blipFill rotWithShape="0">
                <a:blip r:embed="rId2"/>
                <a:stretch>
                  <a:fillRect l="-1449" t="-179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383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7" y="21255"/>
            <a:ext cx="7886700" cy="89915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Why is this secure?</a:t>
            </a:r>
            <a:endParaRPr lang="pl-PL" sz="4000" dirty="0"/>
          </a:p>
        </p:txBody>
      </p:sp>
      <p:pic>
        <p:nvPicPr>
          <p:cNvPr id="4" name="Picture 2" descr="C:\Users\Stefan\AppData\Local\Microsoft\Windows\Temporary Internet Files\Content.IE5\QMMGVNV4\MCBD19647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6333" y="888450"/>
            <a:ext cx="2002325" cy="1837853"/>
          </a:xfrm>
          <a:prstGeom prst="rect">
            <a:avLst/>
          </a:prstGeom>
          <a:noFill/>
        </p:spPr>
      </p:pic>
      <p:sp>
        <p:nvSpPr>
          <p:cNvPr id="5" name="Rectangle 32"/>
          <p:cNvSpPr>
            <a:spLocks noChangeArrowheads="1"/>
          </p:cNvSpPr>
          <p:nvPr/>
        </p:nvSpPr>
        <p:spPr bwMode="auto">
          <a:xfrm>
            <a:off x="0" y="2332367"/>
            <a:ext cx="9144000" cy="102447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pic>
        <p:nvPicPr>
          <p:cNvPr id="6" name="Picture 3" descr="MCj043594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910" y="965980"/>
            <a:ext cx="1676400" cy="1158875"/>
          </a:xfrm>
          <a:prstGeom prst="rect">
            <a:avLst/>
          </a:prstGeom>
          <a:noFill/>
        </p:spPr>
      </p:pic>
      <p:sp>
        <p:nvSpPr>
          <p:cNvPr id="8" name="Line 17"/>
          <p:cNvSpPr>
            <a:spLocks noChangeShapeType="1"/>
          </p:cNvSpPr>
          <p:nvPr/>
        </p:nvSpPr>
        <p:spPr bwMode="auto">
          <a:xfrm>
            <a:off x="2645932" y="261634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4169932" y="2463940"/>
            <a:ext cx="942980" cy="369888"/>
          </a:xfrm>
          <a:prstGeom prst="rect">
            <a:avLst/>
          </a:prstGeom>
          <a:solidFill>
            <a:srgbClr val="F3F4F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b="1" i="1" dirty="0">
                <a:solidFill>
                  <a:srgbClr val="FF0000"/>
                </a:solidFill>
              </a:rPr>
              <a:t>m</a:t>
            </a:r>
            <a:r>
              <a:rPr lang="pl-PL" b="1" baseline="-25000" dirty="0">
                <a:solidFill>
                  <a:srgbClr val="FF0000"/>
                </a:solidFill>
              </a:rPr>
              <a:t>0</a:t>
            </a:r>
            <a:r>
              <a:rPr lang="pl-PL" b="1" dirty="0">
                <a:solidFill>
                  <a:srgbClr val="FF0000"/>
                </a:solidFill>
              </a:rPr>
              <a:t>,</a:t>
            </a:r>
            <a:r>
              <a:rPr lang="pl-PL" b="1" i="1" dirty="0">
                <a:solidFill>
                  <a:srgbClr val="FF0000"/>
                </a:solidFill>
              </a:rPr>
              <a:t>m</a:t>
            </a:r>
            <a:r>
              <a:rPr lang="pl-PL" b="1" baseline="-25000" dirty="0">
                <a:solidFill>
                  <a:srgbClr val="FF0000"/>
                </a:solidFill>
              </a:rPr>
              <a:t>1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>
            <a:off x="2645932" y="314974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20"/>
              <p:cNvSpPr txBox="1">
                <a:spLocks noChangeArrowheads="1"/>
              </p:cNvSpPr>
              <p:nvPr/>
            </p:nvSpPr>
            <p:spPr bwMode="auto">
              <a:xfrm>
                <a:off x="3650822" y="2959965"/>
                <a:ext cx="1981200" cy="369888"/>
              </a:xfrm>
              <a:prstGeom prst="rect">
                <a:avLst/>
              </a:prstGeom>
              <a:solidFill>
                <a:srgbClr val="F3F4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pl-PL" b="1" i="1" dirty="0" smtClean="0">
                    <a:solidFill>
                      <a:srgbClr val="FF0000"/>
                    </a:solidFill>
                  </a:rPr>
                  <a:t>c</a:t>
                </a:r>
                <a:r>
                  <a:rPr lang="pl-PL" b="1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𝐄𝐧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pl-PL" b="1" dirty="0" smtClean="0">
                    <a:solidFill>
                      <a:srgbClr val="FF0000"/>
                    </a:solidFill>
                  </a:rPr>
                  <a:t>(</a:t>
                </a:r>
                <a:r>
                  <a:rPr lang="pl-PL" b="1" i="1" dirty="0" err="1" smtClean="0">
                    <a:solidFill>
                      <a:srgbClr val="FF0000"/>
                    </a:solidFill>
                  </a:rPr>
                  <a:t>m</a:t>
                </a:r>
                <a:r>
                  <a:rPr lang="pl-PL" b="1" i="1" baseline="-25000" dirty="0" err="1" smtClean="0">
                    <a:solidFill>
                      <a:srgbClr val="FF0000"/>
                    </a:solidFill>
                  </a:rPr>
                  <a:t>b</a:t>
                </a:r>
                <a:r>
                  <a:rPr lang="pl-PL" b="1" dirty="0" smtClean="0">
                    <a:solidFill>
                      <a:srgbClr val="FF0000"/>
                    </a:solidFill>
                  </a:rPr>
                  <a:t>)</a:t>
                </a:r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0822" y="2959965"/>
                <a:ext cx="1981200" cy="369888"/>
              </a:xfrm>
              <a:prstGeom prst="rect">
                <a:avLst/>
              </a:prstGeom>
              <a:blipFill rotWithShape="0">
                <a:blip r:embed="rId4"/>
                <a:stretch>
                  <a:fillRect t="-11475" b="-22951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838200" y="2366241"/>
            <a:ext cx="1752600" cy="369888"/>
          </a:xfrm>
          <a:prstGeom prst="rect">
            <a:avLst/>
          </a:prstGeom>
          <a:solidFill>
            <a:srgbClr val="F3F4F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dirty="0" smtClean="0"/>
              <a:t>chooses</a:t>
            </a:r>
            <a:r>
              <a:rPr lang="pl-PL" b="1" dirty="0" smtClean="0">
                <a:solidFill>
                  <a:srgbClr val="990000"/>
                </a:solidFill>
              </a:rPr>
              <a:t> </a:t>
            </a:r>
            <a:r>
              <a:rPr lang="pl-PL" b="1" i="1" dirty="0">
                <a:solidFill>
                  <a:srgbClr val="FF0000"/>
                </a:solidFill>
              </a:rPr>
              <a:t>m</a:t>
            </a:r>
            <a:r>
              <a:rPr lang="pl-PL" b="1" baseline="-25000" dirty="0">
                <a:solidFill>
                  <a:srgbClr val="FF0000"/>
                </a:solidFill>
              </a:rPr>
              <a:t>0</a:t>
            </a:r>
            <a:r>
              <a:rPr lang="pl-PL" b="1" dirty="0">
                <a:solidFill>
                  <a:srgbClr val="FF0000"/>
                </a:solidFill>
              </a:rPr>
              <a:t>,</a:t>
            </a:r>
            <a:r>
              <a:rPr lang="pl-PL" b="1" i="1" dirty="0">
                <a:solidFill>
                  <a:srgbClr val="FF0000"/>
                </a:solidFill>
              </a:rPr>
              <a:t>m</a:t>
            </a:r>
            <a:r>
              <a:rPr lang="pl-PL" b="1" baseline="-25000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>
            <a:off x="2685323" y="1588749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>
            <a:off x="2685323" y="1664949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>
            <a:off x="2685323" y="1741149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24"/>
          <p:cNvSpPr>
            <a:spLocks noChangeShapeType="1"/>
          </p:cNvSpPr>
          <p:nvPr/>
        </p:nvSpPr>
        <p:spPr bwMode="auto">
          <a:xfrm>
            <a:off x="2685323" y="1817349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>
            <a:off x="2685323" y="1893549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auto">
          <a:xfrm>
            <a:off x="2685323" y="1969749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auto">
          <a:xfrm>
            <a:off x="2685323" y="2045949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AutoShape 29"/>
          <p:cNvSpPr>
            <a:spLocks noChangeArrowheads="1"/>
          </p:cNvSpPr>
          <p:nvPr/>
        </p:nvSpPr>
        <p:spPr bwMode="auto">
          <a:xfrm>
            <a:off x="3447323" y="1588749"/>
            <a:ext cx="2209800" cy="533400"/>
          </a:xfrm>
          <a:prstGeom prst="cloudCallout">
            <a:avLst>
              <a:gd name="adj1" fmla="val 42097"/>
              <a:gd name="adj2" fmla="val 22023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CCA</a:t>
            </a:r>
            <a:r>
              <a:rPr lang="en-GB" b="1" dirty="0"/>
              <a:t>-attack</a:t>
            </a:r>
            <a:endParaRPr lang="en-US" b="1" dirty="0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2709275" y="3610658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2709275" y="3686858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2709275" y="3763058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2709275" y="3839258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2709275" y="3915458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2709275" y="3991658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2709275" y="4067858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2709275" y="4144058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AutoShape 29"/>
          <p:cNvSpPr>
            <a:spLocks noChangeArrowheads="1"/>
          </p:cNvSpPr>
          <p:nvPr/>
        </p:nvSpPr>
        <p:spPr bwMode="auto">
          <a:xfrm>
            <a:off x="3471275" y="3610658"/>
            <a:ext cx="2209800" cy="533400"/>
          </a:xfrm>
          <a:prstGeom prst="cloudCallout">
            <a:avLst>
              <a:gd name="adj1" fmla="val 42097"/>
              <a:gd name="adj2" fmla="val 22023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CCA</a:t>
            </a:r>
            <a:r>
              <a:rPr lang="en-GB" b="1" dirty="0"/>
              <a:t>-attack</a:t>
            </a:r>
            <a:endParaRPr lang="en-US" b="1" dirty="0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>
            <a:off x="2685323" y="2122149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24634" y="4392612"/>
                <a:ext cx="8671715" cy="2231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The adversary 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cannot “produce himself” a valid ciphertext.</a:t>
                </a:r>
              </a:p>
              <a:p>
                <a:endParaRPr lang="en-US" sz="1100" b="1" dirty="0">
                  <a:solidFill>
                    <a:srgbClr val="7030A0"/>
                  </a:solidFill>
                </a:endParaRPr>
              </a:p>
              <a:p>
                <a:r>
                  <a:rPr lang="en-US" sz="2000" dirty="0" smtClean="0"/>
                  <a:t>The only decryption queries 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Decrypt</a:t>
                </a:r>
                <a:r>
                  <a:rPr lang="en-US" sz="2000" b="1" dirty="0" smtClean="0">
                    <a:solidFill>
                      <a:srgbClr val="9933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 smtClean="0"/>
                  <a:t> on which he doesn’t get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/>
                  <a:t>are such that he received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/>
                  <a:t>from the oracle before.</a:t>
                </a:r>
              </a:p>
              <a:p>
                <a:endParaRPr lang="en-US" sz="1200" dirty="0"/>
              </a:p>
              <a:p>
                <a:r>
                  <a:rPr lang="en-US" sz="2000" dirty="0" smtClean="0"/>
                  <a:t>But he already knows the decryptions of such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 smtClean="0"/>
                  <a:t>s.</a:t>
                </a:r>
              </a:p>
              <a:p>
                <a:endParaRPr lang="en-US" sz="1600" dirty="0"/>
              </a:p>
              <a:p>
                <a:r>
                  <a:rPr lang="en-US" sz="2000" b="1" dirty="0" smtClean="0"/>
                  <a:t>So</a:t>
                </a:r>
                <a:r>
                  <a:rPr lang="en-US" sz="2000" dirty="0" smtClean="0"/>
                  <a:t>: the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CC</a:t>
                </a:r>
                <a:r>
                  <a:rPr lang="pl-PL" sz="2000" b="1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/>
                  <a:t>attack does not help him!</a:t>
                </a:r>
                <a:endParaRPr lang="en-US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34" y="4392612"/>
                <a:ext cx="8671715" cy="2231380"/>
              </a:xfrm>
              <a:prstGeom prst="rect">
                <a:avLst/>
              </a:prstGeom>
              <a:blipFill rotWithShape="0">
                <a:blip r:embed="rId5"/>
                <a:stretch>
                  <a:fillRect l="-774" t="-1639" b="-382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81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794" y="1428736"/>
            <a:ext cx="6929486" cy="457203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Problems with the “handbook RSA”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Definition </a:t>
            </a:r>
            <a:r>
              <a:rPr lang="en-US" dirty="0" smtClean="0"/>
              <a:t>of the </a:t>
            </a:r>
            <a:r>
              <a:rPr lang="en-US" b="1" dirty="0" smtClean="0"/>
              <a:t>CPA security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Constructions of </a:t>
            </a:r>
            <a:r>
              <a:rPr lang="en-US" b="1" dirty="0" smtClean="0"/>
              <a:t>CPA-secure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7030A0"/>
                </a:solidFill>
              </a:rPr>
              <a:t>RSA </a:t>
            </a:r>
            <a:r>
              <a:rPr lang="en-US" dirty="0" smtClean="0"/>
              <a:t>encryption schemes</a:t>
            </a:r>
            <a:endParaRPr lang="en-US" b="1" dirty="0" smtClean="0">
              <a:solidFill>
                <a:srgbClr val="7030A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theoretical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practical </a:t>
            </a:r>
            <a:endParaRPr lang="en-US" b="1" dirty="0" smtClean="0">
              <a:solidFill>
                <a:srgbClr val="7030A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b="1" dirty="0">
                <a:solidFill>
                  <a:srgbClr val="FF0000"/>
                </a:solidFill>
              </a:rPr>
              <a:t>h</a:t>
            </a:r>
            <a:r>
              <a:rPr lang="en-US" b="1" dirty="0" smtClean="0">
                <a:solidFill>
                  <a:srgbClr val="FF0000"/>
                </a:solidFill>
              </a:rPr>
              <a:t>ybrid encryption </a:t>
            </a:r>
            <a:r>
              <a:rPr lang="en-US" dirty="0" smtClean="0"/>
              <a:t>and the </a:t>
            </a:r>
            <a:r>
              <a:rPr lang="en-US" b="1" dirty="0">
                <a:solidFill>
                  <a:srgbClr val="FF0000"/>
                </a:solidFill>
              </a:rPr>
              <a:t>KEM/DEM</a:t>
            </a:r>
            <a:r>
              <a:rPr lang="en-US" dirty="0"/>
              <a:t> </a:t>
            </a:r>
            <a:r>
              <a:rPr lang="en-US" dirty="0" smtClean="0"/>
              <a:t>paradigm</a:t>
            </a:r>
            <a:endParaRPr lang="pl-PL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Definition </a:t>
            </a:r>
            <a:r>
              <a:rPr lang="en-US" dirty="0"/>
              <a:t>of the </a:t>
            </a:r>
            <a:r>
              <a:rPr lang="en-US" b="1" dirty="0" smtClean="0"/>
              <a:t>CCA security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Constructions of </a:t>
            </a:r>
            <a:r>
              <a:rPr lang="en-US" b="1" dirty="0" smtClean="0"/>
              <a:t>CCA-secure </a:t>
            </a:r>
            <a:r>
              <a:rPr lang="en-US" dirty="0" smtClean="0"/>
              <a:t>symmetric encryption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Constructions of </a:t>
            </a:r>
            <a:r>
              <a:rPr lang="en-US" b="1" dirty="0" smtClean="0"/>
              <a:t>CCA-secure </a:t>
            </a:r>
            <a:r>
              <a:rPr lang="en-US" b="1" dirty="0" smtClean="0">
                <a:solidFill>
                  <a:srgbClr val="7030A0"/>
                </a:solidFill>
              </a:rPr>
              <a:t>RSA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encryption schemes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Left Arrow 3"/>
          <p:cNvSpPr/>
          <p:nvPr/>
        </p:nvSpPr>
        <p:spPr>
          <a:xfrm flipH="1">
            <a:off x="545983" y="5183639"/>
            <a:ext cx="1214446" cy="500066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05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1821867"/>
            <a:ext cx="9144000" cy="2362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274320" rIns="274320" anchor="ctr"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b="1" dirty="0" err="1"/>
              <a:t>Bleichenbacher</a:t>
            </a:r>
            <a:r>
              <a:rPr lang="en-US" sz="2800" dirty="0"/>
              <a:t> [1998] showed a “practical” chosen ciphertext attack on encoding proposed for the PKCS #1 v.2 standard.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GB" dirty="0"/>
              <a:t>[see also: </a:t>
            </a:r>
            <a:r>
              <a:rPr lang="en-US" dirty="0" err="1">
                <a:solidFill>
                  <a:srgbClr val="000000"/>
                </a:solidFill>
              </a:rPr>
              <a:t>Bleichenbacher</a:t>
            </a:r>
            <a:r>
              <a:rPr lang="en-US" dirty="0">
                <a:solidFill>
                  <a:srgbClr val="000000"/>
                </a:solidFill>
              </a:rPr>
              <a:t>, D., </a:t>
            </a:r>
            <a:r>
              <a:rPr lang="en-US" dirty="0" err="1">
                <a:solidFill>
                  <a:srgbClr val="000000"/>
                </a:solidFill>
              </a:rPr>
              <a:t>Kaliski</a:t>
            </a:r>
            <a:r>
              <a:rPr lang="en-US" dirty="0">
                <a:solidFill>
                  <a:srgbClr val="000000"/>
                </a:solidFill>
              </a:rPr>
              <a:t> B., Staddon J., "Recent results on PKCS #1: RSA encryption standard", </a:t>
            </a:r>
            <a:r>
              <a:rPr lang="en-US" i="1" dirty="0">
                <a:solidFill>
                  <a:srgbClr val="000000"/>
                </a:solidFill>
              </a:rPr>
              <a:t>RSA Laboratories' bulletin #7,</a:t>
            </a:r>
            <a:r>
              <a:rPr lang="en-US" dirty="0"/>
              <a:t> </a:t>
            </a:r>
            <a:r>
              <a:rPr lang="en-GB" dirty="0">
                <a:hlinkClick r:id="rId3"/>
              </a:rPr>
              <a:t>ftp://ftp.rsasecurity.com/pub/pdfs/bulletn7.pdf</a:t>
            </a:r>
            <a:r>
              <a:rPr lang="en-GB" dirty="0"/>
              <a:t> ]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PKCS #1 </a:t>
            </a:r>
            <a:r>
              <a:rPr lang="en-US" dirty="0" smtClean="0"/>
              <a:t>v.2 is not CCA-</a:t>
            </a:r>
            <a:r>
              <a:rPr lang="en-US" dirty="0" err="1" smtClean="0"/>
              <a:t>secre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4633709"/>
            <a:ext cx="8229600" cy="1784856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GB" sz="2400" dirty="0" smtClean="0"/>
              <a:t>Why </a:t>
            </a:r>
            <a:r>
              <a:rPr lang="en-GB" sz="2400" dirty="0"/>
              <a:t>is </a:t>
            </a:r>
            <a:r>
              <a:rPr lang="en-GB" sz="2400" dirty="0" err="1"/>
              <a:t>Blaichenbacher’s</a:t>
            </a:r>
            <a:r>
              <a:rPr lang="en-GB" sz="2400" dirty="0"/>
              <a:t> attack practical?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GB" sz="2400" dirty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400" dirty="0"/>
              <a:t>Because it assumes that the adversary can get only one bit of information about the plaintext...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501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/>
              <a:t>Bleichenbacher’s attack – the scenario</a:t>
            </a:r>
          </a:p>
        </p:txBody>
      </p:sp>
      <p:pic>
        <p:nvPicPr>
          <p:cNvPr id="11268" name="Picture 4" descr="MCj043594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2525713"/>
            <a:ext cx="2209800" cy="1527175"/>
          </a:xfrm>
          <a:prstGeom prst="rect">
            <a:avLst/>
          </a:prstGeom>
          <a:noFill/>
        </p:spPr>
      </p:pic>
      <p:pic>
        <p:nvPicPr>
          <p:cNvPr id="11269" name="Picture 5" descr="MCj043524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9900" y="2220913"/>
            <a:ext cx="1627188" cy="321945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270" name="Rectangle 6"/>
              <p:cNvSpPr>
                <a:spLocks noChangeArrowheads="1"/>
              </p:cNvSpPr>
              <p:nvPr/>
            </p:nvSpPr>
            <p:spPr bwMode="auto">
              <a:xfrm>
                <a:off x="7048500" y="1306513"/>
                <a:ext cx="1396536" cy="3693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27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48500" y="1306513"/>
                <a:ext cx="1396536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3200400" y="23622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72" name="Rectangle 8"/>
              <p:cNvSpPr>
                <a:spLocks noChangeArrowheads="1"/>
              </p:cNvSpPr>
              <p:nvPr/>
            </p:nvSpPr>
            <p:spPr bwMode="auto">
              <a:xfrm>
                <a:off x="4343400" y="2209800"/>
                <a:ext cx="398463" cy="3698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272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3400" y="2209800"/>
                <a:ext cx="398463" cy="36988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273" name="AutoShape 9"/>
          <p:cNvCxnSpPr>
            <a:cxnSpLocks noChangeShapeType="1"/>
            <a:stCxn id="11270" idx="2"/>
          </p:cNvCxnSpPr>
          <p:nvPr/>
        </p:nvCxnSpPr>
        <p:spPr bwMode="auto">
          <a:xfrm flipH="1">
            <a:off x="7634288" y="1675845"/>
            <a:ext cx="112480" cy="5450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74" name="Text Box 10"/>
              <p:cNvSpPr txBox="1">
                <a:spLocks noChangeArrowheads="1"/>
              </p:cNvSpPr>
              <p:nvPr/>
            </p:nvSpPr>
            <p:spPr bwMode="auto">
              <a:xfrm>
                <a:off x="6324600" y="2286000"/>
                <a:ext cx="2514600" cy="161210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GB" sz="2000" dirty="0" smtClean="0">
                    <a:cs typeface="Arial" charset="0"/>
                  </a:rPr>
                  <a:t>computes</a:t>
                </a:r>
                <a:endParaRPr lang="en-US" sz="2000" dirty="0">
                  <a:cs typeface="Arial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𝒙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SupPr>
                        <m:e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𝒅</m:t>
                          </m:r>
                        </m:sup>
                      </m:sSubSup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 </m:t>
                      </m:r>
                      <m:r>
                        <a:rPr lang="en-US" sz="2000" b="1" i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𝐦𝐨𝐝</m:t>
                      </m:r>
                      <m:r>
                        <a:rPr lang="en-US" sz="2000" b="1" i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 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𝑵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  <a:cs typeface="Arial" charset="0"/>
                </a:endParaRPr>
              </a:p>
              <a:p>
                <a:r>
                  <a:rPr lang="en-GB" sz="2000" dirty="0">
                    <a:cs typeface="Arial" charset="0"/>
                  </a:rPr>
                  <a:t>and checks if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𝒙</m:t>
                    </m:r>
                    <m:r>
                      <a:rPr lang="en-GB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</m:oMath>
                </a14:m>
                <a:r>
                  <a:rPr lang="en-GB" sz="2000" dirty="0">
                    <a:cs typeface="Arial" charset="0"/>
                  </a:rPr>
                  <a:t>is a correct </a:t>
                </a:r>
                <a:r>
                  <a:rPr lang="en-US" b="1" dirty="0">
                    <a:solidFill>
                      <a:srgbClr val="0070C0"/>
                    </a:solidFill>
                  </a:rPr>
                  <a:t>PKCS #1 v2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b="1" dirty="0">
                    <a:solidFill>
                      <a:srgbClr val="0070C0"/>
                    </a:solidFill>
                  </a:rPr>
                  <a:t>encoding</a:t>
                </a:r>
              </a:p>
            </p:txBody>
          </p:sp>
        </mc:Choice>
        <mc:Fallback xmlns="">
          <p:sp>
            <p:nvSpPr>
              <p:cNvPr id="11274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4600" y="2286000"/>
                <a:ext cx="2514600" cy="1612108"/>
              </a:xfrm>
              <a:prstGeom prst="rect">
                <a:avLst/>
              </a:prstGeom>
              <a:blipFill rotWithShape="0">
                <a:blip r:embed="rId7"/>
                <a:stretch>
                  <a:fillRect l="-2663" t="-1887" b="-5660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75" name="Rectangle 11"/>
              <p:cNvSpPr>
                <a:spLocks noChangeArrowheads="1"/>
              </p:cNvSpPr>
              <p:nvPr/>
            </p:nvSpPr>
            <p:spPr bwMode="auto">
              <a:xfrm>
                <a:off x="932267" y="1305474"/>
                <a:ext cx="1460890" cy="3693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 (</m:t>
                      </m:r>
                      <m:r>
                        <a:rPr lang="en-US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275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2267" y="1305474"/>
                <a:ext cx="146089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276" name="AutoShape 12"/>
          <p:cNvCxnSpPr>
            <a:cxnSpLocks noChangeShapeType="1"/>
            <a:stCxn id="11275" idx="2"/>
          </p:cNvCxnSpPr>
          <p:nvPr/>
        </p:nvCxnSpPr>
        <p:spPr bwMode="auto">
          <a:xfrm flipH="1">
            <a:off x="1618068" y="1674806"/>
            <a:ext cx="44644" cy="86098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1278" name="Line 14"/>
          <p:cNvSpPr>
            <a:spLocks noChangeShapeType="1"/>
          </p:cNvSpPr>
          <p:nvPr/>
        </p:nvSpPr>
        <p:spPr bwMode="auto">
          <a:xfrm flipH="1">
            <a:off x="3200400" y="29718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038600" y="2819400"/>
            <a:ext cx="1143000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yes/no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 rot="5400000">
            <a:off x="4275932" y="3648868"/>
            <a:ext cx="50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. . .</a:t>
            </a:r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85" name="Rectangle 21"/>
              <p:cNvSpPr>
                <a:spLocks noChangeArrowheads="1"/>
              </p:cNvSpPr>
              <p:nvPr/>
            </p:nvSpPr>
            <p:spPr bwMode="auto">
              <a:xfrm>
                <a:off x="228600" y="1752600"/>
                <a:ext cx="398463" cy="3698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285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752600"/>
                <a:ext cx="398463" cy="36988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288" name="AutoShape 24"/>
          <p:cNvCxnSpPr>
            <a:cxnSpLocks noChangeShapeType="1"/>
            <a:stCxn id="11285" idx="2"/>
          </p:cNvCxnSpPr>
          <p:nvPr/>
        </p:nvCxnSpPr>
        <p:spPr bwMode="auto">
          <a:xfrm rot="16200000" flipH="1">
            <a:off x="-83343" y="2634456"/>
            <a:ext cx="1166812" cy="1428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90" name="Text Box 26"/>
              <p:cNvSpPr txBox="1">
                <a:spLocks noChangeArrowheads="1"/>
              </p:cNvSpPr>
              <p:nvPr/>
            </p:nvSpPr>
            <p:spPr bwMode="auto">
              <a:xfrm>
                <a:off x="457200" y="4172634"/>
                <a:ext cx="2295180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2000" b="1" u="sng" dirty="0">
                    <a:solidFill>
                      <a:srgbClr val="0070C0"/>
                    </a:solidFill>
                  </a:rPr>
                  <a:t>Goal</a:t>
                </a:r>
                <a:r>
                  <a:rPr lang="en-GB" sz="2000" b="1" dirty="0"/>
                  <a:t>:</a:t>
                </a:r>
              </a:p>
              <a:p>
                <a:r>
                  <a:rPr lang="en-GB" sz="2000" dirty="0"/>
                  <a:t>compute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2000" b="1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GB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en-GB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290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172634"/>
                <a:ext cx="2295180" cy="707886"/>
              </a:xfrm>
              <a:prstGeom prst="rect">
                <a:avLst/>
              </a:prstGeom>
              <a:blipFill rotWithShape="0">
                <a:blip r:embed="rId10"/>
                <a:stretch>
                  <a:fillRect l="-2653" t="-4274" b="-1367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91" name="Text Box 27"/>
              <p:cNvSpPr txBox="1">
                <a:spLocks noChangeArrowheads="1"/>
              </p:cNvSpPr>
              <p:nvPr/>
            </p:nvSpPr>
            <p:spPr bwMode="auto">
              <a:xfrm>
                <a:off x="357158" y="5500702"/>
                <a:ext cx="8482042" cy="1200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GB" sz="2400" b="1" u="sng" dirty="0" smtClean="0">
                    <a:solidFill>
                      <a:srgbClr val="0070C0"/>
                    </a:solidFill>
                  </a:rPr>
                  <a:t>Bleichenbacher</a:t>
                </a:r>
                <a:r>
                  <a:rPr lang="en-GB" sz="2400" b="1" u="sng" dirty="0">
                    <a:solidFill>
                      <a:srgbClr val="0070C0"/>
                    </a:solidFill>
                  </a:rPr>
                  <a:t> [1998]:</a:t>
                </a:r>
              </a:p>
              <a:p>
                <a:r>
                  <a:rPr lang="en-GB" sz="2400" dirty="0" smtClean="0"/>
                  <a:t>There </a:t>
                </a:r>
                <a:r>
                  <a:rPr lang="en-GB" sz="2400" dirty="0"/>
                  <a:t>exists a successful attack that requires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400" b="1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en-GB" sz="2400" dirty="0" smtClean="0"/>
                  <a:t> </a:t>
                </a:r>
                <a:r>
                  <a:rPr lang="en-GB" sz="2400" dirty="0"/>
                  <a:t>questions for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𝟏𝟎𝟐𝟒</m:t>
                    </m:r>
                  </m:oMath>
                </a14:m>
                <a:r>
                  <a:rPr lang="en-GB" sz="2400" dirty="0"/>
                  <a:t>.</a:t>
                </a:r>
                <a:endParaRPr lang="en-US" sz="2400" baseline="30000" dirty="0"/>
              </a:p>
            </p:txBody>
          </p:sp>
        </mc:Choice>
        <mc:Fallback xmlns="">
          <p:sp>
            <p:nvSpPr>
              <p:cNvPr id="11291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7158" y="5500702"/>
                <a:ext cx="8482042" cy="1200329"/>
              </a:xfrm>
              <a:prstGeom prst="rect">
                <a:avLst/>
              </a:prstGeom>
              <a:blipFill rotWithShape="0">
                <a:blip r:embed="rId11"/>
                <a:stretch>
                  <a:fillRect l="-1150" t="-4061" r="-935" b="-1066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92" name="Line 28"/>
          <p:cNvSpPr>
            <a:spLocks noChangeShapeType="1"/>
          </p:cNvSpPr>
          <p:nvPr/>
        </p:nvSpPr>
        <p:spPr bwMode="auto">
          <a:xfrm>
            <a:off x="3124200" y="44958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93" name="Rectangle 29"/>
              <p:cNvSpPr>
                <a:spLocks noChangeArrowheads="1"/>
              </p:cNvSpPr>
              <p:nvPr/>
            </p:nvSpPr>
            <p:spPr bwMode="auto">
              <a:xfrm>
                <a:off x="4267200" y="4343400"/>
                <a:ext cx="398463" cy="3698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293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67200" y="4343400"/>
                <a:ext cx="398463" cy="36988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94" name="Line 30"/>
          <p:cNvSpPr>
            <a:spLocks noChangeShapeType="1"/>
          </p:cNvSpPr>
          <p:nvPr/>
        </p:nvSpPr>
        <p:spPr bwMode="auto">
          <a:xfrm flipH="1">
            <a:off x="3124200" y="50292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95" name="Rectangle 31"/>
          <p:cNvSpPr>
            <a:spLocks noChangeArrowheads="1"/>
          </p:cNvSpPr>
          <p:nvPr/>
        </p:nvSpPr>
        <p:spPr bwMode="auto">
          <a:xfrm>
            <a:off x="3962400" y="4876800"/>
            <a:ext cx="1143000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yes/no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98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  <p:bldP spid="11272" grpId="0" animBg="1"/>
      <p:bldP spid="11274" grpId="0" animBg="1"/>
      <p:bldP spid="11278" grpId="0" animBg="1"/>
      <p:bldP spid="11277" grpId="0" animBg="1"/>
      <p:bldP spid="11283" grpId="0"/>
      <p:bldP spid="11292" grpId="0" animBg="1"/>
      <p:bldP spid="11293" grpId="0" animBg="1"/>
      <p:bldP spid="11294" grpId="0" animBg="1"/>
      <p:bldP spid="11295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7"/>
            <a:ext cx="8128273" cy="11955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construct CCA-secure encryption scheme from RSA?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371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Observation</a:t>
            </a:r>
            <a:r>
              <a:rPr lang="en-US" dirty="0" smtClean="0"/>
              <a:t>: MACs don’t help (at least directly).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Because in the asymmetric case the parties don’t share a key for a MAC.</a:t>
            </a:r>
            <a:endParaRPr lang="pl-PL" dirty="0"/>
          </a:p>
        </p:txBody>
      </p:sp>
      <p:pic>
        <p:nvPicPr>
          <p:cNvPr id="4" name="Picture 4" descr="PL41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3462" y="5224067"/>
            <a:ext cx="1058863" cy="857250"/>
          </a:xfrm>
          <a:prstGeom prst="rect">
            <a:avLst/>
          </a:prstGeom>
          <a:noFill/>
        </p:spPr>
      </p:pic>
      <p:pic>
        <p:nvPicPr>
          <p:cNvPr id="5" name="Picture 5" descr="PL41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1434" y="4089399"/>
            <a:ext cx="900113" cy="927100"/>
          </a:xfrm>
          <a:prstGeom prst="rect">
            <a:avLst/>
          </a:prstGeom>
          <a:noFill/>
        </p:spPr>
      </p:pic>
      <p:pic>
        <p:nvPicPr>
          <p:cNvPr id="6" name="Picture 6" descr="PL414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3950" y="5668168"/>
            <a:ext cx="973138" cy="1011237"/>
          </a:xfrm>
          <a:prstGeom prst="rect">
            <a:avLst/>
          </a:prstGeom>
          <a:noFill/>
        </p:spPr>
      </p:pic>
      <p:pic>
        <p:nvPicPr>
          <p:cNvPr id="7" name="Picture 7" descr="PL412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7500" y="5196680"/>
            <a:ext cx="990600" cy="942975"/>
          </a:xfrm>
          <a:prstGeom prst="rect">
            <a:avLst/>
          </a:prstGeom>
          <a:noFill/>
        </p:spPr>
      </p:pic>
      <p:pic>
        <p:nvPicPr>
          <p:cNvPr id="8" name="Picture 8" descr="PL415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9106" y="5711031"/>
            <a:ext cx="1041400" cy="96996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14"/>
              <p:cNvSpPr txBox="1">
                <a:spLocks noChangeArrowheads="1"/>
              </p:cNvSpPr>
              <p:nvPr/>
            </p:nvSpPr>
            <p:spPr bwMode="auto">
              <a:xfrm>
                <a:off x="4807781" y="4051072"/>
                <a:ext cx="58702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pl-PL" sz="24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7781" y="4051072"/>
                <a:ext cx="587020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66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/>
          <p:cNvSpPr/>
          <p:nvPr/>
        </p:nvSpPr>
        <p:spPr>
          <a:xfrm rot="19850328">
            <a:off x="2409907" y="4763882"/>
            <a:ext cx="1200150" cy="32385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Right Arrow 10"/>
          <p:cNvSpPr/>
          <p:nvPr/>
        </p:nvSpPr>
        <p:spPr>
          <a:xfrm rot="14043145">
            <a:off x="4691894" y="5143307"/>
            <a:ext cx="700702" cy="32026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Right Arrow 11"/>
          <p:cNvSpPr/>
          <p:nvPr/>
        </p:nvSpPr>
        <p:spPr>
          <a:xfrm rot="18569506">
            <a:off x="3456506" y="5041175"/>
            <a:ext cx="736530" cy="36578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Right Arrow 12"/>
          <p:cNvSpPr/>
          <p:nvPr/>
        </p:nvSpPr>
        <p:spPr>
          <a:xfrm rot="12321950">
            <a:off x="5307014" y="4933751"/>
            <a:ext cx="1200150" cy="32385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30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6832"/>
            <a:ext cx="7886700" cy="1325563"/>
          </a:xfrm>
        </p:spPr>
        <p:txBody>
          <a:bodyPr/>
          <a:lstStyle/>
          <a:p>
            <a:r>
              <a:rPr lang="en-US" dirty="0"/>
              <a:t>First</a:t>
            </a:r>
            <a:r>
              <a:rPr lang="pl-PL" dirty="0"/>
              <a:t> </a:t>
            </a:r>
            <a:r>
              <a:rPr lang="en-US" dirty="0"/>
              <a:t>attempt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382000" cy="154304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FontTx/>
                  <a:buNone/>
                </a:pPr>
                <a:r>
                  <a:rPr lang="pl-PL" sz="2800" b="1" u="sng" dirty="0">
                    <a:solidFill>
                      <a:srgbClr val="0070C0"/>
                    </a:solidFill>
                  </a:rPr>
                  <a:t>Idea</a:t>
                </a:r>
                <a:r>
                  <a:rPr lang="pl-PL" sz="2800" dirty="0"/>
                  <a:t>: take </a:t>
                </a:r>
                <a:r>
                  <a:rPr lang="en-US" sz="2800" dirty="0" smtClean="0"/>
                  <a:t>a </a:t>
                </a:r>
                <a:r>
                  <a:rPr lang="pl-PL" sz="2800" b="1" dirty="0" smtClean="0">
                    <a:solidFill>
                      <a:srgbClr val="0070C0"/>
                    </a:solidFill>
                  </a:rPr>
                  <a:t>symmetric-key C</a:t>
                </a:r>
                <a:r>
                  <a:rPr lang="en-US" sz="2800" b="1" dirty="0">
                    <a:solidFill>
                      <a:srgbClr val="0070C0"/>
                    </a:solidFill>
                  </a:rPr>
                  <a:t>C</a:t>
                </a:r>
                <a:r>
                  <a:rPr lang="pl-PL" sz="2800" b="1" dirty="0" smtClean="0">
                    <a:solidFill>
                      <a:srgbClr val="0070C0"/>
                    </a:solidFill>
                  </a:rPr>
                  <a:t>A-secure </a:t>
                </a:r>
                <a:r>
                  <a:rPr lang="pl-PL" sz="2800" dirty="0"/>
                  <a:t>scheme </a:t>
                </a:r>
                <a14:m>
                  <m:oMath xmlns:m="http://schemas.openxmlformats.org/officeDocument/2006/math">
                    <m:r>
                      <a:rPr lang="pl-PL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𝐄𝐧𝐜</m:t>
                    </m:r>
                    <m:r>
                      <a:rPr lang="pl-PL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’,</m:t>
                    </m:r>
                    <m:r>
                      <a:rPr lang="pl-PL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𝐃𝐞𝐜</m:t>
                    </m:r>
                    <m:r>
                      <a:rPr lang="en-US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  <m:r>
                      <a:rPr lang="pl-PL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pl-PL" sz="2800" dirty="0"/>
                  <a:t>and </a:t>
                </a:r>
                <a:r>
                  <a:rPr lang="en-US" sz="2800" dirty="0" smtClean="0"/>
                  <a:t>use</a:t>
                </a:r>
                <a:r>
                  <a:rPr lang="pl-PL" sz="2800" dirty="0" smtClean="0"/>
                  <a:t> </a:t>
                </a:r>
                <a:r>
                  <a:rPr lang="en-US" sz="2800" dirty="0" smtClean="0"/>
                  <a:t>it in the 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KEM/DEM</a:t>
                </a:r>
                <a:r>
                  <a:rPr lang="en-US" sz="2800" dirty="0" smtClean="0"/>
                  <a:t> method</a:t>
                </a:r>
                <a:r>
                  <a:rPr lang="pl-PL" sz="2800" dirty="0" smtClean="0"/>
                  <a:t>.</a:t>
                </a:r>
                <a:endParaRPr lang="pl-PL" sz="2800" dirty="0"/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pl-PL" sz="2800" dirty="0"/>
              </a:p>
            </p:txBody>
          </p:sp>
        </mc:Choice>
        <mc:Fallback xmlns="">
          <p:sp>
            <p:nvSpPr>
              <p:cNvPr id="409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382000" cy="1543048"/>
              </a:xfrm>
              <a:blipFill rotWithShape="0">
                <a:blip r:embed="rId3"/>
                <a:stretch>
                  <a:fillRect l="-1455" t="-711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95617" y="3929066"/>
                <a:ext cx="8078135" cy="2065887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pl-PL" sz="2800" b="1" dirty="0" smtClean="0">
                    <a:solidFill>
                      <a:srgbClr val="7030A0"/>
                    </a:solidFill>
                  </a:rPr>
                  <a:t>public key: </a:t>
                </a:r>
                <a14:m>
                  <m:oMath xmlns:m="http://schemas.openxmlformats.org/officeDocument/2006/math">
                    <m:r>
                      <a:rPr lang="pl-PL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pl-PL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pl-PL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pl-PL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</m:oMath>
                </a14:m>
                <a:r>
                  <a:rPr lang="en-US" sz="2800" dirty="0" smtClean="0"/>
                  <a:t>                    </a:t>
                </a:r>
                <a:r>
                  <a:rPr lang="pl-PL" sz="2800" b="1" dirty="0" smtClean="0">
                    <a:solidFill>
                      <a:srgbClr val="7030A0"/>
                    </a:solidFill>
                  </a:rPr>
                  <a:t>private key: </a:t>
                </a:r>
                <a14:m>
                  <m:oMath xmlns:m="http://schemas.openxmlformats.org/officeDocument/2006/math">
                    <m:r>
                      <a:rPr lang="pl-PL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pl-PL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pl-PL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l-PL" sz="2800" b="1" dirty="0" smtClean="0">
                  <a:solidFill>
                    <a:srgbClr val="FF0000"/>
                  </a:solidFill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pl-PL" sz="2800" b="1" dirty="0" smtClean="0">
                  <a:solidFill>
                    <a:srgbClr val="A50021"/>
                  </a:solidFill>
                </a:endParaRP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𝐄𝐧𝐜</m:t>
                      </m:r>
                      <m:r>
                        <a:rPr lang="pl-PL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((</m:t>
                      </m:r>
                      <m:r>
                        <a:rPr lang="pl-PL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pl-PL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l-PL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pl-PL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),</m:t>
                      </m:r>
                      <m:r>
                        <a:rPr lang="pl-PL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pl-PL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:= (</m:t>
                      </m:r>
                      <m:sSup>
                        <m:sSupPr>
                          <m:ctrlPr>
                            <a:rPr lang="pl-PL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pl-PL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p>
                      </m:sSup>
                      <m:r>
                        <a:rPr lang="pl-PL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𝐦𝐨𝐝</m:t>
                      </m:r>
                      <m:r>
                        <a:rPr lang="pl-PL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pl-PL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l-PL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𝐄𝐧𝐜</m:t>
                      </m:r>
                      <m:r>
                        <a:rPr lang="pl-PL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’(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l-PL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pl-PL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2800" b="1" dirty="0" smtClean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endParaRPr lang="en-US" sz="2800" b="1" dirty="0" smtClean="0">
                  <a:solidFill>
                    <a:srgbClr val="A50021"/>
                  </a:solidFill>
                </a:endParaRP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𝐃𝐞𝐜</m:t>
                      </m:r>
                      <m:r>
                        <a:rPr lang="pl-PL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((</m:t>
                      </m:r>
                      <m:r>
                        <a:rPr lang="pl-PL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pl-PL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pl-PL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),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8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8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pl-PL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:= 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𝐃𝐞</m:t>
                      </m:r>
                      <m:r>
                        <a:rPr lang="pl-PL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pl-PL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’(</m:t>
                      </m:r>
                      <m:sSubSup>
                        <m:sSubSupPr>
                          <m:ctrlP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</m:sSubSup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𝐦𝐨𝐝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8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l-PL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17" y="3929066"/>
                <a:ext cx="8078135" cy="2065887"/>
              </a:xfrm>
              <a:prstGeom prst="rect">
                <a:avLst/>
              </a:prstGeom>
              <a:blipFill rotWithShape="0">
                <a:blip r:embed="rId4"/>
                <a:stretch>
                  <a:fillRect l="-1199" t="-403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964" name="AutoShape 4"/>
              <p:cNvSpPr>
                <a:spLocks noChangeArrowheads="1"/>
              </p:cNvSpPr>
              <p:nvPr/>
            </p:nvSpPr>
            <p:spPr bwMode="auto">
              <a:xfrm>
                <a:off x="3208276" y="2850357"/>
                <a:ext cx="3254232" cy="457200"/>
              </a:xfrm>
              <a:prstGeom prst="wedgeRoundRectCallout">
                <a:avLst>
                  <a:gd name="adj1" fmla="val -5586"/>
                  <a:gd name="adj2" fmla="val 380586"/>
                  <a:gd name="adj3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 anchorCtr="1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400" b="1" dirty="0">
                    <a:solidFill>
                      <a:srgbClr val="A50021"/>
                    </a:solidFill>
                  </a:rPr>
                  <a:t> </a:t>
                </a:r>
                <a:r>
                  <a:rPr lang="en-US" sz="2400" b="1" dirty="0"/>
                  <a:t>is </a:t>
                </a:r>
                <a:r>
                  <a:rPr lang="en-US" sz="2400" b="1" dirty="0" smtClean="0"/>
                  <a:t>random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964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8276" y="2850357"/>
                <a:ext cx="3254232" cy="457200"/>
              </a:xfrm>
              <a:prstGeom prst="wedgeRoundRectCallout">
                <a:avLst>
                  <a:gd name="adj1" fmla="val -5586"/>
                  <a:gd name="adj2" fmla="val 380586"/>
                  <a:gd name="adj3" fmla="val 16667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371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40964" grpId="0" uiExpand="1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989" name="Rectangle 5"/>
              <p:cNvSpPr>
                <a:spLocks noChangeArrowheads="1"/>
              </p:cNvSpPr>
              <p:nvPr/>
            </p:nvSpPr>
            <p:spPr bwMode="auto">
              <a:xfrm>
                <a:off x="0" y="4433910"/>
                <a:ext cx="9144000" cy="2209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252000" anchor="ctr"/>
              <a:lstStyle/>
              <a:p>
                <a:pPr algn="ctr">
                  <a:lnSpc>
                    <a:spcPct val="80000"/>
                  </a:lnSpc>
                  <a:buFontTx/>
                  <a:buNone/>
                </a:pPr>
                <a:r>
                  <a:rPr lang="en-US" sz="2800" b="1" u="sng" dirty="0" smtClean="0">
                    <a:solidFill>
                      <a:srgbClr val="0070C0"/>
                    </a:solidFill>
                  </a:rPr>
                  <a:t>But is it secure?</a:t>
                </a:r>
              </a:p>
              <a:p>
                <a:pPr>
                  <a:lnSpc>
                    <a:spcPct val="80000"/>
                  </a:lnSpc>
                  <a:buFontTx/>
                  <a:buNone/>
                </a:pPr>
                <a:endParaRPr lang="en-US" sz="2400" dirty="0" smtClean="0"/>
              </a:p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en-US" sz="2400" dirty="0" smtClean="0"/>
                  <a:t>It may be the case that </a:t>
                </a:r>
                <a:br>
                  <a:rPr lang="en-US" sz="2400" dirty="0" smtClean="0"/>
                </a:br>
                <a:endParaRPr lang="en-US" sz="2400" dirty="0" smtClean="0"/>
              </a:p>
              <a:p>
                <a:pPr>
                  <a:lnSpc>
                    <a:spcPct val="80000"/>
                  </a:lnSpc>
                  <a:buFont typeface="Arial" pitchFamily="34" charset="0"/>
                  <a:buChar char="•"/>
                </a:pPr>
                <a:r>
                  <a:rPr lang="en-US" sz="2400" b="1" dirty="0" smtClean="0"/>
                  <a:t>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RSA</a:t>
                </a:r>
                <a:r>
                  <a:rPr lang="en-US" sz="2400" dirty="0" smtClean="0"/>
                  <a:t> is hard to invert, but</a:t>
                </a:r>
              </a:p>
              <a:p>
                <a:pPr>
                  <a:lnSpc>
                    <a:spcPct val="80000"/>
                  </a:lnSpc>
                  <a:buFont typeface="Arial" pitchFamily="34" charset="0"/>
                  <a:buChar char="•"/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𝟏𝟐𝟖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first bits are easy to compute...</a:t>
                </a:r>
                <a:endParaRPr lang="en-US" sz="2400" dirty="0"/>
              </a:p>
            </p:txBody>
          </p:sp>
        </mc:Choice>
        <mc:Fallback xmlns="">
          <p:sp>
            <p:nvSpPr>
              <p:cNvPr id="41989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433910"/>
                <a:ext cx="9144000" cy="22098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988" name="Rectangle 4"/>
              <p:cNvSpPr>
                <a:spLocks noChangeArrowheads="1"/>
              </p:cNvSpPr>
              <p:nvPr/>
            </p:nvSpPr>
            <p:spPr bwMode="auto">
              <a:xfrm>
                <a:off x="0" y="1066800"/>
                <a:ext cx="9144000" cy="685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𝐄𝐧𝐜</m:t>
                      </m:r>
                      <m:r>
                        <a:rPr lang="pl-PL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((</m:t>
                      </m:r>
                      <m:r>
                        <a:rPr lang="pl-PL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pl-PL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l-PL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pl-PL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),</m:t>
                      </m:r>
                      <m:r>
                        <a:rPr lang="pl-PL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pl-PL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:= (</m:t>
                      </m:r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p>
                      </m:sSup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𝐦𝐨𝐝</m:t>
                      </m:r>
                      <m:r>
                        <a:rPr lang="pl-PL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pl-PL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l-PL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𝐄𝐧𝐜</m:t>
                      </m:r>
                      <m:r>
                        <a:rPr lang="pl-PL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’(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l-PL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pl-PL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98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066800"/>
                <a:ext cx="9144000" cy="6858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904990"/>
                <a:ext cx="8305800" cy="157163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80000"/>
                  </a:lnSpc>
                  <a:buFontTx/>
                  <a:buNone/>
                </a:pPr>
                <a:endParaRPr lang="en-US" sz="2400" dirty="0"/>
              </a:p>
              <a:p>
                <a:pPr>
                  <a:lnSpc>
                    <a:spcPct val="8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normally much larger than the length of a key for symmetric encryption.</a:t>
                </a:r>
              </a:p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en-US" sz="2400" dirty="0" smtClean="0"/>
                  <a:t>Typically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𝟏𝟎𝟐𝟒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and length of the </a:t>
                </a:r>
                <a:r>
                  <a:rPr lang="en-US" sz="2400" dirty="0" smtClean="0"/>
                  <a:t>symmetric key </a:t>
                </a:r>
                <a:r>
                  <a:rPr lang="en-US" sz="2400" dirty="0"/>
                  <a:t>is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𝟏𝟐𝟖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>
                  <a:lnSpc>
                    <a:spcPct val="80000"/>
                  </a:lnSpc>
                  <a:buFontTx/>
                  <a:buNone/>
                </a:pPr>
                <a:endParaRPr lang="en-US" sz="2400" dirty="0"/>
              </a:p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en-US" sz="2400" dirty="0" smtClean="0"/>
                  <a:t>First </a:t>
                </a:r>
                <a:r>
                  <a:rPr lang="en-US" sz="2400" dirty="0"/>
                  <a:t>idea: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truncate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80000"/>
                  </a:lnSpc>
                  <a:buNone/>
                </a:pPr>
                <a:endParaRPr lang="en-US" sz="2400" dirty="0"/>
              </a:p>
              <a:p>
                <a:pPr>
                  <a:lnSpc>
                    <a:spcPct val="80000"/>
                  </a:lnSpc>
                  <a:buFontTx/>
                  <a:buNone/>
                </a:pPr>
                <a:endParaRPr lang="en-US" sz="2400" dirty="0"/>
              </a:p>
              <a:p>
                <a:pPr>
                  <a:lnSpc>
                    <a:spcPct val="80000"/>
                  </a:lnSpc>
                  <a:buFontTx/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904990"/>
                <a:ext cx="8305800" cy="1571636"/>
              </a:xfrm>
              <a:blipFill rotWithShape="0">
                <a:blip r:embed="rId5"/>
                <a:stretch>
                  <a:fillRect l="-1175" b="-5852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844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65403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Example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654032"/>
              </a:xfrm>
              <a:blipFill rotWithShape="0">
                <a:blip r:embed="rId3"/>
                <a:stretch>
                  <a:fillRect l="-2593" t="-26168" b="-3831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836295" y="3343275"/>
          <a:ext cx="3786216" cy="126682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40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8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8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8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latin typeface="Cambria" panose="02040503050406030204" pitchFamily="18" charset="0"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latin typeface="Cambria" panose="02040503050406030204" pitchFamily="18" charset="0"/>
                        </a:rPr>
                        <a:t>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latin typeface="Cambria" panose="02040503050406030204" pitchFamily="18" charset="0"/>
                        </a:rPr>
                        <a:t>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latin typeface="Cambria" panose="02040503050406030204" pitchFamily="18" charset="0"/>
                        </a:rPr>
                        <a:t>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latin typeface="Cambria" panose="02040503050406030204" pitchFamily="18" charset="0"/>
                        </a:rPr>
                        <a:t>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latin typeface="Cambria" panose="02040503050406030204" pitchFamily="18" charset="0"/>
                        </a:rPr>
                        <a:t>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latin typeface="Cambria" panose="02040503050406030204" pitchFamily="18" charset="0"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Cambria" panose="02040503050406030204" pitchFamily="18" charset="0"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Cambria" panose="02040503050406030204" pitchFamily="18" charset="0"/>
                        </a:rPr>
                        <a:t>16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Cambria" panose="02040503050406030204" pitchFamily="18" charset="0"/>
                        </a:rPr>
                        <a:t>11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Cambria" panose="02040503050406030204" pitchFamily="18" charset="0"/>
                        </a:rPr>
                        <a:t>31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Cambria" panose="02040503050406030204" pitchFamily="18" charset="0"/>
                        </a:rPr>
                        <a:t>26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Cambria" panose="02040503050406030204" pitchFamily="18" charset="0"/>
                        </a:rPr>
                        <a:t>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latin typeface="Cambria" panose="02040503050406030204" pitchFamily="18" charset="0"/>
                        </a:rPr>
                        <a:t>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Cambria" panose="02040503050406030204" pitchFamily="18" charset="0"/>
                        </a:rPr>
                        <a:t>29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Cambria" panose="02040503050406030204" pitchFamily="18" charset="0"/>
                        </a:rPr>
                        <a:t>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Cambria" panose="02040503050406030204" pitchFamily="18" charset="0"/>
                        </a:rPr>
                        <a:t>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Cambria" panose="02040503050406030204" pitchFamily="18" charset="0"/>
                        </a:rPr>
                        <a:t>24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Cambria" panose="02040503050406030204" pitchFamily="18" charset="0"/>
                        </a:rPr>
                        <a:t>19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Cambria" panose="02040503050406030204" pitchFamily="18" charset="0"/>
                        </a:rPr>
                        <a:t>34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latin typeface="Cambria" panose="02040503050406030204" pitchFamily="18" charset="0"/>
                        </a:rPr>
                        <a:t>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Cambria" panose="02040503050406030204" pitchFamily="18" charset="0"/>
                        </a:rPr>
                        <a:t>22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Cambria" panose="02040503050406030204" pitchFamily="18" charset="0"/>
                        </a:rPr>
                        <a:t>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Cambria" panose="02040503050406030204" pitchFamily="18" charset="0"/>
                        </a:rPr>
                        <a:t>32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Cambria" panose="02040503050406030204" pitchFamily="18" charset="0"/>
                        </a:rPr>
                        <a:t>17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Cambria" panose="02040503050406030204" pitchFamily="18" charset="0"/>
                        </a:rPr>
                        <a:t>12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Cambria" panose="02040503050406030204" pitchFamily="18" charset="0"/>
                        </a:rPr>
                        <a:t>27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latin typeface="Cambria" panose="02040503050406030204" pitchFamily="18" charset="0"/>
                        </a:rPr>
                        <a:t>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Cambria" panose="02040503050406030204" pitchFamily="18" charset="0"/>
                        </a:rPr>
                        <a:t>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Cambria" panose="02040503050406030204" pitchFamily="18" charset="0"/>
                        </a:rPr>
                        <a:t>23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Cambria" panose="02040503050406030204" pitchFamily="18" charset="0"/>
                        </a:rPr>
                        <a:t>18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Cambria" panose="02040503050406030204" pitchFamily="18" charset="0"/>
                        </a:rPr>
                        <a:t>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Cambria" panose="02040503050406030204" pitchFamily="18" charset="0"/>
                        </a:rPr>
                        <a:t>33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Cambria" panose="02040503050406030204" pitchFamily="18" charset="0"/>
                        </a:rPr>
                        <a:t>13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Left Brace 5"/>
          <p:cNvSpPr/>
          <p:nvPr/>
        </p:nvSpPr>
        <p:spPr>
          <a:xfrm rot="5400000">
            <a:off x="2050746" y="2414581"/>
            <a:ext cx="285752" cy="1571636"/>
          </a:xfrm>
          <a:prstGeom prst="leftBrace">
            <a:avLst>
              <a:gd name="adj1" fmla="val 38809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1891658" y="2621513"/>
            <a:ext cx="668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</a:rPr>
              <a:t>QR</a:t>
            </a:r>
            <a:r>
              <a:rPr lang="en-US" b="1" baseline="-25000" dirty="0">
                <a:solidFill>
                  <a:srgbClr val="FF0000"/>
                </a:solidFill>
                <a:latin typeface="Cambria" panose="02040503050406030204" pitchFamily="18" charset="0"/>
              </a:rPr>
              <a:t>7</a:t>
            </a:r>
          </a:p>
        </p:txBody>
      </p:sp>
      <p:sp>
        <p:nvSpPr>
          <p:cNvPr id="8" name="Left Brace 7"/>
          <p:cNvSpPr/>
          <p:nvPr/>
        </p:nvSpPr>
        <p:spPr>
          <a:xfrm>
            <a:off x="407672" y="3629027"/>
            <a:ext cx="428628" cy="473871"/>
          </a:xfrm>
          <a:prstGeom prst="leftBrace">
            <a:avLst>
              <a:gd name="adj1" fmla="val 38809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121920" y="3252778"/>
            <a:ext cx="668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</a:rPr>
              <a:t>QR</a:t>
            </a:r>
            <a:r>
              <a:rPr lang="en-US" sz="1600" b="1" baseline="-25000" dirty="0">
                <a:solidFill>
                  <a:srgbClr val="FF0000"/>
                </a:solidFill>
                <a:latin typeface="Cambria" panose="02040503050406030204" pitchFamily="18" charset="0"/>
              </a:rPr>
              <a:t>5</a:t>
            </a:r>
            <a:endParaRPr lang="en-US" b="1" baseline="-250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266662" y="4035426"/>
            <a:ext cx="1500198" cy="15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7857" y="4109815"/>
            <a:ext cx="3809967" cy="95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5129218" y="3343275"/>
          <a:ext cx="3786216" cy="126682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40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8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8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8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latin typeface="Cambria" panose="02040503050406030204" pitchFamily="18" charset="0"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latin typeface="Cambria" panose="02040503050406030204" pitchFamily="18" charset="0"/>
                        </a:rPr>
                        <a:t>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latin typeface="Cambria" panose="02040503050406030204" pitchFamily="18" charset="0"/>
                        </a:rPr>
                        <a:t>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latin typeface="Cambria" panose="02040503050406030204" pitchFamily="18" charset="0"/>
                        </a:rPr>
                        <a:t>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latin typeface="Cambria" panose="02040503050406030204" pitchFamily="18" charset="0"/>
                        </a:rPr>
                        <a:t>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latin typeface="Cambria" panose="02040503050406030204" pitchFamily="18" charset="0"/>
                        </a:rPr>
                        <a:t>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latin typeface="Cambria" panose="02040503050406030204" pitchFamily="18" charset="0"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Cambria" panose="02040503050406030204" pitchFamily="18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Cambria" panose="02040503050406030204" pitchFamily="18" charset="0"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Cambria" panose="02040503050406030204" pitchFamily="18" charset="0"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Cambria" panose="02040503050406030204" pitchFamily="18" charset="0"/>
                        </a:rPr>
                        <a:t>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Cambria" panose="02040503050406030204" pitchFamily="18" charset="0"/>
                        </a:rPr>
                        <a:t>31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Cambria" panose="02040503050406030204" pitchFamily="18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latin typeface="Cambria" panose="02040503050406030204" pitchFamily="18" charset="0"/>
                        </a:rPr>
                        <a:t>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Cambria" panose="02040503050406030204" pitchFamily="18" charset="0"/>
                        </a:rPr>
                        <a:t>29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Cambria" panose="02040503050406030204" pitchFamily="18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Cambria" panose="02040503050406030204" pitchFamily="18" charset="0"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Cambria" panose="02040503050406030204" pitchFamily="18" charset="0"/>
                        </a:rPr>
                        <a:t>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Cambria" panose="02040503050406030204" pitchFamily="18" charset="0"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Cambria" panose="02040503050406030204" pitchFamily="18" charset="0"/>
                        </a:rPr>
                        <a:t>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latin typeface="Cambria" panose="02040503050406030204" pitchFamily="18" charset="0"/>
                        </a:rPr>
                        <a:t>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Cambria" panose="02040503050406030204" pitchFamily="18" charset="0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Cambria" panose="02040503050406030204" pitchFamily="18" charset="0"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Cambria" panose="02040503050406030204" pitchFamily="18" charset="0"/>
                        </a:rPr>
                        <a:t>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Cambria" panose="02040503050406030204" pitchFamily="18" charset="0"/>
                        </a:rPr>
                        <a:t>33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Cambria" panose="02040503050406030204" pitchFamily="18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Cambria" panose="02040503050406030204" pitchFamily="18" charset="0"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latin typeface="Cambria" panose="02040503050406030204" pitchFamily="18" charset="0"/>
                        </a:rPr>
                        <a:t>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Cambria" panose="02040503050406030204" pitchFamily="18" charset="0"/>
                        </a:rPr>
                        <a:t>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Cambria" panose="02040503050406030204" pitchFamily="18" charset="0"/>
                        </a:rPr>
                        <a:t>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Cambria" panose="02040503050406030204" pitchFamily="18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Cambria" panose="02040503050406030204" pitchFamily="18" charset="0"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Cambria" panose="02040503050406030204" pitchFamily="18" charset="0"/>
                        </a:rPr>
                        <a:t>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Cambria" panose="02040503050406030204" pitchFamily="18" charset="0"/>
                        </a:rPr>
                        <a:t>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423866" y="1278653"/>
                <a:ext cx="6859955" cy="542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</a:rPr>
                  <a:t>We calculate 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𝐑𝐒</m:t>
                    </m:r>
                    <m:sSub>
                      <m:sSubPr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sub>
                    </m:sSub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800" b="1" i="1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𝟐𝟑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𝟑𝟓</m:t>
                    </m:r>
                  </m:oMath>
                </a14:m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66" y="1278653"/>
                <a:ext cx="6859955" cy="542136"/>
              </a:xfrm>
              <a:prstGeom prst="rect">
                <a:avLst/>
              </a:prstGeom>
              <a:blipFill rotWithShape="0">
                <a:blip r:embed="rId4"/>
                <a:stretch>
                  <a:fillRect l="-1867" t="-13483" b="-2584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2693690" y="2752712"/>
            <a:ext cx="772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</a:rPr>
              <a:t>mod 7</a:t>
            </a:r>
          </a:p>
        </p:txBody>
      </p:sp>
      <p:sp>
        <p:nvSpPr>
          <p:cNvPr id="66" name="TextBox 65"/>
          <p:cNvSpPr txBox="1"/>
          <p:nvPr/>
        </p:nvSpPr>
        <p:spPr>
          <a:xfrm rot="16200000">
            <a:off x="119030" y="4159518"/>
            <a:ext cx="772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</a:rPr>
              <a:t>mod 5</a:t>
            </a:r>
          </a:p>
        </p:txBody>
      </p:sp>
      <p:sp>
        <p:nvSpPr>
          <p:cNvPr id="39" name="Right Arrow 38"/>
          <p:cNvSpPr/>
          <p:nvPr/>
        </p:nvSpPr>
        <p:spPr>
          <a:xfrm>
            <a:off x="4701671" y="3728815"/>
            <a:ext cx="342934" cy="762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52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64" grpId="0"/>
      <p:bldP spid="65" grpId="0"/>
      <p:bldP spid="39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3012" name="Rectangle 4"/>
              <p:cNvSpPr>
                <a:spLocks noChangeArrowheads="1"/>
              </p:cNvSpPr>
              <p:nvPr/>
            </p:nvSpPr>
            <p:spPr bwMode="auto">
              <a:xfrm>
                <a:off x="28049" y="1553919"/>
                <a:ext cx="9144000" cy="277686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lIns="365760" rIns="365760" anchor="ctr"/>
              <a:lstStyle/>
              <a:p>
                <a:pPr>
                  <a:lnSpc>
                    <a:spcPct val="80000"/>
                  </a:lnSpc>
                  <a:spcAft>
                    <a:spcPts val="600"/>
                  </a:spcAft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400" dirty="0"/>
                  <a:t> – length of the symmetric key</a:t>
                </a:r>
              </a:p>
              <a:p>
                <a:pPr>
                  <a:lnSpc>
                    <a:spcPct val="80000"/>
                  </a:lnSpc>
                  <a:spcAft>
                    <a:spcPts val="600"/>
                  </a:spcAft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→ {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𝟎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𝟏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}</m:t>
                    </m:r>
                    <m:r>
                      <a:rPr lang="en-US" sz="2400" b="1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𝒕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– a hash function</a:t>
                </a:r>
              </a:p>
              <a:p>
                <a:pPr>
                  <a:lnSpc>
                    <a:spcPct val="80000"/>
                  </a:lnSpc>
                  <a:spcAft>
                    <a:spcPts val="600"/>
                  </a:spcAft>
                  <a:buFontTx/>
                  <a:buNone/>
                </a:pPr>
                <a:endParaRPr lang="en-US" sz="2400" dirty="0"/>
              </a:p>
              <a:p>
                <a:pPr algn="ctr">
                  <a:lnSpc>
                    <a:spcPct val="80000"/>
                  </a:lnSpc>
                  <a:spcAft>
                    <a:spcPts val="600"/>
                  </a:spcAft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𝐄𝐧𝐜</m:t>
                      </m:r>
                      <m:r>
                        <a:rPr lang="pl-PL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((</m:t>
                      </m:r>
                      <m:r>
                        <a:rPr lang="pl-PL" sz="2400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pl-PL" sz="2400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l-PL" sz="2400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pl-PL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),</m:t>
                      </m:r>
                      <m:r>
                        <a:rPr lang="pl-PL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pl-PL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:= (</m:t>
                      </m:r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p>
                      </m:sSup>
                      <m:r>
                        <a:rPr lang="pl-PL" sz="2400" b="1" i="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𝐦𝐨𝐝</m:t>
                      </m:r>
                      <m:r>
                        <a:rPr lang="pl-PL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pl-PL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l-PL" sz="2400" b="1" i="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𝐄𝐧𝐜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pl-PL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),</m:t>
                      </m:r>
                      <m:r>
                        <a:rPr lang="pl-PL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pl-PL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80000"/>
                  </a:lnSpc>
                  <a:spcAft>
                    <a:spcPts val="600"/>
                  </a:spcAft>
                  <a:buFontTx/>
                  <a:buNone/>
                </a:pPr>
                <a:endParaRPr lang="en-US" sz="2400" b="1" dirty="0">
                  <a:solidFill>
                    <a:srgbClr val="A50021"/>
                  </a:solidFill>
                </a:endParaRPr>
              </a:p>
              <a:p>
                <a:pPr algn="ctr">
                  <a:lnSpc>
                    <a:spcPct val="80000"/>
                  </a:lnSpc>
                  <a:spcAft>
                    <a:spcPts val="600"/>
                  </a:spcAft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𝐃𝐞𝐜</m:t>
                      </m:r>
                      <m:r>
                        <a:rPr lang="pl-PL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((</m:t>
                      </m:r>
                      <m:r>
                        <a:rPr lang="pl-PL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pl-PL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pl-PL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),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pl-PL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pl-PL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pl-PL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𝐞𝐜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  <m:d>
                            <m:dPr>
                              <m:ctrlPr>
                                <a:rPr lang="pl-PL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l-PL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l-PL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pl-PL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  <m:sup>
                                  <m:r>
                                    <a:rPr lang="pl-PL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sup>
                              </m:sSubSup>
                              <m:r>
                                <a:rPr lang="en-US" sz="2400" b="1" i="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𝐦𝐨𝐝</m:t>
                              </m:r>
                              <m:r>
                                <a:rPr lang="en-US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</m:d>
                          <m:r>
                            <a:rPr lang="pl-P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400" b="1" i="1" baseline="-250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012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49" y="1553919"/>
                <a:ext cx="9144000" cy="277686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5369" y="90245"/>
            <a:ext cx="8549360" cy="1325563"/>
          </a:xfrm>
        </p:spPr>
        <p:txBody>
          <a:bodyPr>
            <a:normAutofit/>
          </a:bodyPr>
          <a:lstStyle/>
          <a:p>
            <a:r>
              <a:rPr lang="en-US" dirty="0"/>
              <a:t>Idea: </a:t>
            </a:r>
            <a:r>
              <a:rPr lang="en-US" dirty="0" smtClean="0"/>
              <a:t>instead </a:t>
            </a:r>
            <a:r>
              <a:rPr lang="en-US" dirty="0"/>
              <a:t>of truncating – hash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69271" y="4744578"/>
            <a:ext cx="83922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/>
              <a:t>But </a:t>
            </a:r>
            <a:r>
              <a:rPr lang="en-US" sz="2400" dirty="0"/>
              <a:t>can we prove anything about it</a:t>
            </a:r>
            <a:r>
              <a:rPr lang="en-US" sz="2400" dirty="0" smtClean="0"/>
              <a:t>?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en-US" sz="2400" dirty="0"/>
          </a:p>
          <a:p>
            <a:pPr algn="r">
              <a:lnSpc>
                <a:spcPct val="80000"/>
              </a:lnSpc>
              <a:buFontTx/>
              <a:buNone/>
            </a:pPr>
            <a:r>
              <a:rPr lang="en-US" sz="2400" dirty="0"/>
              <a:t>depends...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284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uiExpand="1" build="p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5598595"/>
            <a:ext cx="9144000" cy="5715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74320" rIns="274320" anchor="ctr"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Remember the </a:t>
            </a:r>
            <a:r>
              <a:rPr lang="en-US" sz="2400" b="1"/>
              <a:t>Random Oracle Model</a:t>
            </a:r>
            <a:r>
              <a:rPr lang="en-US" sz="2400"/>
              <a:t>?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037" name="Rectangle 5"/>
              <p:cNvSpPr>
                <a:spLocks noChangeArrowheads="1"/>
              </p:cNvSpPr>
              <p:nvPr/>
            </p:nvSpPr>
            <p:spPr bwMode="auto">
              <a:xfrm>
                <a:off x="0" y="3155832"/>
                <a:ext cx="9144000" cy="9144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lIns="274320" rIns="274320" anchor="ctr"/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2400" dirty="0"/>
                  <a:t>We have to assume that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2400" b="1" dirty="0">
                    <a:solidFill>
                      <a:srgbClr val="A50021"/>
                    </a:solidFill>
                  </a:rPr>
                  <a:t> </a:t>
                </a:r>
                <a:r>
                  <a:rPr lang="en-US" sz="2400" dirty="0"/>
                  <a:t>“outputs </a:t>
                </a:r>
                <a:r>
                  <a:rPr lang="en-US" sz="2400" b="1" dirty="0"/>
                  <a:t>random values </a:t>
                </a:r>
                <a:r>
                  <a:rPr lang="en-US" sz="2400" dirty="0"/>
                  <a:t>on different inputs”.</a:t>
                </a:r>
              </a:p>
            </p:txBody>
          </p:sp>
        </mc:Choice>
        <mc:Fallback xmlns="">
          <p:sp>
            <p:nvSpPr>
              <p:cNvPr id="44037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155832"/>
                <a:ext cx="9144000" cy="9144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038" name="Rectangle 6"/>
              <p:cNvSpPr>
                <a:spLocks noChangeArrowheads="1"/>
              </p:cNvSpPr>
              <p:nvPr/>
            </p:nvSpPr>
            <p:spPr bwMode="auto">
              <a:xfrm>
                <a:off x="0" y="4529613"/>
                <a:ext cx="9144000" cy="6096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lIns="274320" rIns="274320" anchor="ctr"/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2400" dirty="0"/>
                  <a:t>This can be formalized by modeling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2400" dirty="0"/>
                  <a:t> as </a:t>
                </a:r>
                <a:r>
                  <a:rPr lang="en-US" sz="2400" b="1" dirty="0"/>
                  <a:t>random oracle.</a:t>
                </a:r>
              </a:p>
            </p:txBody>
          </p:sp>
        </mc:Choice>
        <mc:Fallback xmlns="">
          <p:sp>
            <p:nvSpPr>
              <p:cNvPr id="4403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529613"/>
                <a:ext cx="9144000" cy="6096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036" name="Rectangle 4"/>
              <p:cNvSpPr>
                <a:spLocks noChangeArrowheads="1"/>
              </p:cNvSpPr>
              <p:nvPr/>
            </p:nvSpPr>
            <p:spPr bwMode="auto">
              <a:xfrm>
                <a:off x="0" y="1782051"/>
                <a:ext cx="9144000" cy="9144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lIns="274320" rIns="274320" anchor="ctr"/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2400" dirty="0"/>
                  <a:t>If we just assume that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2400" dirty="0"/>
                  <a:t> is collision-resistant we cannot prove anything...</a:t>
                </a:r>
              </a:p>
            </p:txBody>
          </p:sp>
        </mc:Choice>
        <mc:Fallback xmlns="">
          <p:sp>
            <p:nvSpPr>
              <p:cNvPr id="4403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782051"/>
                <a:ext cx="9144000" cy="9144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034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185475" y="226797"/>
                <a:ext cx="7886700" cy="1325563"/>
              </a:xfrm>
            </p:spPr>
            <p:txBody>
              <a:bodyPr/>
              <a:lstStyle/>
              <a:p>
                <a:r>
                  <a:rPr lang="en-US" sz="4000" dirty="0"/>
                  <a:t>Which properties should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4000" dirty="0"/>
                  <a:t> have?</a:t>
                </a:r>
              </a:p>
            </p:txBody>
          </p:sp>
        </mc:Choice>
        <mc:Fallback xmlns="">
          <p:sp>
            <p:nvSpPr>
              <p:cNvPr id="4403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5475" y="226797"/>
                <a:ext cx="7886700" cy="1325563"/>
              </a:xfrm>
              <a:blipFill rotWithShape="0">
                <a:blip r:embed="rId6"/>
                <a:stretch>
                  <a:fillRect l="-270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371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9" grpId="0" animBg="1"/>
      <p:bldP spid="44037" grpId="0" animBg="1"/>
      <p:bldP spid="44038" grpId="0" animBg="1"/>
      <p:bldP spid="44036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653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Random oracle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8596" y="1857364"/>
                <a:ext cx="8576530" cy="571504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dirty="0" smtClean="0"/>
                  <a:t>hash functions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random oracle</a:t>
                </a:r>
                <a:r>
                  <a:rPr lang="en-US" dirty="0"/>
                  <a:t>s</a:t>
                </a:r>
                <a:endParaRPr lang="en-US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596" y="1857364"/>
                <a:ext cx="8576530" cy="571504"/>
              </a:xfrm>
              <a:blipFill rotWithShape="0">
                <a:blip r:embed="rId3"/>
                <a:stretch>
                  <a:fillRect l="-1421" t="-19355" b="-1397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4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2928934"/>
            <a:ext cx="2143140" cy="237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934038" y="4865728"/>
                <a:ext cx="2367123" cy="40011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it-IT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it-IT" sz="20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0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it-IT" sz="20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20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pl-PL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→ {</m:t>
                      </m:r>
                      <m:r>
                        <a:rPr lang="it-IT" sz="20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𝟎</m:t>
                      </m:r>
                      <m:r>
                        <a:rPr lang="it-IT" sz="20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,</m:t>
                      </m:r>
                      <m:r>
                        <a:rPr lang="it-IT" sz="20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𝟏</m:t>
                      </m:r>
                      <m:r>
                        <a:rPr lang="it-IT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}</m:t>
                      </m:r>
                      <m:r>
                        <a:rPr lang="it-IT" sz="2000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𝑳</m:t>
                      </m:r>
                    </m:oMath>
                  </m:oMathPara>
                </a14:m>
                <a:endParaRPr lang="it-IT" sz="2000" b="1" dirty="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038" y="4865728"/>
                <a:ext cx="2367123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ular Callout 9"/>
          <p:cNvSpPr/>
          <p:nvPr/>
        </p:nvSpPr>
        <p:spPr>
          <a:xfrm>
            <a:off x="5666735" y="4572696"/>
            <a:ext cx="2786082" cy="714380"/>
          </a:xfrm>
          <a:prstGeom prst="wedgeRectCallout">
            <a:avLst>
              <a:gd name="adj1" fmla="val -67719"/>
              <a:gd name="adj2" fmla="val 1999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 completely random function</a:t>
            </a:r>
            <a:endParaRPr lang="en-US" sz="2000" dirty="0"/>
          </a:p>
        </p:txBody>
      </p:sp>
      <p:grpSp>
        <p:nvGrpSpPr>
          <p:cNvPr id="4" name="Group 10"/>
          <p:cNvGrpSpPr/>
          <p:nvPr/>
        </p:nvGrpSpPr>
        <p:grpSpPr>
          <a:xfrm>
            <a:off x="1357290" y="3524809"/>
            <a:ext cx="1500198" cy="400110"/>
            <a:chOff x="714348" y="4514829"/>
            <a:chExt cx="1500198" cy="40011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714348" y="4714884"/>
              <a:ext cx="1500198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298053" y="4514829"/>
                  <a:ext cx="357727" cy="400110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053" y="4514829"/>
                  <a:ext cx="357727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11"/>
          <p:cNvGrpSpPr/>
          <p:nvPr/>
        </p:nvGrpSpPr>
        <p:grpSpPr>
          <a:xfrm>
            <a:off x="1360998" y="4095713"/>
            <a:ext cx="1428760" cy="400110"/>
            <a:chOff x="714348" y="5094314"/>
            <a:chExt cx="1428760" cy="400110"/>
          </a:xfrm>
        </p:grpSpPr>
        <p:cxnSp>
          <p:nvCxnSpPr>
            <p:cNvPr id="16" name="Straight Arrow Connector 15"/>
            <p:cNvCxnSpPr/>
            <p:nvPr/>
          </p:nvCxnSpPr>
          <p:spPr>
            <a:xfrm rot="10800000">
              <a:off x="714348" y="5286388"/>
              <a:ext cx="142876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099785" y="5094314"/>
                  <a:ext cx="801822" cy="400110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9785" y="5094314"/>
                  <a:ext cx="801822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8529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Security proof – the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0" y="1214422"/>
                <a:ext cx="9144000" cy="38779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2400" dirty="0" smtClean="0"/>
                  <a:t> – a hash function  </a:t>
                </a:r>
                <a14:m>
                  <m:oMath xmlns:m="http://schemas.openxmlformats.org/officeDocument/2006/math">
                    <m:r>
                      <a:rPr lang="pl-PL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𝐄𝐧𝐜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((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),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:= (</m:t>
                    </m:r>
                    <m:sSup>
                      <m:sSup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p>
                    </m:sSup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l-PL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pl-PL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𝐄𝐧𝐜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’(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), 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14422"/>
                <a:ext cx="9144000" cy="3877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0" y="2166858"/>
            <a:ext cx="9144000" cy="3951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16000"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400" dirty="0" smtClean="0"/>
              <a:t>Why is this scheme secure in the </a:t>
            </a:r>
            <a:r>
              <a:rPr lang="en-US" sz="2400" b="1" dirty="0" smtClean="0">
                <a:solidFill>
                  <a:srgbClr val="0070C0"/>
                </a:solidFill>
              </a:rPr>
              <a:t>random oracle model</a:t>
            </a:r>
            <a:r>
              <a:rPr lang="en-US" sz="2400" dirty="0" smtClean="0"/>
              <a:t>?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0" y="2809800"/>
                <a:ext cx="9144000" cy="69063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lIns="216000">
                <a:spAutoFit/>
              </a:bodyPr>
              <a:lstStyle/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en-US" sz="2400" dirty="0" smtClean="0"/>
                  <a:t>Because, as long as the adversary did not query the oracle on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400" dirty="0" smtClean="0"/>
                  <a:t>, the value of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 smtClean="0">
                    <a:solidFill>
                      <a:srgbClr val="A50021"/>
                    </a:solidFill>
                  </a:rPr>
                  <a:t> </a:t>
                </a:r>
                <a:r>
                  <a:rPr lang="en-US" sz="2400" dirty="0" smtClean="0"/>
                  <a:t>is completely random.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09800"/>
                <a:ext cx="9144000" cy="69063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0" y="3738494"/>
                <a:ext cx="9144000" cy="69063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lIns="216000">
                <a:spAutoFit/>
              </a:bodyPr>
              <a:lstStyle/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en-US" sz="2400" dirty="0" smtClean="0"/>
                  <a:t>To learn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the adversary would need to compute it from </a:t>
                </a:r>
                <a14:m>
                  <m:oMath xmlns:m="http://schemas.openxmlformats.org/officeDocument/2006/math"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pl-PL" sz="2400" b="1" i="1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l-PL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2400" dirty="0" smtClean="0"/>
                  <a:t>, so he would need to invert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RSA</a:t>
                </a:r>
                <a:r>
                  <a:rPr lang="en-US" sz="2400" dirty="0" smtClean="0"/>
                  <a:t>.</a:t>
                </a:r>
                <a:endParaRPr lang="pl-PL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38494"/>
                <a:ext cx="9144000" cy="69063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0" y="4667188"/>
                <a:ext cx="9144000" cy="69063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lIns="216000">
                <a:spAutoFit/>
              </a:bodyPr>
              <a:lstStyle/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pl-PL" sz="2400" dirty="0" smtClean="0"/>
                  <a:t>So (with a very high probability) from the point of view of the adversary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sz="2400" b="1" dirty="0" smtClean="0">
                    <a:solidFill>
                      <a:srgbClr val="A50021"/>
                    </a:solidFill>
                  </a:rPr>
                  <a:t> </a:t>
                </a:r>
                <a:r>
                  <a:rPr lang="pl-PL" sz="2400" dirty="0" smtClean="0"/>
                  <a:t>is random.</a:t>
                </a:r>
                <a:endParaRPr lang="pl-PL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67188"/>
                <a:ext cx="9144000" cy="6906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0" y="5643578"/>
                <a:ext cx="9144000" cy="69063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lIns="216000">
                <a:spAutoFit/>
              </a:bodyPr>
              <a:lstStyle/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pl-PL" sz="2400" dirty="0" smtClean="0"/>
                  <a:t>Therefore the </a:t>
                </a:r>
                <a:r>
                  <a:rPr lang="pl-PL" sz="2400" b="1" dirty="0" smtClean="0"/>
                  <a:t>CCA</a:t>
                </a:r>
                <a:r>
                  <a:rPr lang="it-IT" sz="2400" b="1" dirty="0" smtClean="0"/>
                  <a:t>-</a:t>
                </a:r>
                <a:r>
                  <a:rPr lang="pl-PL" sz="2400" b="1" dirty="0" smtClean="0"/>
                  <a:t>security </a:t>
                </a:r>
                <a:r>
                  <a:rPr lang="pl-PL" sz="2400" dirty="0" smtClean="0"/>
                  <a:t>of </a:t>
                </a:r>
                <a14:m>
                  <m:oMath xmlns:m="http://schemas.openxmlformats.org/officeDocument/2006/math"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𝐄𝐧𝐜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𝐃𝐞𝐜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pl-PL" sz="2400" dirty="0" smtClean="0"/>
                  <a:t>follows from the </a:t>
                </a:r>
                <a:r>
                  <a:rPr lang="pl-PL" sz="2400" b="1" dirty="0" smtClean="0"/>
                  <a:t>CCA-security </a:t>
                </a:r>
                <a:r>
                  <a:rPr lang="pl-PL" sz="2400" dirty="0" smtClean="0"/>
                  <a:t>of </a:t>
                </a:r>
                <a14:m>
                  <m:oMath xmlns:m="http://schemas.openxmlformats.org/officeDocument/2006/math"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𝐄𝐧𝐜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’,</m:t>
                    </m:r>
                    <m:r>
                      <a:rPr lang="pl-PL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𝐃𝐞𝐜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’)</m:t>
                    </m:r>
                  </m:oMath>
                </a14:m>
                <a:r>
                  <a:rPr lang="pl-PL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43578"/>
                <a:ext cx="9144000" cy="69063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899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drawback </a:t>
            </a:r>
            <a:r>
              <a:rPr lang="pl-PL" dirty="0" smtClean="0"/>
              <a:t>of </a:t>
            </a:r>
            <a:r>
              <a:rPr lang="en-US" dirty="0" smtClean="0"/>
              <a:t>this method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𝐄𝐧𝐜</m:t>
                      </m:r>
                      <m:r>
                        <a:rPr lang="pl-PL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((</m:t>
                      </m:r>
                      <m:r>
                        <a:rPr lang="pl-PL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pl-PL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l-PL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pl-PL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),</m:t>
                      </m:r>
                      <m:r>
                        <a:rPr lang="pl-PL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pl-PL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:= (</m:t>
                      </m:r>
                      <m:sSup>
                        <m:sSupPr>
                          <m:ctrlP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p>
                      </m:sSup>
                      <m:r>
                        <a:rPr lang="pl-PL" sz="28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sz="2800" b="1" i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𝐦𝐨𝐝</m:t>
                      </m:r>
                      <m:r>
                        <a:rPr lang="pl-PL" sz="28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sz="28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pl-PL" sz="28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l-PL" sz="2800" b="1" i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𝐄𝐧𝐜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pl-PL" sz="28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28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8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), </m:t>
                      </m:r>
                      <m:r>
                        <a:rPr lang="pl-PL" sz="28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pl-PL" sz="28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80000"/>
                  </a:lnSpc>
                  <a:buFontTx/>
                  <a:buNone/>
                </a:pPr>
                <a:endParaRPr lang="pl-PL" sz="2800" dirty="0"/>
              </a:p>
              <a:p>
                <a:pPr marL="0" indent="0">
                  <a:lnSpc>
                    <a:spcPct val="80000"/>
                  </a:lnSpc>
                  <a:buFontTx/>
                  <a:buNone/>
                </a:pPr>
                <a:r>
                  <a:rPr lang="pl-PL" sz="2800" dirty="0"/>
                  <a:t>The ciphertext is </a:t>
                </a:r>
                <a:r>
                  <a:rPr lang="pl-PL" sz="2800" dirty="0" smtClean="0"/>
                  <a:t>longer </a:t>
                </a:r>
                <a:r>
                  <a:rPr lang="pl-PL" sz="2800" dirty="0"/>
                  <a:t>than </a:t>
                </a:r>
                <a14:m>
                  <m:oMath xmlns:m="http://schemas.openxmlformats.org/officeDocument/2006/math">
                    <m:r>
                      <a:rPr lang="pl-PL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it-IT" sz="2800" dirty="0" smtClean="0"/>
                  <a:t> </a:t>
                </a:r>
                <a:r>
                  <a:rPr lang="en-US" sz="2800" dirty="0" smtClean="0"/>
                  <a:t>even</a:t>
                </a:r>
                <a:r>
                  <a:rPr lang="it-IT" sz="2800" dirty="0" smtClean="0"/>
                  <a:t> </a:t>
                </a:r>
                <a:r>
                  <a:rPr lang="en-US" sz="2800" dirty="0" smtClean="0"/>
                  <a:t>if</a:t>
                </a:r>
                <a:r>
                  <a:rPr lang="pl-PL" sz="2800" dirty="0" smtClean="0"/>
                  <a:t> </a:t>
                </a:r>
                <a:r>
                  <a:rPr lang="pl-PL" sz="2800" dirty="0"/>
                  <a:t>the message is short.</a:t>
                </a:r>
              </a:p>
              <a:p>
                <a:pPr>
                  <a:lnSpc>
                    <a:spcPct val="80000"/>
                  </a:lnSpc>
                  <a:buFontTx/>
                  <a:buNone/>
                </a:pPr>
                <a:endParaRPr lang="pl-PL" sz="2800" dirty="0"/>
              </a:p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pl-PL" sz="2800" dirty="0"/>
                  <a:t>Therefore in practice another method is used</a:t>
                </a:r>
                <a:r>
                  <a:rPr lang="en-US" sz="2800" dirty="0"/>
                  <a:t>:</a:t>
                </a:r>
                <a:endParaRPr lang="pl-PL" sz="2800" dirty="0"/>
              </a:p>
              <a:p>
                <a:pPr>
                  <a:lnSpc>
                    <a:spcPct val="80000"/>
                  </a:lnSpc>
                  <a:buFontTx/>
                  <a:buNone/>
                </a:pPr>
                <a:endParaRPr lang="pl-PL" sz="2800" dirty="0"/>
              </a:p>
              <a:p>
                <a:pPr algn="ctr">
                  <a:lnSpc>
                    <a:spcPct val="80000"/>
                  </a:lnSpc>
                  <a:buFontTx/>
                  <a:buNone/>
                </a:pPr>
                <a:r>
                  <a:rPr lang="en-US" sz="2800" b="1" dirty="0"/>
                  <a:t>Optimal Asymmetric Encryption Padding</a:t>
                </a:r>
                <a:r>
                  <a:rPr lang="pl-PL" sz="2800" b="1" dirty="0"/>
                  <a:t> (OAEP)</a:t>
                </a:r>
                <a:r>
                  <a:rPr lang="pl-PL" sz="2800" dirty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491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546" t="-7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283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Optimal Asymmetric Encryption Padding</a:t>
            </a:r>
            <a:r>
              <a:rPr lang="pl-PL" sz="4000"/>
              <a:t> (OAEP) – the history</a:t>
            </a:r>
            <a:endParaRPr lang="en-US" sz="400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2400" b="1" dirty="0"/>
              <a:t>Introduced in</a:t>
            </a:r>
            <a:r>
              <a:rPr lang="pl-PL" sz="2400" dirty="0"/>
              <a:t>:</a:t>
            </a:r>
            <a:br>
              <a:rPr lang="pl-PL" sz="2400" dirty="0"/>
            </a:br>
            <a:r>
              <a:rPr lang="pl-PL" sz="2400" b="1" dirty="0">
                <a:solidFill>
                  <a:srgbClr val="00B050"/>
                </a:solidFill>
              </a:rPr>
              <a:t>[</a:t>
            </a:r>
            <a:r>
              <a:rPr lang="en-US" sz="2400" b="1" dirty="0">
                <a:solidFill>
                  <a:srgbClr val="00B050"/>
                </a:solidFill>
              </a:rPr>
              <a:t>M. </a:t>
            </a:r>
            <a:r>
              <a:rPr lang="en-US" sz="2400" b="1" dirty="0" err="1">
                <a:solidFill>
                  <a:srgbClr val="00B050"/>
                </a:solidFill>
              </a:rPr>
              <a:t>Bellare</a:t>
            </a:r>
            <a:r>
              <a:rPr lang="en-US" sz="2400" b="1" dirty="0">
                <a:solidFill>
                  <a:srgbClr val="00B050"/>
                </a:solidFill>
              </a:rPr>
              <a:t>, P. </a:t>
            </a:r>
            <a:r>
              <a:rPr lang="en-US" sz="2400" b="1" dirty="0" err="1">
                <a:solidFill>
                  <a:srgbClr val="00B050"/>
                </a:solidFill>
              </a:rPr>
              <a:t>Rogaway</a:t>
            </a:r>
            <a:r>
              <a:rPr lang="en-US" sz="2400" b="1" dirty="0">
                <a:solidFill>
                  <a:srgbClr val="00B050"/>
                </a:solidFill>
              </a:rPr>
              <a:t>. </a:t>
            </a:r>
            <a:r>
              <a:rPr lang="en-US" sz="2400" b="1" i="1" dirty="0">
                <a:solidFill>
                  <a:srgbClr val="00B050"/>
                </a:solidFill>
              </a:rPr>
              <a:t>Optimal Asymmetric Encryption -- How to encrypt with RSA.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Eurocrypt</a:t>
            </a:r>
            <a:r>
              <a:rPr lang="en-US" sz="2400" b="1" dirty="0">
                <a:solidFill>
                  <a:srgbClr val="00B050"/>
                </a:solidFill>
              </a:rPr>
              <a:t> '94</a:t>
            </a:r>
            <a:r>
              <a:rPr lang="pl-PL" sz="2400" b="1" dirty="0">
                <a:solidFill>
                  <a:srgbClr val="00B050"/>
                </a:solidFill>
              </a:rPr>
              <a:t>]</a:t>
            </a:r>
            <a:br>
              <a:rPr lang="pl-PL" sz="2400" b="1" dirty="0">
                <a:solidFill>
                  <a:srgbClr val="00B050"/>
                </a:solidFill>
              </a:rPr>
            </a:br>
            <a:endParaRPr lang="pl-PL" sz="2400" b="1" dirty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</a:pPr>
            <a:r>
              <a:rPr lang="pl-PL" sz="2400" b="1" dirty="0"/>
              <a:t>An error in the security proof was spoted in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b="1" dirty="0">
                <a:solidFill>
                  <a:srgbClr val="00B050"/>
                </a:solidFill>
              </a:rPr>
              <a:t>[V. Shup. </a:t>
            </a:r>
            <a:r>
              <a:rPr lang="en-US" sz="2400" b="1" i="1" dirty="0">
                <a:solidFill>
                  <a:srgbClr val="00B050"/>
                </a:solidFill>
              </a:rPr>
              <a:t>OAEP Reconsidered</a:t>
            </a:r>
            <a:r>
              <a:rPr lang="pl-PL" sz="2400" b="1" i="1" dirty="0">
                <a:solidFill>
                  <a:srgbClr val="00B050"/>
                </a:solidFill>
              </a:rPr>
              <a:t>. </a:t>
            </a:r>
            <a:r>
              <a:rPr lang="pl-PL" sz="2400" b="1" dirty="0">
                <a:solidFill>
                  <a:srgbClr val="00B050"/>
                </a:solidFill>
              </a:rPr>
              <a:t>Crypto ’01]</a:t>
            </a:r>
            <a:br>
              <a:rPr lang="pl-PL" sz="2400" b="1" dirty="0">
                <a:solidFill>
                  <a:srgbClr val="00B050"/>
                </a:solidFill>
              </a:rPr>
            </a:br>
            <a:endParaRPr lang="pl-PL" sz="2400" b="1" dirty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</a:pPr>
            <a:r>
              <a:rPr lang="pl-PL" sz="2400" b="1" dirty="0"/>
              <a:t>This error was repa</a:t>
            </a:r>
            <a:r>
              <a:rPr lang="en-US" sz="2400" b="1" dirty="0" err="1"/>
              <a:t>i</a:t>
            </a:r>
            <a:r>
              <a:rPr lang="pl-PL" sz="2400" b="1" dirty="0"/>
              <a:t>red in</a:t>
            </a:r>
            <a:br>
              <a:rPr lang="pl-PL" sz="2400" b="1" dirty="0"/>
            </a:br>
            <a:r>
              <a:rPr lang="pl-PL" sz="2400" b="1" dirty="0" smtClean="0">
                <a:solidFill>
                  <a:srgbClr val="00B050"/>
                </a:solidFill>
              </a:rPr>
              <a:t>[E.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Fujisaki, T</a:t>
            </a:r>
            <a:r>
              <a:rPr lang="pl-PL" sz="2400" b="1" dirty="0">
                <a:solidFill>
                  <a:srgbClr val="00B050"/>
                </a:solidFill>
              </a:rPr>
              <a:t>.</a:t>
            </a:r>
            <a:r>
              <a:rPr lang="en-US" sz="2400" b="1" dirty="0">
                <a:solidFill>
                  <a:srgbClr val="00B050"/>
                </a:solidFill>
              </a:rPr>
              <a:t> Okamoto, D</a:t>
            </a:r>
            <a:r>
              <a:rPr lang="pl-PL" sz="2400" b="1" dirty="0">
                <a:solidFill>
                  <a:srgbClr val="00B050"/>
                </a:solidFill>
              </a:rPr>
              <a:t>.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Pointcheval</a:t>
            </a:r>
            <a:r>
              <a:rPr lang="en-US" sz="2400" b="1" dirty="0">
                <a:solidFill>
                  <a:srgbClr val="00B050"/>
                </a:solidFill>
              </a:rPr>
              <a:t>, and J</a:t>
            </a:r>
            <a:r>
              <a:rPr lang="pl-PL" sz="2400" b="1" dirty="0">
                <a:solidFill>
                  <a:srgbClr val="00B050"/>
                </a:solidFill>
              </a:rPr>
              <a:t>.</a:t>
            </a:r>
            <a:r>
              <a:rPr lang="en-US" sz="2400" b="1" dirty="0">
                <a:solidFill>
                  <a:srgbClr val="00B050"/>
                </a:solidFill>
              </a:rPr>
              <a:t> Stern. </a:t>
            </a:r>
            <a:r>
              <a:rPr lang="en-US" sz="2400" b="1" i="1" dirty="0">
                <a:solidFill>
                  <a:srgbClr val="00B050"/>
                </a:solidFill>
              </a:rPr>
              <a:t>RSA-OAEP is secure under the RSA assumption</a:t>
            </a:r>
            <a:r>
              <a:rPr lang="en-US" sz="2400" b="1" dirty="0">
                <a:solidFill>
                  <a:srgbClr val="00B050"/>
                </a:solidFill>
              </a:rPr>
              <a:t>. </a:t>
            </a:r>
            <a:r>
              <a:rPr lang="pl-PL" sz="2400" b="1" dirty="0">
                <a:solidFill>
                  <a:srgbClr val="00B050"/>
                </a:solidFill>
              </a:rPr>
              <a:t>Crypto ’01]</a:t>
            </a:r>
            <a:endParaRPr lang="en-US" sz="2400" b="1" dirty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It is now a part of a </a:t>
            </a:r>
            <a:r>
              <a:rPr lang="en-US" sz="2400" b="1" dirty="0">
                <a:solidFill>
                  <a:srgbClr val="0070C0"/>
                </a:solidFill>
              </a:rPr>
              <a:t>PKCS#1 v. 2.0 </a:t>
            </a:r>
            <a:r>
              <a:rPr lang="en-US" sz="2400" dirty="0"/>
              <a:t>standard.</a:t>
            </a:r>
          </a:p>
        </p:txBody>
      </p:sp>
    </p:spTree>
    <p:extLst>
      <p:ext uri="{BB962C8B-B14F-4D97-AF65-F5344CB8AC3E}">
        <p14:creationId xmlns:p14="http://schemas.microsoft.com/office/powerpoint/2010/main" val="408079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712" y="-76200"/>
            <a:ext cx="2850138" cy="1143000"/>
          </a:xfrm>
        </p:spPr>
        <p:txBody>
          <a:bodyPr/>
          <a:lstStyle/>
          <a:p>
            <a:r>
              <a:rPr lang="pl-PL" sz="3600" dirty="0"/>
              <a:t>OAEP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45764" y="1776948"/>
                <a:ext cx="1989600" cy="457201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l-PL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𝐎𝐀𝐄𝐏</m:t>
                      </m:r>
                      <m:r>
                        <a:rPr lang="pl-PL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l-PL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pl-PL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:=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2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45764" y="1776948"/>
                <a:ext cx="1989600" cy="457201"/>
              </a:xfrm>
              <a:blipFill rotWithShape="0">
                <a:blip r:embed="rId5"/>
                <a:stretch>
                  <a:fillRect l="-612" t="-2667" b="-533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204" name="Rectangle 4"/>
              <p:cNvSpPr>
                <a:spLocks noChangeArrowheads="1"/>
              </p:cNvSpPr>
              <p:nvPr/>
            </p:nvSpPr>
            <p:spPr bwMode="auto">
              <a:xfrm>
                <a:off x="856822" y="2913949"/>
                <a:ext cx="1828800" cy="5334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20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6822" y="2913949"/>
                <a:ext cx="1828800" cy="5334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205" name="Rectangle 5"/>
              <p:cNvSpPr>
                <a:spLocks noChangeArrowheads="1"/>
              </p:cNvSpPr>
              <p:nvPr/>
            </p:nvSpPr>
            <p:spPr bwMode="auto">
              <a:xfrm>
                <a:off x="2761822" y="2913949"/>
                <a:ext cx="1828800" cy="5334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pl-PL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pl-PL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205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61822" y="2913949"/>
                <a:ext cx="1828800" cy="5334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206" name="Rectangle 6"/>
              <p:cNvSpPr>
                <a:spLocks noChangeArrowheads="1"/>
              </p:cNvSpPr>
              <p:nvPr/>
            </p:nvSpPr>
            <p:spPr bwMode="auto">
              <a:xfrm>
                <a:off x="4666822" y="2913949"/>
                <a:ext cx="3733800" cy="5334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en-US" sz="2000" b="1" dirty="0" smtClean="0"/>
                  <a:t>random</a:t>
                </a:r>
                <a:r>
                  <a:rPr lang="pl-PL" sz="2000" b="1" dirty="0" smtClean="0">
                    <a:solidFill>
                      <a:srgbClr val="A5002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l-PL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20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66822" y="2913949"/>
                <a:ext cx="3733800" cy="5334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07" name="AutoShape 7"/>
          <p:cNvSpPr>
            <a:spLocks/>
          </p:cNvSpPr>
          <p:nvPr/>
        </p:nvSpPr>
        <p:spPr bwMode="auto">
          <a:xfrm rot="16200000">
            <a:off x="2418922" y="1961449"/>
            <a:ext cx="533400" cy="3810000"/>
          </a:xfrm>
          <a:prstGeom prst="leftBrace">
            <a:avLst>
              <a:gd name="adj1" fmla="val 5952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1209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57022" y="4437949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1210" name="AutoShape 10"/>
          <p:cNvCxnSpPr>
            <a:cxnSpLocks noChangeShapeType="1"/>
            <a:stCxn id="51207" idx="1"/>
          </p:cNvCxnSpPr>
          <p:nvPr/>
        </p:nvCxnSpPr>
        <p:spPr bwMode="auto">
          <a:xfrm>
            <a:off x="2685622" y="4133149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6571822" y="3447349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12" name="Rectangle 12"/>
              <p:cNvSpPr>
                <a:spLocks noChangeArrowheads="1"/>
              </p:cNvSpPr>
              <p:nvPr/>
            </p:nvSpPr>
            <p:spPr bwMode="auto">
              <a:xfrm>
                <a:off x="4362022" y="4361749"/>
                <a:ext cx="609600" cy="6096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212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2022" y="4361749"/>
                <a:ext cx="609600" cy="60960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213" name="AutoShape 13"/>
          <p:cNvCxnSpPr>
            <a:cxnSpLocks noChangeShapeType="1"/>
            <a:stCxn id="51211" idx="1"/>
            <a:endCxn id="51212" idx="3"/>
          </p:cNvCxnSpPr>
          <p:nvPr/>
        </p:nvCxnSpPr>
        <p:spPr bwMode="auto">
          <a:xfrm flipH="1">
            <a:off x="4971622" y="4666549"/>
            <a:ext cx="1600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1214" name="AutoShape 14"/>
          <p:cNvCxnSpPr>
            <a:cxnSpLocks noChangeShapeType="1"/>
            <a:stCxn id="51212" idx="1"/>
          </p:cNvCxnSpPr>
          <p:nvPr/>
        </p:nvCxnSpPr>
        <p:spPr bwMode="auto">
          <a:xfrm flipH="1">
            <a:off x="2914222" y="4666549"/>
            <a:ext cx="1447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1216" name="AutoShape 16"/>
          <p:cNvCxnSpPr>
            <a:cxnSpLocks noChangeShapeType="1"/>
          </p:cNvCxnSpPr>
          <p:nvPr/>
        </p:nvCxnSpPr>
        <p:spPr bwMode="auto">
          <a:xfrm>
            <a:off x="2685622" y="4895149"/>
            <a:ext cx="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217" name="Rectangle 17"/>
              <p:cNvSpPr>
                <a:spLocks noChangeArrowheads="1"/>
              </p:cNvSpPr>
              <p:nvPr/>
            </p:nvSpPr>
            <p:spPr bwMode="auto">
              <a:xfrm>
                <a:off x="4362022" y="5276149"/>
                <a:ext cx="609600" cy="6096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217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2022" y="5276149"/>
                <a:ext cx="609600" cy="60960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218" name="AutoShape 18"/>
          <p:cNvCxnSpPr>
            <a:cxnSpLocks noChangeShapeType="1"/>
            <a:endCxn id="51217" idx="1"/>
          </p:cNvCxnSpPr>
          <p:nvPr/>
        </p:nvCxnSpPr>
        <p:spPr bwMode="auto">
          <a:xfrm>
            <a:off x="2685622" y="5580949"/>
            <a:ext cx="1676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pic>
        <p:nvPicPr>
          <p:cNvPr id="51219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43222" y="5352349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1220" name="AutoShape 20"/>
          <p:cNvCxnSpPr>
            <a:cxnSpLocks noChangeShapeType="1"/>
            <a:stCxn id="51217" idx="3"/>
          </p:cNvCxnSpPr>
          <p:nvPr/>
        </p:nvCxnSpPr>
        <p:spPr bwMode="auto">
          <a:xfrm>
            <a:off x="4971622" y="5580949"/>
            <a:ext cx="1371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1221" name="AutoShape 21"/>
          <p:cNvCxnSpPr>
            <a:cxnSpLocks noChangeShapeType="1"/>
          </p:cNvCxnSpPr>
          <p:nvPr/>
        </p:nvCxnSpPr>
        <p:spPr bwMode="auto">
          <a:xfrm>
            <a:off x="6571822" y="4437949"/>
            <a:ext cx="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222" name="Rectangle 22"/>
              <p:cNvSpPr>
                <a:spLocks noChangeArrowheads="1"/>
              </p:cNvSpPr>
              <p:nvPr/>
            </p:nvSpPr>
            <p:spPr bwMode="auto">
              <a:xfrm>
                <a:off x="780622" y="6102350"/>
                <a:ext cx="3810000" cy="5334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222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0622" y="6102350"/>
                <a:ext cx="3810000" cy="53340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223" name="Rectangle 23"/>
              <p:cNvSpPr>
                <a:spLocks noChangeArrowheads="1"/>
              </p:cNvSpPr>
              <p:nvPr/>
            </p:nvSpPr>
            <p:spPr bwMode="auto">
              <a:xfrm>
                <a:off x="4666822" y="6102350"/>
                <a:ext cx="3810000" cy="5334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223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66822" y="6102350"/>
                <a:ext cx="3810000" cy="53340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224" name="AutoShape 24"/>
          <p:cNvCxnSpPr>
            <a:cxnSpLocks noChangeShapeType="1"/>
          </p:cNvCxnSpPr>
          <p:nvPr/>
        </p:nvCxnSpPr>
        <p:spPr bwMode="auto">
          <a:xfrm>
            <a:off x="2685622" y="5809549"/>
            <a:ext cx="0" cy="29280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1225" name="AutoShape 25"/>
          <p:cNvCxnSpPr>
            <a:cxnSpLocks noChangeShapeType="1"/>
            <a:endCxn id="51223" idx="0"/>
          </p:cNvCxnSpPr>
          <p:nvPr/>
        </p:nvCxnSpPr>
        <p:spPr bwMode="auto">
          <a:xfrm>
            <a:off x="6571822" y="5809549"/>
            <a:ext cx="0" cy="29280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233" name="Text Box 33"/>
              <p:cNvSpPr txBox="1">
                <a:spLocks noChangeArrowheads="1"/>
              </p:cNvSpPr>
              <p:nvPr/>
            </p:nvSpPr>
            <p:spPr bwMode="auto">
              <a:xfrm>
                <a:off x="3544650" y="2472521"/>
                <a:ext cx="48756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233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4650" y="2472521"/>
                <a:ext cx="487569" cy="369332"/>
              </a:xfrm>
              <a:prstGeom prst="rect">
                <a:avLst/>
              </a:prstGeom>
              <a:blipFill rotWithShape="0">
                <a:blip r:embed="rId14"/>
                <a:stretch>
                  <a:fillRect b="-16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34" name="Line 34"/>
          <p:cNvSpPr>
            <a:spLocks noChangeShapeType="1"/>
          </p:cNvSpPr>
          <p:nvPr/>
        </p:nvSpPr>
        <p:spPr bwMode="auto">
          <a:xfrm>
            <a:off x="2761822" y="2609149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35" name="Line 35"/>
          <p:cNvSpPr>
            <a:spLocks noChangeShapeType="1"/>
          </p:cNvSpPr>
          <p:nvPr/>
        </p:nvSpPr>
        <p:spPr bwMode="auto">
          <a:xfrm flipH="1" flipV="1">
            <a:off x="2761822" y="2685349"/>
            <a:ext cx="78282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36" name="Line 36"/>
          <p:cNvSpPr>
            <a:spLocks noChangeShapeType="1"/>
          </p:cNvSpPr>
          <p:nvPr/>
        </p:nvSpPr>
        <p:spPr bwMode="auto">
          <a:xfrm>
            <a:off x="4590622" y="2609149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37" name="Line 37"/>
          <p:cNvSpPr>
            <a:spLocks noChangeShapeType="1"/>
          </p:cNvSpPr>
          <p:nvPr/>
        </p:nvSpPr>
        <p:spPr bwMode="auto">
          <a:xfrm flipV="1">
            <a:off x="3981022" y="2685349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42" name="Text Box 42"/>
              <p:cNvSpPr txBox="1">
                <a:spLocks noChangeArrowheads="1"/>
              </p:cNvSpPr>
              <p:nvPr/>
            </p:nvSpPr>
            <p:spPr bwMode="auto">
              <a:xfrm>
                <a:off x="1618037" y="2485221"/>
                <a:ext cx="35618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242" name="Text 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8037" y="2485221"/>
                <a:ext cx="356187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43" name="Line 43"/>
          <p:cNvSpPr>
            <a:spLocks noChangeShapeType="1"/>
          </p:cNvSpPr>
          <p:nvPr/>
        </p:nvSpPr>
        <p:spPr bwMode="auto">
          <a:xfrm>
            <a:off x="856822" y="2609149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44" name="Line 44"/>
          <p:cNvSpPr>
            <a:spLocks noChangeShapeType="1"/>
          </p:cNvSpPr>
          <p:nvPr/>
        </p:nvSpPr>
        <p:spPr bwMode="auto">
          <a:xfrm flipH="1" flipV="1">
            <a:off x="856822" y="2685349"/>
            <a:ext cx="76748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45" name="Line 45"/>
          <p:cNvSpPr>
            <a:spLocks noChangeShapeType="1"/>
          </p:cNvSpPr>
          <p:nvPr/>
        </p:nvSpPr>
        <p:spPr bwMode="auto">
          <a:xfrm>
            <a:off x="2685622" y="2609149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46" name="Line 46"/>
          <p:cNvSpPr>
            <a:spLocks noChangeShapeType="1"/>
          </p:cNvSpPr>
          <p:nvPr/>
        </p:nvSpPr>
        <p:spPr bwMode="auto">
          <a:xfrm flipV="1">
            <a:off x="1978995" y="2685349"/>
            <a:ext cx="70662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51" name="Text Box 51"/>
              <p:cNvSpPr txBox="1">
                <a:spLocks noChangeArrowheads="1"/>
              </p:cNvSpPr>
              <p:nvPr/>
            </p:nvSpPr>
            <p:spPr bwMode="auto">
              <a:xfrm>
                <a:off x="6267022" y="2485221"/>
                <a:ext cx="48756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pl-PL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251" name="Text 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67022" y="2485221"/>
                <a:ext cx="487569" cy="369332"/>
              </a:xfrm>
              <a:prstGeom prst="rect">
                <a:avLst/>
              </a:prstGeom>
              <a:blipFill rotWithShape="0">
                <a:blip r:embed="rId16"/>
                <a:stretch>
                  <a:fillRect b="-16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52" name="Line 52"/>
          <p:cNvSpPr>
            <a:spLocks noChangeShapeType="1"/>
          </p:cNvSpPr>
          <p:nvPr/>
        </p:nvSpPr>
        <p:spPr bwMode="auto">
          <a:xfrm>
            <a:off x="4666822" y="2609149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53" name="Line 53"/>
          <p:cNvSpPr>
            <a:spLocks noChangeShapeType="1"/>
          </p:cNvSpPr>
          <p:nvPr/>
        </p:nvSpPr>
        <p:spPr bwMode="auto">
          <a:xfrm flipH="1" flipV="1">
            <a:off x="4666822" y="2685349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54" name="Line 54"/>
          <p:cNvSpPr>
            <a:spLocks noChangeShapeType="1"/>
          </p:cNvSpPr>
          <p:nvPr/>
        </p:nvSpPr>
        <p:spPr bwMode="auto">
          <a:xfrm>
            <a:off x="8400622" y="2609149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55" name="Line 55"/>
          <p:cNvSpPr>
            <a:spLocks noChangeShapeType="1"/>
          </p:cNvSpPr>
          <p:nvPr/>
        </p:nvSpPr>
        <p:spPr bwMode="auto">
          <a:xfrm flipV="1">
            <a:off x="6724222" y="2685349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295209" y="221424"/>
                <a:ext cx="5556250" cy="215912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21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– RSA modulus</a:t>
                </a:r>
                <a:endParaRPr lang="en-US" sz="2100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ℓ,</m:t>
                    </m:r>
                    <m:sSub>
                      <m:sSubPr>
                        <m:ctrlP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1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– parameters such that</a:t>
                </a:r>
              </a:p>
              <a:p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ℓ+</m:t>
                    </m:r>
                    <m:sSub>
                      <m:sSubPr>
                        <m:ctrlP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≤⌊</m:t>
                    </m:r>
                    <m:r>
                      <a:rPr lang="en-US" sz="21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𝐥𝐨</m:t>
                    </m:r>
                    <m:sSub>
                      <m:sSubPr>
                        <m:ctrlP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  <m:sub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⌋</m:t>
                    </m:r>
                  </m:oMath>
                </a14:m>
                <a:r>
                  <a:rPr lang="en-US" sz="2100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sz="21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hash functions:</a:t>
                </a:r>
                <a:endParaRPr lang="pl-PL" sz="210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l-PL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pl-PL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pl-PL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pl-PL" sz="21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21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pl-PL" sz="21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l-PL" sz="21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pl-PL" sz="21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1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pl-PL" sz="21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sup>
                    </m:sSup>
                    <m:r>
                      <a:rPr lang="pl-PL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pl-PL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pl-PL" sz="21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21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pl-PL" sz="21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l-PL" sz="21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pl-PL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ℓ+</m:t>
                        </m:r>
                        <m:sSub>
                          <m:sSubPr>
                            <m:ctrlPr>
                              <a:rPr lang="pl-PL" sz="21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1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pl-PL" sz="21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p>
                    </m:sSup>
                    <m:r>
                      <a:rPr lang="pl-PL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pl-PL" sz="2100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l-PL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pl-PL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pl-PL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pl-PL" sz="21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21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pl-PL" sz="21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l-PL" sz="21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pl-PL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ℓ+</m:t>
                        </m:r>
                        <m:sSub>
                          <m:sSubPr>
                            <m:ctrlPr>
                              <a:rPr lang="pl-PL" sz="21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1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pl-PL" sz="21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p>
                    </m:sSup>
                    <m:r>
                      <a:rPr lang="pl-PL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pl-PL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pl-PL" sz="21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21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pl-PL" sz="21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l-PL" sz="21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pl-PL" sz="21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1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pl-PL" sz="21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sup>
                    </m:sSup>
                  </m:oMath>
                </a14:m>
                <a:endParaRPr lang="pl-PL" sz="2100" dirty="0" smtClean="0"/>
              </a:p>
              <a:p>
                <a:endParaRPr lang="en-US" sz="2100" dirty="0"/>
              </a:p>
              <a:p>
                <a:endParaRPr lang="pl-PL" sz="21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209" y="221424"/>
                <a:ext cx="5556250" cy="2159125"/>
              </a:xfrm>
              <a:prstGeom prst="rect">
                <a:avLst/>
              </a:prstGeom>
              <a:blipFill rotWithShape="0">
                <a:blip r:embed="rId17"/>
                <a:stretch>
                  <a:fillRect l="-870" t="-54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530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nimBg="1"/>
      <p:bldP spid="51205" grpId="0" animBg="1"/>
      <p:bldP spid="51206" grpId="0" animBg="1"/>
      <p:bldP spid="51207" grpId="0" animBg="1"/>
      <p:bldP spid="51211" grpId="0" animBg="1"/>
      <p:bldP spid="51212" grpId="0" animBg="1"/>
      <p:bldP spid="51217" grpId="0" animBg="1"/>
      <p:bldP spid="51222" grpId="0" animBg="1"/>
      <p:bldP spid="51223" grpId="0" animBg="1"/>
      <p:bldP spid="51233" grpId="0"/>
      <p:bldP spid="51234" grpId="0" animBg="1"/>
      <p:bldP spid="51235" grpId="0" animBg="1"/>
      <p:bldP spid="51236" grpId="0" animBg="1"/>
      <p:bldP spid="51237" grpId="0" animBg="1"/>
      <p:bldP spid="51242" grpId="0"/>
      <p:bldP spid="51243" grpId="0" animBg="1"/>
      <p:bldP spid="51244" grpId="0" animBg="1"/>
      <p:bldP spid="51245" grpId="0" animBg="1"/>
      <p:bldP spid="51246" grpId="0" animBg="1"/>
      <p:bldP spid="51251" grpId="0"/>
      <p:bldP spid="51252" grpId="0" animBg="1"/>
      <p:bldP spid="51253" grpId="0" animBg="1"/>
      <p:bldP spid="51254" grpId="0" animBg="1"/>
      <p:bldP spid="51255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pl-PL"/>
              <a:t>How to invert?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28" name="Rectangle 4"/>
              <p:cNvSpPr>
                <a:spLocks noChangeArrowheads="1"/>
              </p:cNvSpPr>
              <p:nvPr/>
            </p:nvSpPr>
            <p:spPr bwMode="auto">
              <a:xfrm>
                <a:off x="914400" y="2133600"/>
                <a:ext cx="1828800" cy="5334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22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2133600"/>
                <a:ext cx="1828800" cy="5334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229" name="Rectangle 5"/>
              <p:cNvSpPr>
                <a:spLocks noChangeArrowheads="1"/>
              </p:cNvSpPr>
              <p:nvPr/>
            </p:nvSpPr>
            <p:spPr bwMode="auto">
              <a:xfrm>
                <a:off x="2819400" y="2133600"/>
                <a:ext cx="1828800" cy="5334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𝒁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229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19400" y="2133600"/>
                <a:ext cx="1828800" cy="5334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231" name="AutoShape 7"/>
          <p:cNvSpPr>
            <a:spLocks/>
          </p:cNvSpPr>
          <p:nvPr/>
        </p:nvSpPr>
        <p:spPr bwMode="auto">
          <a:xfrm rot="16200000">
            <a:off x="2476500" y="1181100"/>
            <a:ext cx="533400" cy="3810000"/>
          </a:xfrm>
          <a:prstGeom prst="leftBrace">
            <a:avLst>
              <a:gd name="adj1" fmla="val 5952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2232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3657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2233" name="AutoShape 9"/>
          <p:cNvCxnSpPr>
            <a:cxnSpLocks noChangeShapeType="1"/>
            <a:stCxn id="52231" idx="1"/>
          </p:cNvCxnSpPr>
          <p:nvPr/>
        </p:nvCxnSpPr>
        <p:spPr bwMode="auto">
          <a:xfrm>
            <a:off x="2743200" y="3352800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235" name="Rectangle 11"/>
              <p:cNvSpPr>
                <a:spLocks noChangeArrowheads="1"/>
              </p:cNvSpPr>
              <p:nvPr/>
            </p:nvSpPr>
            <p:spPr bwMode="auto">
              <a:xfrm>
                <a:off x="4419600" y="3581400"/>
                <a:ext cx="609600" cy="6096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235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19600" y="3581400"/>
                <a:ext cx="609600" cy="6096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236" name="AutoShape 12"/>
          <p:cNvCxnSpPr>
            <a:cxnSpLocks noChangeShapeType="1"/>
            <a:endCxn id="52235" idx="3"/>
          </p:cNvCxnSpPr>
          <p:nvPr/>
        </p:nvCxnSpPr>
        <p:spPr bwMode="auto">
          <a:xfrm flipH="1">
            <a:off x="5029200" y="3886200"/>
            <a:ext cx="1600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2237" name="AutoShape 13"/>
          <p:cNvCxnSpPr>
            <a:cxnSpLocks noChangeShapeType="1"/>
            <a:stCxn id="52235" idx="1"/>
          </p:cNvCxnSpPr>
          <p:nvPr/>
        </p:nvCxnSpPr>
        <p:spPr bwMode="auto">
          <a:xfrm flipH="1">
            <a:off x="2971800" y="3886200"/>
            <a:ext cx="1447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2238" name="AutoShape 14"/>
          <p:cNvCxnSpPr>
            <a:cxnSpLocks noChangeShapeType="1"/>
          </p:cNvCxnSpPr>
          <p:nvPr/>
        </p:nvCxnSpPr>
        <p:spPr bwMode="auto">
          <a:xfrm>
            <a:off x="2743200" y="4114800"/>
            <a:ext cx="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239" name="Rectangle 15"/>
              <p:cNvSpPr>
                <a:spLocks noChangeArrowheads="1"/>
              </p:cNvSpPr>
              <p:nvPr/>
            </p:nvSpPr>
            <p:spPr bwMode="auto">
              <a:xfrm>
                <a:off x="4419600" y="4495800"/>
                <a:ext cx="609600" cy="6096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l-PL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239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19600" y="4495800"/>
                <a:ext cx="609600" cy="60960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240" name="AutoShape 16"/>
          <p:cNvCxnSpPr>
            <a:cxnSpLocks noChangeShapeType="1"/>
            <a:endCxn id="52239" idx="1"/>
          </p:cNvCxnSpPr>
          <p:nvPr/>
        </p:nvCxnSpPr>
        <p:spPr bwMode="auto">
          <a:xfrm>
            <a:off x="2743200" y="4800600"/>
            <a:ext cx="1676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pic>
        <p:nvPicPr>
          <p:cNvPr id="52241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4572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2242" name="AutoShape 18"/>
          <p:cNvCxnSpPr>
            <a:cxnSpLocks noChangeShapeType="1"/>
            <a:stCxn id="52239" idx="3"/>
          </p:cNvCxnSpPr>
          <p:nvPr/>
        </p:nvCxnSpPr>
        <p:spPr bwMode="auto">
          <a:xfrm>
            <a:off x="5029200" y="4800600"/>
            <a:ext cx="1371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2243" name="AutoShape 19"/>
          <p:cNvCxnSpPr>
            <a:cxnSpLocks noChangeShapeType="1"/>
          </p:cNvCxnSpPr>
          <p:nvPr/>
        </p:nvCxnSpPr>
        <p:spPr bwMode="auto">
          <a:xfrm>
            <a:off x="6629400" y="3886200"/>
            <a:ext cx="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244" name="Rectangle 20"/>
              <p:cNvSpPr>
                <a:spLocks noChangeArrowheads="1"/>
              </p:cNvSpPr>
              <p:nvPr/>
            </p:nvSpPr>
            <p:spPr bwMode="auto">
              <a:xfrm>
                <a:off x="838200" y="5715000"/>
                <a:ext cx="3810000" cy="5334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244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5715000"/>
                <a:ext cx="3810000" cy="53340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245" name="Rectangle 21"/>
              <p:cNvSpPr>
                <a:spLocks noChangeArrowheads="1"/>
              </p:cNvSpPr>
              <p:nvPr/>
            </p:nvSpPr>
            <p:spPr bwMode="auto">
              <a:xfrm>
                <a:off x="4724400" y="5715000"/>
                <a:ext cx="3810000" cy="5334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245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4400" y="5715000"/>
                <a:ext cx="3810000" cy="53340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246" name="AutoShape 22"/>
          <p:cNvCxnSpPr>
            <a:cxnSpLocks noChangeShapeType="1"/>
          </p:cNvCxnSpPr>
          <p:nvPr/>
        </p:nvCxnSpPr>
        <p:spPr bwMode="auto">
          <a:xfrm>
            <a:off x="2743200" y="4800600"/>
            <a:ext cx="1588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2247" name="AutoShape 23"/>
          <p:cNvCxnSpPr>
            <a:cxnSpLocks noChangeShapeType="1"/>
          </p:cNvCxnSpPr>
          <p:nvPr/>
        </p:nvCxnSpPr>
        <p:spPr bwMode="auto">
          <a:xfrm>
            <a:off x="6629400" y="5029200"/>
            <a:ext cx="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263" name="AutoShape 39"/>
              <p:cNvSpPr>
                <a:spLocks noChangeArrowheads="1"/>
              </p:cNvSpPr>
              <p:nvPr/>
            </p:nvSpPr>
            <p:spPr bwMode="auto">
              <a:xfrm>
                <a:off x="4953000" y="1524001"/>
                <a:ext cx="3581400" cy="1676399"/>
              </a:xfrm>
              <a:prstGeom prst="leftArrowCallout">
                <a:avLst>
                  <a:gd name="adj1" fmla="val 27273"/>
                  <a:gd name="adj2" fmla="val 26136"/>
                  <a:gd name="adj3" fmla="val 25000"/>
                  <a:gd name="adj4" fmla="val 81644"/>
                </a:avLst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t"/>
              <a:lstStyle/>
              <a:p>
                <a:r>
                  <a:rPr lang="en-US" sz="2400" dirty="0" smtClean="0"/>
                  <a:t>If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l-PL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𝟎𝟎𝟎</m:t>
                    </m:r>
                    <m:r>
                      <a:rPr lang="pl-PL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pl-PL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sz="2400" dirty="0" smtClean="0">
                    <a:solidFill>
                      <a:schemeClr val="tx1"/>
                    </a:solidFill>
                  </a:rPr>
                  <a:t>then output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2400" dirty="0" smtClean="0"/>
                  <a:t>,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otherwise</a:t>
                </a:r>
              </a:p>
              <a:p>
                <a:pPr lvl="1"/>
                <a:r>
                  <a:rPr lang="en-US" sz="2400" dirty="0" smtClean="0">
                    <a:solidFill>
                      <a:schemeClr val="tx1"/>
                    </a:solidFill>
                  </a:rPr>
                  <a:t>output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263" name="AutoShap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3000" y="1524001"/>
                <a:ext cx="3581400" cy="1676399"/>
              </a:xfrm>
              <a:prstGeom prst="leftArrowCallout">
                <a:avLst>
                  <a:gd name="adj1" fmla="val 27273"/>
                  <a:gd name="adj2" fmla="val 26136"/>
                  <a:gd name="adj3" fmla="val 25000"/>
                  <a:gd name="adj4" fmla="val 81644"/>
                </a:avLst>
              </a:prstGeom>
              <a:blipFill rotWithShape="0">
                <a:blip r:embed="rId12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897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animBg="1"/>
      <p:bldP spid="52229" grpId="0" animBg="1"/>
      <p:bldP spid="52231" grpId="0" animBg="1"/>
      <p:bldP spid="52235" grpId="0" animBg="1"/>
      <p:bldP spid="52239" grpId="0" animBg="1"/>
      <p:bldP spid="52244" grpId="0" animBg="1"/>
      <p:bldP spid="52245" grpId="0" animBg="1"/>
      <p:bldP spid="52263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7350" y="193677"/>
            <a:ext cx="8506663" cy="975620"/>
          </a:xfrm>
        </p:spPr>
        <p:txBody>
          <a:bodyPr/>
          <a:lstStyle/>
          <a:p>
            <a:r>
              <a:rPr lang="pl-PL" dirty="0"/>
              <a:t>RSA-OAEP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85750" y="1301749"/>
                <a:ext cx="8229600" cy="1515429"/>
              </a:xfrm>
            </p:spPr>
            <p:txBody>
              <a:bodyPr anchor="ctr">
                <a:noAutofit/>
              </a:bodyPr>
              <a:lstStyle/>
              <a:p>
                <a:pPr>
                  <a:buFontTx/>
                  <a:buNone/>
                </a:pPr>
                <a:r>
                  <a:rPr lang="en-US" dirty="0" smtClean="0"/>
                  <a:t>key pair like in the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handbook RSA</a:t>
                </a:r>
                <a:r>
                  <a:rPr lang="en-US" dirty="0" smtClean="0"/>
                  <a:t>:</a:t>
                </a:r>
              </a:p>
              <a:p>
                <a:pPr lvl="1">
                  <a:buFontTx/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</a:rPr>
                  <a:t>private</a:t>
                </a:r>
                <a:r>
                  <a:rPr lang="pl-PL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pl-PL" b="1" dirty="0">
                    <a:solidFill>
                      <a:srgbClr val="7030A0"/>
                    </a:solidFill>
                  </a:rPr>
                  <a:t>key</a:t>
                </a:r>
                <a:r>
                  <a:rPr lang="pl-PL" dirty="0"/>
                  <a:t>: </a:t>
                </a:r>
                <a14:m>
                  <m:oMath xmlns:m="http://schemas.openxmlformats.org/officeDocument/2006/math"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l-PL" b="1" dirty="0">
                  <a:solidFill>
                    <a:srgbClr val="FF0000"/>
                  </a:solidFill>
                </a:endParaRPr>
              </a:p>
              <a:p>
                <a:pPr lvl="1">
                  <a:buFontTx/>
                  <a:buNone/>
                </a:pPr>
                <a:r>
                  <a:rPr lang="pl-PL" b="1" dirty="0">
                    <a:solidFill>
                      <a:srgbClr val="7030A0"/>
                    </a:solidFill>
                  </a:rPr>
                  <a:t>public key</a:t>
                </a:r>
                <a:r>
                  <a:rPr lang="pl-PL" dirty="0"/>
                  <a:t>: </a:t>
                </a:r>
                <a14:m>
                  <m:oMath xmlns:m="http://schemas.openxmlformats.org/officeDocument/2006/math"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l-PL" b="1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532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85750" y="1301749"/>
                <a:ext cx="8229600" cy="1515429"/>
              </a:xfrm>
              <a:blipFill rotWithShape="0">
                <a:blip r:embed="rId3"/>
                <a:stretch>
                  <a:fillRect l="-1556" b="-40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0800" y="3054350"/>
                <a:ext cx="9093200" cy="296545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lIns="274320" anchor="ctr">
                <a:noAutofit/>
              </a:bodyPr>
              <a:lstStyle/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l-PL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𝐄𝐧𝐜</m:t>
                      </m:r>
                      <m:d>
                        <m:dPr>
                          <m:ctrlPr>
                            <a:rPr lang="pl-PL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l-PL" sz="28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28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pl-PL" sz="28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l-PL" sz="28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</m:d>
                          <m:r>
                            <a:rPr lang="pl-PL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l-PL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d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pl-PL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l-PL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𝐎𝐀𝐄𝐏</m:t>
                      </m:r>
                      <m:r>
                        <a:rPr lang="pl-PL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l-PL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pl-PL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  <m:r>
                        <a:rPr lang="pl-PL" sz="2800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pl-PL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𝐦𝐨𝐝</m:t>
                      </m:r>
                      <m:r>
                        <a:rPr lang="pl-PL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pl-PL" sz="2800" b="1" dirty="0" smtClean="0">
                  <a:solidFill>
                    <a:srgbClr val="FF0000"/>
                  </a:solidFill>
                </a:endParaRPr>
              </a:p>
              <a:p>
                <a:pPr algn="ctr">
                  <a:buFontTx/>
                  <a:buNone/>
                </a:pPr>
                <a:endParaRPr lang="pl-PL" sz="2800" b="1" dirty="0" smtClean="0">
                  <a:solidFill>
                    <a:srgbClr val="A50021"/>
                  </a:solidFill>
                </a:endParaRPr>
              </a:p>
              <a:p>
                <a:pPr marL="2686050" indent="-2686050">
                  <a:buFontTx/>
                  <a:buNone/>
                </a:pPr>
                <a14:m>
                  <m:oMath xmlns:m="http://schemas.openxmlformats.org/officeDocument/2006/math">
                    <m:r>
                      <a:rPr lang="pl-PL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𝐃𝐞𝐜</m:t>
                    </m:r>
                    <m:d>
                      <m:dPr>
                        <m:ctrlPr>
                          <a:rPr lang="pl-PL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pl-PL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  <m:r>
                              <a:rPr lang="pl-PL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l-PL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</m:d>
                        <m:r>
                          <a:rPr lang="pl-PL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2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sz="2800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if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ℓ+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then output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sz="2800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otherwise output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l-PL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𝐎𝐀𝐄</m:t>
                    </m:r>
                    <m:sSup>
                      <m:sSupPr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pl-PL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l-PL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" y="3054350"/>
                <a:ext cx="9093200" cy="296545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739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1476"/>
            <a:ext cx="7886700" cy="1325563"/>
          </a:xfrm>
        </p:spPr>
        <p:txBody>
          <a:bodyPr/>
          <a:lstStyle/>
          <a:p>
            <a:r>
              <a:rPr lang="en-US" dirty="0" smtClean="0"/>
              <a:t>Security of RSA-OAEP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14554"/>
                <a:ext cx="8229600" cy="3071833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None/>
                </a:pPr>
                <a:r>
                  <a:rPr lang="en-US" dirty="0" smtClean="0"/>
                  <a:t>Security of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RSA-OAEP</a:t>
                </a:r>
                <a:r>
                  <a:rPr lang="en-US" dirty="0" smtClean="0"/>
                  <a:t> can be proven </a:t>
                </a:r>
              </a:p>
              <a:p>
                <a:r>
                  <a:rPr lang="en-US" dirty="0" smtClean="0"/>
                  <a:t>if one models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as random oracles</a:t>
                </a:r>
              </a:p>
              <a:p>
                <a:r>
                  <a:rPr lang="en-US" dirty="0" smtClean="0"/>
                  <a:t>assuming the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RSA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assumption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holds.</a:t>
                </a:r>
              </a:p>
              <a:p>
                <a:endParaRPr lang="en-US" dirty="0" smtClean="0"/>
              </a:p>
              <a:p>
                <a:pPr>
                  <a:buNone/>
                </a:pPr>
                <a:r>
                  <a:rPr lang="en-US" dirty="0" smtClean="0"/>
                  <a:t>We do not present the proof here.</a:t>
                </a:r>
              </a:p>
              <a:p>
                <a:pPr>
                  <a:buNone/>
                </a:pPr>
                <a:endParaRPr lang="en-US" dirty="0" smtClean="0"/>
              </a:p>
              <a:p>
                <a:pPr>
                  <a:buNone/>
                </a:pPr>
                <a:r>
                  <a:rPr lang="en-US" dirty="0" smtClean="0"/>
                  <a:t>We just mention some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nice properties</a:t>
                </a:r>
                <a:r>
                  <a:rPr lang="en-US" dirty="0" smtClean="0"/>
                  <a:t> of this encoding.</a:t>
                </a:r>
              </a:p>
              <a:p>
                <a:endParaRPr lang="en-US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14554"/>
                <a:ext cx="8229600" cy="3071833"/>
              </a:xfrm>
              <a:blipFill rotWithShape="0">
                <a:blip r:embed="rId3"/>
                <a:stretch>
                  <a:fillRect l="-1333" t="-555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198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oplus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110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oplus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110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oplus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110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oplus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110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oplus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110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oplus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110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oplus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110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oplus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110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oplus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110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oplus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110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32681</TotalTime>
  <Words>4248</Words>
  <Application>Microsoft Office PowerPoint</Application>
  <PresentationFormat>On-screen Show (4:3)</PresentationFormat>
  <Paragraphs>1262</Paragraphs>
  <Slides>109</Slides>
  <Notes>74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109</vt:i4>
      </vt:variant>
    </vt:vector>
  </HeadingPairs>
  <TitlesOfParts>
    <vt:vector size="116" baseType="lpstr">
      <vt:lpstr>Arial</vt:lpstr>
      <vt:lpstr>Cambria</vt:lpstr>
      <vt:lpstr>Cambria Math</vt:lpstr>
      <vt:lpstr>Courier New</vt:lpstr>
      <vt:lpstr>Symbol</vt:lpstr>
      <vt:lpstr>Wingdings 2</vt:lpstr>
      <vt:lpstr>Office Theme</vt:lpstr>
      <vt:lpstr>PowerPoint Presentation</vt:lpstr>
      <vt:lpstr>Plan</vt:lpstr>
      <vt:lpstr>“Handbook RSA” encryption</vt:lpstr>
      <vt:lpstr>Issues with the “handbook RSA”</vt:lpstr>
      <vt:lpstr>Algebraic properties of RSA</vt:lpstr>
      <vt:lpstr>Jacobi Symbol (from the last lecture)</vt:lpstr>
      <vt:lpstr>Fact: the RSA function “preserves” the Jacobi symbol </vt:lpstr>
      <vt:lpstr>Actually, something even stronger holds:</vt:lpstr>
      <vt:lpstr>Example Z_35^∗</vt:lpstr>
      <vt:lpstr>How to prove it?</vt:lpstr>
      <vt:lpstr>Fact</vt:lpstr>
      <vt:lpstr>Conclusion</vt:lpstr>
      <vt:lpstr>Plan for today</vt:lpstr>
      <vt:lpstr>Plan</vt:lpstr>
      <vt:lpstr>A mathematical view</vt:lpstr>
      <vt:lpstr>Pictorially</vt:lpstr>
      <vt:lpstr>Correctness</vt:lpstr>
      <vt:lpstr>The security definition</vt:lpstr>
      <vt:lpstr>CPA in the symmetric settings</vt:lpstr>
      <vt:lpstr>CPA in the asymmetric settings</vt:lpstr>
      <vt:lpstr>The game after simplifications</vt:lpstr>
      <vt:lpstr>CPA-security</vt:lpstr>
      <vt:lpstr>Is the “handbook RSA” CPA-secure?</vt:lpstr>
      <vt:lpstr>Plan</vt:lpstr>
      <vt:lpstr>CPA-secure encryption from the RSA assumption</vt:lpstr>
      <vt:lpstr>Outline of the construction</vt:lpstr>
      <vt:lpstr>RSA hardcore bit</vt:lpstr>
      <vt:lpstr>Notation</vt:lpstr>
      <vt:lpstr>Fact (informally)</vt:lpstr>
      <vt:lpstr>“LSB game”:</vt:lpstr>
      <vt:lpstr>Theorem</vt:lpstr>
      <vt:lpstr>Proof strategy</vt:lpstr>
      <vt:lpstr>Outline of the construction</vt:lpstr>
      <vt:lpstr>Observation</vt:lpstr>
      <vt:lpstr>The method</vt:lpstr>
      <vt:lpstr>Observation</vt:lpstr>
      <vt:lpstr>PowerPoint Presentation</vt:lpstr>
      <vt:lpstr>PowerPoint Presentation</vt:lpstr>
      <vt:lpstr>So we can use bisection</vt:lpstr>
      <vt:lpstr>Why is it interesting?</vt:lpstr>
      <vt:lpstr>How to extend it to longer messages?</vt:lpstr>
      <vt:lpstr>Lemma</vt:lpstr>
      <vt:lpstr>Conclusion</vt:lpstr>
      <vt:lpstr>Plan</vt:lpstr>
      <vt:lpstr>Encoding (also called: “padding”)</vt:lpstr>
      <vt:lpstr>How is it done in real-life?</vt:lpstr>
      <vt:lpstr>How to encrypt?</vt:lpstr>
      <vt:lpstr>How to decrypt?</vt:lpstr>
      <vt:lpstr>Example</vt:lpstr>
      <vt:lpstr>Security of the PKCS #1: RSA Encryption Standard Version 1.5 – security</vt:lpstr>
      <vt:lpstr>Plan</vt:lpstr>
      <vt:lpstr>How to encrypt longer messages?</vt:lpstr>
      <vt:lpstr>Encrypting block-by-block</vt:lpstr>
      <vt:lpstr>A problem with this solution</vt:lpstr>
      <vt:lpstr>Ingredients for the hybrid encryption</vt:lpstr>
      <vt:lpstr>Key generation</vt:lpstr>
      <vt:lpstr>How to encrypt?</vt:lpstr>
      <vt:lpstr>How to decrypt?</vt:lpstr>
      <vt:lpstr>A more direct method: the KEM/DEM paradigm</vt:lpstr>
      <vt:lpstr>KEM:</vt:lpstr>
      <vt:lpstr>How to encrypt?</vt:lpstr>
      <vt:lpstr>How to decrypt?</vt:lpstr>
      <vt:lpstr>One method to implement KEM</vt:lpstr>
      <vt:lpstr>Pictorially: </vt:lpstr>
      <vt:lpstr>Note</vt:lpstr>
      <vt:lpstr>Consequences of these approaches</vt:lpstr>
      <vt:lpstr>Plan</vt:lpstr>
      <vt:lpstr>Chosen-ciphertext attacks – motivation </vt:lpstr>
      <vt:lpstr>Another scenario</vt:lpstr>
      <vt:lpstr>A more advanced example</vt:lpstr>
      <vt:lpstr>Note</vt:lpstr>
      <vt:lpstr>Decryption oracle</vt:lpstr>
      <vt:lpstr>Decryption/encryption oracle</vt:lpstr>
      <vt:lpstr>CCA-security– the game in the symmetric case</vt:lpstr>
      <vt:lpstr>CCA-security– the game in the asymmetric case</vt:lpstr>
      <vt:lpstr>CCA security</vt:lpstr>
      <vt:lpstr>Easy to see</vt:lpstr>
      <vt:lpstr>CPA-security does not imply the CCA-security</vt:lpstr>
      <vt:lpstr>How to construct CCA-secure schemes?</vt:lpstr>
      <vt:lpstr>Plan</vt:lpstr>
      <vt:lpstr>Symmetric case</vt:lpstr>
      <vt:lpstr>The method from previous lectures</vt:lpstr>
      <vt:lpstr>Why is this secure?</vt:lpstr>
      <vt:lpstr>Plan</vt:lpstr>
      <vt:lpstr>PKCS #1 v.2 is not CCA-secre</vt:lpstr>
      <vt:lpstr>Bleichenbacher’s attack – the scenario</vt:lpstr>
      <vt:lpstr>How to construct CCA-secure encryption scheme from RSA?</vt:lpstr>
      <vt:lpstr>First attempt</vt:lpstr>
      <vt:lpstr>Problem</vt:lpstr>
      <vt:lpstr>Idea: instead of truncating – hash!</vt:lpstr>
      <vt:lpstr>Which properties should H have?</vt:lpstr>
      <vt:lpstr>Random oracle model</vt:lpstr>
      <vt:lpstr>Security proof – the intuition</vt:lpstr>
      <vt:lpstr>A drawback of this method</vt:lpstr>
      <vt:lpstr>Optimal Asymmetric Encryption Padding (OAEP) – the history</vt:lpstr>
      <vt:lpstr>OAEP</vt:lpstr>
      <vt:lpstr>How to invert?</vt:lpstr>
      <vt:lpstr>RSA-OAEP</vt:lpstr>
      <vt:lpstr>Security of RSA-OAEP</vt:lpstr>
      <vt:lpstr>Nice properties of OAEP (for the right choice of parameters)</vt:lpstr>
      <vt:lpstr>OAEP is hard to invert if you don’t know X and Y completely.</vt:lpstr>
      <vt:lpstr>Why?</vt:lpstr>
      <vt:lpstr>The encoding OAEP(m) is uniformly random</vt:lpstr>
      <vt:lpstr>Why are these two properties useful for CPA-security?</vt:lpstr>
      <vt:lpstr>PowerPoint Presentation</vt:lpstr>
      <vt:lpstr>This last property is useful for CCA-security</vt:lpstr>
      <vt:lpstr>Note</vt:lpstr>
      <vt:lpstr>An interesting attack on OAEP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 Dziembowski</dc:creator>
  <cp:lastModifiedBy>Stefan Dziembowski</cp:lastModifiedBy>
  <cp:revision>864</cp:revision>
  <dcterms:created xsi:type="dcterms:W3CDTF">2015-07-03T16:44:25Z</dcterms:created>
  <dcterms:modified xsi:type="dcterms:W3CDTF">2018-11-21T18:50:38Z</dcterms:modified>
</cp:coreProperties>
</file>