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33" r:id="rId3"/>
    <p:sldId id="406" r:id="rId4"/>
    <p:sldId id="334" r:id="rId5"/>
    <p:sldId id="335" r:id="rId6"/>
    <p:sldId id="336" r:id="rId7"/>
    <p:sldId id="390" r:id="rId8"/>
    <p:sldId id="337" r:id="rId9"/>
    <p:sldId id="338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407" r:id="rId19"/>
    <p:sldId id="348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32" r:id="rId35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0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A9543F3-0831-4635-AD48-8E4410E96487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BBDC37B-729A-4393-B484-407F8F0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12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5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15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28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15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2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23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2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1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59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18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41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24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16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6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23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25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99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00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0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6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69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486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20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5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7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0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37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7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FABD3-5AFF-4669-BE74-12D79B49C21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pto.edu.pl/Dziembowsk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.w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4.wmf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3.wmf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.wmf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02.png"/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0.png"/><Relationship Id="rId5" Type="http://schemas.openxmlformats.org/officeDocument/2006/relationships/image" Target="../media/image78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76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26" Type="http://schemas.openxmlformats.org/officeDocument/2006/relationships/image" Target="../media/image141.png"/><Relationship Id="rId3" Type="http://schemas.openxmlformats.org/officeDocument/2006/relationships/image" Target="../media/image118.png"/><Relationship Id="rId21" Type="http://schemas.openxmlformats.org/officeDocument/2006/relationships/image" Target="../media/image13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5" Type="http://schemas.openxmlformats.org/officeDocument/2006/relationships/image" Target="../media/image14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29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139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23" Type="http://schemas.openxmlformats.org/officeDocument/2006/relationships/image" Target="../media/image138.png"/><Relationship Id="rId28" Type="http://schemas.openxmlformats.org/officeDocument/2006/relationships/image" Target="../media/image143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31" Type="http://schemas.openxmlformats.org/officeDocument/2006/relationships/image" Target="../media/image146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Relationship Id="rId27" Type="http://schemas.openxmlformats.org/officeDocument/2006/relationships/image" Target="../media/image142.png"/><Relationship Id="rId30" Type="http://schemas.openxmlformats.org/officeDocument/2006/relationships/image" Target="../media/image1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3" Type="http://schemas.openxmlformats.org/officeDocument/2006/relationships/tags" Target="../tags/tag3.xml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46.png"/><Relationship Id="rId2" Type="http://schemas.openxmlformats.org/officeDocument/2006/relationships/tags" Target="../tags/tag2.xml"/><Relationship Id="rId16" Type="http://schemas.openxmlformats.org/officeDocument/2006/relationships/image" Target="../media/image158.png"/><Relationship Id="rId1" Type="http://schemas.openxmlformats.org/officeDocument/2006/relationships/tags" Target="../tags/tag1.xml"/><Relationship Id="rId6" Type="http://schemas.openxmlformats.org/officeDocument/2006/relationships/notesSlide" Target="../notesSlides/notesSlide30.xml"/><Relationship Id="rId11" Type="http://schemas.openxmlformats.org/officeDocument/2006/relationships/image" Target="../media/image15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19" Type="http://schemas.openxmlformats.org/officeDocument/2006/relationships/image" Target="../media/image161.png"/><Relationship Id="rId4" Type="http://schemas.openxmlformats.org/officeDocument/2006/relationships/tags" Target="../tags/tag4.xml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58.png"/><Relationship Id="rId3" Type="http://schemas.openxmlformats.org/officeDocument/2006/relationships/tags" Target="../tags/tag7.xml"/><Relationship Id="rId7" Type="http://schemas.openxmlformats.org/officeDocument/2006/relationships/image" Target="../media/image162.png"/><Relationship Id="rId12" Type="http://schemas.openxmlformats.org/officeDocument/2006/relationships/image" Target="../media/image157.png"/><Relationship Id="rId2" Type="http://schemas.openxmlformats.org/officeDocument/2006/relationships/tags" Target="../tags/tag6.xml"/><Relationship Id="rId16" Type="http://schemas.openxmlformats.org/officeDocument/2006/relationships/image" Target="../media/image168.png"/><Relationship Id="rId1" Type="http://schemas.openxmlformats.org/officeDocument/2006/relationships/tags" Target="../tags/tag5.xml"/><Relationship Id="rId6" Type="http://schemas.openxmlformats.org/officeDocument/2006/relationships/notesSlide" Target="../notesSlides/notesSlide31.xml"/><Relationship Id="rId11" Type="http://schemas.openxmlformats.org/officeDocument/2006/relationships/image" Target="../media/image16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67.png"/><Relationship Id="rId10" Type="http://schemas.openxmlformats.org/officeDocument/2006/relationships/image" Target="../media/image165.png"/><Relationship Id="rId4" Type="http://schemas.openxmlformats.org/officeDocument/2006/relationships/tags" Target="../tags/tag8.xml"/><Relationship Id="rId9" Type="http://schemas.openxmlformats.org/officeDocument/2006/relationships/image" Target="../media/image164.png"/><Relationship Id="rId1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" Type="http://schemas.openxmlformats.org/officeDocument/2006/relationships/tags" Target="../tags/tag11.xml"/><Relationship Id="rId21" Type="http://schemas.openxmlformats.org/officeDocument/2006/relationships/image" Target="../media/image4.wmf"/><Relationship Id="rId7" Type="http://schemas.openxmlformats.org/officeDocument/2006/relationships/image" Target="../media/image169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" Type="http://schemas.openxmlformats.org/officeDocument/2006/relationships/tags" Target="../tags/tag10.xml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1" Type="http://schemas.openxmlformats.org/officeDocument/2006/relationships/tags" Target="../tags/tag9.xml"/><Relationship Id="rId6" Type="http://schemas.openxmlformats.org/officeDocument/2006/relationships/notesSlide" Target="../notesSlides/notesSlide32.xml"/><Relationship Id="rId11" Type="http://schemas.openxmlformats.org/officeDocument/2006/relationships/image" Target="../media/image17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76.png"/><Relationship Id="rId10" Type="http://schemas.openxmlformats.org/officeDocument/2006/relationships/image" Target="../media/image171.png"/><Relationship Id="rId19" Type="http://schemas.openxmlformats.org/officeDocument/2006/relationships/image" Target="../media/image180.png"/><Relationship Id="rId4" Type="http://schemas.openxmlformats.org/officeDocument/2006/relationships/tags" Target="../tags/tag12.xml"/><Relationship Id="rId9" Type="http://schemas.openxmlformats.org/officeDocument/2006/relationships/image" Target="../media/image46.png"/><Relationship Id="rId14" Type="http://schemas.openxmlformats.org/officeDocument/2006/relationships/image" Target="../media/image175.png"/><Relationship Id="rId22" Type="http://schemas.openxmlformats.org/officeDocument/2006/relationships/image" Target="../media/image18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3.wmf"/><Relationship Id="rId7" Type="http://schemas.openxmlformats.org/officeDocument/2006/relationships/image" Target="../media/image4.wm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5.w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wmf"/><Relationship Id="rId7" Type="http://schemas.openxmlformats.org/officeDocument/2006/relationships/image" Target="../media/image4.wmf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5.wmf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56" y="410494"/>
            <a:ext cx="7901650" cy="2360755"/>
          </a:xfrm>
        </p:spPr>
        <p:txBody>
          <a:bodyPr>
            <a:noAutofit/>
          </a:bodyPr>
          <a:lstStyle/>
          <a:p>
            <a:r>
              <a:rPr lang="en-GB" sz="4600" b="1" dirty="0" smtClean="0"/>
              <a:t>Lecture </a:t>
            </a:r>
            <a:r>
              <a:rPr lang="pl-PL" sz="4600" b="1" dirty="0" smtClean="0"/>
              <a:t>5</a:t>
            </a:r>
            <a:r>
              <a:rPr lang="en-US" sz="4600" b="1" dirty="0" smtClean="0"/>
              <a:t>b</a:t>
            </a:r>
            <a:br>
              <a:rPr lang="en-US" sz="4600" b="1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4600" b="1" dirty="0">
                <a:solidFill>
                  <a:srgbClr val="0070C0"/>
                </a:solidFill>
              </a:rPr>
              <a:t>M</a:t>
            </a:r>
            <a:r>
              <a:rPr lang="pl-PL" sz="4600" b="1" dirty="0" smtClean="0">
                <a:solidFill>
                  <a:srgbClr val="0070C0"/>
                </a:solidFill>
              </a:rPr>
              <a:t>essage </a:t>
            </a:r>
            <a:r>
              <a:rPr lang="en-US" sz="4600" b="1" dirty="0" smtClean="0">
                <a:solidFill>
                  <a:srgbClr val="0070C0"/>
                </a:solidFill>
              </a:rPr>
              <a:t>Authentication</a:t>
            </a:r>
            <a:endParaRPr lang="en-US" sz="4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19" y="6286520"/>
            <a:ext cx="86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31</a:t>
            </a:r>
            <a:r>
              <a:rPr lang="en-GB" b="1" dirty="0" smtClean="0"/>
              <a:t>.</a:t>
            </a:r>
            <a:r>
              <a:rPr lang="pl-PL" b="1" dirty="0"/>
              <a:t>10</a:t>
            </a:r>
            <a:r>
              <a:rPr lang="en-GB" b="1" dirty="0" smtClean="0"/>
              <a:t>.1</a:t>
            </a:r>
            <a:r>
              <a:rPr lang="pl-PL" b="1" dirty="0"/>
              <a:t>8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6286520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 1.0</a:t>
            </a:r>
            <a:endParaRPr lang="it-IT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2231" y="3398014"/>
            <a:ext cx="3962400" cy="1770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FF0000"/>
                </a:solidFill>
              </a:rPr>
              <a:t>Stefan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Dziembowski</a:t>
            </a:r>
            <a:br>
              <a:rPr lang="en-US" sz="3000" b="1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  <a:hlinkClick r:id="rId3"/>
              </a:rPr>
              <a:t>www.crypto.edu.pl/Dziembowski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chemeClr val="tx1"/>
                </a:solidFill>
              </a:rPr>
              <a:t>University of Warsaw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58267"/>
          <a:stretch/>
        </p:blipFill>
        <p:spPr>
          <a:xfrm>
            <a:off x="3785290" y="4944439"/>
            <a:ext cx="1418989" cy="15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433654" cy="1143000"/>
          </a:xfrm>
        </p:spPr>
        <p:txBody>
          <a:bodyPr/>
          <a:lstStyle/>
          <a:p>
            <a:r>
              <a:rPr lang="en-GB" dirty="0" smtClean="0"/>
              <a:t>A mathematical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27453"/>
            <a:ext cx="8429684" cy="1301415"/>
          </a:xfr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K</a:t>
            </a:r>
            <a:r>
              <a:rPr lang="en-US" sz="2400" b="1" i="1" dirty="0" smtClean="0"/>
              <a:t> </a:t>
            </a:r>
            <a:r>
              <a:rPr lang="en-US" sz="2400" dirty="0" smtClean="0"/>
              <a:t> </a:t>
            </a:r>
            <a:r>
              <a:rPr lang="pl-PL" sz="2400" dirty="0" smtClean="0"/>
              <a:t>– </a:t>
            </a:r>
            <a:r>
              <a:rPr lang="pl-PL" sz="2400" b="1" dirty="0" smtClean="0">
                <a:solidFill>
                  <a:srgbClr val="0070C0"/>
                </a:solidFill>
              </a:rPr>
              <a:t>key</a:t>
            </a:r>
            <a:r>
              <a:rPr lang="pl-PL" sz="2400" dirty="0" smtClean="0">
                <a:solidFill>
                  <a:srgbClr val="0070C0"/>
                </a:solidFill>
              </a:rPr>
              <a:t> </a:t>
            </a:r>
            <a:r>
              <a:rPr lang="pl-PL" sz="2400" dirty="0" smtClean="0"/>
              <a:t>space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Lucida Calligraphy"/>
              </a:rPr>
              <a:t>M</a:t>
            </a:r>
            <a:r>
              <a:rPr lang="pl-PL" sz="2400" b="1" i="1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– </a:t>
            </a:r>
            <a:r>
              <a:rPr lang="pl-PL" sz="2400" b="1" dirty="0" smtClean="0">
                <a:solidFill>
                  <a:srgbClr val="0070C0"/>
                </a:solidFill>
              </a:rPr>
              <a:t>plaintext</a:t>
            </a:r>
            <a:r>
              <a:rPr lang="pl-PL" sz="2400" dirty="0" smtClean="0">
                <a:solidFill>
                  <a:srgbClr val="0070C0"/>
                </a:solidFill>
              </a:rPr>
              <a:t> </a:t>
            </a:r>
            <a:r>
              <a:rPr lang="pl-PL" sz="2400" dirty="0" smtClean="0"/>
              <a:t>space</a:t>
            </a:r>
          </a:p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Lucida Calligraphy"/>
              </a:rPr>
              <a:t>T</a:t>
            </a:r>
            <a:r>
              <a:rPr lang="pl-PL" sz="2400" b="1" i="1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 - </a:t>
            </a:r>
            <a:r>
              <a:rPr lang="it-IT" sz="2400" dirty="0" smtClean="0"/>
              <a:t>set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tags</a:t>
            </a:r>
            <a:endParaRPr lang="pl-PL" sz="2400" b="1" dirty="0" smtClean="0">
              <a:solidFill>
                <a:srgbClr val="0070C0"/>
              </a:solidFill>
              <a:latin typeface="Gill Sans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57158" y="2714620"/>
                <a:ext cx="8433654" cy="1357322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92500" lnSpcReduction="20000"/>
              </a:bodyPr>
              <a:lstStyle/>
              <a:p>
                <a:pPr marL="365760" indent="-283464">
                  <a:spcBef>
                    <a:spcPts val="600"/>
                  </a:spcBef>
                  <a:buClr>
                    <a:schemeClr val="accent1"/>
                  </a:buClr>
                  <a:buSzPct val="80000"/>
                  <a:defRPr/>
                </a:pPr>
                <a:r>
                  <a:rPr lang="pl-PL" sz="2400" dirty="0" smtClean="0"/>
                  <a:t>A </a:t>
                </a:r>
                <a:r>
                  <a:rPr lang="pl-PL" sz="2400" b="1" dirty="0" smtClean="0">
                    <a:solidFill>
                      <a:srgbClr val="0070C0"/>
                    </a:solidFill>
                  </a:rPr>
                  <a:t>Message Authentication Code (</a:t>
                </a:r>
                <a:r>
                  <a:rPr kumimoji="0" lang="it-IT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MAC) </a:t>
                </a:r>
                <a:r>
                  <a:rPr kumimoji="0" lang="pl-PL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scheme </a:t>
                </a:r>
                <a:r>
                  <a:rPr kumimoji="0" lang="pl-PL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is a pair </a:t>
                </a:r>
                <a14:m>
                  <m:oMath xmlns:m="http://schemas.openxmlformats.org/officeDocument/2006/math"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it-IT" sz="2400" b="1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𝐓𝐚𝐠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r>
                      <a:rPr kumimoji="0" lang="it-IT" sz="2400" b="1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𝐕𝐫𝐟𝐲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, w</a:t>
                </a:r>
                <a:r>
                  <a:rPr kumimoji="0" lang="pl-PL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here</a:t>
                </a:r>
                <a:endParaRPr kumimoji="0" lang="pl-P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65760" marR="0" lvl="0" indent="-283464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2"/>
                  <a:buChar char=""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Tag</a:t>
                </a:r>
                <a:r>
                  <a:rPr kumimoji="0" lang="pl-PL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 </a:t>
                </a:r>
                <a:r>
                  <a:rPr kumimoji="0" lang="pl-PL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Lucida Calligraphy"/>
                  </a:rPr>
                  <a:t>K</a:t>
                </a:r>
                <a:r>
                  <a:rPr kumimoji="0" lang="pl-PL" sz="24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× </a:t>
                </a:r>
                <a:r>
                  <a:rPr kumimoji="0" lang="pl-PL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Lucida Calligraphy"/>
                  </a:rPr>
                  <a:t>M</a:t>
                </a:r>
                <a:r>
                  <a:rPr kumimoji="0" lang="pl-PL" sz="24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→ </a:t>
                </a:r>
                <a:r>
                  <a:rPr kumimoji="0" lang="it-IT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Lucida Calligraphy"/>
                  </a:rPr>
                  <a:t>T</a:t>
                </a:r>
                <a:r>
                  <a:rPr kumimoji="0" lang="pl-PL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Lucida Calligraphy"/>
                  </a:rPr>
                  <a:t> </a:t>
                </a:r>
                <a:r>
                  <a:rPr kumimoji="0" lang="en-US" sz="2400" b="0" i="0" u="none" strike="noStrike" kern="1200" cap="none" spc="0" normalizeH="0" baseline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is</a:t>
                </a:r>
                <a:r>
                  <a:rPr kumimoji="0" lang="pl-PL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a </a:t>
                </a:r>
                <a:r>
                  <a:rPr kumimoji="0" lang="en-US" sz="2400" b="1" i="0" u="none" strike="noStrike" kern="1200" cap="none" spc="0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tagging</a:t>
                </a:r>
                <a:r>
                  <a:rPr kumimoji="0" lang="it-IT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pl-PL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algorithm,</a:t>
                </a:r>
                <a:endParaRPr kumimoji="0" lang="pl-PL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365760" lvl="0" indent="-283464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/>
                </a:pPr>
                <a:r>
                  <a:rPr kumimoji="0" lang="it-IT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Vrfy</a:t>
                </a:r>
                <a:r>
                  <a:rPr kumimoji="0" lang="pl-PL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itchFamily="34" charset="0"/>
                    <a:ea typeface="+mn-ea"/>
                    <a:cs typeface="+mn-cs"/>
                  </a:rPr>
                  <a:t>:</a:t>
                </a:r>
                <a:r>
                  <a:rPr kumimoji="0" lang="pl-PL" sz="24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pl-PL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Lucida Calligraphy"/>
                  </a:rPr>
                  <a:t>K</a:t>
                </a:r>
                <a:r>
                  <a:rPr kumimoji="0" lang="pl-PL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lang="pl-PL" sz="2400" b="1" i="1" dirty="0" smtClean="0">
                    <a:solidFill>
                      <a:srgbClr val="FF0000"/>
                    </a:solidFill>
                  </a:rPr>
                  <a:t>× </a:t>
                </a:r>
                <a:r>
                  <a:rPr lang="pl-PL" sz="2400" b="1" dirty="0" smtClean="0">
                    <a:solidFill>
                      <a:srgbClr val="FF0000"/>
                    </a:solidFill>
                    <a:latin typeface="Lucida Calligraphy"/>
                  </a:rPr>
                  <a:t>M </a:t>
                </a:r>
                <a:r>
                  <a:rPr lang="it-IT" sz="2400" b="1" dirty="0" smtClean="0">
                    <a:solidFill>
                      <a:srgbClr val="FF0000"/>
                    </a:solidFill>
                    <a:latin typeface="Lucida Calligraphy"/>
                  </a:rPr>
                  <a:t> </a:t>
                </a:r>
                <a:r>
                  <a:rPr kumimoji="0" lang="pl-PL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× </a:t>
                </a:r>
                <a:r>
                  <a:rPr kumimoji="0" lang="it-IT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Lucida Calligraphy"/>
                  </a:rPr>
                  <a:t>T</a:t>
                </a:r>
                <a:r>
                  <a:rPr kumimoji="0" lang="pl-PL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pl-PL" sz="24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→ </a:t>
                </a:r>
                <a:r>
                  <a:rPr lang="en-US" sz="2400" b="1" dirty="0" smtClean="0">
                    <a:solidFill>
                      <a:srgbClr val="FF0000"/>
                    </a:solidFill>
                    <a:cs typeface="Arial" pitchFamily="34" charset="0"/>
                  </a:rPr>
                  <a:t>{yes, no}</a:t>
                </a:r>
                <a:r>
                  <a:rPr kumimoji="0" lang="pl-PL" sz="24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pl-PL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is a </a:t>
                </a:r>
                <a:r>
                  <a:rPr kumimoji="0" lang="en-US" sz="2400" b="1" i="0" u="none" strike="noStrike" kern="1200" cap="none" spc="0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verification</a:t>
                </a:r>
                <a:r>
                  <a:rPr kumimoji="0" lang="it-IT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pl-PL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algorithm.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2714620"/>
                <a:ext cx="8433654" cy="13573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57158" y="4357694"/>
                <a:ext cx="8433654" cy="857256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365760" marR="0" lvl="0" indent="-283464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2"/>
                  <a:buNone/>
                  <a:tabLst/>
                  <a:defRPr/>
                </a:pPr>
                <a:r>
                  <a:rPr kumimoji="0" lang="pl-PL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We will sometimes write </a:t>
                </a:r>
                <a14:m>
                  <m:oMath xmlns:m="http://schemas.openxmlformats.org/officeDocument/2006/math">
                    <m:r>
                      <a:rPr kumimoji="0" lang="it-IT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𝐓𝐚𝐠</m:t>
                    </m:r>
                    <m:r>
                      <a:rPr kumimoji="0" lang="pl-PL" sz="24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𝒎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pl-P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pl-PL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it-IT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𝐕𝐫𝐟𝐲</m:t>
                    </m:r>
                    <m:r>
                      <a:rPr kumimoji="0" lang="pl-PL" sz="24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𝒎</m:t>
                    </m:r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pl-P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pl-PL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instead of </a:t>
                </a:r>
                <a14:m>
                  <m:oMath xmlns:m="http://schemas.openxmlformats.org/officeDocument/2006/math">
                    <m:r>
                      <a:rPr kumimoji="0" lang="it-IT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𝐓𝐚𝐠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𝒎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pl-P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pl-PL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it-IT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𝐕𝐫𝐟𝐲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𝒎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𝒕</m:t>
                    </m:r>
                    <m:r>
                      <a:rPr kumimoji="0" lang="pl-PL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  <a:endParaRPr kumimoji="0" lang="pl-PL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4357694"/>
                <a:ext cx="8433654" cy="8572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00166" y="5514819"/>
                <a:ext cx="6500858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b="1" u="sng" dirty="0" smtClean="0">
                    <a:solidFill>
                      <a:srgbClr val="7030A0"/>
                    </a:solidFill>
                  </a:rPr>
                  <a:t>Correctness</a:t>
                </a:r>
                <a:endParaRPr lang="pl-PL" sz="1100" u="sng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it-IT" sz="2400" dirty="0" smtClean="0">
                    <a:cs typeface="Arial" pitchFamily="34" charset="0"/>
                  </a:rPr>
                  <a:t>i</a:t>
                </a:r>
                <a:r>
                  <a:rPr lang="pl-PL" sz="2400" dirty="0" smtClean="0">
                    <a:cs typeface="Arial" pitchFamily="34" charset="0"/>
                  </a:rPr>
                  <a:t>t </a:t>
                </a:r>
                <a:r>
                  <a:rPr lang="pl-PL" sz="2400" dirty="0" err="1" smtClean="0">
                    <a:cs typeface="Arial" pitchFamily="34" charset="0"/>
                  </a:rPr>
                  <a:t>always</a:t>
                </a:r>
                <a:r>
                  <a:rPr lang="pl-PL" sz="2400" dirty="0" smtClean="0">
                    <a:cs typeface="Arial" pitchFamily="34" charset="0"/>
                  </a:rPr>
                  <a:t> holds that:</a:t>
                </a:r>
                <a:br>
                  <a:rPr lang="pl-PL" sz="2400" dirty="0" smtClean="0">
                    <a:cs typeface="Arial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𝐕𝐫𝐟𝐲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𝒌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sz="24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𝐓𝐚𝐠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𝒌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)) = 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𝐲𝐞𝐬</m:t>
                    </m:r>
                  </m:oMath>
                </a14:m>
                <a:r>
                  <a:rPr lang="pl-PL" sz="2400" dirty="0" smtClean="0">
                    <a:solidFill>
                      <a:schemeClr val="tx1"/>
                    </a:solidFill>
                    <a:latin typeface="Gill Sans MT" pitchFamily="34" charset="0"/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166" y="5514819"/>
                <a:ext cx="6500858" cy="12003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1143000"/>
          </a:xfrm>
        </p:spPr>
        <p:txBody>
          <a:bodyPr/>
          <a:lstStyle/>
          <a:p>
            <a:r>
              <a:rPr lang="en-US" dirty="0" smtClean="0"/>
              <a:t>Conventions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397939"/>
            <a:ext cx="7286675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Arial" pitchFamily="34" charset="0"/>
              </a:rPr>
              <a:t>If 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Tag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is </a:t>
            </a:r>
            <a:r>
              <a:rPr lang="en-US" sz="2800" b="1" dirty="0" smtClean="0">
                <a:solidFill>
                  <a:srgbClr val="7030A0"/>
                </a:solidFill>
                <a:cs typeface="Arial" pitchFamily="34" charset="0"/>
              </a:rPr>
              <a:t>deterministic</a:t>
            </a:r>
            <a:r>
              <a:rPr lang="en-US" sz="2800" dirty="0" smtClean="0">
                <a:cs typeface="Arial" pitchFamily="34" charset="0"/>
              </a:rPr>
              <a:t>, then </a:t>
            </a:r>
            <a:r>
              <a:rPr lang="en-US" sz="2800" b="1" dirty="0" err="1" smtClean="0">
                <a:solidFill>
                  <a:srgbClr val="FF0000"/>
                </a:solidFill>
                <a:cs typeface="Arial" pitchFamily="34" charset="0"/>
              </a:rPr>
              <a:t>Vrfy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just computes 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Tag </a:t>
            </a:r>
            <a:r>
              <a:rPr lang="en-US" sz="2800" dirty="0" smtClean="0">
                <a:cs typeface="Arial" pitchFamily="34" charset="0"/>
              </a:rPr>
              <a:t>and compares the result.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Arial" pitchFamily="34" charset="0"/>
              </a:rPr>
              <a:t>In this case we do not need to define </a:t>
            </a:r>
            <a:r>
              <a:rPr lang="en-US" sz="2800" b="1" dirty="0" err="1" smtClean="0">
                <a:solidFill>
                  <a:srgbClr val="FF0000"/>
                </a:solidFill>
                <a:cs typeface="Arial" pitchFamily="34" charset="0"/>
              </a:rPr>
              <a:t>Vrfy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explicitly.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5786" y="1754865"/>
                <a:ext cx="7251847" cy="954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cs typeface="Arial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𝐕𝐫𝐟𝐲</m:t>
                    </m:r>
                    <m:r>
                      <a:rPr lang="en-US" sz="28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</m:t>
                    </m:r>
                    <m:r>
                      <a:rPr lang="en-US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𝒕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)=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𝐲𝐞𝐬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  <a:cs typeface="Arial" pitchFamily="34" charset="0"/>
                  </a:rPr>
                  <a:t> then we say that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𝒕</m:t>
                    </m:r>
                  </m:oMath>
                </a14:m>
                <a:r>
                  <a:rPr lang="en-US" sz="2800" b="1" dirty="0" smtClean="0">
                    <a:latin typeface="Cambria" panose="02040503050406030204" pitchFamily="18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Cambria" panose="02040503050406030204" pitchFamily="18" charset="0"/>
                    <a:cs typeface="Arial" pitchFamily="34" charset="0"/>
                  </a:rPr>
                  <a:t>is a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cs typeface="Arial" pitchFamily="34" charset="0"/>
                  </a:rPr>
                  <a:t>valid tag on the message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</m:t>
                    </m:r>
                  </m:oMath>
                </a14:m>
                <a:r>
                  <a:rPr lang="en-US" sz="2800" b="1" dirty="0" smtClean="0">
                    <a:latin typeface="Cambria" panose="02040503050406030204" pitchFamily="18" charset="0"/>
                    <a:cs typeface="Arial" pitchFamily="34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86" y="1754865"/>
                <a:ext cx="7251847" cy="9541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8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B35D-6BEF-410C-852A-62E9872381CD}" type="slidenum">
              <a:rPr lang="it-IT"/>
              <a:pPr/>
              <a:t>12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0" y="4346089"/>
                <a:ext cx="9144000" cy="256032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360000" anchor="ctr"/>
              <a:lstStyle/>
              <a:p>
                <a:pPr marL="609600" indent="-609600" algn="ctr">
                  <a:lnSpc>
                    <a:spcPct val="80000"/>
                  </a:lnSpc>
                  <a:buFontTx/>
                  <a:buNone/>
                </a:pPr>
                <a:r>
                  <a:rPr lang="en-US" sz="2600" b="1" dirty="0" smtClean="0">
                    <a:solidFill>
                      <a:srgbClr val="7030A0"/>
                    </a:solidFill>
                  </a:rPr>
                  <a:t>We assume that:</a:t>
                </a:r>
              </a:p>
              <a:p>
                <a:pPr marL="609600" indent="-609600" algn="ctr">
                  <a:lnSpc>
                    <a:spcPct val="80000"/>
                  </a:lnSpc>
                  <a:buFontTx/>
                  <a:buNone/>
                </a:pPr>
                <a:endParaRPr lang="en-US" sz="2600" b="1" dirty="0" smtClean="0"/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600" dirty="0" smtClean="0"/>
                  <a:t>The adversary is allowed to chose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6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 .</a:t>
                </a:r>
                <a:endParaRPr lang="en-US" sz="2600" baseline="-25000" dirty="0" smtClean="0">
                  <a:solidFill>
                    <a:srgbClr val="993300"/>
                  </a:solidFill>
                </a:endParaRPr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endParaRPr lang="en-US" sz="2600" b="1" baseline="-25000" dirty="0" smtClean="0">
                  <a:solidFill>
                    <a:srgbClr val="993300"/>
                  </a:solidFill>
                </a:endParaRPr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600" dirty="0" smtClean="0"/>
                  <a:t>The goal of the adversary is to produce a valid tag on</a:t>
                </a:r>
                <a:br>
                  <a:rPr lang="en-US" sz="2600" dirty="0" smtClean="0"/>
                </a:br>
                <a:r>
                  <a:rPr lang="en-US" sz="2600" b="1" dirty="0" smtClean="0"/>
                  <a:t>some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6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’∉{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6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l-PL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pl-PL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pl-PL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600" b="1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.</a:t>
                </a:r>
                <a:endParaRPr lang="en-US" sz="26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704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46089"/>
                <a:ext cx="9144000" cy="25603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69925"/>
            <a:ext cx="7772400" cy="1143000"/>
          </a:xfrm>
        </p:spPr>
        <p:txBody>
          <a:bodyPr/>
          <a:lstStyle/>
          <a:p>
            <a:r>
              <a:rPr lang="en-US"/>
              <a:t>How to define security?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165970"/>
                <a:ext cx="8305800" cy="2781304"/>
              </a:xfrm>
            </p:spPr>
            <p:txBody>
              <a:bodyPr>
                <a:noAutofit/>
              </a:bodyPr>
              <a:lstStyle/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r>
                  <a:rPr lang="en-US" sz="2600" b="1" dirty="0"/>
                  <a:t>We need to specify</a:t>
                </a:r>
                <a:r>
                  <a:rPr lang="en-US" sz="2600" dirty="0"/>
                  <a:t>:</a:t>
                </a:r>
                <a:br>
                  <a:rPr lang="en-US" sz="2600" dirty="0"/>
                </a:br>
                <a:endParaRPr lang="en-US" sz="2600" dirty="0"/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600" dirty="0"/>
                  <a:t>how the messages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6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6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are chosen,</a:t>
                </a:r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endParaRPr lang="en-US" sz="2600" dirty="0"/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600" dirty="0"/>
                  <a:t>what is the goal of the adversary.</a:t>
                </a:r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endParaRPr lang="en-US" sz="2600" dirty="0"/>
              </a:p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r>
                  <a:rPr lang="en-US" sz="2600" b="1" dirty="0">
                    <a:solidFill>
                      <a:srgbClr val="0070C0"/>
                    </a:solidFill>
                  </a:rPr>
                  <a:t>Good tradition:</a:t>
                </a:r>
                <a:r>
                  <a:rPr lang="en-US" sz="2600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/>
                  <a:t>be as pessimistic as possible</a:t>
                </a:r>
                <a:r>
                  <a:rPr lang="en-US" sz="2600" dirty="0" smtClean="0"/>
                  <a:t>!</a:t>
                </a:r>
                <a:endParaRPr lang="en-US" sz="2600" dirty="0"/>
              </a:p>
            </p:txBody>
          </p:sp>
        </mc:Choice>
        <mc:Fallback xmlns="">
          <p:sp>
            <p:nvSpPr>
              <p:cNvPr id="8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165970"/>
                <a:ext cx="8305800" cy="2781304"/>
              </a:xfrm>
              <a:blipFill rotWithShape="0">
                <a:blip r:embed="rId4"/>
                <a:stretch>
                  <a:fillRect l="-1322" t="-4814" b="-113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3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5" name="Line 21"/>
          <p:cNvSpPr>
            <a:spLocks noChangeShapeType="1"/>
          </p:cNvSpPr>
          <p:nvPr/>
        </p:nvSpPr>
        <p:spPr bwMode="auto">
          <a:xfrm flipH="1">
            <a:off x="2743200" y="3869152"/>
            <a:ext cx="3200400" cy="116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 flipH="1" flipV="1">
            <a:off x="2743200" y="2100432"/>
            <a:ext cx="3200400" cy="11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30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642918"/>
            <a:ext cx="2002325" cy="1837853"/>
          </a:xfrm>
          <a:prstGeom prst="rect">
            <a:avLst/>
          </a:prstGeom>
          <a:noFill/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7566-3992-4176-80A0-CD6518FF5D43}" type="slidenum">
              <a:rPr lang="it-IT"/>
              <a:pPr/>
              <a:t>13</a:t>
            </a:fld>
            <a:endParaRPr lang="it-IT"/>
          </a:p>
        </p:txBody>
      </p:sp>
      <p:pic>
        <p:nvPicPr>
          <p:cNvPr id="88068" name="Picture 4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"/>
            <a:ext cx="1676400" cy="11588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070" name="Text Box 6"/>
              <p:cNvSpPr txBox="1">
                <a:spLocks noChangeArrowheads="1"/>
              </p:cNvSpPr>
              <p:nvPr/>
            </p:nvSpPr>
            <p:spPr bwMode="auto">
              <a:xfrm>
                <a:off x="3233712" y="427804"/>
                <a:ext cx="2066976" cy="6463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pl-PL" sz="1800" dirty="0"/>
                  <a:t>security parameter</a:t>
                </a: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sz="18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18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07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3712" y="427804"/>
                <a:ext cx="2066976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047" t="-4630" r="-2047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71" name="Line 7"/>
          <p:cNvSpPr>
            <a:spLocks noChangeShapeType="1"/>
          </p:cNvSpPr>
          <p:nvPr/>
        </p:nvSpPr>
        <p:spPr bwMode="auto">
          <a:xfrm flipH="1">
            <a:off x="1752600" y="7620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5334000" y="8382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73" name="Text Box 9"/>
              <p:cNvSpPr txBox="1">
                <a:spLocks noChangeArrowheads="1"/>
              </p:cNvSpPr>
              <p:nvPr/>
            </p:nvSpPr>
            <p:spPr bwMode="auto">
              <a:xfrm>
                <a:off x="5943600" y="581061"/>
                <a:ext cx="3016783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 algn="ctr" eaLnBrk="1" hangingPunct="1"/>
                <a:r>
                  <a:rPr lang="en-US" sz="1800" dirty="0" smtClean="0"/>
                  <a:t>selects a random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𝟎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𝟏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}</m:t>
                    </m:r>
                    <m:r>
                      <a:rPr lang="it-IT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𝒏</m:t>
                    </m:r>
                  </m:oMath>
                </a14:m>
                <a:endParaRPr lang="en-US" sz="24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0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581061"/>
                <a:ext cx="3016783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7937" b="-2063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7391400" y="2133600"/>
            <a:ext cx="8096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pl-PL" sz="1800"/>
              <a:t>oracle</a:t>
            </a:r>
            <a:endParaRPr lang="en-US" sz="1800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46482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78" name="Text Box 14"/>
              <p:cNvSpPr txBox="1">
                <a:spLocks noChangeArrowheads="1"/>
              </p:cNvSpPr>
              <p:nvPr/>
            </p:nvSpPr>
            <p:spPr bwMode="auto">
              <a:xfrm>
                <a:off x="4191000" y="1447800"/>
                <a:ext cx="5334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1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07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1447800"/>
                <a:ext cx="533400" cy="3698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46482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80" name="Text Box 16"/>
              <p:cNvSpPr txBox="1">
                <a:spLocks noChangeArrowheads="1"/>
              </p:cNvSpPr>
              <p:nvPr/>
            </p:nvSpPr>
            <p:spPr bwMode="auto">
              <a:xfrm>
                <a:off x="4191000" y="3124200"/>
                <a:ext cx="595314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080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3124200"/>
                <a:ext cx="595314" cy="3698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81" name="Text Box 17"/>
          <p:cNvSpPr txBox="1">
            <a:spLocks noChangeArrowheads="1"/>
          </p:cNvSpPr>
          <p:nvPr/>
        </p:nvSpPr>
        <p:spPr bwMode="auto">
          <a:xfrm rot="5400000">
            <a:off x="4303064" y="2557741"/>
            <a:ext cx="454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993300"/>
                </a:solidFill>
              </a:rPr>
              <a:t>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82" name="Text Box 18"/>
              <p:cNvSpPr txBox="1">
                <a:spLocks noChangeArrowheads="1"/>
              </p:cNvSpPr>
              <p:nvPr/>
            </p:nvSpPr>
            <p:spPr bwMode="auto">
              <a:xfrm>
                <a:off x="3273734" y="1905000"/>
                <a:ext cx="2254143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1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𝐓𝐚𝐠</m:t>
                      </m:r>
                      <m:r>
                        <a:rPr lang="en-US" sz="18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1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08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734" y="1905000"/>
                <a:ext cx="225414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290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083" name="Text Box 19"/>
              <p:cNvSpPr txBox="1">
                <a:spLocks noChangeArrowheads="1"/>
              </p:cNvSpPr>
              <p:nvPr/>
            </p:nvSpPr>
            <p:spPr bwMode="auto">
              <a:xfrm>
                <a:off x="3349389" y="3657600"/>
                <a:ext cx="2316532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l-PL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𝐓𝐚𝐠</m:t>
                      </m:r>
                      <m:r>
                        <a:rPr lang="en-US" sz="18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08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389" y="3657600"/>
                <a:ext cx="2316532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111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86" name="Line 22"/>
          <p:cNvSpPr>
            <a:spLocks noChangeShapeType="1"/>
          </p:cNvSpPr>
          <p:nvPr/>
        </p:nvSpPr>
        <p:spPr bwMode="auto">
          <a:xfrm>
            <a:off x="2743200" y="1676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>
            <a:off x="2743200" y="3276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914400" y="4876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90" name="Text Box 26"/>
              <p:cNvSpPr txBox="1">
                <a:spLocks noChangeArrowheads="1"/>
              </p:cNvSpPr>
              <p:nvPr/>
            </p:nvSpPr>
            <p:spPr bwMode="auto">
              <a:xfrm>
                <a:off x="285720" y="4500570"/>
                <a:ext cx="8382000" cy="19389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pPr marL="457200" indent="-457200" algn="ctr"/>
                <a:r>
                  <a:rPr lang="en-US" sz="2400" dirty="0" smtClean="0"/>
                  <a:t>We say that the adversary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breaks the MAC scheme </a:t>
                </a:r>
                <a:r>
                  <a:rPr lang="en-US" sz="2400" dirty="0"/>
                  <a:t>at the end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she outputs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</a:t>
                </a:r>
                <a:r>
                  <a:rPr lang="en-US" sz="2400" dirty="0" smtClean="0"/>
                  <a:t>that</a:t>
                </a:r>
              </a:p>
              <a:p>
                <a:pPr marL="457200" indent="-4572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𝐕𝐫𝐟𝐲</m:t>
                      </m:r>
                      <m:r>
                        <a:rPr lang="en-US" sz="24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’,</m:t>
                      </m:r>
                      <m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’) =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𝐲𝐞𝐬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457200" indent="-457200" algn="ctr"/>
                <a:r>
                  <a:rPr lang="en-US" sz="2400" dirty="0" smtClean="0"/>
                  <a:t>and</a:t>
                </a:r>
              </a:p>
              <a:p>
                <a:pPr marL="457200" indent="-457200" algn="ctr"/>
                <a:r>
                  <a:rPr lang="en-US" sz="2400" b="1" dirty="0" smtClean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∉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{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09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720" y="4500570"/>
                <a:ext cx="8382000" cy="193899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228600" y="1676400"/>
            <a:ext cx="11906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dirty="0"/>
              <a:t>adversary</a:t>
            </a:r>
          </a:p>
        </p:txBody>
      </p:sp>
    </p:spTree>
    <p:extLst>
      <p:ext uri="{BB962C8B-B14F-4D97-AF65-F5344CB8AC3E}">
        <p14:creationId xmlns:p14="http://schemas.microsoft.com/office/powerpoint/2010/main" val="19591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5" grpId="0" animBg="1"/>
      <p:bldP spid="88084" grpId="0" animBg="1"/>
      <p:bldP spid="88075" grpId="0" animBg="1"/>
      <p:bldP spid="88078" grpId="0" animBg="1"/>
      <p:bldP spid="88079" grpId="0" animBg="1"/>
      <p:bldP spid="88080" grpId="0" animBg="1"/>
      <p:bldP spid="88081" grpId="0"/>
      <p:bldP spid="88082" grpId="0" animBg="1"/>
      <p:bldP spid="88083" grpId="0" animBg="1"/>
      <p:bldP spid="88086" grpId="0" animBg="1"/>
      <p:bldP spid="88086" grpId="1" animBg="1"/>
      <p:bldP spid="88087" grpId="0" animBg="1"/>
      <p:bldP spid="88090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EC42-6DD8-425B-B0C9-C5C833A7EE7A}" type="slidenum">
              <a:rPr lang="it-IT"/>
              <a:pPr/>
              <a:t>14</a:t>
            </a:fld>
            <a:endParaRPr lang="it-IT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0" y="2786058"/>
            <a:ext cx="9144000" cy="2786066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The security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825625"/>
                <a:ext cx="7886700" cy="638906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𝐓𝐚𝐠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𝐕𝐫𝐟𝐲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b="1" dirty="0"/>
                  <a:t>secure</a:t>
                </a:r>
                <a:r>
                  <a:rPr lang="en-US" dirty="0"/>
                  <a:t> if</a:t>
                </a:r>
              </a:p>
            </p:txBody>
          </p:sp>
        </mc:Choice>
        <mc:Fallback xmlns="">
          <p:sp>
            <p:nvSpPr>
              <p:cNvPr id="92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825625"/>
                <a:ext cx="7886700" cy="638906"/>
              </a:xfrm>
              <a:blipFill rotWithShape="0">
                <a:blip r:embed="rId3"/>
                <a:stretch>
                  <a:fillRect l="-1546" t="-16190" b="-9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64" name="Text Box 4"/>
              <p:cNvSpPr txBox="1">
                <a:spLocks noChangeArrowheads="1"/>
              </p:cNvSpPr>
              <p:nvPr/>
            </p:nvSpPr>
            <p:spPr bwMode="auto">
              <a:xfrm>
                <a:off x="1098624" y="2704349"/>
                <a:ext cx="1436612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en-US" sz="10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1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8624" y="2704349"/>
                <a:ext cx="1436612" cy="18620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90750" y="4419600"/>
            <a:ext cx="23618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polynomial-time</a:t>
            </a:r>
            <a:br>
              <a:rPr lang="en-US" sz="2400" dirty="0"/>
            </a:br>
            <a:r>
              <a:rPr lang="en-US" sz="2400" dirty="0"/>
              <a:t>adversary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895600" y="3530600"/>
            <a:ext cx="536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P(</a:t>
            </a:r>
            <a:r>
              <a:rPr lang="en-US" sz="2800" b="1" i="1" dirty="0">
                <a:solidFill>
                  <a:srgbClr val="FF0000"/>
                </a:solidFill>
              </a:rPr>
              <a:t>A</a:t>
            </a:r>
            <a:r>
              <a:rPr lang="en-US" sz="2800" b="1" dirty="0">
                <a:solidFill>
                  <a:srgbClr val="FF0000"/>
                </a:solidFill>
              </a:rPr>
              <a:t> breaks it)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negligible (in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15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/>
      <p:bldP spid="92164" grpId="0"/>
      <p:bldP spid="92165" grpId="0"/>
      <p:bldP spid="921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0" y="2314127"/>
            <a:ext cx="9144000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071" y="168145"/>
            <a:ext cx="7772400" cy="1143000"/>
          </a:xfrm>
        </p:spPr>
        <p:txBody>
          <a:bodyPr/>
          <a:lstStyle/>
          <a:p>
            <a:r>
              <a:rPr lang="en-US" dirty="0"/>
              <a:t>Aren’t we too paranoid?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071" y="1737865"/>
            <a:ext cx="8641080" cy="43957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400" dirty="0"/>
              <a:t>Maybe </a:t>
            </a:r>
            <a:r>
              <a:rPr lang="en-US" sz="2400" dirty="0"/>
              <a:t>it would be enough to require that: </a:t>
            </a:r>
            <a:endParaRPr lang="pl-PL" sz="2400" dirty="0"/>
          </a:p>
          <a:p>
            <a:pPr>
              <a:lnSpc>
                <a:spcPct val="80000"/>
              </a:lnSpc>
              <a:buFontTx/>
              <a:buNone/>
            </a:pPr>
            <a:endParaRPr lang="pl-PL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the</a:t>
            </a:r>
            <a:r>
              <a:rPr lang="pl-PL" sz="2400" b="1" dirty="0"/>
              <a:t> adversary succeds</a:t>
            </a:r>
            <a:r>
              <a:rPr lang="en-US" sz="2400" b="1" dirty="0"/>
              <a:t> only if he forges a message that “</a:t>
            </a:r>
            <a:r>
              <a:rPr lang="en-US" sz="2400" b="1" i="1" dirty="0"/>
              <a:t>makes sense</a:t>
            </a:r>
            <a:r>
              <a:rPr lang="en-US" sz="2400" b="1" dirty="0"/>
              <a:t>”.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(e.g.: forging a message that consists of </a:t>
            </a:r>
            <a:r>
              <a:rPr lang="en-US" sz="2400" b="1" dirty="0"/>
              <a:t>random noise</a:t>
            </a:r>
            <a:r>
              <a:rPr lang="en-US" sz="2400" dirty="0"/>
              <a:t> should not count)</a:t>
            </a:r>
            <a:endParaRPr lang="pl-PL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Bad idea</a:t>
            </a:r>
            <a:r>
              <a:rPr lang="en-US" sz="24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/>
          </a:p>
          <a:p>
            <a:pPr>
              <a:lnSpc>
                <a:spcPct val="80000"/>
              </a:lnSpc>
            </a:pPr>
            <a:r>
              <a:rPr lang="pl-PL" sz="2400" dirty="0"/>
              <a:t>hard to define,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is application-dependent</a:t>
            </a:r>
            <a:r>
              <a:rPr lang="en-US" sz="2400" dirty="0"/>
              <a:t>.</a:t>
            </a:r>
            <a:endParaRPr lang="pl-PL" sz="2400" dirty="0"/>
          </a:p>
          <a:p>
            <a:pPr>
              <a:lnSpc>
                <a:spcPct val="80000"/>
              </a:lnSpc>
              <a:buFontTx/>
              <a:buNone/>
            </a:pPr>
            <a:endParaRPr lang="pl-PL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90117" name="Picture 5" descr="MCj043381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071" y="4609652"/>
            <a:ext cx="1524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8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2D51-66E0-480B-848E-1BAF1A01E0F3}" type="slidenum">
              <a:rPr lang="it-IT"/>
              <a:pPr/>
              <a:t>16</a:t>
            </a:fld>
            <a:endParaRPr lang="it-IT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Warning</a:t>
            </a:r>
            <a:r>
              <a:rPr lang="en-US" sz="3200" dirty="0"/>
              <a:t>: MACs do not offer protection against the “replay attacks”.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19" y="1068593"/>
            <a:ext cx="7772400" cy="53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</p:txBody>
      </p:sp>
      <p:pic>
        <p:nvPicPr>
          <p:cNvPr id="89092" name="Picture 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019" y="1449593"/>
            <a:ext cx="1401763" cy="1457325"/>
          </a:xfrm>
          <a:prstGeom prst="rect">
            <a:avLst/>
          </a:prstGeom>
          <a:noFill/>
        </p:spPr>
      </p:pic>
      <p:pic>
        <p:nvPicPr>
          <p:cNvPr id="89093" name="Picture 5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19" y="1449593"/>
            <a:ext cx="1368425" cy="1438275"/>
          </a:xfrm>
          <a:prstGeom prst="rect">
            <a:avLst/>
          </a:prstGeom>
          <a:noFill/>
        </p:spPr>
      </p:pic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1849419" y="1906793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5" name="Text Box 7"/>
              <p:cNvSpPr txBox="1">
                <a:spLocks noChangeArrowheads="1"/>
              </p:cNvSpPr>
              <p:nvPr/>
            </p:nvSpPr>
            <p:spPr bwMode="auto">
              <a:xfrm>
                <a:off x="553275" y="2440193"/>
                <a:ext cx="801823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𝐀𝐥𝐢𝐜𝐞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909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75" y="2440193"/>
                <a:ext cx="80182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096" name="Text Box 8"/>
              <p:cNvSpPr txBox="1">
                <a:spLocks noChangeArrowheads="1"/>
              </p:cNvSpPr>
              <p:nvPr/>
            </p:nvSpPr>
            <p:spPr bwMode="auto">
              <a:xfrm>
                <a:off x="5583219" y="2440193"/>
                <a:ext cx="631825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𝐁𝐨𝐛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909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3219" y="2440193"/>
                <a:ext cx="631825" cy="369888"/>
              </a:xfrm>
              <a:prstGeom prst="rect">
                <a:avLst/>
              </a:prstGeom>
              <a:blipFill rotWithShape="0">
                <a:blip r:embed="rId6"/>
                <a:stretch>
                  <a:fillRect l="-1905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097" name="Text Box 9"/>
              <p:cNvSpPr txBox="1">
                <a:spLocks noChangeArrowheads="1"/>
              </p:cNvSpPr>
              <p:nvPr/>
            </p:nvSpPr>
            <p:spPr bwMode="auto">
              <a:xfrm>
                <a:off x="3068619" y="1678194"/>
                <a:ext cx="938213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909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8619" y="1678194"/>
                <a:ext cx="93821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269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098" name="Picture 10" descr="MCj043594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1219" y="3811793"/>
            <a:ext cx="1841500" cy="1273175"/>
          </a:xfrm>
          <a:prstGeom prst="rect">
            <a:avLst/>
          </a:prstGeom>
          <a:noFill/>
        </p:spPr>
      </p:pic>
      <p:cxnSp>
        <p:nvCxnSpPr>
          <p:cNvPr id="89104" name="AutoShape 16"/>
          <p:cNvCxnSpPr>
            <a:cxnSpLocks noChangeShapeType="1"/>
            <a:stCxn id="89097" idx="2"/>
          </p:cNvCxnSpPr>
          <p:nvPr/>
        </p:nvCxnSpPr>
        <p:spPr bwMode="auto">
          <a:xfrm rot="5400000">
            <a:off x="1852717" y="2126783"/>
            <a:ext cx="1764267" cy="160575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" name="Group 20"/>
          <p:cNvGrpSpPr>
            <a:grpSpLocks/>
          </p:cNvGrpSpPr>
          <p:nvPr/>
        </p:nvGrpSpPr>
        <p:grpSpPr bwMode="auto">
          <a:xfrm rot="-2330412">
            <a:off x="2154722" y="3022636"/>
            <a:ext cx="3200400" cy="369888"/>
            <a:chOff x="2496" y="3535"/>
            <a:chExt cx="2016" cy="233"/>
          </a:xfrm>
        </p:grpSpPr>
        <p:sp>
          <p:nvSpPr>
            <p:cNvPr id="89105" name="Line 17"/>
            <p:cNvSpPr>
              <a:spLocks noChangeShapeType="1"/>
            </p:cNvSpPr>
            <p:nvPr/>
          </p:nvSpPr>
          <p:spPr bwMode="auto">
            <a:xfrm>
              <a:off x="2496" y="3648"/>
              <a:ext cx="201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10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264" y="3535"/>
                  <a:ext cx="591" cy="23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9106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4" y="3535"/>
                  <a:ext cx="591" cy="23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85"/>
                  </a:stretch>
                </a:blipFill>
                <a:ln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1"/>
          <p:cNvGrpSpPr>
            <a:grpSpLocks/>
          </p:cNvGrpSpPr>
          <p:nvPr/>
        </p:nvGrpSpPr>
        <p:grpSpPr bwMode="auto">
          <a:xfrm rot="-2330412">
            <a:off x="2459522" y="3403636"/>
            <a:ext cx="3200400" cy="369888"/>
            <a:chOff x="2496" y="3535"/>
            <a:chExt cx="2016" cy="233"/>
          </a:xfrm>
        </p:grpSpPr>
        <p:sp>
          <p:nvSpPr>
            <p:cNvPr id="89110" name="Line 22"/>
            <p:cNvSpPr>
              <a:spLocks noChangeShapeType="1"/>
            </p:cNvSpPr>
            <p:nvPr/>
          </p:nvSpPr>
          <p:spPr bwMode="auto">
            <a:xfrm>
              <a:off x="2496" y="3648"/>
              <a:ext cx="201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1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264" y="3535"/>
                  <a:ext cx="591" cy="23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9111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4" y="3535"/>
                  <a:ext cx="591" cy="23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680"/>
                  </a:stretch>
                </a:blipFill>
                <a:ln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24"/>
          <p:cNvGrpSpPr>
            <a:grpSpLocks/>
          </p:cNvGrpSpPr>
          <p:nvPr/>
        </p:nvGrpSpPr>
        <p:grpSpPr bwMode="auto">
          <a:xfrm rot="-2330412">
            <a:off x="2764322" y="3784636"/>
            <a:ext cx="3200400" cy="369888"/>
            <a:chOff x="2496" y="3535"/>
            <a:chExt cx="2016" cy="233"/>
          </a:xfrm>
        </p:grpSpPr>
        <p:sp>
          <p:nvSpPr>
            <p:cNvPr id="89113" name="Line 25"/>
            <p:cNvSpPr>
              <a:spLocks noChangeShapeType="1"/>
            </p:cNvSpPr>
            <p:nvPr/>
          </p:nvSpPr>
          <p:spPr bwMode="auto">
            <a:xfrm>
              <a:off x="2496" y="3648"/>
              <a:ext cx="201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11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264" y="3535"/>
                  <a:ext cx="591" cy="23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9114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4" y="3535"/>
                  <a:ext cx="591" cy="23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85"/>
                  </a:stretch>
                </a:blipFill>
                <a:ln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115" name="Text Box 27"/>
          <p:cNvSpPr txBox="1">
            <a:spLocks noChangeArrowheads="1"/>
          </p:cNvSpPr>
          <p:nvPr/>
        </p:nvSpPr>
        <p:spPr bwMode="auto">
          <a:xfrm rot="2876186">
            <a:off x="4507688" y="4126912"/>
            <a:ext cx="749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993300"/>
                </a:solidFill>
              </a:rPr>
              <a:t>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116" name="AutoShape 28"/>
              <p:cNvSpPr>
                <a:spLocks noChangeArrowheads="1"/>
              </p:cNvSpPr>
              <p:nvPr/>
            </p:nvSpPr>
            <p:spPr bwMode="auto">
              <a:xfrm>
                <a:off x="5278419" y="3430793"/>
                <a:ext cx="3733800" cy="1676400"/>
              </a:xfrm>
              <a:prstGeom prst="wedgeRoundRectCallout">
                <a:avLst>
                  <a:gd name="adj1" fmla="val -21597"/>
                  <a:gd name="adj2" fmla="val -98958"/>
                  <a:gd name="adj3" fmla="val 16667"/>
                </a:avLst>
              </a:prstGeom>
              <a:solidFill>
                <a:schemeClr val="bg2"/>
              </a:solidFill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 algn="ctr"/>
                <a:r>
                  <a:rPr lang="en-US" sz="2000" dirty="0"/>
                  <a:t>Since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Vrfy</a:t>
                </a:r>
                <a:r>
                  <a:rPr lang="en-US" sz="2000" b="1" dirty="0"/>
                  <a:t> </a:t>
                </a:r>
                <a:r>
                  <a:rPr lang="en-US" sz="2000" dirty="0" smtClean="0"/>
                  <a:t>is stateless there </a:t>
                </a:r>
                <a:r>
                  <a:rPr lang="en-US" sz="2000" dirty="0"/>
                  <a:t>is no way to detect that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not fresh!</a:t>
                </a:r>
              </a:p>
            </p:txBody>
          </p:sp>
        </mc:Choice>
        <mc:Fallback xmlns="">
          <p:sp>
            <p:nvSpPr>
              <p:cNvPr id="89116" name="AutoShap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8419" y="3430793"/>
                <a:ext cx="3733800" cy="1676400"/>
              </a:xfrm>
              <a:prstGeom prst="wedgeRoundRectCallout">
                <a:avLst>
                  <a:gd name="adj1" fmla="val -21597"/>
                  <a:gd name="adj2" fmla="val -98958"/>
                  <a:gd name="adj3" fmla="val 16667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118" name="Rectangle 30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252000" anchor="ctr"/>
          <a:lstStyle/>
          <a:p>
            <a:r>
              <a:rPr lang="en-US" sz="2600" dirty="0" smtClean="0"/>
              <a:t>This problem has to be solved by the higher-level application</a:t>
            </a:r>
          </a:p>
          <a:p>
            <a:r>
              <a:rPr lang="en-US" sz="2600" dirty="0" smtClean="0"/>
              <a:t>(methods: </a:t>
            </a:r>
            <a:r>
              <a:rPr lang="en-US" sz="2600" b="1" dirty="0" smtClean="0">
                <a:solidFill>
                  <a:srgbClr val="0070C0"/>
                </a:solidFill>
              </a:rPr>
              <a:t>time-stamping</a:t>
            </a:r>
            <a:r>
              <a:rPr lang="en-US" sz="2600" dirty="0" smtClean="0"/>
              <a:t>, </a:t>
            </a:r>
            <a:r>
              <a:rPr lang="en-US" sz="2600" b="1" dirty="0" err="1" smtClean="0">
                <a:solidFill>
                  <a:srgbClr val="0070C0"/>
                </a:solidFill>
              </a:rPr>
              <a:t>nonces</a:t>
            </a:r>
            <a:r>
              <a:rPr lang="en-US" sz="2600" dirty="0" smtClean="0"/>
              <a:t>...).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701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/>
      <p:bldP spid="89097" grpId="0" animBg="1"/>
      <p:bldP spid="89116" grpId="0" animBg="1"/>
      <p:bldP spid="891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9A5-CEF1-400D-B1FB-90847888D923}" type="slidenum">
              <a:rPr lang="it-IT"/>
              <a:pPr/>
              <a:t>17</a:t>
            </a:fld>
            <a:endParaRPr lang="it-IT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3070" y="0"/>
            <a:ext cx="7772400" cy="1143000"/>
          </a:xfrm>
        </p:spPr>
        <p:txBody>
          <a:bodyPr/>
          <a:lstStyle/>
          <a:p>
            <a:r>
              <a:rPr lang="en-US" dirty="0"/>
              <a:t>Constructing a MAC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4876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There exist </a:t>
            </a:r>
            <a:r>
              <a:rPr lang="en-US" sz="2400" b="1" dirty="0">
                <a:solidFill>
                  <a:srgbClr val="0070C0"/>
                </a:solidFill>
              </a:rPr>
              <a:t>MACs</a:t>
            </a:r>
            <a:r>
              <a:rPr lang="en-US" sz="2400" dirty="0"/>
              <a:t> that are secure even if the adversary is </a:t>
            </a:r>
            <a:r>
              <a:rPr lang="en-US" sz="2400" b="1" dirty="0">
                <a:solidFill>
                  <a:srgbClr val="FF0000"/>
                </a:solidFill>
              </a:rPr>
              <a:t>infinitely-powerful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These constructions are </a:t>
            </a:r>
            <a:r>
              <a:rPr lang="en-US" sz="2400" b="1" dirty="0">
                <a:solidFill>
                  <a:srgbClr val="7030A0"/>
                </a:solidFill>
              </a:rPr>
              <a:t>not practical</a:t>
            </a:r>
            <a:r>
              <a:rPr lang="en-US" sz="2400" dirty="0"/>
              <a:t>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en-US" sz="2400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MACs</a:t>
            </a:r>
            <a:r>
              <a:rPr lang="en-US" sz="2400" dirty="0" smtClean="0"/>
              <a:t> </a:t>
            </a:r>
            <a:r>
              <a:rPr lang="en-US" sz="2400" dirty="0"/>
              <a:t>can be constructed from the block-ciphers.  </a:t>
            </a:r>
            <a:br>
              <a:rPr lang="en-US" sz="2400" dirty="0"/>
            </a:br>
            <a:r>
              <a:rPr lang="en-US" sz="2400" dirty="0" smtClean="0"/>
              <a:t> We </a:t>
            </a:r>
            <a:r>
              <a:rPr lang="en-US" sz="2400" dirty="0"/>
              <a:t>will now discuss to constructions: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simple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(and </a:t>
            </a:r>
            <a:r>
              <a:rPr lang="en-US" sz="2000" b="1" dirty="0">
                <a:solidFill>
                  <a:srgbClr val="00B050"/>
                </a:solidFill>
              </a:rPr>
              <a:t>not practical</a:t>
            </a:r>
            <a:r>
              <a:rPr lang="en-US" sz="2000" dirty="0"/>
              <a:t>),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/>
              <a:t>a little bit </a:t>
            </a:r>
            <a:r>
              <a:rPr lang="en-US" sz="2000" b="1" dirty="0">
                <a:solidFill>
                  <a:srgbClr val="00B050"/>
                </a:solidFill>
              </a:rPr>
              <a:t>more complicated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(and </a:t>
            </a:r>
            <a:r>
              <a:rPr lang="en-US" sz="2000" b="1" dirty="0">
                <a:solidFill>
                  <a:srgbClr val="00B050"/>
                </a:solidFill>
              </a:rPr>
              <a:t>practical</a:t>
            </a:r>
            <a:r>
              <a:rPr lang="en-US" sz="2000" dirty="0"/>
              <a:t>) </a:t>
            </a:r>
            <a:r>
              <a:rPr lang="pl-PL" sz="2000" dirty="0"/>
              <a:t>–</a:t>
            </a:r>
            <a:r>
              <a:rPr lang="en-US" sz="2000" dirty="0"/>
              <a:t> a </a:t>
            </a:r>
            <a:r>
              <a:rPr lang="en-US" sz="2000" b="1" dirty="0">
                <a:solidFill>
                  <a:srgbClr val="0070C0"/>
                </a:solidFill>
              </a:rPr>
              <a:t>CBC-MAC</a:t>
            </a:r>
            <a:r>
              <a:rPr lang="pl-PL" sz="2000" b="1" dirty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90000"/>
              </a:lnSpc>
            </a:pPr>
            <a:endParaRPr lang="en-US" sz="2400" dirty="0"/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MACs</a:t>
            </a:r>
            <a:r>
              <a:rPr lang="en-US" sz="2400" dirty="0" smtClean="0"/>
              <a:t> </a:t>
            </a:r>
            <a:r>
              <a:rPr lang="en-US" sz="2400" dirty="0"/>
              <a:t>can also be constructed from the hash functions 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(</a:t>
            </a:r>
            <a:r>
              <a:rPr lang="en-US" sz="2400" b="1" dirty="0">
                <a:solidFill>
                  <a:srgbClr val="0070C0"/>
                </a:solidFill>
              </a:rPr>
              <a:t>NMAC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70C0"/>
                </a:solidFill>
              </a:rPr>
              <a:t>HMAC</a:t>
            </a:r>
            <a:r>
              <a:rPr lang="en-US" sz="2400" dirty="0"/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27291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244" y="2083575"/>
            <a:ext cx="692948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Message Authentication Codes (MACs).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of MACs from block ciphers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331391" y="2896375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16" y="6215082"/>
            <a:ext cx="2133600" cy="365125"/>
          </a:xfrm>
        </p:spPr>
        <p:txBody>
          <a:bodyPr/>
          <a:lstStyle/>
          <a:p>
            <a:fld id="{A1B7BF16-3170-49F9-B96E-D204EEC0EB51}" type="slidenum">
              <a:rPr lang="it-IT"/>
              <a:pPr/>
              <a:t>19</a:t>
            </a:fld>
            <a:endParaRPr lang="it-IT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077" y="-50341"/>
            <a:ext cx="8492661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 simple construction from a block cipher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4281" y="1142984"/>
                <a:ext cx="5680909" cy="5357850"/>
              </a:xfrm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/>
                  <a:t>Let </a:t>
                </a: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:{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× {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en-US" sz="24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𝒏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→ {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en-US" sz="24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𝒏</m:t>
                      </m:r>
                    </m:oMath>
                  </m:oMathPara>
                </a14:m>
                <a:endParaRPr lang="en-US" sz="2400" b="1" baseline="30000" dirty="0">
                  <a:solidFill>
                    <a:srgbClr val="FF0000"/>
                  </a:solidFill>
                  <a:cs typeface="Arial" pitchFamily="34" charset="0"/>
                </a:endParaRP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endParaRPr lang="en-US" sz="2400" b="1" baseline="30000" dirty="0">
                  <a:solidFill>
                    <a:srgbClr val="A50021"/>
                  </a:solidFill>
                  <a:cs typeface="Arial" pitchFamily="34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cs typeface="Arial" pitchFamily="34" charset="0"/>
                  </a:rPr>
                  <a:t>be a </a:t>
                </a:r>
                <a:r>
                  <a:rPr lang="en-US" sz="2400" b="1" dirty="0">
                    <a:solidFill>
                      <a:srgbClr val="0070C0"/>
                    </a:solidFill>
                    <a:cs typeface="Arial" pitchFamily="34" charset="0"/>
                  </a:rPr>
                  <a:t>block </a:t>
                </a:r>
                <a:r>
                  <a:rPr lang="en-US" sz="2400" b="1" dirty="0" smtClean="0">
                    <a:solidFill>
                      <a:srgbClr val="0070C0"/>
                    </a:solidFill>
                    <a:cs typeface="Arial" pitchFamily="34" charset="0"/>
                  </a:rPr>
                  <a:t>cipher </a:t>
                </a:r>
                <a:r>
                  <a:rPr lang="en-US" sz="2400" dirty="0"/>
                  <a:t>(a </a:t>
                </a:r>
                <a:r>
                  <a:rPr lang="en-US" sz="2400" b="1" dirty="0" smtClean="0">
                    <a:solidFill>
                      <a:srgbClr val="0070C0"/>
                    </a:solidFill>
                    <a:cs typeface="Arial" pitchFamily="34" charset="0"/>
                  </a:rPr>
                  <a:t>PRF</a:t>
                </a:r>
                <a:r>
                  <a:rPr lang="en-US" sz="2400" dirty="0" smtClean="0"/>
                  <a:t>)</a:t>
                </a:r>
                <a:r>
                  <a:rPr lang="en-US" sz="2400" dirty="0" smtClean="0">
                    <a:cs typeface="Arial" pitchFamily="34" charset="0"/>
                  </a:rPr>
                  <a:t>. </a:t>
                </a:r>
                <a:endParaRPr lang="en-US" sz="2400" dirty="0">
                  <a:cs typeface="Arial" pitchFamily="34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>
                  <a:cs typeface="Arial" pitchFamily="34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cs typeface="Arial" pitchFamily="34" charset="0"/>
                  </a:rPr>
                  <a:t>We can now define a </a:t>
                </a:r>
                <a:r>
                  <a:rPr lang="en-US" sz="2400" b="1" dirty="0">
                    <a:solidFill>
                      <a:srgbClr val="0070C0"/>
                    </a:solidFill>
                    <a:cs typeface="Arial" pitchFamily="34" charset="0"/>
                  </a:rPr>
                  <a:t>MAC</a:t>
                </a:r>
                <a:r>
                  <a:rPr lang="en-US" sz="2400" dirty="0">
                    <a:cs typeface="Arial" pitchFamily="34" charset="0"/>
                  </a:rPr>
                  <a:t> scheme that works only for  messages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∈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{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  <m:r>
                      <a:rPr lang="en-US" sz="24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𝒏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cs typeface="Arial" pitchFamily="34" charset="0"/>
                  </a:rPr>
                  <a:t>as follows:</a:t>
                </a:r>
                <a:br>
                  <a:rPr lang="en-US" sz="2400" dirty="0">
                    <a:cs typeface="Arial" pitchFamily="34" charset="0"/>
                  </a:rPr>
                </a:br>
                <a:endParaRPr lang="en-US" sz="2400" dirty="0" smtClean="0">
                  <a:cs typeface="Arial" pitchFamily="34" charset="0"/>
                </a:endParaRP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𝐓𝐚𝐠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𝒌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 =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𝑭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𝒌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cs typeface="Arial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b="1" dirty="0">
                  <a:solidFill>
                    <a:srgbClr val="A50021"/>
                  </a:solidFill>
                  <a:cs typeface="Arial" pitchFamily="34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cs typeface="Arial" pitchFamily="34" charset="0"/>
                  </a:rPr>
                  <a:t>It can be proven that it is a secure </a:t>
                </a:r>
                <a:r>
                  <a:rPr lang="en-US" sz="2400" b="1" dirty="0">
                    <a:solidFill>
                      <a:srgbClr val="0070C0"/>
                    </a:solidFill>
                    <a:cs typeface="Arial" pitchFamily="34" charset="0"/>
                  </a:rPr>
                  <a:t>MAC</a:t>
                </a:r>
                <a:r>
                  <a:rPr lang="en-US" sz="2400" dirty="0"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>
                  <a:cs typeface="Arial" pitchFamily="34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cs typeface="Arial" pitchFamily="34" charset="0"/>
                  </a:rPr>
                  <a:t>How to generalize it to longer messages?</a:t>
                </a:r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4281" y="1142984"/>
                <a:ext cx="5680909" cy="5357850"/>
              </a:xfrm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212" name="Rectangle 4"/>
              <p:cNvSpPr>
                <a:spLocks noChangeArrowheads="1"/>
              </p:cNvSpPr>
              <p:nvPr/>
            </p:nvSpPr>
            <p:spPr bwMode="auto">
              <a:xfrm>
                <a:off x="7010400" y="2619364"/>
                <a:ext cx="1676400" cy="1447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21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2619364"/>
                <a:ext cx="1676400" cy="14478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214" name="Line 6"/>
          <p:cNvSpPr>
            <a:spLocks noChangeShapeType="1"/>
          </p:cNvSpPr>
          <p:nvPr/>
        </p:nvSpPr>
        <p:spPr bwMode="auto">
          <a:xfrm flipV="1">
            <a:off x="7848600" y="406716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6477000" y="330516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20" name="Rectangle 12"/>
              <p:cNvSpPr>
                <a:spLocks noChangeArrowheads="1"/>
              </p:cNvSpPr>
              <p:nvPr/>
            </p:nvSpPr>
            <p:spPr bwMode="auto">
              <a:xfrm>
                <a:off x="6172200" y="2619364"/>
                <a:ext cx="304800" cy="1447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220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2619364"/>
                <a:ext cx="304800" cy="1447800"/>
              </a:xfrm>
              <a:prstGeom prst="rect">
                <a:avLst/>
              </a:prstGeom>
              <a:blipFill rotWithShape="0">
                <a:blip r:embed="rId5"/>
                <a:stretch>
                  <a:fillRect r="-192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221" name="Rectangle 13"/>
              <p:cNvSpPr>
                <a:spLocks noChangeArrowheads="1"/>
              </p:cNvSpPr>
              <p:nvPr/>
            </p:nvSpPr>
            <p:spPr bwMode="auto">
              <a:xfrm>
                <a:off x="7010400" y="4448164"/>
                <a:ext cx="1676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22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4448164"/>
                <a:ext cx="1676400" cy="304800"/>
              </a:xfrm>
              <a:prstGeom prst="rect">
                <a:avLst/>
              </a:prstGeom>
              <a:blipFill rotWithShape="0">
                <a:blip r:embed="rId6"/>
                <a:stretch>
                  <a:fillRect b="-192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222" name="Rectangle 14"/>
              <p:cNvSpPr>
                <a:spLocks noChangeArrowheads="1"/>
              </p:cNvSpPr>
              <p:nvPr/>
            </p:nvSpPr>
            <p:spPr bwMode="auto">
              <a:xfrm>
                <a:off x="7010400" y="1857364"/>
                <a:ext cx="1676400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222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1857364"/>
                <a:ext cx="1676400" cy="381000"/>
              </a:xfrm>
              <a:prstGeom prst="rect">
                <a:avLst/>
              </a:prstGeom>
              <a:blipFill rotWithShape="0">
                <a:blip r:embed="rId7"/>
                <a:stretch>
                  <a:fillRect b="-2031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223" name="Line 15"/>
          <p:cNvSpPr>
            <a:spLocks noChangeShapeType="1"/>
          </p:cNvSpPr>
          <p:nvPr/>
        </p:nvSpPr>
        <p:spPr bwMode="auto">
          <a:xfrm flipV="1">
            <a:off x="7848600" y="223836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  <p:bldP spid="94214" grpId="0" animBg="1"/>
      <p:bldP spid="94216" grpId="0" animBg="1"/>
      <p:bldP spid="94220" grpId="0" animBg="1"/>
      <p:bldP spid="94221" grpId="0" animBg="1"/>
      <p:bldP spid="94222" grpId="0" animBg="1"/>
      <p:bldP spid="942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Secure communication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918" y="2714620"/>
          <a:ext cx="6643734" cy="1925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encryption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authentication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1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private</a:t>
                      </a:r>
                      <a:r>
                        <a:rPr lang="en-US" b="1" baseline="0" dirty="0" smtClean="0"/>
                        <a:t> key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private</a:t>
                      </a:r>
                      <a:r>
                        <a:rPr lang="en-US" baseline="0" dirty="0" smtClean="0"/>
                        <a:t> key encryption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private</a:t>
                      </a:r>
                      <a:r>
                        <a:rPr lang="en-US" baseline="0" dirty="0" smtClean="0"/>
                        <a:t> key authentication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69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public key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 key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071934" y="3500438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071934" y="4143380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286512" y="3500438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286512" y="4143380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pic>
        <p:nvPicPr>
          <p:cNvPr id="12" name="Picture 2" descr="C:\Users\Stefan\AppData\Local\Microsoft\Windows\Temporary Internet Files\Content.IE5\VFSGDNK1\MCj04346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143248"/>
            <a:ext cx="563561" cy="744131"/>
          </a:xfrm>
          <a:prstGeom prst="rect">
            <a:avLst/>
          </a:prstGeom>
          <a:noFill/>
        </p:spPr>
      </p:pic>
      <p:sp>
        <p:nvSpPr>
          <p:cNvPr id="10" name="Notched Right Arrow 9"/>
          <p:cNvSpPr/>
          <p:nvPr/>
        </p:nvSpPr>
        <p:spPr>
          <a:xfrm rot="12334705">
            <a:off x="8148680" y="3496777"/>
            <a:ext cx="770645" cy="554001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6BC3-1E56-420B-9A03-4536DFE97C6C}" type="slidenum">
              <a:rPr lang="it-IT"/>
              <a:pPr/>
              <a:t>20</a:t>
            </a:fld>
            <a:endParaRPr lang="it-IT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43" y="176339"/>
            <a:ext cx="8232981" cy="898264"/>
          </a:xfrm>
        </p:spPr>
        <p:txBody>
          <a:bodyPr/>
          <a:lstStyle/>
          <a:p>
            <a:r>
              <a:rPr lang="it-IT" dirty="0"/>
              <a:t>Idea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7" name="Rectangle 3"/>
              <p:cNvSpPr>
                <a:spLocks noChangeArrowheads="1"/>
              </p:cNvSpPr>
              <p:nvPr/>
            </p:nvSpPr>
            <p:spPr bwMode="auto">
              <a:xfrm>
                <a:off x="971550" y="3095625"/>
                <a:ext cx="2376488" cy="1447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90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3095625"/>
                <a:ext cx="2376488" cy="1447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908" name="Line 4"/>
          <p:cNvSpPr>
            <a:spLocks noChangeShapeType="1"/>
          </p:cNvSpPr>
          <p:nvPr/>
        </p:nvSpPr>
        <p:spPr bwMode="auto">
          <a:xfrm flipV="1">
            <a:off x="2122488" y="45656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9" name="Rectangle 5"/>
              <p:cNvSpPr>
                <a:spLocks noChangeArrowheads="1"/>
              </p:cNvSpPr>
              <p:nvPr/>
            </p:nvSpPr>
            <p:spPr bwMode="auto">
              <a:xfrm>
                <a:off x="971550" y="4924424"/>
                <a:ext cx="2376488" cy="3619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90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4924424"/>
                <a:ext cx="2376488" cy="361963"/>
              </a:xfrm>
              <a:prstGeom prst="rect">
                <a:avLst/>
              </a:prstGeom>
              <a:blipFill rotWithShape="0">
                <a:blip r:embed="rId4"/>
                <a:stretch>
                  <a:fillRect b="-1967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910" name="Rectangle 6"/>
              <p:cNvSpPr>
                <a:spLocks noChangeArrowheads="1"/>
              </p:cNvSpPr>
              <p:nvPr/>
            </p:nvSpPr>
            <p:spPr bwMode="auto">
              <a:xfrm>
                <a:off x="971550" y="2333625"/>
                <a:ext cx="2376488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91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2333625"/>
                <a:ext cx="2376488" cy="381000"/>
              </a:xfrm>
              <a:prstGeom prst="rect">
                <a:avLst/>
              </a:prstGeom>
              <a:blipFill rotWithShape="0">
                <a:blip r:embed="rId5"/>
                <a:stretch>
                  <a:fillRect b="-2031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911" name="Line 7"/>
          <p:cNvSpPr>
            <a:spLocks noChangeShapeType="1"/>
          </p:cNvSpPr>
          <p:nvPr/>
        </p:nvSpPr>
        <p:spPr bwMode="auto">
          <a:xfrm flipV="1">
            <a:off x="2122488" y="26939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12" name="Rectangle 8"/>
              <p:cNvSpPr>
                <a:spLocks noChangeArrowheads="1"/>
              </p:cNvSpPr>
              <p:nvPr/>
            </p:nvSpPr>
            <p:spPr bwMode="auto">
              <a:xfrm>
                <a:off x="5580063" y="3095625"/>
                <a:ext cx="2376487" cy="1447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9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063" y="3095625"/>
                <a:ext cx="2376487" cy="14478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913" name="Line 9"/>
          <p:cNvSpPr>
            <a:spLocks noChangeShapeType="1"/>
          </p:cNvSpPr>
          <p:nvPr/>
        </p:nvSpPr>
        <p:spPr bwMode="auto">
          <a:xfrm flipV="1">
            <a:off x="6731000" y="45656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14" name="Rectangle 10"/>
              <p:cNvSpPr>
                <a:spLocks noChangeArrowheads="1"/>
              </p:cNvSpPr>
              <p:nvPr/>
            </p:nvSpPr>
            <p:spPr bwMode="auto">
              <a:xfrm>
                <a:off x="5580063" y="4924424"/>
                <a:ext cx="2376487" cy="3619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9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063" y="4924424"/>
                <a:ext cx="2376487" cy="361963"/>
              </a:xfrm>
              <a:prstGeom prst="rect">
                <a:avLst/>
              </a:prstGeom>
              <a:blipFill rotWithShape="0">
                <a:blip r:embed="rId7"/>
                <a:stretch>
                  <a:fillRect b="-2131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915" name="Rectangle 11"/>
              <p:cNvSpPr>
                <a:spLocks noChangeArrowheads="1"/>
              </p:cNvSpPr>
              <p:nvPr/>
            </p:nvSpPr>
            <p:spPr bwMode="auto">
              <a:xfrm>
                <a:off x="5580063" y="2333625"/>
                <a:ext cx="2376487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𝒎𝒅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915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063" y="2333625"/>
                <a:ext cx="2376487" cy="381000"/>
              </a:xfrm>
              <a:prstGeom prst="rect">
                <a:avLst/>
              </a:prstGeom>
              <a:blipFill rotWithShape="0">
                <a:blip r:embed="rId8"/>
                <a:stretch>
                  <a:fillRect b="-2031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916" name="Line 12"/>
          <p:cNvSpPr>
            <a:spLocks noChangeShapeType="1"/>
          </p:cNvSpPr>
          <p:nvPr/>
        </p:nvSpPr>
        <p:spPr bwMode="auto">
          <a:xfrm flipV="1">
            <a:off x="6731000" y="26939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4161631" y="3486877"/>
            <a:ext cx="60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/>
              <a:t>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18" name="Text Box 14"/>
              <p:cNvSpPr txBox="1">
                <a:spLocks noChangeArrowheads="1"/>
              </p:cNvSpPr>
              <p:nvPr/>
            </p:nvSpPr>
            <p:spPr bwMode="auto">
              <a:xfrm>
                <a:off x="401414" y="1121628"/>
                <a:ext cx="5480218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it-IT" sz="2400" dirty="0"/>
                  <a:t> divide the </a:t>
                </a:r>
                <a:r>
                  <a:rPr lang="en-US" sz="2400" dirty="0" smtClean="0"/>
                  <a:t>message</a:t>
                </a:r>
                <a:r>
                  <a:rPr lang="it-IT" sz="2400" dirty="0" smtClean="0"/>
                  <a:t> </a:t>
                </a:r>
                <a:r>
                  <a:rPr lang="it-IT" sz="2400" dirty="0"/>
                  <a:t>in blocks</a:t>
                </a:r>
                <a:r>
                  <a:rPr lang="pl-PL" sz="2400" dirty="0"/>
                  <a:t>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l-PL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𝒎𝒅</m:t>
                    </m:r>
                  </m:oMath>
                </a14:m>
                <a:endParaRPr lang="it-IT" sz="2400" b="1" dirty="0">
                  <a:solidFill>
                    <a:srgbClr val="FF0000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it-IT" sz="2400" dirty="0"/>
                  <a:t> and </a:t>
                </a:r>
                <a:r>
                  <a:rPr lang="en-US" sz="2400" dirty="0" smtClean="0"/>
                  <a:t>authenticate each </a:t>
                </a:r>
                <a:r>
                  <a:rPr lang="it-IT" sz="2400" dirty="0" smtClean="0"/>
                  <a:t>block </a:t>
                </a:r>
                <a:r>
                  <a:rPr lang="it-IT" sz="2400" dirty="0"/>
                  <a:t>separately</a:t>
                </a:r>
              </a:p>
            </p:txBody>
          </p:sp>
        </mc:Choice>
        <mc:Fallback xmlns="">
          <p:sp>
            <p:nvSpPr>
              <p:cNvPr id="12391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414" y="1121628"/>
                <a:ext cx="5480218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669" t="-5882" r="-556" b="-16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5500694" y="5786454"/>
            <a:ext cx="2616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This doesn’t work</a:t>
            </a:r>
            <a:r>
              <a:rPr lang="it-IT" sz="2400" dirty="0" smtClean="0"/>
              <a:t>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421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8" grpId="0" animBg="1"/>
      <p:bldP spid="123909" grpId="0" animBg="1"/>
      <p:bldP spid="123910" grpId="0" animBg="1"/>
      <p:bldP spid="123911" grpId="0" animBg="1"/>
      <p:bldP spid="123912" grpId="0" animBg="1"/>
      <p:bldP spid="123913" grpId="0" animBg="1"/>
      <p:bldP spid="123914" grpId="0" animBg="1"/>
      <p:bldP spid="123915" grpId="0" animBg="1"/>
      <p:bldP spid="123916" grpId="0" animBg="1"/>
      <p:bldP spid="123917" grpId="0"/>
      <p:bldP spid="1239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9C32-290B-42FD-BA01-F17F31DCF164}" type="slidenum">
              <a:rPr lang="it-IT"/>
              <a:pPr/>
              <a:t>21</a:t>
            </a:fld>
            <a:endParaRPr lang="it-IT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2590800" y="2057400"/>
            <a:ext cx="914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Rectangle 11" descr="Wide downward diagonal"/>
          <p:cNvSpPr>
            <a:spLocks noChangeArrowheads="1"/>
          </p:cNvSpPr>
          <p:nvPr/>
        </p:nvSpPr>
        <p:spPr bwMode="auto">
          <a:xfrm>
            <a:off x="2590800" y="2743200"/>
            <a:ext cx="914400" cy="3048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40" name="Text Box 12"/>
              <p:cNvSpPr txBox="1">
                <a:spLocks noChangeArrowheads="1"/>
              </p:cNvSpPr>
              <p:nvPr/>
            </p:nvSpPr>
            <p:spPr bwMode="auto">
              <a:xfrm>
                <a:off x="405214" y="2636838"/>
                <a:ext cx="20903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𝐓𝐚𝐠</m:t>
                      </m:r>
                      <m:r>
                        <a:rPr lang="en-US" sz="20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34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214" y="2636838"/>
                <a:ext cx="209033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84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341" name="Text Box 13"/>
              <p:cNvSpPr txBox="1">
                <a:spLocks noChangeArrowheads="1"/>
              </p:cNvSpPr>
              <p:nvPr/>
            </p:nvSpPr>
            <p:spPr bwMode="auto">
              <a:xfrm>
                <a:off x="1039682" y="1992312"/>
                <a:ext cx="145586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34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9682" y="1992312"/>
                <a:ext cx="1455868" cy="3968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3505200" y="2057400"/>
            <a:ext cx="9144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B3FBB6"/>
              </a:solidFill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4419600" y="2057400"/>
            <a:ext cx="914400" cy="304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5334000" y="2057400"/>
            <a:ext cx="914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6248400" y="2057400"/>
            <a:ext cx="914400" cy="3048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Rectangle 19" descr="Wide downward diagonal"/>
          <p:cNvSpPr>
            <a:spLocks noChangeArrowheads="1"/>
          </p:cNvSpPr>
          <p:nvPr/>
        </p:nvSpPr>
        <p:spPr bwMode="auto">
          <a:xfrm>
            <a:off x="3505200" y="2743200"/>
            <a:ext cx="914400" cy="304800"/>
          </a:xfrm>
          <a:prstGeom prst="rect">
            <a:avLst/>
          </a:prstGeom>
          <a:pattFill prst="wdDnDiag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Rectangle 20" descr="Wide downward diagonal"/>
          <p:cNvSpPr>
            <a:spLocks noChangeArrowheads="1"/>
          </p:cNvSpPr>
          <p:nvPr/>
        </p:nvSpPr>
        <p:spPr bwMode="auto">
          <a:xfrm>
            <a:off x="4419600" y="2743200"/>
            <a:ext cx="914400" cy="304800"/>
          </a:xfrm>
          <a:prstGeom prst="rect">
            <a:avLst/>
          </a:prstGeom>
          <a:pattFill prst="wdDnDiag">
            <a:fgClr>
              <a:srgbClr val="0099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Rectangle 21" descr="Wide downward diagonal"/>
          <p:cNvSpPr>
            <a:spLocks noChangeArrowheads="1"/>
          </p:cNvSpPr>
          <p:nvPr/>
        </p:nvSpPr>
        <p:spPr bwMode="auto">
          <a:xfrm>
            <a:off x="5334000" y="2743200"/>
            <a:ext cx="914400" cy="3048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Rectangle 22" descr="Wide downward diagonal"/>
          <p:cNvSpPr>
            <a:spLocks noChangeArrowheads="1"/>
          </p:cNvSpPr>
          <p:nvPr/>
        </p:nvSpPr>
        <p:spPr bwMode="auto">
          <a:xfrm>
            <a:off x="6248400" y="2743200"/>
            <a:ext cx="914400" cy="304800"/>
          </a:xfrm>
          <a:prstGeom prst="rect">
            <a:avLst/>
          </a:prstGeom>
          <a:pattFill prst="wdDnDiag">
            <a:fgClr>
              <a:srgbClr val="9966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3505200" y="3886200"/>
            <a:ext cx="914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Rectangle 24" descr="Wide downward diagonal"/>
          <p:cNvSpPr>
            <a:spLocks noChangeArrowheads="1"/>
          </p:cNvSpPr>
          <p:nvPr/>
        </p:nvSpPr>
        <p:spPr bwMode="auto">
          <a:xfrm>
            <a:off x="3505200" y="4572000"/>
            <a:ext cx="914400" cy="3048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53" name="Text Box 25"/>
              <p:cNvSpPr txBox="1">
                <a:spLocks noChangeArrowheads="1"/>
              </p:cNvSpPr>
              <p:nvPr/>
            </p:nvSpPr>
            <p:spPr bwMode="auto">
              <a:xfrm>
                <a:off x="423816" y="4495800"/>
                <a:ext cx="2071734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𝐩𝐞𝐫𝐦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35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816" y="4495800"/>
                <a:ext cx="2071734" cy="396875"/>
              </a:xfrm>
              <a:prstGeom prst="rect">
                <a:avLst/>
              </a:prstGeom>
              <a:blipFill rotWithShape="0">
                <a:blip r:embed="rId5"/>
                <a:stretch>
                  <a:fillRect b="-184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354" name="Text Box 26"/>
              <p:cNvSpPr txBox="1">
                <a:spLocks noChangeArrowheads="1"/>
              </p:cNvSpPr>
              <p:nvPr/>
            </p:nvSpPr>
            <p:spPr bwMode="auto">
              <a:xfrm>
                <a:off x="225911" y="3810000"/>
                <a:ext cx="228868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𝐩𝐞𝐫𝐦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35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911" y="3810000"/>
                <a:ext cx="228868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6248400" y="3886200"/>
            <a:ext cx="9144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B3FBB6"/>
              </a:solidFill>
            </a:endParaRPr>
          </a:p>
        </p:txBody>
      </p:sp>
      <p:sp>
        <p:nvSpPr>
          <p:cNvPr id="99356" name="Rectangle 28"/>
          <p:cNvSpPr>
            <a:spLocks noChangeArrowheads="1"/>
          </p:cNvSpPr>
          <p:nvPr/>
        </p:nvSpPr>
        <p:spPr bwMode="auto">
          <a:xfrm>
            <a:off x="2590800" y="3886200"/>
            <a:ext cx="914400" cy="304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57" name="Rectangle 29"/>
          <p:cNvSpPr>
            <a:spLocks noChangeArrowheads="1"/>
          </p:cNvSpPr>
          <p:nvPr/>
        </p:nvSpPr>
        <p:spPr bwMode="auto">
          <a:xfrm>
            <a:off x="5334000" y="3886200"/>
            <a:ext cx="914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58" name="Rectangle 30"/>
          <p:cNvSpPr>
            <a:spLocks noChangeArrowheads="1"/>
          </p:cNvSpPr>
          <p:nvPr/>
        </p:nvSpPr>
        <p:spPr bwMode="auto">
          <a:xfrm>
            <a:off x="4419600" y="3886200"/>
            <a:ext cx="914400" cy="3048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59" name="Rectangle 31" descr="Wide downward diagonal"/>
          <p:cNvSpPr>
            <a:spLocks noChangeArrowheads="1"/>
          </p:cNvSpPr>
          <p:nvPr/>
        </p:nvSpPr>
        <p:spPr bwMode="auto">
          <a:xfrm>
            <a:off x="6248400" y="4572000"/>
            <a:ext cx="914400" cy="304800"/>
          </a:xfrm>
          <a:prstGeom prst="rect">
            <a:avLst/>
          </a:prstGeom>
          <a:pattFill prst="wdDnDiag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0" name="Rectangle 32" descr="Wide downward diagonal"/>
          <p:cNvSpPr>
            <a:spLocks noChangeArrowheads="1"/>
          </p:cNvSpPr>
          <p:nvPr/>
        </p:nvSpPr>
        <p:spPr bwMode="auto">
          <a:xfrm>
            <a:off x="2590800" y="4572000"/>
            <a:ext cx="914400" cy="304800"/>
          </a:xfrm>
          <a:prstGeom prst="rect">
            <a:avLst/>
          </a:prstGeom>
          <a:pattFill prst="wdDnDiag">
            <a:fgClr>
              <a:srgbClr val="0099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1" name="Rectangle 33" descr="Wide downward diagonal"/>
          <p:cNvSpPr>
            <a:spLocks noChangeArrowheads="1"/>
          </p:cNvSpPr>
          <p:nvPr/>
        </p:nvSpPr>
        <p:spPr bwMode="auto">
          <a:xfrm>
            <a:off x="5334000" y="4572000"/>
            <a:ext cx="914400" cy="3048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2" name="Rectangle 34" descr="Wide downward diagonal"/>
          <p:cNvSpPr>
            <a:spLocks noChangeArrowheads="1"/>
          </p:cNvSpPr>
          <p:nvPr/>
        </p:nvSpPr>
        <p:spPr bwMode="auto">
          <a:xfrm>
            <a:off x="4419600" y="4572000"/>
            <a:ext cx="914400" cy="304800"/>
          </a:xfrm>
          <a:prstGeom prst="rect">
            <a:avLst/>
          </a:prstGeom>
          <a:pattFill prst="wdDnDiag">
            <a:fgClr>
              <a:srgbClr val="9966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3" name="Line 35"/>
          <p:cNvSpPr>
            <a:spLocks noChangeShapeType="1"/>
          </p:cNvSpPr>
          <p:nvPr/>
        </p:nvSpPr>
        <p:spPr bwMode="auto">
          <a:xfrm flipH="1">
            <a:off x="3048000" y="320040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64" name="Line 36"/>
          <p:cNvSpPr>
            <a:spLocks noChangeShapeType="1"/>
          </p:cNvSpPr>
          <p:nvPr/>
        </p:nvSpPr>
        <p:spPr bwMode="auto">
          <a:xfrm>
            <a:off x="3886200" y="3124200"/>
            <a:ext cx="2895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65" name="Line 37"/>
          <p:cNvSpPr>
            <a:spLocks noChangeShapeType="1"/>
          </p:cNvSpPr>
          <p:nvPr/>
        </p:nvSpPr>
        <p:spPr bwMode="auto">
          <a:xfrm>
            <a:off x="3048000" y="3124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66" name="Line 38"/>
          <p:cNvSpPr>
            <a:spLocks noChangeShapeType="1"/>
          </p:cNvSpPr>
          <p:nvPr/>
        </p:nvSpPr>
        <p:spPr bwMode="auto">
          <a:xfrm flipH="1">
            <a:off x="4800600" y="32004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67" name="Line 39"/>
          <p:cNvSpPr>
            <a:spLocks noChangeShapeType="1"/>
          </p:cNvSpPr>
          <p:nvPr/>
        </p:nvSpPr>
        <p:spPr bwMode="auto">
          <a:xfrm>
            <a:off x="57912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68" name="Text Box 40"/>
          <p:cNvSpPr txBox="1">
            <a:spLocks noChangeArrowheads="1"/>
          </p:cNvSpPr>
          <p:nvPr/>
        </p:nvSpPr>
        <p:spPr bwMode="auto">
          <a:xfrm>
            <a:off x="4356100" y="3213100"/>
            <a:ext cx="821059" cy="400110"/>
          </a:xfrm>
          <a:prstGeom prst="rect">
            <a:avLst/>
          </a:prstGeom>
          <a:solidFill>
            <a:srgbClr val="FDFFE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perm</a:t>
            </a:r>
            <a:endParaRPr lang="el-GR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69" name="Rectangle 41"/>
              <p:cNvSpPr>
                <a:spLocks noChangeArrowheads="1"/>
              </p:cNvSpPr>
              <p:nvPr/>
            </p:nvSpPr>
            <p:spPr bwMode="auto">
              <a:xfrm>
                <a:off x="304800" y="5715000"/>
                <a:ext cx="70104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1" hangingPunct="1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400" dirty="0"/>
                  <a:t>Then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t’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is a valid tag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342900" indent="-342900" eaLnBrk="1" hangingPunct="1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9369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715000"/>
                <a:ext cx="7010400" cy="381000"/>
              </a:xfrm>
              <a:prstGeom prst="rect">
                <a:avLst/>
              </a:prstGeom>
              <a:blipFill rotWithShape="0">
                <a:blip r:embed="rId7"/>
                <a:stretch>
                  <a:fillRect l="-1304" t="-32258" b="-370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71" name="Rectangle 43"/>
          <p:cNvSpPr>
            <a:spLocks noChangeArrowheads="1"/>
          </p:cNvSpPr>
          <p:nvPr/>
        </p:nvSpPr>
        <p:spPr bwMode="auto">
          <a:xfrm>
            <a:off x="381000" y="487422"/>
            <a:ext cx="7010400" cy="90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4800"/>
              <a:t>What goes wrong?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4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84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4204-4FEC-455D-840A-C44049CAB146}" type="slidenum">
              <a:rPr lang="it-IT"/>
              <a:pPr/>
              <a:t>22</a:t>
            </a:fld>
            <a:endParaRPr lang="it-IT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83" y="92075"/>
            <a:ext cx="7772400" cy="1143000"/>
          </a:xfrm>
        </p:spPr>
        <p:txBody>
          <a:bodyPr/>
          <a:lstStyle/>
          <a:p>
            <a:r>
              <a:rPr lang="it-IT" dirty="0"/>
              <a:t>Idea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4" name="Rectangle 4"/>
              <p:cNvSpPr>
                <a:spLocks noChangeArrowheads="1"/>
              </p:cNvSpPr>
              <p:nvPr/>
            </p:nvSpPr>
            <p:spPr bwMode="auto">
              <a:xfrm>
                <a:off x="971550" y="2822575"/>
                <a:ext cx="2376488" cy="1447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88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2822575"/>
                <a:ext cx="2376488" cy="1447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5" name="Line 5"/>
          <p:cNvSpPr>
            <a:spLocks noChangeShapeType="1"/>
          </p:cNvSpPr>
          <p:nvPr/>
        </p:nvSpPr>
        <p:spPr bwMode="auto">
          <a:xfrm flipV="1">
            <a:off x="2122488" y="429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8" name="Rectangle 8"/>
              <p:cNvSpPr>
                <a:spLocks noChangeArrowheads="1"/>
              </p:cNvSpPr>
              <p:nvPr/>
            </p:nvSpPr>
            <p:spPr bwMode="auto">
              <a:xfrm>
                <a:off x="971550" y="4668838"/>
                <a:ext cx="2376488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8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4668838"/>
                <a:ext cx="2376488" cy="304800"/>
              </a:xfrm>
              <a:prstGeom prst="rect">
                <a:avLst/>
              </a:prstGeom>
              <a:blipFill rotWithShape="0">
                <a:blip r:embed="rId4"/>
                <a:stretch>
                  <a:fillRect b="-1538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889" name="Rectangle 9"/>
              <p:cNvSpPr>
                <a:spLocks noChangeArrowheads="1"/>
              </p:cNvSpPr>
              <p:nvPr/>
            </p:nvSpPr>
            <p:spPr bwMode="auto">
              <a:xfrm>
                <a:off x="971550" y="2060575"/>
                <a:ext cx="2376488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889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2060575"/>
                <a:ext cx="2376488" cy="381000"/>
              </a:xfrm>
              <a:prstGeom prst="rect">
                <a:avLst/>
              </a:prstGeom>
              <a:blipFill rotWithShape="0">
                <a:blip r:embed="rId5"/>
                <a:stretch>
                  <a:fillRect b="-1846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90" name="Line 10"/>
          <p:cNvSpPr>
            <a:spLocks noChangeShapeType="1"/>
          </p:cNvSpPr>
          <p:nvPr/>
        </p:nvSpPr>
        <p:spPr bwMode="auto">
          <a:xfrm flipV="1">
            <a:off x="2122488" y="2420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1" name="Rectangle 21"/>
              <p:cNvSpPr>
                <a:spLocks noChangeArrowheads="1"/>
              </p:cNvSpPr>
              <p:nvPr/>
            </p:nvSpPr>
            <p:spPr bwMode="auto">
              <a:xfrm>
                <a:off x="5580063" y="2822575"/>
                <a:ext cx="2376487" cy="1447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901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063" y="2822575"/>
                <a:ext cx="2376487" cy="14478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02" name="Line 22"/>
          <p:cNvSpPr>
            <a:spLocks noChangeShapeType="1"/>
          </p:cNvSpPr>
          <p:nvPr/>
        </p:nvSpPr>
        <p:spPr bwMode="auto">
          <a:xfrm flipV="1">
            <a:off x="6731000" y="429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3" name="Rectangle 23"/>
              <p:cNvSpPr>
                <a:spLocks noChangeArrowheads="1"/>
              </p:cNvSpPr>
              <p:nvPr/>
            </p:nvSpPr>
            <p:spPr bwMode="auto">
              <a:xfrm>
                <a:off x="5580063" y="4668838"/>
                <a:ext cx="2376487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903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063" y="4668838"/>
                <a:ext cx="2376487" cy="304800"/>
              </a:xfrm>
              <a:prstGeom prst="rect">
                <a:avLst/>
              </a:prstGeom>
              <a:blipFill rotWithShape="0">
                <a:blip r:embed="rId7"/>
                <a:stretch>
                  <a:fillRect b="-1730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04" name="Rectangle 24"/>
              <p:cNvSpPr>
                <a:spLocks noChangeArrowheads="1"/>
              </p:cNvSpPr>
              <p:nvPr/>
            </p:nvSpPr>
            <p:spPr bwMode="auto">
              <a:xfrm>
                <a:off x="5580063" y="2060575"/>
                <a:ext cx="2376487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𝒙𝒅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904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063" y="2060575"/>
                <a:ext cx="2376487" cy="381000"/>
              </a:xfrm>
              <a:prstGeom prst="rect">
                <a:avLst/>
              </a:prstGeom>
              <a:blipFill rotWithShape="0">
                <a:blip r:embed="rId8"/>
                <a:stretch>
                  <a:fillRect b="-1846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05" name="Line 25"/>
          <p:cNvSpPr>
            <a:spLocks noChangeShapeType="1"/>
          </p:cNvSpPr>
          <p:nvPr/>
        </p:nvSpPr>
        <p:spPr bwMode="auto">
          <a:xfrm flipV="1">
            <a:off x="6731000" y="2420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06" name="Text Box 26"/>
          <p:cNvSpPr txBox="1">
            <a:spLocks noChangeArrowheads="1"/>
          </p:cNvSpPr>
          <p:nvPr/>
        </p:nvSpPr>
        <p:spPr bwMode="auto">
          <a:xfrm>
            <a:off x="4140200" y="3068638"/>
            <a:ext cx="60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/>
              <a:t>. . .</a:t>
            </a:r>
          </a:p>
        </p:txBody>
      </p:sp>
      <p:sp>
        <p:nvSpPr>
          <p:cNvPr id="122918" name="Text Box 38"/>
          <p:cNvSpPr txBox="1">
            <a:spLocks noChangeArrowheads="1"/>
          </p:cNvSpPr>
          <p:nvPr/>
        </p:nvSpPr>
        <p:spPr bwMode="auto">
          <a:xfrm>
            <a:off x="424874" y="1235075"/>
            <a:ext cx="32559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dirty="0"/>
              <a:t>Add a counter to each block.</a:t>
            </a:r>
          </a:p>
        </p:txBody>
      </p:sp>
      <p:sp>
        <p:nvSpPr>
          <p:cNvPr id="122919" name="Text Box 39"/>
          <p:cNvSpPr txBox="1">
            <a:spLocks noChangeArrowheads="1"/>
          </p:cNvSpPr>
          <p:nvPr/>
        </p:nvSpPr>
        <p:spPr bwMode="auto">
          <a:xfrm>
            <a:off x="457353" y="6028279"/>
            <a:ext cx="29185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dirty="0"/>
              <a:t>This doesn’t work either!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0" name="Rectangle 40"/>
              <p:cNvSpPr>
                <a:spLocks noChangeArrowheads="1"/>
              </p:cNvSpPr>
              <p:nvPr/>
            </p:nvSpPr>
            <p:spPr bwMode="auto">
              <a:xfrm>
                <a:off x="971550" y="4668838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920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4668838"/>
                <a:ext cx="533400" cy="304800"/>
              </a:xfrm>
              <a:prstGeom prst="rect">
                <a:avLst/>
              </a:prstGeom>
              <a:blipFill rotWithShape="0">
                <a:blip r:embed="rId9"/>
                <a:stretch>
                  <a:fillRect b="-769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21" name="Rectangle 41"/>
              <p:cNvSpPr>
                <a:spLocks noChangeArrowheads="1"/>
              </p:cNvSpPr>
              <p:nvPr/>
            </p:nvSpPr>
            <p:spPr bwMode="auto">
              <a:xfrm>
                <a:off x="5580063" y="4668838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921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063" y="4668838"/>
                <a:ext cx="533400" cy="304800"/>
              </a:xfrm>
              <a:prstGeom prst="rect">
                <a:avLst/>
              </a:prstGeom>
              <a:blipFill rotWithShape="0">
                <a:blip r:embed="rId10"/>
                <a:stretch>
                  <a:fillRect b="-961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22" name="AutoShape 42"/>
          <p:cNvSpPr>
            <a:spLocks/>
          </p:cNvSpPr>
          <p:nvPr/>
        </p:nvSpPr>
        <p:spPr bwMode="auto">
          <a:xfrm rot="16200000">
            <a:off x="2007394" y="4060539"/>
            <a:ext cx="304800" cy="2376488"/>
          </a:xfrm>
          <a:prstGeom prst="leftBrace">
            <a:avLst>
              <a:gd name="adj1" fmla="val 649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3" name="Text Box 43"/>
              <p:cNvSpPr txBox="1">
                <a:spLocks noChangeArrowheads="1"/>
              </p:cNvSpPr>
              <p:nvPr/>
            </p:nvSpPr>
            <p:spPr bwMode="auto">
              <a:xfrm>
                <a:off x="1916631" y="5351606"/>
                <a:ext cx="49083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923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6631" y="5351606"/>
                <a:ext cx="490839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5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24" name="AutoShape 44"/>
          <p:cNvSpPr>
            <a:spLocks/>
          </p:cNvSpPr>
          <p:nvPr/>
        </p:nvSpPr>
        <p:spPr bwMode="auto">
          <a:xfrm rot="16200000">
            <a:off x="6615907" y="4056046"/>
            <a:ext cx="304800" cy="2376487"/>
          </a:xfrm>
          <a:prstGeom prst="leftBrace">
            <a:avLst>
              <a:gd name="adj1" fmla="val 649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5" name="Text Box 45"/>
              <p:cNvSpPr txBox="1">
                <a:spLocks noChangeArrowheads="1"/>
              </p:cNvSpPr>
              <p:nvPr/>
            </p:nvSpPr>
            <p:spPr bwMode="auto">
              <a:xfrm>
                <a:off x="6566610" y="5349876"/>
                <a:ext cx="49885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925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6610" y="5349876"/>
                <a:ext cx="498855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46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89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5" grpId="0" animBg="1"/>
      <p:bldP spid="122888" grpId="0" animBg="1"/>
      <p:bldP spid="122889" grpId="0" animBg="1"/>
      <p:bldP spid="122890" grpId="0" animBg="1"/>
      <p:bldP spid="122901" grpId="0" animBg="1"/>
      <p:bldP spid="122902" grpId="0" animBg="1"/>
      <p:bldP spid="122903" grpId="0" animBg="1"/>
      <p:bldP spid="122904" grpId="0" animBg="1"/>
      <p:bldP spid="122905" grpId="0" animBg="1"/>
      <p:bldP spid="122906" grpId="0"/>
      <p:bldP spid="122919" grpId="0"/>
      <p:bldP spid="122920" grpId="0" animBg="1"/>
      <p:bldP spid="122921" grpId="0" animBg="1"/>
      <p:bldP spid="122922" grpId="0" animBg="1"/>
      <p:bldP spid="122923" grpId="0"/>
      <p:bldP spid="122924" grpId="0" animBg="1"/>
      <p:bldP spid="1229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AutoShape 8"/>
          <p:cNvSpPr>
            <a:spLocks/>
          </p:cNvSpPr>
          <p:nvPr/>
        </p:nvSpPr>
        <p:spPr bwMode="auto">
          <a:xfrm rot="16200000">
            <a:off x="7333652" y="-105582"/>
            <a:ext cx="304800" cy="2374900"/>
          </a:xfrm>
          <a:prstGeom prst="leftBrace">
            <a:avLst>
              <a:gd name="adj1" fmla="val 649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13" name="Text Box 9"/>
              <p:cNvSpPr txBox="1">
                <a:spLocks noChangeArrowheads="1"/>
              </p:cNvSpPr>
              <p:nvPr/>
            </p:nvSpPr>
            <p:spPr bwMode="auto">
              <a:xfrm>
                <a:off x="7272692" y="1205713"/>
                <a:ext cx="4267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31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2692" y="1205713"/>
                <a:ext cx="42672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2564802" y="1965305"/>
            <a:ext cx="3733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Rectangle 12" descr="Wide downward diagonal"/>
          <p:cNvSpPr>
            <a:spLocks noChangeArrowheads="1"/>
          </p:cNvSpPr>
          <p:nvPr/>
        </p:nvSpPr>
        <p:spPr bwMode="auto">
          <a:xfrm>
            <a:off x="2564802" y="2879705"/>
            <a:ext cx="3733800" cy="3048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17" name="Text Box 13"/>
              <p:cNvSpPr txBox="1">
                <a:spLocks noChangeArrowheads="1"/>
              </p:cNvSpPr>
              <p:nvPr/>
            </p:nvSpPr>
            <p:spPr bwMode="auto">
              <a:xfrm>
                <a:off x="2412402" y="1431905"/>
                <a:ext cx="6858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31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402" y="1431905"/>
                <a:ext cx="685800" cy="3968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318" name="Text Box 14"/>
              <p:cNvSpPr txBox="1">
                <a:spLocks noChangeArrowheads="1"/>
              </p:cNvSpPr>
              <p:nvPr/>
            </p:nvSpPr>
            <p:spPr bwMode="auto">
              <a:xfrm>
                <a:off x="2412402" y="2422505"/>
                <a:ext cx="1981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𝐓𝐚𝐠</m:t>
                      </m:r>
                      <m:r>
                        <a:rPr lang="en-US" sz="20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31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402" y="2422505"/>
                <a:ext cx="1981200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818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564802" y="4175105"/>
            <a:ext cx="3733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Rectangle 16" descr="Wide downward diagonal"/>
          <p:cNvSpPr>
            <a:spLocks noChangeArrowheads="1"/>
          </p:cNvSpPr>
          <p:nvPr/>
        </p:nvSpPr>
        <p:spPr bwMode="auto">
          <a:xfrm>
            <a:off x="2564802" y="5089505"/>
            <a:ext cx="3733800" cy="3048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21" name="Text Box 17"/>
              <p:cNvSpPr txBox="1">
                <a:spLocks noChangeArrowheads="1"/>
              </p:cNvSpPr>
              <p:nvPr/>
            </p:nvSpPr>
            <p:spPr bwMode="auto">
              <a:xfrm>
                <a:off x="2412402" y="3671868"/>
                <a:ext cx="234632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a prefix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9832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2402" y="3671868"/>
                <a:ext cx="2346325" cy="396875"/>
              </a:xfrm>
              <a:prstGeom prst="rect">
                <a:avLst/>
              </a:prstGeom>
              <a:blipFill rotWithShape="0">
                <a:blip r:embed="rId6"/>
                <a:stretch>
                  <a:fillRect t="-7692" b="-276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322" name="Text Box 18"/>
              <p:cNvSpPr txBox="1">
                <a:spLocks noChangeArrowheads="1"/>
              </p:cNvSpPr>
              <p:nvPr/>
            </p:nvSpPr>
            <p:spPr bwMode="auto">
              <a:xfrm>
                <a:off x="2428912" y="4616430"/>
                <a:ext cx="19812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a prefix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9832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8912" y="4616430"/>
                <a:ext cx="1981200" cy="396875"/>
              </a:xfrm>
              <a:prstGeom prst="rect">
                <a:avLst/>
              </a:prstGeom>
              <a:blipFill rotWithShape="0">
                <a:blip r:embed="rId7"/>
                <a:stretch>
                  <a:fillRect t="-7692" b="-276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323" name="Rectangle 19"/>
          <p:cNvSpPr>
            <a:spLocks noChangeArrowheads="1"/>
          </p:cNvSpPr>
          <p:nvPr/>
        </p:nvSpPr>
        <p:spPr bwMode="auto">
          <a:xfrm>
            <a:off x="4622202" y="3870305"/>
            <a:ext cx="1905000" cy="1752600"/>
          </a:xfrm>
          <a:prstGeom prst="rect">
            <a:avLst/>
          </a:prstGeom>
          <a:solidFill>
            <a:schemeClr val="bg1">
              <a:alpha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>
            <a:off x="4622202" y="1584305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30" name="Rectangle 26"/>
              <p:cNvSpPr>
                <a:spLocks noChangeArrowheads="1"/>
              </p:cNvSpPr>
              <p:nvPr/>
            </p:nvSpPr>
            <p:spPr bwMode="auto">
              <a:xfrm>
                <a:off x="310178" y="6143939"/>
                <a:ext cx="70104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1" hangingPunct="1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 valid tag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 smtClean="0"/>
                  <a:t>. </a:t>
                </a:r>
                <a:endParaRPr lang="en-US" sz="2400" dirty="0"/>
              </a:p>
              <a:p>
                <a:pPr marL="342900" indent="-342900" eaLnBrk="1" hangingPunct="1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833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178" y="6143939"/>
                <a:ext cx="7010400" cy="381000"/>
              </a:xfrm>
              <a:prstGeom prst="rect">
                <a:avLst/>
              </a:prstGeom>
              <a:blipFill rotWithShape="0">
                <a:blip r:embed="rId8"/>
                <a:stretch>
                  <a:fillRect l="-1391" t="-32258" b="-387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331" name="Rectangle 27"/>
              <p:cNvSpPr>
                <a:spLocks noChangeArrowheads="1"/>
              </p:cNvSpPr>
              <p:nvPr/>
            </p:nvSpPr>
            <p:spPr bwMode="auto">
              <a:xfrm>
                <a:off x="6298602" y="504018"/>
                <a:ext cx="2376488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331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602" y="504018"/>
                <a:ext cx="2376488" cy="304800"/>
              </a:xfrm>
              <a:prstGeom prst="rect">
                <a:avLst/>
              </a:prstGeom>
              <a:blipFill rotWithShape="0">
                <a:blip r:embed="rId9"/>
                <a:stretch>
                  <a:fillRect b="-1538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332" name="Rectangle 28"/>
              <p:cNvSpPr>
                <a:spLocks noChangeArrowheads="1"/>
              </p:cNvSpPr>
              <p:nvPr/>
            </p:nvSpPr>
            <p:spPr bwMode="auto">
              <a:xfrm>
                <a:off x="6298602" y="504018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332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602" y="504018"/>
                <a:ext cx="533400" cy="304800"/>
              </a:xfrm>
              <a:prstGeom prst="rect">
                <a:avLst/>
              </a:prstGeom>
              <a:blipFill rotWithShape="0">
                <a:blip r:embed="rId10"/>
                <a:stretch>
                  <a:fillRect b="-961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53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5" grpId="0" animBg="1"/>
      <p:bldP spid="98316" grpId="0" animBg="1"/>
      <p:bldP spid="98317" grpId="0"/>
      <p:bldP spid="98318" grpId="0"/>
      <p:bldP spid="98319" grpId="0" animBg="1"/>
      <p:bldP spid="98320" grpId="0" animBg="1"/>
      <p:bldP spid="98321" grpId="0"/>
      <p:bldP spid="98322" grpId="0"/>
      <p:bldP spid="98323" grpId="0" animBg="1"/>
      <p:bldP spid="98324" grpId="0" animBg="1"/>
      <p:bldP spid="983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9210" y="0"/>
            <a:ext cx="7772400" cy="1143000"/>
          </a:xfrm>
        </p:spPr>
        <p:txBody>
          <a:bodyPr/>
          <a:lstStyle/>
          <a:p>
            <a:r>
              <a:rPr lang="it-IT" dirty="0"/>
              <a:t>Idea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1" name="Rectangle 3"/>
              <p:cNvSpPr>
                <a:spLocks noChangeArrowheads="1"/>
              </p:cNvSpPr>
              <p:nvPr/>
            </p:nvSpPr>
            <p:spPr bwMode="auto">
              <a:xfrm>
                <a:off x="971550" y="2822575"/>
                <a:ext cx="2376488" cy="1447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93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2822575"/>
                <a:ext cx="2376488" cy="1447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932" name="Line 4"/>
          <p:cNvSpPr>
            <a:spLocks noChangeShapeType="1"/>
          </p:cNvSpPr>
          <p:nvPr/>
        </p:nvSpPr>
        <p:spPr bwMode="auto">
          <a:xfrm flipV="1">
            <a:off x="2122488" y="429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3" name="Rectangle 5"/>
              <p:cNvSpPr>
                <a:spLocks noChangeArrowheads="1"/>
              </p:cNvSpPr>
              <p:nvPr/>
            </p:nvSpPr>
            <p:spPr bwMode="auto">
              <a:xfrm>
                <a:off x="971550" y="4668838"/>
                <a:ext cx="2376488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9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4668838"/>
                <a:ext cx="2376488" cy="304800"/>
              </a:xfrm>
              <a:prstGeom prst="rect">
                <a:avLst/>
              </a:prstGeom>
              <a:blipFill rotWithShape="0">
                <a:blip r:embed="rId4"/>
                <a:stretch>
                  <a:fillRect b="-1730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34" name="Rectangle 6"/>
              <p:cNvSpPr>
                <a:spLocks noChangeArrowheads="1"/>
              </p:cNvSpPr>
              <p:nvPr/>
            </p:nvSpPr>
            <p:spPr bwMode="auto">
              <a:xfrm>
                <a:off x="971550" y="2060575"/>
                <a:ext cx="2376488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9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2060575"/>
                <a:ext cx="2376488" cy="381000"/>
              </a:xfrm>
              <a:prstGeom prst="rect">
                <a:avLst/>
              </a:prstGeom>
              <a:blipFill rotWithShape="0">
                <a:blip r:embed="rId5"/>
                <a:stretch>
                  <a:fillRect b="-1846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935" name="Line 7"/>
          <p:cNvSpPr>
            <a:spLocks noChangeShapeType="1"/>
          </p:cNvSpPr>
          <p:nvPr/>
        </p:nvSpPr>
        <p:spPr bwMode="auto">
          <a:xfrm flipV="1">
            <a:off x="2122488" y="2420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6" name="Rectangle 8"/>
              <p:cNvSpPr>
                <a:spLocks noChangeArrowheads="1"/>
              </p:cNvSpPr>
              <p:nvPr/>
            </p:nvSpPr>
            <p:spPr bwMode="auto">
              <a:xfrm>
                <a:off x="5580063" y="2822575"/>
                <a:ext cx="2376487" cy="1447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93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063" y="2822575"/>
                <a:ext cx="2376487" cy="14478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937" name="Line 9"/>
          <p:cNvSpPr>
            <a:spLocks noChangeShapeType="1"/>
          </p:cNvSpPr>
          <p:nvPr/>
        </p:nvSpPr>
        <p:spPr bwMode="auto">
          <a:xfrm flipV="1">
            <a:off x="6731000" y="429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8" name="Rectangle 10"/>
              <p:cNvSpPr>
                <a:spLocks noChangeArrowheads="1"/>
              </p:cNvSpPr>
              <p:nvPr/>
            </p:nvSpPr>
            <p:spPr bwMode="auto">
              <a:xfrm>
                <a:off x="5580063" y="4668838"/>
                <a:ext cx="2376487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938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063" y="4668838"/>
                <a:ext cx="2376487" cy="304800"/>
              </a:xfrm>
              <a:prstGeom prst="rect">
                <a:avLst/>
              </a:prstGeom>
              <a:blipFill rotWithShape="0">
                <a:blip r:embed="rId7"/>
                <a:stretch>
                  <a:fillRect b="-1730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39" name="Rectangle 11"/>
              <p:cNvSpPr>
                <a:spLocks noChangeArrowheads="1"/>
              </p:cNvSpPr>
              <p:nvPr/>
            </p:nvSpPr>
            <p:spPr bwMode="auto">
              <a:xfrm>
                <a:off x="5580063" y="2060575"/>
                <a:ext cx="2376487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𝒙𝒅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939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063" y="2060575"/>
                <a:ext cx="2376487" cy="381000"/>
              </a:xfrm>
              <a:prstGeom prst="rect">
                <a:avLst/>
              </a:prstGeom>
              <a:blipFill rotWithShape="0">
                <a:blip r:embed="rId8"/>
                <a:stretch>
                  <a:fillRect b="-1846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940" name="Line 12"/>
          <p:cNvSpPr>
            <a:spLocks noChangeShapeType="1"/>
          </p:cNvSpPr>
          <p:nvPr/>
        </p:nvSpPr>
        <p:spPr bwMode="auto">
          <a:xfrm flipV="1">
            <a:off x="6731000" y="2420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4140200" y="3068638"/>
            <a:ext cx="60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/>
              <a:t>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42" name="Text Box 14"/>
              <p:cNvSpPr txBox="1">
                <a:spLocks noChangeArrowheads="1"/>
              </p:cNvSpPr>
              <p:nvPr/>
            </p:nvSpPr>
            <p:spPr bwMode="auto">
              <a:xfrm>
                <a:off x="500033" y="1142984"/>
                <a:ext cx="466363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Add</a:t>
                </a:r>
                <a:r>
                  <a:rPr lang="it-IT" sz="2400" dirty="0" smtClean="0"/>
                  <a:t>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to each </a:t>
                </a:r>
                <a:r>
                  <a:rPr lang="it-IT" sz="2400" dirty="0" smtClean="0"/>
                  <a:t>block</a:t>
                </a:r>
                <a:endParaRPr lang="it-IT" sz="2400" dirty="0"/>
              </a:p>
            </p:txBody>
          </p:sp>
        </mc:Choice>
        <mc:Fallback xmlns="">
          <p:sp>
            <p:nvSpPr>
              <p:cNvPr id="12494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033" y="1142984"/>
                <a:ext cx="4663637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961" t="-10526" b="-289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4962866" y="5985811"/>
            <a:ext cx="3310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/>
              <a:t>This doesn’t work either!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44" name="Rectangle 16"/>
              <p:cNvSpPr>
                <a:spLocks noChangeArrowheads="1"/>
              </p:cNvSpPr>
              <p:nvPr/>
            </p:nvSpPr>
            <p:spPr bwMode="auto">
              <a:xfrm>
                <a:off x="1476375" y="4668838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944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6375" y="4668838"/>
                <a:ext cx="533400" cy="304800"/>
              </a:xfrm>
              <a:prstGeom prst="rect">
                <a:avLst/>
              </a:prstGeom>
              <a:blipFill rotWithShape="0">
                <a:blip r:embed="rId10"/>
                <a:stretch>
                  <a:fillRect b="-769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45" name="Rectangle 17"/>
              <p:cNvSpPr>
                <a:spLocks noChangeArrowheads="1"/>
              </p:cNvSpPr>
              <p:nvPr/>
            </p:nvSpPr>
            <p:spPr bwMode="auto">
              <a:xfrm>
                <a:off x="6084888" y="4668838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945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888" y="4668838"/>
                <a:ext cx="533400" cy="304800"/>
              </a:xfrm>
              <a:prstGeom prst="rect">
                <a:avLst/>
              </a:prstGeom>
              <a:blipFill rotWithShape="0">
                <a:blip r:embed="rId11"/>
                <a:stretch>
                  <a:fillRect b="-961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46" name="Rectangle 18"/>
              <p:cNvSpPr>
                <a:spLocks noChangeArrowheads="1"/>
              </p:cNvSpPr>
              <p:nvPr/>
            </p:nvSpPr>
            <p:spPr bwMode="auto">
              <a:xfrm>
                <a:off x="971550" y="4668838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Script MT Bold" pitchFamily="66" charset="0"/>
                </a:endParaRPr>
              </a:p>
            </p:txBody>
          </p:sp>
        </mc:Choice>
        <mc:Fallback xmlns="">
          <p:sp>
            <p:nvSpPr>
              <p:cNvPr id="124946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4668838"/>
                <a:ext cx="533400" cy="304800"/>
              </a:xfrm>
              <a:prstGeom prst="rect">
                <a:avLst/>
              </a:prstGeom>
              <a:blipFill rotWithShape="0">
                <a:blip r:embed="rId12"/>
                <a:stretch>
                  <a:fillRect b="-192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47" name="Rectangle 19"/>
              <p:cNvSpPr>
                <a:spLocks noChangeArrowheads="1"/>
              </p:cNvSpPr>
              <p:nvPr/>
            </p:nvSpPr>
            <p:spPr bwMode="auto">
              <a:xfrm>
                <a:off x="5580063" y="4668838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Script MT Bold" pitchFamily="66" charset="0"/>
                </a:endParaRPr>
              </a:p>
            </p:txBody>
          </p:sp>
        </mc:Choice>
        <mc:Fallback xmlns="">
          <p:sp>
            <p:nvSpPr>
              <p:cNvPr id="12494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063" y="4668838"/>
                <a:ext cx="533400" cy="304800"/>
              </a:xfrm>
              <a:prstGeom prst="rect">
                <a:avLst/>
              </a:prstGeom>
              <a:blipFill rotWithShape="0">
                <a:blip r:embed="rId13"/>
                <a:stretch>
                  <a:fillRect b="-192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948" name="AutoShape 20"/>
          <p:cNvSpPr>
            <a:spLocks/>
          </p:cNvSpPr>
          <p:nvPr/>
        </p:nvSpPr>
        <p:spPr bwMode="auto">
          <a:xfrm rot="16200000">
            <a:off x="2007394" y="4053030"/>
            <a:ext cx="304800" cy="2376488"/>
          </a:xfrm>
          <a:prstGeom prst="leftBrace">
            <a:avLst>
              <a:gd name="adj1" fmla="val 649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49" name="Text Box 21"/>
              <p:cNvSpPr txBox="1">
                <a:spLocks noChangeArrowheads="1"/>
              </p:cNvSpPr>
              <p:nvPr/>
            </p:nvSpPr>
            <p:spPr bwMode="auto">
              <a:xfrm>
                <a:off x="1947340" y="5349876"/>
                <a:ext cx="49083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949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7340" y="5349876"/>
                <a:ext cx="490839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307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952" name="AutoShape 24"/>
          <p:cNvSpPr>
            <a:spLocks/>
          </p:cNvSpPr>
          <p:nvPr/>
        </p:nvSpPr>
        <p:spPr bwMode="auto">
          <a:xfrm rot="16200000">
            <a:off x="6615907" y="4057792"/>
            <a:ext cx="304800" cy="2376487"/>
          </a:xfrm>
          <a:prstGeom prst="leftBrace">
            <a:avLst>
              <a:gd name="adj1" fmla="val 649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53" name="Text Box 25"/>
              <p:cNvSpPr txBox="1">
                <a:spLocks noChangeArrowheads="1"/>
              </p:cNvSpPr>
              <p:nvPr/>
            </p:nvSpPr>
            <p:spPr bwMode="auto">
              <a:xfrm>
                <a:off x="6579232" y="5349876"/>
                <a:ext cx="49885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95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9232" y="5349876"/>
                <a:ext cx="498855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46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5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  <p:bldP spid="124932" grpId="0" animBg="1"/>
      <p:bldP spid="124933" grpId="0" animBg="1"/>
      <p:bldP spid="124934" grpId="0" animBg="1"/>
      <p:bldP spid="124935" grpId="0" animBg="1"/>
      <p:bldP spid="124936" grpId="0" animBg="1"/>
      <p:bldP spid="124937" grpId="0" animBg="1"/>
      <p:bldP spid="124938" grpId="0" animBg="1"/>
      <p:bldP spid="124939" grpId="0" animBg="1"/>
      <p:bldP spid="124940" grpId="0" animBg="1"/>
      <p:bldP spid="124941" grpId="0"/>
      <p:bldP spid="124943" grpId="0"/>
      <p:bldP spid="124944" grpId="0" animBg="1"/>
      <p:bldP spid="124945" grpId="0" animBg="1"/>
      <p:bldP spid="124946" grpId="0" animBg="1"/>
      <p:bldP spid="124947" grpId="0" animBg="1"/>
      <p:bldP spid="124948" grpId="0" animBg="1"/>
      <p:bldP spid="124949" grpId="0"/>
      <p:bldP spid="124952" grpId="0" animBg="1"/>
      <p:bldP spid="1249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C54C-F531-4B00-9F99-944DDA0A6C08}" type="slidenum">
              <a:rPr lang="it-IT"/>
              <a:pPr/>
              <a:t>25</a:t>
            </a:fld>
            <a:endParaRPr lang="it-IT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549" y="1295400"/>
            <a:ext cx="7239000" cy="457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What goes wrong? </a:t>
            </a:r>
          </a:p>
        </p:txBody>
      </p:sp>
      <p:sp>
        <p:nvSpPr>
          <p:cNvPr id="97288" name="AutoShape 8"/>
          <p:cNvSpPr>
            <a:spLocks/>
          </p:cNvSpPr>
          <p:nvPr/>
        </p:nvSpPr>
        <p:spPr bwMode="auto">
          <a:xfrm rot="16200000">
            <a:off x="4638675" y="-382587"/>
            <a:ext cx="369887" cy="2376488"/>
          </a:xfrm>
          <a:prstGeom prst="leftBrace">
            <a:avLst>
              <a:gd name="adj1" fmla="val 535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9" name="Text Box 9"/>
              <p:cNvSpPr txBox="1">
                <a:spLocks noChangeArrowheads="1"/>
              </p:cNvSpPr>
              <p:nvPr/>
            </p:nvSpPr>
            <p:spPr bwMode="auto">
              <a:xfrm>
                <a:off x="4631690" y="881618"/>
                <a:ext cx="4267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28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1690" y="881618"/>
                <a:ext cx="42672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381000" y="2362200"/>
            <a:ext cx="3733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4648200" y="4648200"/>
            <a:ext cx="19050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94" name="Rectangle 14" descr="Wide downward diagonal"/>
          <p:cNvSpPr>
            <a:spLocks noChangeArrowheads="1"/>
          </p:cNvSpPr>
          <p:nvPr/>
        </p:nvSpPr>
        <p:spPr bwMode="auto">
          <a:xfrm>
            <a:off x="381000" y="3276600"/>
            <a:ext cx="37338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7295" name="Rectangle 15" descr="Wide downward diagonal"/>
          <p:cNvSpPr>
            <a:spLocks noChangeArrowheads="1"/>
          </p:cNvSpPr>
          <p:nvPr/>
        </p:nvSpPr>
        <p:spPr bwMode="auto">
          <a:xfrm>
            <a:off x="4876800" y="3276600"/>
            <a:ext cx="37338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2819400" y="4648200"/>
            <a:ext cx="1828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4876800" y="2362200"/>
            <a:ext cx="3733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Rectangle 18" descr="Wide downward diagonal"/>
          <p:cNvSpPr>
            <a:spLocks noChangeArrowheads="1"/>
          </p:cNvSpPr>
          <p:nvPr/>
        </p:nvSpPr>
        <p:spPr bwMode="auto">
          <a:xfrm>
            <a:off x="2819400" y="5181600"/>
            <a:ext cx="18288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7299" name="Rectangle 19" descr="Wide downward diagonal"/>
          <p:cNvSpPr>
            <a:spLocks noChangeArrowheads="1"/>
          </p:cNvSpPr>
          <p:nvPr/>
        </p:nvSpPr>
        <p:spPr bwMode="auto">
          <a:xfrm>
            <a:off x="4648200" y="5181600"/>
            <a:ext cx="19050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H="1">
            <a:off x="2268538" y="2133600"/>
            <a:ext cx="17462" cy="18002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>
            <a:off x="6781800" y="21336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4" name="AutoShape 24"/>
          <p:cNvSpPr>
            <a:spLocks noChangeArrowheads="1"/>
          </p:cNvSpPr>
          <p:nvPr/>
        </p:nvSpPr>
        <p:spPr bwMode="auto">
          <a:xfrm flipV="1">
            <a:off x="1066800" y="4038600"/>
            <a:ext cx="1295400" cy="1219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 flipH="1" flipV="1">
            <a:off x="6781800" y="4114800"/>
            <a:ext cx="1295400" cy="1219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381000" y="1828800"/>
                <a:ext cx="6858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828800"/>
                <a:ext cx="685800" cy="396875"/>
              </a:xfrm>
              <a:prstGeom prst="rect">
                <a:avLst/>
              </a:prstGeom>
              <a:blipFill rotWithShape="0">
                <a:blip r:embed="rId4"/>
                <a:stretch>
                  <a:fillRect t="-7692" b="-276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307" name="Text Box 27"/>
              <p:cNvSpPr txBox="1">
                <a:spLocks noChangeArrowheads="1"/>
              </p:cNvSpPr>
              <p:nvPr/>
            </p:nvSpPr>
            <p:spPr bwMode="auto">
              <a:xfrm>
                <a:off x="278337" y="2771745"/>
                <a:ext cx="18896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𝐓𝐚𝐠</m:t>
                      </m:r>
                      <m:r>
                        <a:rPr lang="en-US" sz="20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307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337" y="2771745"/>
                <a:ext cx="1889685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84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308" name="Text Box 28"/>
              <p:cNvSpPr txBox="1">
                <a:spLocks noChangeArrowheads="1"/>
              </p:cNvSpPr>
              <p:nvPr/>
            </p:nvSpPr>
            <p:spPr bwMode="auto">
              <a:xfrm>
                <a:off x="4876800" y="1828800"/>
                <a:ext cx="6858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pl-PL" sz="2000" dirty="0" smtClean="0"/>
                  <a:t>:</a:t>
                </a:r>
                <a:endParaRPr lang="en-US" sz="2000" dirty="0"/>
              </a:p>
            </p:txBody>
          </p:sp>
        </mc:Choice>
        <mc:Fallback xmlns="">
          <p:sp>
            <p:nvSpPr>
              <p:cNvPr id="9730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1828800"/>
                <a:ext cx="685800" cy="396875"/>
              </a:xfrm>
              <a:prstGeom prst="rect">
                <a:avLst/>
              </a:prstGeom>
              <a:blipFill rotWithShape="0">
                <a:blip r:embed="rId6"/>
                <a:stretch>
                  <a:fillRect t="-7692" b="-276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310" name="Text Box 30"/>
              <p:cNvSpPr txBox="1">
                <a:spLocks noChangeArrowheads="1"/>
              </p:cNvSpPr>
              <p:nvPr/>
            </p:nvSpPr>
            <p:spPr bwMode="auto">
              <a:xfrm>
                <a:off x="2168022" y="4114800"/>
                <a:ext cx="523607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’’=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first half from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second half from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310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8022" y="4114800"/>
                <a:ext cx="5236078" cy="396875"/>
              </a:xfrm>
              <a:prstGeom prst="rect">
                <a:avLst/>
              </a:prstGeom>
              <a:blipFill rotWithShape="0">
                <a:blip r:embed="rId7"/>
                <a:stretch>
                  <a:fillRect t="-7692" b="-276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312" name="Text Box 32"/>
              <p:cNvSpPr txBox="1">
                <a:spLocks noChangeArrowheads="1"/>
              </p:cNvSpPr>
              <p:nvPr/>
            </p:nvSpPr>
            <p:spPr bwMode="auto">
              <a:xfrm>
                <a:off x="2276172" y="5578446"/>
                <a:ext cx="47440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’’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first half from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sz="2000" dirty="0"/>
                  <a:t> second half from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31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6172" y="5578446"/>
                <a:ext cx="4744056" cy="400110"/>
              </a:xfrm>
              <a:prstGeom prst="rect">
                <a:avLst/>
              </a:prstGeom>
              <a:blipFill rotWithShape="0">
                <a:blip r:embed="rId8"/>
                <a:stretch>
                  <a:fillRect t="-7576" b="-257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313" name="Text Box 33"/>
              <p:cNvSpPr txBox="1">
                <a:spLocks noChangeArrowheads="1"/>
              </p:cNvSpPr>
              <p:nvPr/>
            </p:nvSpPr>
            <p:spPr bwMode="auto">
              <a:xfrm>
                <a:off x="278337" y="6118727"/>
                <a:ext cx="321523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Then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’’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a valid tag on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’’</m:t>
                    </m:r>
                  </m:oMath>
                </a14:m>
                <a:r>
                  <a:rPr lang="pl-PL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97313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337" y="6118727"/>
                <a:ext cx="3215239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2087" t="-9231" r="-1139" b="-276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314" name="Rectangle 34"/>
          <p:cNvSpPr>
            <a:spLocks noChangeArrowheads="1"/>
          </p:cNvSpPr>
          <p:nvPr/>
        </p:nvSpPr>
        <p:spPr bwMode="auto">
          <a:xfrm>
            <a:off x="2286000" y="2133600"/>
            <a:ext cx="1905000" cy="1752600"/>
          </a:xfrm>
          <a:prstGeom prst="rect">
            <a:avLst/>
          </a:prstGeom>
          <a:solidFill>
            <a:schemeClr val="bg1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4724400" y="2209800"/>
            <a:ext cx="2057400" cy="685800"/>
          </a:xfrm>
          <a:prstGeom prst="rect">
            <a:avLst/>
          </a:prstGeom>
          <a:solidFill>
            <a:schemeClr val="bg1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4724400" y="3124200"/>
            <a:ext cx="2057400" cy="685800"/>
          </a:xfrm>
          <a:prstGeom prst="rect">
            <a:avLst/>
          </a:prstGeom>
          <a:solidFill>
            <a:schemeClr val="bg1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18" name="Rectangle 38"/>
              <p:cNvSpPr>
                <a:spLocks noChangeArrowheads="1"/>
              </p:cNvSpPr>
              <p:nvPr/>
            </p:nvSpPr>
            <p:spPr bwMode="auto">
              <a:xfrm>
                <a:off x="3635375" y="260350"/>
                <a:ext cx="2376488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318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375" y="260350"/>
                <a:ext cx="2376488" cy="304800"/>
              </a:xfrm>
              <a:prstGeom prst="rect">
                <a:avLst/>
              </a:prstGeom>
              <a:blipFill rotWithShape="0">
                <a:blip r:embed="rId10"/>
                <a:stretch>
                  <a:fillRect b="-1730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319" name="Rectangle 39"/>
              <p:cNvSpPr>
                <a:spLocks noChangeArrowheads="1"/>
              </p:cNvSpPr>
              <p:nvPr/>
            </p:nvSpPr>
            <p:spPr bwMode="auto">
              <a:xfrm>
                <a:off x="4140200" y="26035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319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0200" y="260350"/>
                <a:ext cx="533400" cy="304800"/>
              </a:xfrm>
              <a:prstGeom prst="rect">
                <a:avLst/>
              </a:prstGeom>
              <a:blipFill rotWithShape="0">
                <a:blip r:embed="rId11"/>
                <a:stretch>
                  <a:fillRect b="-769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320" name="Rectangle 40"/>
              <p:cNvSpPr>
                <a:spLocks noChangeArrowheads="1"/>
              </p:cNvSpPr>
              <p:nvPr/>
            </p:nvSpPr>
            <p:spPr bwMode="auto">
              <a:xfrm>
                <a:off x="3635375" y="26035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Script MT Bold" pitchFamily="66" charset="0"/>
                </a:endParaRPr>
              </a:p>
            </p:txBody>
          </p:sp>
        </mc:Choice>
        <mc:Fallback xmlns="">
          <p:sp>
            <p:nvSpPr>
              <p:cNvPr id="97320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375" y="260350"/>
                <a:ext cx="533400" cy="304800"/>
              </a:xfrm>
              <a:prstGeom prst="rect">
                <a:avLst/>
              </a:prstGeom>
              <a:blipFill rotWithShape="0">
                <a:blip r:embed="rId12"/>
                <a:stretch>
                  <a:fillRect b="-192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309" name="Text Box 29"/>
              <p:cNvSpPr txBox="1">
                <a:spLocks noChangeArrowheads="1"/>
              </p:cNvSpPr>
              <p:nvPr/>
            </p:nvSpPr>
            <p:spPr bwMode="auto">
              <a:xfrm>
                <a:off x="4510088" y="2759075"/>
                <a:ext cx="2286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’=</m:t>
                      </m:r>
                      <m:r>
                        <a:rPr lang="en-US" sz="20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𝐓𝐚𝐠</m:t>
                      </m:r>
                      <m:r>
                        <a:rPr lang="en-US" sz="20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’):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30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0088" y="2759075"/>
                <a:ext cx="2286000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184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6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2" grpId="0" animBg="1"/>
      <p:bldP spid="97293" grpId="0" animBg="1"/>
      <p:bldP spid="97294" grpId="0" animBg="1"/>
      <p:bldP spid="97295" grpId="0" animBg="1"/>
      <p:bldP spid="97296" grpId="0" animBg="1"/>
      <p:bldP spid="97297" grpId="0" animBg="1"/>
      <p:bldP spid="97298" grpId="0" animBg="1"/>
      <p:bldP spid="97299" grpId="0" animBg="1"/>
      <p:bldP spid="97300" grpId="0" animBg="1"/>
      <p:bldP spid="97302" grpId="0" animBg="1"/>
      <p:bldP spid="97304" grpId="0" animBg="1"/>
      <p:bldP spid="97305" grpId="0" animBg="1"/>
      <p:bldP spid="97306" grpId="0"/>
      <p:bldP spid="97307" grpId="0"/>
      <p:bldP spid="97308" grpId="0"/>
      <p:bldP spid="97310" grpId="0"/>
      <p:bldP spid="97312" grpId="0"/>
      <p:bldP spid="97313" grpId="0"/>
      <p:bldP spid="97314" grpId="0" animBg="1"/>
      <p:bldP spid="97316" grpId="0" animBg="1"/>
      <p:bldP spid="97317" grpId="0" animBg="1"/>
      <p:bldP spid="973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A58-5773-49A5-A09F-C8F8DC9A473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dirty="0" smtClean="0"/>
              <a:t>Idea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ChangeArrowheads="1"/>
              </p:cNvSpPr>
              <p:nvPr/>
            </p:nvSpPr>
            <p:spPr bwMode="auto">
              <a:xfrm>
                <a:off x="971550" y="2822575"/>
                <a:ext cx="2376488" cy="1447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95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2822575"/>
                <a:ext cx="2376488" cy="1447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56" name="Line 4"/>
          <p:cNvSpPr>
            <a:spLocks noChangeShapeType="1"/>
          </p:cNvSpPr>
          <p:nvPr/>
        </p:nvSpPr>
        <p:spPr bwMode="auto">
          <a:xfrm flipV="1">
            <a:off x="2122488" y="429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8" name="Rectangle 6"/>
              <p:cNvSpPr>
                <a:spLocks noChangeArrowheads="1"/>
              </p:cNvSpPr>
              <p:nvPr/>
            </p:nvSpPr>
            <p:spPr bwMode="auto">
              <a:xfrm>
                <a:off x="971550" y="2060575"/>
                <a:ext cx="2376488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95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2060575"/>
                <a:ext cx="2376488" cy="381000"/>
              </a:xfrm>
              <a:prstGeom prst="rect">
                <a:avLst/>
              </a:prstGeom>
              <a:blipFill rotWithShape="0">
                <a:blip r:embed="rId4"/>
                <a:stretch>
                  <a:fillRect b="-1846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59" name="Line 7"/>
          <p:cNvSpPr>
            <a:spLocks noChangeShapeType="1"/>
          </p:cNvSpPr>
          <p:nvPr/>
        </p:nvSpPr>
        <p:spPr bwMode="auto">
          <a:xfrm flipV="1">
            <a:off x="2122488" y="2420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60" name="Rectangle 8"/>
              <p:cNvSpPr>
                <a:spLocks noChangeArrowheads="1"/>
              </p:cNvSpPr>
              <p:nvPr/>
            </p:nvSpPr>
            <p:spPr bwMode="auto">
              <a:xfrm>
                <a:off x="5580063" y="2822575"/>
                <a:ext cx="2376487" cy="1447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96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063" y="2822575"/>
                <a:ext cx="2376487" cy="1447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61" name="Line 9"/>
          <p:cNvSpPr>
            <a:spLocks noChangeShapeType="1"/>
          </p:cNvSpPr>
          <p:nvPr/>
        </p:nvSpPr>
        <p:spPr bwMode="auto">
          <a:xfrm flipV="1">
            <a:off x="6731000" y="429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5580063" y="4652963"/>
            <a:ext cx="2376487" cy="31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en-US" sz="2000" b="1" i="1" dirty="0">
                <a:solidFill>
                  <a:srgbClr val="FF0000"/>
                </a:solidFill>
              </a:rPr>
              <a:t>      m</a:t>
            </a:r>
            <a:r>
              <a:rPr lang="en-US" sz="2000" b="1" i="1" baseline="-25000" dirty="0">
                <a:solidFill>
                  <a:srgbClr val="FF0000"/>
                </a:solidFill>
              </a:rPr>
              <a:t>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63" name="Rectangle 11"/>
              <p:cNvSpPr>
                <a:spLocks noChangeArrowheads="1"/>
              </p:cNvSpPr>
              <p:nvPr/>
            </p:nvSpPr>
            <p:spPr bwMode="auto">
              <a:xfrm>
                <a:off x="5580063" y="2060575"/>
                <a:ext cx="2376487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𝒙𝒅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963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063" y="2060575"/>
                <a:ext cx="2376487" cy="381000"/>
              </a:xfrm>
              <a:prstGeom prst="rect">
                <a:avLst/>
              </a:prstGeom>
              <a:blipFill rotWithShape="0">
                <a:blip r:embed="rId6"/>
                <a:stretch>
                  <a:fillRect b="-1846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64" name="Line 12"/>
          <p:cNvSpPr>
            <a:spLocks noChangeShapeType="1"/>
          </p:cNvSpPr>
          <p:nvPr/>
        </p:nvSpPr>
        <p:spPr bwMode="auto">
          <a:xfrm flipV="1">
            <a:off x="6731000" y="2420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4140200" y="3068638"/>
            <a:ext cx="445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468313" y="1125538"/>
            <a:ext cx="54210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Add a fresh random value to each block!</a:t>
            </a:r>
            <a:endParaRPr lang="en-US" sz="2400" dirty="0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6572264" y="6072206"/>
            <a:ext cx="17271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This works!</a:t>
            </a:r>
            <a:endParaRPr lang="en-US" sz="2400" dirty="0"/>
          </a:p>
        </p:txBody>
      </p:sp>
      <p:sp>
        <p:nvSpPr>
          <p:cNvPr id="125969" name="Rectangle 17"/>
          <p:cNvSpPr>
            <a:spLocks noChangeArrowheads="1"/>
          </p:cNvSpPr>
          <p:nvPr/>
        </p:nvSpPr>
        <p:spPr bwMode="auto">
          <a:xfrm>
            <a:off x="6804025" y="4652963"/>
            <a:ext cx="533400" cy="31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6227763" y="4652963"/>
            <a:ext cx="576262" cy="31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cript MT Bold" pitchFamily="66" charset="0"/>
              </a:rPr>
              <a:t>l</a:t>
            </a:r>
          </a:p>
        </p:txBody>
      </p:sp>
      <p:sp>
        <p:nvSpPr>
          <p:cNvPr id="125972" name="AutoShape 20"/>
          <p:cNvSpPr>
            <a:spLocks/>
          </p:cNvSpPr>
          <p:nvPr/>
        </p:nvSpPr>
        <p:spPr bwMode="auto">
          <a:xfrm rot="16200000">
            <a:off x="2007394" y="4037012"/>
            <a:ext cx="304800" cy="2376488"/>
          </a:xfrm>
          <a:prstGeom prst="leftBrace">
            <a:avLst>
              <a:gd name="adj1" fmla="val 649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73" name="Text Box 21"/>
              <p:cNvSpPr txBox="1">
                <a:spLocks noChangeArrowheads="1"/>
              </p:cNvSpPr>
              <p:nvPr/>
            </p:nvSpPr>
            <p:spPr bwMode="auto">
              <a:xfrm>
                <a:off x="1946085" y="5398859"/>
                <a:ext cx="51110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l-PL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97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6085" y="5398859"/>
                <a:ext cx="51110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46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74" name="AutoShape 22"/>
          <p:cNvSpPr>
            <a:spLocks/>
          </p:cNvSpPr>
          <p:nvPr/>
        </p:nvSpPr>
        <p:spPr bwMode="auto">
          <a:xfrm rot="16200000">
            <a:off x="6615907" y="4037012"/>
            <a:ext cx="304800" cy="2376487"/>
          </a:xfrm>
          <a:prstGeom prst="leftBrace">
            <a:avLst>
              <a:gd name="adj1" fmla="val 649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75" name="Text Box 23"/>
              <p:cNvSpPr txBox="1">
                <a:spLocks noChangeArrowheads="1"/>
              </p:cNvSpPr>
              <p:nvPr/>
            </p:nvSpPr>
            <p:spPr bwMode="auto">
              <a:xfrm>
                <a:off x="6554597" y="5398859"/>
                <a:ext cx="49885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97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4597" y="5398859"/>
                <a:ext cx="498855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46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77" name="Rectangle 25"/>
          <p:cNvSpPr>
            <a:spLocks noChangeArrowheads="1"/>
          </p:cNvSpPr>
          <p:nvPr/>
        </p:nvSpPr>
        <p:spPr bwMode="auto">
          <a:xfrm>
            <a:off x="5580063" y="4652963"/>
            <a:ext cx="647700" cy="31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25978" name="Rectangle 26"/>
          <p:cNvSpPr>
            <a:spLocks noChangeArrowheads="1"/>
          </p:cNvSpPr>
          <p:nvPr/>
        </p:nvSpPr>
        <p:spPr bwMode="auto">
          <a:xfrm>
            <a:off x="971550" y="4652963"/>
            <a:ext cx="2376488" cy="31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en-US" sz="2000" b="1" i="1" dirty="0">
                <a:solidFill>
                  <a:srgbClr val="FF0000"/>
                </a:solidFill>
              </a:rPr>
              <a:t>      </a:t>
            </a:r>
            <a:r>
              <a:rPr lang="en-US" sz="2000" b="1" i="1" dirty="0" smtClean="0">
                <a:solidFill>
                  <a:srgbClr val="FF0000"/>
                </a:solidFill>
              </a:rPr>
              <a:t>m</a:t>
            </a:r>
            <a:r>
              <a:rPr lang="pl-PL" sz="20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 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25979" name="Rectangle 27"/>
          <p:cNvSpPr>
            <a:spLocks noChangeArrowheads="1"/>
          </p:cNvSpPr>
          <p:nvPr/>
        </p:nvSpPr>
        <p:spPr bwMode="auto">
          <a:xfrm>
            <a:off x="2195513" y="4652963"/>
            <a:ext cx="533400" cy="31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5980" name="Rectangle 28"/>
          <p:cNvSpPr>
            <a:spLocks noChangeArrowheads="1"/>
          </p:cNvSpPr>
          <p:nvPr/>
        </p:nvSpPr>
        <p:spPr bwMode="auto">
          <a:xfrm>
            <a:off x="1619250" y="4652963"/>
            <a:ext cx="576263" cy="31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cript MT Bold" pitchFamily="66" charset="0"/>
              </a:rPr>
              <a:t>l</a:t>
            </a:r>
          </a:p>
        </p:txBody>
      </p:sp>
      <p:sp>
        <p:nvSpPr>
          <p:cNvPr id="125981" name="Rectangle 29"/>
          <p:cNvSpPr>
            <a:spLocks noChangeArrowheads="1"/>
          </p:cNvSpPr>
          <p:nvPr/>
        </p:nvSpPr>
        <p:spPr bwMode="auto">
          <a:xfrm>
            <a:off x="971550" y="4652963"/>
            <a:ext cx="647700" cy="31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4523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  <p:bldP spid="125956" grpId="0" animBg="1"/>
      <p:bldP spid="125958" grpId="0" animBg="1"/>
      <p:bldP spid="125959" grpId="0" animBg="1"/>
      <p:bldP spid="125960" grpId="0" animBg="1"/>
      <p:bldP spid="125961" grpId="0" animBg="1"/>
      <p:bldP spid="125962" grpId="0" animBg="1"/>
      <p:bldP spid="125963" grpId="0" animBg="1"/>
      <p:bldP spid="125964" grpId="0" animBg="1"/>
      <p:bldP spid="125965" grpId="0"/>
      <p:bldP spid="125967" grpId="0"/>
      <p:bldP spid="125969" grpId="0" animBg="1"/>
      <p:bldP spid="125971" grpId="0" animBg="1"/>
      <p:bldP spid="125972" grpId="0" animBg="1"/>
      <p:bldP spid="125973" grpId="0"/>
      <p:bldP spid="125974" grpId="0" animBg="1"/>
      <p:bldP spid="125975" grpId="0"/>
      <p:bldP spid="125977" grpId="0" animBg="1"/>
      <p:bldP spid="125978" grpId="0" animBg="1"/>
      <p:bldP spid="125979" grpId="0" animBg="1"/>
      <p:bldP spid="125980" grpId="0" animBg="1"/>
      <p:bldP spid="1259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26F3-F346-40EA-9C98-17E4441D8F25}" type="slidenum">
              <a:rPr lang="it-IT"/>
              <a:pPr/>
              <a:t>27</a:t>
            </a:fld>
            <a:endParaRPr lang="it-IT"/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152400" y="838200"/>
            <a:ext cx="8763000" cy="685800"/>
          </a:xfrm>
          <a:prstGeom prst="wedgeRoundRectCallout">
            <a:avLst>
              <a:gd name="adj1" fmla="val 15542"/>
              <a:gd name="adj2" fmla="val -10486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 rot="16200000">
            <a:off x="-457200" y="2209800"/>
            <a:ext cx="2362200" cy="838200"/>
          </a:xfrm>
          <a:custGeom>
            <a:avLst/>
            <a:gdLst>
              <a:gd name="G0" fmla="+- 15503 0 0"/>
              <a:gd name="G1" fmla="+- 4663 0 0"/>
              <a:gd name="G2" fmla="+- 12158 0 4663"/>
              <a:gd name="G3" fmla="+- G2 0 4663"/>
              <a:gd name="G4" fmla="*/ G3 32768 32059"/>
              <a:gd name="G5" fmla="*/ G4 1 2"/>
              <a:gd name="G6" fmla="+- 21600 0 15503"/>
              <a:gd name="G7" fmla="*/ G6 4663 6079"/>
              <a:gd name="G8" fmla="+- G7 15503 0"/>
              <a:gd name="T0" fmla="*/ 15503 w 21600"/>
              <a:gd name="T1" fmla="*/ 0 h 21600"/>
              <a:gd name="T2" fmla="*/ 15503 w 21600"/>
              <a:gd name="T3" fmla="*/ 12158 h 21600"/>
              <a:gd name="T4" fmla="*/ 144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503" y="0"/>
                </a:lnTo>
                <a:lnTo>
                  <a:pt x="15503" y="4663"/>
                </a:lnTo>
                <a:lnTo>
                  <a:pt x="12427" y="4663"/>
                </a:lnTo>
                <a:cubicBezTo>
                  <a:pt x="5564" y="4663"/>
                  <a:pt x="0" y="8019"/>
                  <a:pt x="0" y="12158"/>
                </a:cubicBezTo>
                <a:lnTo>
                  <a:pt x="0" y="21600"/>
                </a:lnTo>
                <a:lnTo>
                  <a:pt x="2895" y="21600"/>
                </a:lnTo>
                <a:lnTo>
                  <a:pt x="2895" y="12158"/>
                </a:lnTo>
                <a:cubicBezTo>
                  <a:pt x="2895" y="9583"/>
                  <a:pt x="7163" y="7495"/>
                  <a:pt x="12427" y="7495"/>
                </a:cubicBezTo>
                <a:lnTo>
                  <a:pt x="15503" y="7495"/>
                </a:lnTo>
                <a:lnTo>
                  <a:pt x="15503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5" name="Rectangle 5"/>
              <p:cNvSpPr>
                <a:spLocks noChangeArrowheads="1"/>
              </p:cNvSpPr>
              <p:nvPr/>
            </p:nvSpPr>
            <p:spPr bwMode="auto">
              <a:xfrm>
                <a:off x="914400" y="1752600"/>
                <a:ext cx="2133600" cy="1447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0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752600"/>
                <a:ext cx="2133600" cy="1447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06" name="Line 6"/>
          <p:cNvSpPr>
            <a:spLocks noChangeShapeType="1"/>
          </p:cNvSpPr>
          <p:nvPr/>
        </p:nvSpPr>
        <p:spPr bwMode="auto">
          <a:xfrm flipV="1">
            <a:off x="19812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7" name="Rectangle 7"/>
              <p:cNvSpPr>
                <a:spLocks noChangeArrowheads="1"/>
              </p:cNvSpPr>
              <p:nvPr/>
            </p:nvSpPr>
            <p:spPr bwMode="auto">
              <a:xfrm>
                <a:off x="914400" y="990600"/>
                <a:ext cx="2133600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0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990600"/>
                <a:ext cx="2133600" cy="381000"/>
              </a:xfrm>
              <a:prstGeom prst="rect">
                <a:avLst/>
              </a:prstGeom>
              <a:blipFill rotWithShape="0">
                <a:blip r:embed="rId4"/>
                <a:stretch>
                  <a:fillRect b="-2031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08" name="Line 8"/>
          <p:cNvSpPr>
            <a:spLocks noChangeShapeType="1"/>
          </p:cNvSpPr>
          <p:nvPr/>
        </p:nvSpPr>
        <p:spPr bwMode="auto">
          <a:xfrm flipV="1">
            <a:off x="2057400" y="137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9" name="Rectangle 9"/>
              <p:cNvSpPr>
                <a:spLocks noChangeArrowheads="1"/>
              </p:cNvSpPr>
              <p:nvPr/>
            </p:nvSpPr>
            <p:spPr bwMode="auto">
              <a:xfrm>
                <a:off x="3124200" y="5486400"/>
                <a:ext cx="5105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09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5486400"/>
                <a:ext cx="5105400" cy="304800"/>
              </a:xfrm>
              <a:prstGeom prst="rect">
                <a:avLst/>
              </a:prstGeom>
              <a:blipFill rotWithShape="0">
                <a:blip r:embed="rId5"/>
                <a:stretch>
                  <a:fillRect b="-192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10" name="Rectangle 10"/>
              <p:cNvSpPr>
                <a:spLocks noChangeArrowheads="1"/>
              </p:cNvSpPr>
              <p:nvPr/>
            </p:nvSpPr>
            <p:spPr bwMode="auto">
              <a:xfrm>
                <a:off x="1981200" y="35814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10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581400"/>
                <a:ext cx="533400" cy="304800"/>
              </a:xfrm>
              <a:prstGeom prst="rect">
                <a:avLst/>
              </a:prstGeom>
              <a:blipFill rotWithShape="0">
                <a:blip r:embed="rId6"/>
                <a:stretch>
                  <a:fillRect b="-769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11" name="Rectangle 11"/>
              <p:cNvSpPr>
                <a:spLocks noChangeArrowheads="1"/>
              </p:cNvSpPr>
              <p:nvPr/>
            </p:nvSpPr>
            <p:spPr bwMode="auto">
              <a:xfrm>
                <a:off x="1447800" y="35814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Script MT Bold" pitchFamily="66" charset="0"/>
                </a:endParaRPr>
              </a:p>
            </p:txBody>
          </p:sp>
        </mc:Choice>
        <mc:Fallback xmlns="">
          <p:sp>
            <p:nvSpPr>
              <p:cNvPr id="10241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3581400"/>
                <a:ext cx="533400" cy="304800"/>
              </a:xfrm>
              <a:prstGeom prst="rect">
                <a:avLst/>
              </a:prstGeom>
              <a:blipFill rotWithShape="0">
                <a:blip r:embed="rId7"/>
                <a:stretch>
                  <a:fillRect b="-192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12" name="Rectangle 12"/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12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3581400"/>
                <a:ext cx="533400" cy="3048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13" name="Rectangle 13"/>
              <p:cNvSpPr>
                <a:spLocks noChangeArrowheads="1"/>
              </p:cNvSpPr>
              <p:nvPr/>
            </p:nvSpPr>
            <p:spPr bwMode="auto">
              <a:xfrm>
                <a:off x="3276600" y="1752600"/>
                <a:ext cx="2133600" cy="1447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13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1752600"/>
                <a:ext cx="2133600" cy="14478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14" name="Line 14"/>
          <p:cNvSpPr>
            <a:spLocks noChangeShapeType="1"/>
          </p:cNvSpPr>
          <p:nvPr/>
        </p:nvSpPr>
        <p:spPr bwMode="auto">
          <a:xfrm flipV="1">
            <a:off x="43434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15" name="Rectangle 15"/>
              <p:cNvSpPr>
                <a:spLocks noChangeArrowheads="1"/>
              </p:cNvSpPr>
              <p:nvPr/>
            </p:nvSpPr>
            <p:spPr bwMode="auto">
              <a:xfrm>
                <a:off x="3276600" y="990600"/>
                <a:ext cx="2133600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15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990600"/>
                <a:ext cx="2133600" cy="381000"/>
              </a:xfrm>
              <a:prstGeom prst="rect">
                <a:avLst/>
              </a:prstGeom>
              <a:blipFill rotWithShape="0">
                <a:blip r:embed="rId10"/>
                <a:stretch>
                  <a:fillRect b="-2031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16" name="Line 16"/>
          <p:cNvSpPr>
            <a:spLocks noChangeShapeType="1"/>
          </p:cNvSpPr>
          <p:nvPr/>
        </p:nvSpPr>
        <p:spPr bwMode="auto">
          <a:xfrm flipV="1">
            <a:off x="4419600" y="137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17" name="Rectangle 17"/>
              <p:cNvSpPr>
                <a:spLocks noChangeArrowheads="1"/>
              </p:cNvSpPr>
              <p:nvPr/>
            </p:nvSpPr>
            <p:spPr bwMode="auto">
              <a:xfrm>
                <a:off x="4876800" y="35814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17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3581400"/>
                <a:ext cx="533400" cy="304800"/>
              </a:xfrm>
              <a:prstGeom prst="rect">
                <a:avLst/>
              </a:prstGeom>
              <a:blipFill rotWithShape="0">
                <a:blip r:embed="rId11"/>
                <a:stretch>
                  <a:fillRect b="-961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18" name="Rectangle 18"/>
              <p:cNvSpPr>
                <a:spLocks noChangeArrowheads="1"/>
              </p:cNvSpPr>
              <p:nvPr/>
            </p:nvSpPr>
            <p:spPr bwMode="auto">
              <a:xfrm>
                <a:off x="4343400" y="35814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18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3581400"/>
                <a:ext cx="533400" cy="304800"/>
              </a:xfrm>
              <a:prstGeom prst="rect">
                <a:avLst/>
              </a:prstGeom>
              <a:blipFill rotWithShape="0">
                <a:blip r:embed="rId12"/>
                <a:stretch>
                  <a:fillRect b="-769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19" name="Rectangle 19"/>
              <p:cNvSpPr>
                <a:spLocks noChangeArrowheads="1"/>
              </p:cNvSpPr>
              <p:nvPr/>
            </p:nvSpPr>
            <p:spPr bwMode="auto">
              <a:xfrm>
                <a:off x="3276600" y="35814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19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581400"/>
                <a:ext cx="533400" cy="3048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20" name="Rectangle 20"/>
              <p:cNvSpPr>
                <a:spLocks noChangeArrowheads="1"/>
              </p:cNvSpPr>
              <p:nvPr/>
            </p:nvSpPr>
            <p:spPr bwMode="auto">
              <a:xfrm>
                <a:off x="6705600" y="1752600"/>
                <a:ext cx="2133600" cy="1447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20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600" y="1752600"/>
                <a:ext cx="2133600" cy="1447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21" name="Line 21"/>
          <p:cNvSpPr>
            <a:spLocks noChangeShapeType="1"/>
          </p:cNvSpPr>
          <p:nvPr/>
        </p:nvSpPr>
        <p:spPr bwMode="auto">
          <a:xfrm flipV="1">
            <a:off x="77724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2" name="Rectangle 22"/>
              <p:cNvSpPr>
                <a:spLocks noChangeArrowheads="1"/>
              </p:cNvSpPr>
              <p:nvPr/>
            </p:nvSpPr>
            <p:spPr bwMode="auto">
              <a:xfrm>
                <a:off x="6705600" y="990600"/>
                <a:ext cx="2133600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𝒙𝒅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22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600" y="990600"/>
                <a:ext cx="2133600" cy="381000"/>
              </a:xfrm>
              <a:prstGeom prst="rect">
                <a:avLst/>
              </a:prstGeom>
              <a:blipFill rotWithShape="0">
                <a:blip r:embed="rId14"/>
                <a:stretch>
                  <a:fillRect b="-2031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23" name="Line 23"/>
          <p:cNvSpPr>
            <a:spLocks noChangeShapeType="1"/>
          </p:cNvSpPr>
          <p:nvPr/>
        </p:nvSpPr>
        <p:spPr bwMode="auto">
          <a:xfrm flipV="1">
            <a:off x="7848600" y="137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4" name="Rectangle 24"/>
              <p:cNvSpPr>
                <a:spLocks noChangeArrowheads="1"/>
              </p:cNvSpPr>
              <p:nvPr/>
            </p:nvSpPr>
            <p:spPr bwMode="auto">
              <a:xfrm>
                <a:off x="8305800" y="35814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24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5800" y="3581400"/>
                <a:ext cx="533400" cy="304800"/>
              </a:xfrm>
              <a:prstGeom prst="rect">
                <a:avLst/>
              </a:prstGeom>
              <a:blipFill rotWithShape="0">
                <a:blip r:embed="rId15"/>
                <a:stretch>
                  <a:fillRect b="-961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25" name="Rectangle 25"/>
              <p:cNvSpPr>
                <a:spLocks noChangeArrowheads="1"/>
              </p:cNvSpPr>
              <p:nvPr/>
            </p:nvSpPr>
            <p:spPr bwMode="auto">
              <a:xfrm>
                <a:off x="7772400" y="35814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25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2400" y="3581400"/>
                <a:ext cx="533400" cy="304800"/>
              </a:xfrm>
              <a:prstGeom prst="rect">
                <a:avLst/>
              </a:prstGeom>
              <a:blipFill rotWithShape="0">
                <a:blip r:embed="rId16"/>
                <a:stretch>
                  <a:fillRect b="-961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26" name="Rectangle 26"/>
          <p:cNvSpPr>
            <a:spLocks noChangeArrowheads="1"/>
          </p:cNvSpPr>
          <p:nvPr/>
        </p:nvSpPr>
        <p:spPr bwMode="auto">
          <a:xfrm>
            <a:off x="6781800" y="3581400"/>
            <a:ext cx="4572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7" name="Rectangle 27"/>
              <p:cNvSpPr>
                <a:spLocks noChangeArrowheads="1"/>
              </p:cNvSpPr>
              <p:nvPr/>
            </p:nvSpPr>
            <p:spPr bwMode="auto">
              <a:xfrm>
                <a:off x="3124200" y="51816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27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5181600"/>
                <a:ext cx="533400" cy="304800"/>
              </a:xfrm>
              <a:prstGeom prst="rect">
                <a:avLst/>
              </a:prstGeom>
              <a:blipFill rotWithShape="0">
                <a:blip r:embed="rId17"/>
                <a:stretch>
                  <a:fillRect b="-961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28" name="Rectangle 28"/>
              <p:cNvSpPr>
                <a:spLocks noChangeArrowheads="1"/>
              </p:cNvSpPr>
              <p:nvPr/>
            </p:nvSpPr>
            <p:spPr bwMode="auto">
              <a:xfrm>
                <a:off x="3657600" y="51816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28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5181600"/>
                <a:ext cx="533400" cy="304800"/>
              </a:xfrm>
              <a:prstGeom prst="rect">
                <a:avLst/>
              </a:prstGeom>
              <a:blipFill rotWithShape="0">
                <a:blip r:embed="rId18"/>
                <a:stretch>
                  <a:fillRect b="-769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30" name="Rectangle 30"/>
              <p:cNvSpPr>
                <a:spLocks noChangeArrowheads="1"/>
              </p:cNvSpPr>
              <p:nvPr/>
            </p:nvSpPr>
            <p:spPr bwMode="auto">
              <a:xfrm>
                <a:off x="8077200" y="51816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30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7200" y="5181600"/>
                <a:ext cx="533400" cy="304800"/>
              </a:xfrm>
              <a:prstGeom prst="rect">
                <a:avLst/>
              </a:prstGeom>
              <a:blipFill rotWithShape="0">
                <a:blip r:embed="rId19"/>
                <a:stretch>
                  <a:fillRect b="-961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431" name="AutoShape 31"/>
          <p:cNvCxnSpPr>
            <a:cxnSpLocks noChangeShapeType="1"/>
            <a:stCxn id="102427" idx="0"/>
            <a:endCxn id="102438" idx="2"/>
          </p:cNvCxnSpPr>
          <p:nvPr/>
        </p:nvCxnSpPr>
        <p:spPr bwMode="auto">
          <a:xfrm flipH="1" flipV="1">
            <a:off x="2781300" y="3886200"/>
            <a:ext cx="6096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432" name="AutoShape 32"/>
          <p:cNvCxnSpPr>
            <a:cxnSpLocks noChangeShapeType="1"/>
            <a:stCxn id="102428" idx="0"/>
            <a:endCxn id="102417" idx="2"/>
          </p:cNvCxnSpPr>
          <p:nvPr/>
        </p:nvCxnSpPr>
        <p:spPr bwMode="auto">
          <a:xfrm flipV="1">
            <a:off x="3924300" y="3886200"/>
            <a:ext cx="12192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434" name="AutoShape 34"/>
          <p:cNvCxnSpPr>
            <a:cxnSpLocks noChangeShapeType="1"/>
            <a:stCxn id="102430" idx="0"/>
            <a:endCxn id="102424" idx="2"/>
          </p:cNvCxnSpPr>
          <p:nvPr/>
        </p:nvCxnSpPr>
        <p:spPr bwMode="auto">
          <a:xfrm flipV="1">
            <a:off x="8343900" y="3886200"/>
            <a:ext cx="2286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2435" name="Text Box 35"/>
          <p:cNvSpPr txBox="1">
            <a:spLocks noChangeArrowheads="1"/>
          </p:cNvSpPr>
          <p:nvPr/>
        </p:nvSpPr>
        <p:spPr bwMode="auto">
          <a:xfrm>
            <a:off x="4953000" y="5029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00"/>
                </a:solidFill>
              </a:rPr>
              <a:t>. . . </a:t>
            </a:r>
          </a:p>
        </p:txBody>
      </p:sp>
      <p:sp>
        <p:nvSpPr>
          <p:cNvPr id="102436" name="Text Box 36"/>
          <p:cNvSpPr txBox="1">
            <a:spLocks noChangeArrowheads="1"/>
          </p:cNvSpPr>
          <p:nvPr/>
        </p:nvSpPr>
        <p:spPr bwMode="auto">
          <a:xfrm>
            <a:off x="5867400" y="3505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00"/>
                </a:solidFill>
              </a:rPr>
              <a:t>. . . </a:t>
            </a:r>
          </a:p>
        </p:txBody>
      </p:sp>
      <p:sp>
        <p:nvSpPr>
          <p:cNvPr id="102437" name="Text Box 37"/>
          <p:cNvSpPr txBox="1">
            <a:spLocks noChangeArrowheads="1"/>
          </p:cNvSpPr>
          <p:nvPr/>
        </p:nvSpPr>
        <p:spPr bwMode="auto">
          <a:xfrm>
            <a:off x="5791200" y="2286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00"/>
                </a:solidFill>
              </a:rPr>
              <a:t>. . 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8" name="Rectangle 38"/>
              <p:cNvSpPr>
                <a:spLocks noChangeArrowheads="1"/>
              </p:cNvSpPr>
              <p:nvPr/>
            </p:nvSpPr>
            <p:spPr bwMode="auto">
              <a:xfrm>
                <a:off x="2514600" y="35814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38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3581400"/>
                <a:ext cx="533400" cy="304800"/>
              </a:xfrm>
              <a:prstGeom prst="rect">
                <a:avLst/>
              </a:prstGeom>
              <a:blipFill rotWithShape="0">
                <a:blip r:embed="rId20"/>
                <a:stretch>
                  <a:fillRect b="-961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39" name="Text Box 39"/>
              <p:cNvSpPr txBox="1">
                <a:spLocks noChangeArrowheads="1"/>
              </p:cNvSpPr>
              <p:nvPr/>
            </p:nvSpPr>
            <p:spPr bwMode="auto">
              <a:xfrm>
                <a:off x="5657200" y="5758934"/>
                <a:ext cx="3625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Script MT Bold" pitchFamily="66" charset="0"/>
                </a:endParaRPr>
              </a:p>
            </p:txBody>
          </p:sp>
        </mc:Choice>
        <mc:Fallback xmlns="">
          <p:sp>
            <p:nvSpPr>
              <p:cNvPr id="1024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7200" y="5758934"/>
                <a:ext cx="362599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0" name="Line 40"/>
          <p:cNvSpPr>
            <a:spLocks noChangeShapeType="1"/>
          </p:cNvSpPr>
          <p:nvPr/>
        </p:nvSpPr>
        <p:spPr bwMode="auto">
          <a:xfrm flipH="1">
            <a:off x="3124200" y="5943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41" name="Line 41"/>
          <p:cNvSpPr>
            <a:spLocks noChangeShapeType="1"/>
          </p:cNvSpPr>
          <p:nvPr/>
        </p:nvSpPr>
        <p:spPr bwMode="auto">
          <a:xfrm>
            <a:off x="6019800" y="5943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42" name="Line 42"/>
          <p:cNvSpPr>
            <a:spLocks noChangeShapeType="1"/>
          </p:cNvSpPr>
          <p:nvPr/>
        </p:nvSpPr>
        <p:spPr bwMode="auto">
          <a:xfrm>
            <a:off x="31242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43" name="Line 43"/>
          <p:cNvSpPr>
            <a:spLocks noChangeShapeType="1"/>
          </p:cNvSpPr>
          <p:nvPr/>
        </p:nvSpPr>
        <p:spPr bwMode="auto">
          <a:xfrm>
            <a:off x="82296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4" name="Rectangle 44"/>
              <p:cNvSpPr>
                <a:spLocks noChangeArrowheads="1"/>
              </p:cNvSpPr>
              <p:nvPr/>
            </p:nvSpPr>
            <p:spPr bwMode="auto">
              <a:xfrm>
                <a:off x="7239000" y="35814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Script MT Bold" pitchFamily="66" charset="0"/>
                </a:endParaRPr>
              </a:p>
            </p:txBody>
          </p:sp>
        </mc:Choice>
        <mc:Fallback xmlns="">
          <p:sp>
            <p:nvSpPr>
              <p:cNvPr id="102444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000" y="3581400"/>
                <a:ext cx="533400" cy="304800"/>
              </a:xfrm>
              <a:prstGeom prst="rect">
                <a:avLst/>
              </a:prstGeom>
              <a:blipFill rotWithShape="0">
                <a:blip r:embed="rId7"/>
                <a:stretch>
                  <a:fillRect b="-192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45" name="Rectangle 45"/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Script MT Bold" pitchFamily="66" charset="0"/>
                </a:endParaRPr>
              </a:p>
            </p:txBody>
          </p:sp>
        </mc:Choice>
        <mc:Fallback xmlns="">
          <p:sp>
            <p:nvSpPr>
              <p:cNvPr id="102445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581400"/>
                <a:ext cx="533400" cy="304800"/>
              </a:xfrm>
              <a:prstGeom prst="rect">
                <a:avLst/>
              </a:prstGeom>
              <a:blipFill rotWithShape="0">
                <a:blip r:embed="rId22"/>
                <a:stretch>
                  <a:fillRect b="-192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6" name="AutoShape 46"/>
          <p:cNvSpPr>
            <a:spLocks/>
          </p:cNvSpPr>
          <p:nvPr/>
        </p:nvSpPr>
        <p:spPr bwMode="auto">
          <a:xfrm rot="16200000">
            <a:off x="1828800" y="3048000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7" name="AutoShape 47"/>
          <p:cNvSpPr>
            <a:spLocks/>
          </p:cNvSpPr>
          <p:nvPr/>
        </p:nvSpPr>
        <p:spPr bwMode="auto">
          <a:xfrm rot="16200000">
            <a:off x="4191000" y="3048000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8" name="AutoShape 48"/>
          <p:cNvSpPr>
            <a:spLocks/>
          </p:cNvSpPr>
          <p:nvPr/>
        </p:nvSpPr>
        <p:spPr bwMode="auto">
          <a:xfrm rot="16200000">
            <a:off x="7620000" y="3048000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9" name="Text Box 49"/>
              <p:cNvSpPr txBox="1">
                <a:spLocks noChangeArrowheads="1"/>
              </p:cNvSpPr>
              <p:nvPr/>
            </p:nvSpPr>
            <p:spPr bwMode="auto">
              <a:xfrm>
                <a:off x="1752600" y="4191000"/>
                <a:ext cx="4603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4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4191000"/>
                <a:ext cx="460382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65" name="Text Box 65"/>
              <p:cNvSpPr txBox="1">
                <a:spLocks noChangeArrowheads="1"/>
              </p:cNvSpPr>
              <p:nvPr/>
            </p:nvSpPr>
            <p:spPr bwMode="auto">
              <a:xfrm>
                <a:off x="4152901" y="4191000"/>
                <a:ext cx="4603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65" name="Text 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2901" y="4191000"/>
                <a:ext cx="460382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66" name="Text Box 66"/>
              <p:cNvSpPr txBox="1">
                <a:spLocks noChangeArrowheads="1"/>
              </p:cNvSpPr>
              <p:nvPr/>
            </p:nvSpPr>
            <p:spPr bwMode="auto">
              <a:xfrm>
                <a:off x="7574713" y="4190552"/>
                <a:ext cx="4683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66" name="Text 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4713" y="4190552"/>
                <a:ext cx="468398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67" name="Rectangle 67"/>
              <p:cNvSpPr>
                <a:spLocks noChangeArrowheads="1"/>
              </p:cNvSpPr>
              <p:nvPr/>
            </p:nvSpPr>
            <p:spPr bwMode="auto">
              <a:xfrm>
                <a:off x="381000" y="6172200"/>
                <a:ext cx="26670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𝒎𝒊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67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6172200"/>
                <a:ext cx="2667000" cy="533400"/>
              </a:xfrm>
              <a:prstGeom prst="rect">
                <a:avLst/>
              </a:prstGeom>
              <a:blipFill rotWithShape="0">
                <a:blip r:embed="rId26"/>
                <a:stretch>
                  <a:fillRect b="-11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8" name="AutoShape 68"/>
          <p:cNvSpPr>
            <a:spLocks noChangeArrowheads="1"/>
          </p:cNvSpPr>
          <p:nvPr/>
        </p:nvSpPr>
        <p:spPr bwMode="auto">
          <a:xfrm rot="480839" flipV="1">
            <a:off x="781050" y="3892550"/>
            <a:ext cx="381000" cy="1066800"/>
          </a:xfrm>
          <a:prstGeom prst="downArrow">
            <a:avLst>
              <a:gd name="adj1" fmla="val 38333"/>
              <a:gd name="adj2" fmla="val 3045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69" name="Text Box 69"/>
              <p:cNvSpPr txBox="1">
                <a:spLocks noChangeArrowheads="1"/>
              </p:cNvSpPr>
              <p:nvPr/>
            </p:nvSpPr>
            <p:spPr bwMode="auto">
              <a:xfrm>
                <a:off x="152400" y="5054600"/>
                <a:ext cx="22471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800" b="1" dirty="0">
                    <a:solidFill>
                      <a:srgbClr val="990000"/>
                    </a:solidFill>
                  </a:rPr>
                  <a:t> </a:t>
                </a:r>
                <a:r>
                  <a:rPr lang="en-US" sz="1800" dirty="0"/>
                  <a:t>is chosen randomly</a:t>
                </a:r>
              </a:p>
            </p:txBody>
          </p:sp>
        </mc:Choice>
        <mc:Fallback xmlns="">
          <p:sp>
            <p:nvSpPr>
              <p:cNvPr id="102469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054600"/>
                <a:ext cx="2247154" cy="369332"/>
              </a:xfrm>
              <a:prstGeom prst="rect">
                <a:avLst/>
              </a:prstGeom>
              <a:blipFill rotWithShape="0">
                <a:blip r:embed="rId27"/>
                <a:stretch>
                  <a:fillRect t="-9836" r="-2439" b="-229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70" name="Rectangle 70"/>
              <p:cNvSpPr>
                <a:spLocks noChangeArrowheads="1"/>
              </p:cNvSpPr>
              <p:nvPr/>
            </p:nvSpPr>
            <p:spPr bwMode="auto">
              <a:xfrm>
                <a:off x="304800" y="990600"/>
                <a:ext cx="533400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70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533400" cy="38100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71" name="Text Box 71"/>
          <p:cNvSpPr txBox="1">
            <a:spLocks noChangeArrowheads="1"/>
          </p:cNvSpPr>
          <p:nvPr/>
        </p:nvSpPr>
        <p:spPr bwMode="auto">
          <a:xfrm>
            <a:off x="5029200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72" name="Text Box 72"/>
              <p:cNvSpPr txBox="1">
                <a:spLocks noChangeArrowheads="1"/>
              </p:cNvSpPr>
              <p:nvPr/>
            </p:nvSpPr>
            <p:spPr bwMode="auto">
              <a:xfrm>
                <a:off x="5410200" y="304800"/>
                <a:ext cx="1387475" cy="3968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0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𝐚𝐠</m:t>
                      </m:r>
                      <m:r>
                        <a:rPr lang="en-US" sz="20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72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304800"/>
                <a:ext cx="1387475" cy="396875"/>
              </a:xfrm>
              <a:prstGeom prst="rect">
                <a:avLst/>
              </a:prstGeom>
              <a:blipFill rotWithShape="0">
                <a:blip r:embed="rId29"/>
                <a:stretch>
                  <a:fillRect b="-184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73" name="Rectangle 73"/>
              <p:cNvSpPr>
                <a:spLocks noChangeArrowheads="1"/>
              </p:cNvSpPr>
              <p:nvPr/>
            </p:nvSpPr>
            <p:spPr bwMode="auto">
              <a:xfrm>
                <a:off x="8229600" y="5486400"/>
                <a:ext cx="3810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473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9600" y="5486400"/>
                <a:ext cx="381000" cy="304800"/>
              </a:xfrm>
              <a:prstGeom prst="rect">
                <a:avLst/>
              </a:prstGeom>
              <a:blipFill rotWithShape="0">
                <a:blip r:embed="rId30"/>
                <a:stretch>
                  <a:fillRect l="-3077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74" name="Text Box 74"/>
              <p:cNvSpPr txBox="1">
                <a:spLocks noChangeArrowheads="1"/>
              </p:cNvSpPr>
              <p:nvPr/>
            </p:nvSpPr>
            <p:spPr bwMode="auto">
              <a:xfrm>
                <a:off x="533400" y="5715000"/>
                <a:ext cx="1798638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dirty="0"/>
                  <a:t> – block length</a:t>
                </a:r>
              </a:p>
            </p:txBody>
          </p:sp>
        </mc:Choice>
        <mc:Fallback xmlns="">
          <p:sp>
            <p:nvSpPr>
              <p:cNvPr id="102474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715000"/>
                <a:ext cx="1798638" cy="366713"/>
              </a:xfrm>
              <a:prstGeom prst="rect">
                <a:avLst/>
              </a:prstGeom>
              <a:blipFill rotWithShape="0">
                <a:blip r:embed="rId31"/>
                <a:stretch>
                  <a:fillRect t="-11667" b="-2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75" name="Rectangle 75"/>
          <p:cNvSpPr>
            <a:spLocks noChangeArrowheads="1"/>
          </p:cNvSpPr>
          <p:nvPr/>
        </p:nvSpPr>
        <p:spPr bwMode="auto">
          <a:xfrm>
            <a:off x="914400" y="3581400"/>
            <a:ext cx="2133600" cy="304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6" name="Rectangle 76"/>
          <p:cNvSpPr>
            <a:spLocks noChangeArrowheads="1"/>
          </p:cNvSpPr>
          <p:nvPr/>
        </p:nvSpPr>
        <p:spPr bwMode="auto">
          <a:xfrm>
            <a:off x="3276600" y="3581400"/>
            <a:ext cx="2133600" cy="304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7" name="Rectangle 77"/>
          <p:cNvSpPr>
            <a:spLocks noChangeArrowheads="1"/>
          </p:cNvSpPr>
          <p:nvPr/>
        </p:nvSpPr>
        <p:spPr bwMode="auto">
          <a:xfrm>
            <a:off x="6778625" y="3581400"/>
            <a:ext cx="2060575" cy="304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5791200" y="6324600"/>
            <a:ext cx="3124200" cy="381000"/>
          </a:xfrm>
          <a:prstGeom prst="wedgeRectCallout">
            <a:avLst>
              <a:gd name="adj1" fmla="val 36231"/>
              <a:gd name="adj2" fmla="val -18625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800"/>
              <a:t>pad with zeroes if needed</a:t>
            </a:r>
          </a:p>
        </p:txBody>
      </p:sp>
    </p:spTree>
    <p:extLst>
      <p:ext uri="{BB962C8B-B14F-4D97-AF65-F5344CB8AC3E}">
        <p14:creationId xmlns:p14="http://schemas.microsoft.com/office/powerpoint/2010/main" val="2362480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/>
      <p:bldP spid="102404" grpId="0" animBg="1"/>
      <p:bldP spid="102405" grpId="0" animBg="1"/>
      <p:bldP spid="102406" grpId="0" animBg="1"/>
      <p:bldP spid="102407" grpId="0" animBg="1"/>
      <p:bldP spid="102408" grpId="0" animBg="1"/>
      <p:bldP spid="102409" grpId="0" animBg="1"/>
      <p:bldP spid="102410" grpId="0" animBg="1"/>
      <p:bldP spid="102411" grpId="0" animBg="1"/>
      <p:bldP spid="102412" grpId="0" animBg="1"/>
      <p:bldP spid="102413" grpId="0" animBg="1"/>
      <p:bldP spid="102414" grpId="0" animBg="1"/>
      <p:bldP spid="102415" grpId="0" animBg="1"/>
      <p:bldP spid="102416" grpId="0" animBg="1"/>
      <p:bldP spid="102417" grpId="0" animBg="1"/>
      <p:bldP spid="102418" grpId="0" animBg="1"/>
      <p:bldP spid="102419" grpId="0" animBg="1"/>
      <p:bldP spid="102420" grpId="0" animBg="1"/>
      <p:bldP spid="102421" grpId="0" animBg="1"/>
      <p:bldP spid="102422" grpId="0" animBg="1"/>
      <p:bldP spid="102423" grpId="0" animBg="1"/>
      <p:bldP spid="102424" grpId="0" animBg="1"/>
      <p:bldP spid="102425" grpId="0" animBg="1"/>
      <p:bldP spid="102426" grpId="0" animBg="1"/>
      <p:bldP spid="102427" grpId="0" animBg="1"/>
      <p:bldP spid="102428" grpId="0" animBg="1"/>
      <p:bldP spid="102430" grpId="0" animBg="1"/>
      <p:bldP spid="102435" grpId="0"/>
      <p:bldP spid="102436" grpId="0"/>
      <p:bldP spid="102437" grpId="0"/>
      <p:bldP spid="102438" grpId="0" animBg="1"/>
      <p:bldP spid="102439" grpId="0"/>
      <p:bldP spid="102440" grpId="0" animBg="1"/>
      <p:bldP spid="102441" grpId="0" animBg="1"/>
      <p:bldP spid="102442" grpId="0" animBg="1"/>
      <p:bldP spid="102443" grpId="0" animBg="1"/>
      <p:bldP spid="102444" grpId="0" animBg="1"/>
      <p:bldP spid="102445" grpId="0" animBg="1"/>
      <p:bldP spid="102446" grpId="0" animBg="1"/>
      <p:bldP spid="102447" grpId="0" animBg="1"/>
      <p:bldP spid="102448" grpId="0" animBg="1"/>
      <p:bldP spid="102449" grpId="0"/>
      <p:bldP spid="102465" grpId="0"/>
      <p:bldP spid="102466" grpId="0"/>
      <p:bldP spid="102467" grpId="0"/>
      <p:bldP spid="102468" grpId="0" animBg="1"/>
      <p:bldP spid="102469" grpId="0"/>
      <p:bldP spid="102470" grpId="0" animBg="1"/>
      <p:bldP spid="102472" grpId="0" animBg="1"/>
      <p:bldP spid="102473" grpId="0" animBg="1"/>
      <p:bldP spid="102474" grpId="0"/>
      <p:bldP spid="102475" grpId="0" animBg="1"/>
      <p:bldP spid="102476" grpId="0" animBg="1"/>
      <p:bldP spid="102477" grpId="0" animBg="1"/>
      <p:bldP spid="1024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0356" name="Rectangle 4"/>
              <p:cNvSpPr>
                <a:spLocks noChangeArrowheads="1"/>
              </p:cNvSpPr>
              <p:nvPr/>
            </p:nvSpPr>
            <p:spPr bwMode="auto">
              <a:xfrm>
                <a:off x="0" y="4100945"/>
                <a:ext cx="9144000" cy="2757055"/>
              </a:xfrm>
              <a:prstGeom prst="rect">
                <a:avLst/>
              </a:prstGeom>
              <a:solidFill>
                <a:schemeClr val="bg2"/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457200" rIns="365760" anchor="t"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400" dirty="0">
                  <a:cs typeface="Arial" pitchFamily="34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400" b="1" u="sng" dirty="0">
                    <a:solidFill>
                      <a:srgbClr val="00B050"/>
                    </a:solidFill>
                    <a:cs typeface="Arial" pitchFamily="34" charset="0"/>
                  </a:rPr>
                  <a:t>Proof </a:t>
                </a:r>
                <a:r>
                  <a:rPr lang="pl-PL" sz="2400" b="1" u="sng" dirty="0" smtClean="0">
                    <a:solidFill>
                      <a:srgbClr val="00B050"/>
                    </a:solidFill>
                    <a:cs typeface="Arial" pitchFamily="34" charset="0"/>
                  </a:rPr>
                  <a:t>idea</a:t>
                </a:r>
                <a:r>
                  <a:rPr lang="en-US" sz="2400" dirty="0" smtClean="0">
                    <a:cs typeface="Arial" pitchFamily="34" charset="0"/>
                  </a:rPr>
                  <a:t>:</a:t>
                </a:r>
                <a:endParaRPr lang="pl-PL" sz="2400" dirty="0" smtClean="0">
                  <a:cs typeface="Arial" pitchFamily="34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100" dirty="0">
                  <a:cs typeface="Arial" pitchFamily="34" charset="0"/>
                </a:endParaRPr>
              </a:p>
              <a:p>
                <a:pPr marL="457200" indent="-4572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Arial" pitchFamily="34" charset="0"/>
                  </a:rPr>
                  <a:t>Suppose it is </a:t>
                </a:r>
                <a:r>
                  <a:rPr lang="en-US" sz="2400" b="1" u="sng" dirty="0">
                    <a:solidFill>
                      <a:srgbClr val="7030A0"/>
                    </a:solidFill>
                    <a:cs typeface="Arial" pitchFamily="34" charset="0"/>
                  </a:rPr>
                  <a:t>not</a:t>
                </a:r>
                <a:r>
                  <a:rPr lang="en-US" sz="2400" dirty="0">
                    <a:cs typeface="Arial" pitchFamily="34" charset="0"/>
                  </a:rPr>
                  <a:t> a secure </a:t>
                </a:r>
                <a:r>
                  <a:rPr lang="en-US" sz="2400" b="1" dirty="0">
                    <a:solidFill>
                      <a:srgbClr val="0070C0"/>
                    </a:solidFill>
                    <a:cs typeface="Arial" pitchFamily="34" charset="0"/>
                  </a:rPr>
                  <a:t>MAC</a:t>
                </a:r>
                <a:r>
                  <a:rPr lang="en-US" sz="2400" dirty="0">
                    <a:cs typeface="Arial" pitchFamily="34" charset="0"/>
                  </a:rPr>
                  <a:t>.  </a:t>
                </a:r>
              </a:p>
              <a:p>
                <a:pPr marL="457200" indent="-4572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Arial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rgbClr val="990000"/>
                    </a:solidFill>
                    <a:cs typeface="Arial" pitchFamily="34" charset="0"/>
                  </a:rPr>
                  <a:t> </a:t>
                </a:r>
                <a:r>
                  <a:rPr lang="en-US" sz="2400" dirty="0">
                    <a:cs typeface="Arial" pitchFamily="34" charset="0"/>
                  </a:rPr>
                  <a:t>be an adversary that breaks it with a non-negligible probability.</a:t>
                </a:r>
              </a:p>
              <a:p>
                <a:pPr marL="457200" indent="-4572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Arial" pitchFamily="34" charset="0"/>
                  </a:rPr>
                  <a:t>We construct a distinguisher</a:t>
                </a:r>
                <a:r>
                  <a:rPr lang="en-US" sz="2400" b="1" dirty="0">
                    <a:solidFill>
                      <a:srgbClr val="99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𝑫</m:t>
                    </m:r>
                  </m:oMath>
                </a14:m>
                <a:r>
                  <a:rPr lang="en-US" sz="2400" dirty="0">
                    <a:cs typeface="Arial" pitchFamily="34" charset="0"/>
                  </a:rPr>
                  <a:t> that distinguishes</a:t>
                </a:r>
                <a:r>
                  <a:rPr lang="en-US" sz="2400" b="1" dirty="0">
                    <a:solidFill>
                      <a:srgbClr val="99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𝑭</m:t>
                    </m:r>
                  </m:oMath>
                </a14:m>
                <a:r>
                  <a:rPr lang="en-US" sz="2400" dirty="0">
                    <a:cs typeface="Arial" pitchFamily="34" charset="0"/>
                  </a:rPr>
                  <a:t> from a random permutation.</a:t>
                </a:r>
              </a:p>
            </p:txBody>
          </p:sp>
        </mc:Choice>
        <mc:Fallback xmlns="">
          <p:sp>
            <p:nvSpPr>
              <p:cNvPr id="10035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00945"/>
                <a:ext cx="9144000" cy="27570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625" y="65762"/>
            <a:ext cx="8293238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This construction can be proven secure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75781" y="1261390"/>
                <a:ext cx="8724377" cy="272815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700" b="1" u="sng" dirty="0">
                    <a:solidFill>
                      <a:srgbClr val="00B050"/>
                    </a:solidFill>
                  </a:rPr>
                  <a:t>Theorem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700" dirty="0"/>
                  <a:t>Assuming that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 {</m:t>
                    </m:r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7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× {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  <m:r>
                      <a:rPr lang="en-US" sz="27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𝒏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→ {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  <m:r>
                      <a:rPr lang="en-US" sz="27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𝒏</m:t>
                    </m:r>
                    <m:r>
                      <a:rPr lang="en-US" sz="27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700" dirty="0">
                    <a:cs typeface="Arial" pitchFamily="34" charset="0"/>
                  </a:rPr>
                  <a:t>is a </a:t>
                </a:r>
                <a:r>
                  <a:rPr lang="en-US" sz="2700" b="1" dirty="0">
                    <a:solidFill>
                      <a:srgbClr val="0070C0"/>
                    </a:solidFill>
                    <a:cs typeface="Arial" pitchFamily="34" charset="0"/>
                  </a:rPr>
                  <a:t>pseudorandom</a:t>
                </a:r>
                <a:r>
                  <a:rPr lang="en-US" sz="2700" b="1" dirty="0">
                    <a:solidFill>
                      <a:schemeClr val="accent2"/>
                    </a:solidFill>
                    <a:cs typeface="Arial" pitchFamily="34" charset="0"/>
                  </a:rPr>
                  <a:t> </a:t>
                </a:r>
                <a:r>
                  <a:rPr lang="en-US" sz="2700" b="1" dirty="0">
                    <a:solidFill>
                      <a:srgbClr val="0070C0"/>
                    </a:solidFill>
                    <a:cs typeface="Arial" pitchFamily="34" charset="0"/>
                  </a:rPr>
                  <a:t>permutation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700" dirty="0">
                    <a:cs typeface="Arial" pitchFamily="34" charset="0"/>
                  </a:rPr>
                  <a:t>the construction from the previous slide is a secure </a:t>
                </a:r>
                <a:r>
                  <a:rPr lang="en-US" sz="2700" b="1" dirty="0">
                    <a:solidFill>
                      <a:srgbClr val="0070C0"/>
                    </a:solidFill>
                    <a:cs typeface="Arial" pitchFamily="34" charset="0"/>
                  </a:rPr>
                  <a:t>MAC</a:t>
                </a:r>
                <a:r>
                  <a:rPr lang="en-US" sz="2700" dirty="0" smtClean="0">
                    <a:cs typeface="Arial" pitchFamily="34" charset="0"/>
                  </a:rPr>
                  <a:t>.</a:t>
                </a:r>
                <a:endParaRPr lang="en-US" sz="27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0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5781" y="1261390"/>
                <a:ext cx="8724377" cy="2728150"/>
              </a:xfrm>
              <a:blipFill rotWithShape="0">
                <a:blip r:embed="rId4"/>
                <a:stretch>
                  <a:fillRect l="-1328" t="-380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6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8"/>
          <p:cNvSpPr>
            <a:spLocks noChangeArrowheads="1"/>
          </p:cNvSpPr>
          <p:nvPr/>
        </p:nvSpPr>
        <p:spPr bwMode="auto">
          <a:xfrm rot="19289469">
            <a:off x="2683131" y="3144671"/>
            <a:ext cx="1372274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8667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new member of “</a:t>
            </a:r>
            <a:r>
              <a:rPr lang="en-US" dirty="0" err="1" smtClean="0"/>
              <a:t>Minicrypt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8085" y="3967073"/>
            <a:ext cx="328614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2400" dirty="0" smtClean="0"/>
              <a:t>computationally-secure</a:t>
            </a:r>
          </a:p>
          <a:p>
            <a:pPr marL="609600" indent="-609600" algn="ctr">
              <a:buFontTx/>
              <a:buNone/>
            </a:pPr>
            <a:r>
              <a:rPr lang="en-US" sz="2400" dirty="0" smtClean="0"/>
              <a:t>MACs exist</a:t>
            </a:r>
            <a:endParaRPr lang="en-US" sz="2400" dirty="0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10800000">
            <a:off x="4065671" y="4109949"/>
            <a:ext cx="857256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94365" y="3967073"/>
            <a:ext cx="321471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pl-PL" sz="2400" dirty="0" err="1" smtClean="0"/>
              <a:t>PRPs</a:t>
            </a:r>
            <a:r>
              <a:rPr lang="pl-PL" sz="2400" dirty="0" smtClean="0"/>
              <a:t>/</a:t>
            </a:r>
            <a:r>
              <a:rPr lang="pl-PL" sz="2400" dirty="0" err="1" smtClean="0"/>
              <a:t>PRFs</a:t>
            </a:r>
            <a:endParaRPr lang="en-US" sz="2400" dirty="0" smtClean="0"/>
          </a:p>
          <a:p>
            <a:pPr marL="609600" indent="-609600" algn="ctr">
              <a:buFontTx/>
              <a:buNone/>
            </a:pPr>
            <a:r>
              <a:rPr lang="en-US" sz="2400" dirty="0" smtClean="0"/>
              <a:t>exist</a:t>
            </a:r>
            <a:endParaRPr lang="en-US" sz="2400" dirty="0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3006812">
            <a:off x="5170640" y="3198617"/>
            <a:ext cx="1190013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4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94101" y="1974633"/>
            <a:ext cx="342902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2400" dirty="0" smtClean="0"/>
              <a:t>one-way functions</a:t>
            </a:r>
          </a:p>
          <a:p>
            <a:pPr marL="609600" indent="-609600" algn="ctr">
              <a:buFontTx/>
              <a:buNone/>
            </a:pPr>
            <a:r>
              <a:rPr lang="en-US" sz="2400" dirty="0" smtClean="0"/>
              <a:t>exist</a:t>
            </a:r>
            <a:endParaRPr lang="en-US" sz="2400" dirty="0"/>
          </a:p>
        </p:txBody>
      </p:sp>
      <p:sp>
        <p:nvSpPr>
          <p:cNvPr id="16" name="Pentagon 15"/>
          <p:cNvSpPr/>
          <p:nvPr/>
        </p:nvSpPr>
        <p:spPr>
          <a:xfrm flipH="1">
            <a:off x="6208811" y="3031885"/>
            <a:ext cx="2643174" cy="6429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we already knew</a:t>
            </a:r>
            <a:endParaRPr lang="en-US" sz="2000" dirty="0"/>
          </a:p>
        </p:txBody>
      </p:sp>
      <p:sp>
        <p:nvSpPr>
          <p:cNvPr id="17" name="Pentagon 16"/>
          <p:cNvSpPr/>
          <p:nvPr/>
        </p:nvSpPr>
        <p:spPr>
          <a:xfrm rot="5400000" flipH="1">
            <a:off x="3776700" y="4178111"/>
            <a:ext cx="1578073" cy="2428892"/>
          </a:xfrm>
          <a:prstGeom prst="homePlate">
            <a:avLst>
              <a:gd name="adj" fmla="val 6028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this we have just </a:t>
            </a:r>
            <a:r>
              <a:rPr lang="pl-PL" sz="2000" dirty="0" err="1" smtClean="0"/>
              <a:t>shown</a:t>
            </a:r>
            <a:endParaRPr lang="en-US" sz="2000" dirty="0"/>
          </a:p>
        </p:txBody>
      </p:sp>
      <p:sp>
        <p:nvSpPr>
          <p:cNvPr id="18" name="Pentagon 17"/>
          <p:cNvSpPr/>
          <p:nvPr/>
        </p:nvSpPr>
        <p:spPr>
          <a:xfrm>
            <a:off x="422333" y="2960447"/>
            <a:ext cx="2643206" cy="6429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can be proven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09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148" y="2050069"/>
            <a:ext cx="692948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Message Authentication Codes (MACs).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Constructions of MACs from block ciphers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360391" y="1965656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7265-5BA1-460E-AB5E-D71BE7BB6CDA}" type="slidenum">
              <a:rPr lang="it-IT"/>
              <a:pPr/>
              <a:t>30</a:t>
            </a:fld>
            <a:endParaRPr lang="it-IT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2311052"/>
            <a:ext cx="9144000" cy="22037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Problem</a:t>
            </a:r>
            <a:r>
              <a:rPr lang="en-US" sz="3200" b="1" dirty="0" smtClean="0"/>
              <a:t>:</a:t>
            </a:r>
          </a:p>
          <a:p>
            <a:pPr>
              <a:buFontTx/>
              <a:buNone/>
            </a:pPr>
            <a:endParaRPr lang="en-US" sz="3200" dirty="0" smtClean="0"/>
          </a:p>
          <a:p>
            <a:pPr>
              <a:buFontTx/>
              <a:buNone/>
            </a:pPr>
            <a:r>
              <a:rPr lang="en-US" sz="3200" dirty="0" smtClean="0"/>
              <a:t>The tag is </a:t>
            </a:r>
            <a:r>
              <a:rPr lang="en-US" sz="3200" b="1" dirty="0" smtClean="0">
                <a:solidFill>
                  <a:srgbClr val="FF0000"/>
                </a:solidFill>
              </a:rPr>
              <a:t>4 times longer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than the message...</a:t>
            </a:r>
            <a:endParaRPr lang="en-US" sz="3200" dirty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9237" y="233602"/>
            <a:ext cx="7886700" cy="1325563"/>
          </a:xfrm>
        </p:spPr>
        <p:txBody>
          <a:bodyPr/>
          <a:lstStyle/>
          <a:p>
            <a:r>
              <a:rPr lang="en-US" sz="4000" dirty="0" smtClean="0"/>
              <a:t>Our</a:t>
            </a:r>
            <a:r>
              <a:rPr lang="pl-PL" sz="4000" dirty="0" smtClean="0"/>
              <a:t> </a:t>
            </a:r>
            <a:r>
              <a:rPr lang="en-US" sz="4000" dirty="0" smtClean="0"/>
              <a:t>construction </a:t>
            </a:r>
            <a:r>
              <a:rPr lang="en-US" sz="4000" dirty="0"/>
              <a:t>is not practical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5500702"/>
            <a:ext cx="7498080" cy="571480"/>
          </a:xfrm>
        </p:spPr>
        <p:txBody>
          <a:bodyPr>
            <a:normAutofit/>
          </a:bodyPr>
          <a:lstStyle/>
          <a:p>
            <a:pPr algn="r">
              <a:buFontTx/>
              <a:buNone/>
            </a:pPr>
            <a:r>
              <a:rPr lang="en-US" dirty="0" smtClean="0"/>
              <a:t>We </a:t>
            </a:r>
            <a:r>
              <a:rPr lang="en-US" dirty="0"/>
              <a:t>can do much better!</a:t>
            </a:r>
          </a:p>
        </p:txBody>
      </p:sp>
    </p:spTree>
    <p:extLst>
      <p:ext uri="{BB962C8B-B14F-4D97-AF65-F5344CB8AC3E}">
        <p14:creationId xmlns:p14="http://schemas.microsoft.com/office/powerpoint/2010/main" val="18702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88CD-0F97-4355-A21E-FADC62AB73B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2891"/>
            <a:ext cx="7772400" cy="1143000"/>
          </a:xfrm>
        </p:spPr>
        <p:txBody>
          <a:bodyPr/>
          <a:lstStyle/>
          <a:p>
            <a:r>
              <a:rPr lang="en-US" dirty="0"/>
              <a:t>CBC-MAC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6" name="Rectangle 4"/>
              <p:cNvSpPr>
                <a:spLocks noChangeArrowheads="1"/>
              </p:cNvSpPr>
              <p:nvPr/>
            </p:nvSpPr>
            <p:spPr bwMode="auto">
              <a:xfrm>
                <a:off x="1905000" y="4572000"/>
                <a:ext cx="6248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23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4572000"/>
                <a:ext cx="6248400" cy="304800"/>
              </a:xfrm>
              <a:prstGeom prst="rect">
                <a:avLst/>
              </a:prstGeom>
              <a:blipFill rotWithShape="0">
                <a:blip r:embed="rId7"/>
                <a:stretch>
                  <a:fillRect b="-192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1905000" y="4114800"/>
                <a:ext cx="11430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23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4114800"/>
                <a:ext cx="1143000" cy="304800"/>
              </a:xfrm>
              <a:prstGeom prst="rect">
                <a:avLst/>
              </a:prstGeom>
              <a:blipFill rotWithShape="0">
                <a:blip r:embed="rId8"/>
                <a:stretch>
                  <a:fillRect b="-961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238" name="Rectangle 6"/>
              <p:cNvSpPr>
                <a:spLocks noChangeArrowheads="1"/>
              </p:cNvSpPr>
              <p:nvPr/>
            </p:nvSpPr>
            <p:spPr bwMode="auto">
              <a:xfrm>
                <a:off x="3048000" y="4114800"/>
                <a:ext cx="11430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23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4114800"/>
                <a:ext cx="1143000" cy="304800"/>
              </a:xfrm>
              <a:prstGeom prst="rect">
                <a:avLst/>
              </a:prstGeom>
              <a:blipFill rotWithShape="0">
                <a:blip r:embed="rId9"/>
                <a:stretch>
                  <a:fillRect b="-769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239" name="Rectangle 7"/>
              <p:cNvSpPr>
                <a:spLocks noChangeArrowheads="1"/>
              </p:cNvSpPr>
              <p:nvPr/>
            </p:nvSpPr>
            <p:spPr bwMode="auto">
              <a:xfrm>
                <a:off x="4191000" y="4114800"/>
                <a:ext cx="11430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23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4114800"/>
                <a:ext cx="1143000" cy="304800"/>
              </a:xfrm>
              <a:prstGeom prst="rect">
                <a:avLst/>
              </a:prstGeom>
              <a:blipFill rotWithShape="0">
                <a:blip r:embed="rId10"/>
                <a:stretch>
                  <a:fillRect b="-769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240" name="Rectangle 8"/>
              <p:cNvSpPr>
                <a:spLocks noChangeArrowheads="1"/>
              </p:cNvSpPr>
              <p:nvPr/>
            </p:nvSpPr>
            <p:spPr bwMode="auto">
              <a:xfrm>
                <a:off x="7543800" y="4114800"/>
                <a:ext cx="11430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24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3800" y="4114800"/>
                <a:ext cx="1143000" cy="304800"/>
              </a:xfrm>
              <a:prstGeom prst="rect">
                <a:avLst/>
              </a:prstGeom>
              <a:blipFill rotWithShape="0">
                <a:blip r:embed="rId11"/>
                <a:stretch>
                  <a:fillRect b="-961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241" name="Text Box 9"/>
              <p:cNvSpPr txBox="1">
                <a:spLocks noChangeArrowheads="1"/>
              </p:cNvSpPr>
              <p:nvPr/>
            </p:nvSpPr>
            <p:spPr bwMode="auto">
              <a:xfrm>
                <a:off x="5905499" y="4050268"/>
                <a:ext cx="6889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. . 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24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5499" y="4050268"/>
                <a:ext cx="68897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5791200" y="5257800"/>
            <a:ext cx="2895600" cy="381000"/>
          </a:xfrm>
          <a:prstGeom prst="wedgeRectCallout">
            <a:avLst>
              <a:gd name="adj1" fmla="val 42764"/>
              <a:gd name="adj2" fmla="val -13958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800" dirty="0"/>
              <a:t>pad with zeroes if needed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48" name="Rectangle 16"/>
              <p:cNvSpPr>
                <a:spLocks noChangeArrowheads="1"/>
              </p:cNvSpPr>
              <p:nvPr/>
            </p:nvSpPr>
            <p:spPr bwMode="auto">
              <a:xfrm>
                <a:off x="8153400" y="4572000"/>
                <a:ext cx="533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𝟎𝟎𝟎𝟎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248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3400" y="4572000"/>
                <a:ext cx="533400" cy="304800"/>
              </a:xfrm>
              <a:prstGeom prst="rect">
                <a:avLst/>
              </a:prstGeom>
              <a:blipFill rotWithShape="0">
                <a:blip r:embed="rId13"/>
                <a:stretch>
                  <a:fillRect l="-4494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249" name="Rectangle 17"/>
              <p:cNvSpPr>
                <a:spLocks noChangeArrowheads="1"/>
              </p:cNvSpPr>
              <p:nvPr/>
            </p:nvSpPr>
            <p:spPr bwMode="auto">
              <a:xfrm>
                <a:off x="685800" y="4114800"/>
                <a:ext cx="11430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249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114800"/>
                <a:ext cx="1143000" cy="304800"/>
              </a:xfrm>
              <a:prstGeom prst="rect">
                <a:avLst/>
              </a:prstGeom>
              <a:blipFill rotWithShape="0">
                <a:blip r:embed="rId14"/>
                <a:stretch>
                  <a:fillRect b="-2500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250" name="Rectangle 18"/>
              <p:cNvSpPr>
                <a:spLocks noChangeArrowheads="1"/>
              </p:cNvSpPr>
              <p:nvPr/>
            </p:nvSpPr>
            <p:spPr bwMode="auto">
              <a:xfrm>
                <a:off x="914400" y="2743200"/>
                <a:ext cx="6858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250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2743200"/>
                <a:ext cx="685800" cy="6858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251" name="AutoShape 19"/>
          <p:cNvCxnSpPr>
            <a:cxnSpLocks noChangeShapeType="1"/>
            <a:stCxn id="95249" idx="0"/>
            <a:endCxn id="95250" idx="2"/>
          </p:cNvCxnSpPr>
          <p:nvPr/>
        </p:nvCxnSpPr>
        <p:spPr bwMode="auto">
          <a:xfrm flipV="1">
            <a:off x="1257300" y="34290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255" name="Rectangle 23"/>
              <p:cNvSpPr>
                <a:spLocks noChangeArrowheads="1"/>
              </p:cNvSpPr>
              <p:nvPr/>
            </p:nvSpPr>
            <p:spPr bwMode="auto">
              <a:xfrm>
                <a:off x="2133600" y="2743200"/>
                <a:ext cx="6858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255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2743200"/>
                <a:ext cx="685800" cy="6858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256" name="Rectangle 24"/>
              <p:cNvSpPr>
                <a:spLocks noChangeArrowheads="1"/>
              </p:cNvSpPr>
              <p:nvPr/>
            </p:nvSpPr>
            <p:spPr bwMode="auto">
              <a:xfrm>
                <a:off x="3276600" y="2743200"/>
                <a:ext cx="6858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256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2743200"/>
                <a:ext cx="685800" cy="6858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4419600" y="2743200"/>
                <a:ext cx="6858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257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2743200"/>
                <a:ext cx="685800" cy="6858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258" name="AutoShape 26"/>
          <p:cNvCxnSpPr>
            <a:cxnSpLocks noChangeShapeType="1"/>
            <a:stCxn id="95237" idx="0"/>
            <a:endCxn id="95255" idx="2"/>
          </p:cNvCxnSpPr>
          <p:nvPr/>
        </p:nvCxnSpPr>
        <p:spPr bwMode="auto">
          <a:xfrm flipV="1">
            <a:off x="2476500" y="34290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259" name="AutoShape 27"/>
          <p:cNvCxnSpPr>
            <a:cxnSpLocks noChangeShapeType="1"/>
            <a:stCxn id="95238" idx="0"/>
            <a:endCxn id="95256" idx="2"/>
          </p:cNvCxnSpPr>
          <p:nvPr/>
        </p:nvCxnSpPr>
        <p:spPr bwMode="auto">
          <a:xfrm flipV="1">
            <a:off x="3619500" y="34290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260" name="AutoShape 28"/>
          <p:cNvCxnSpPr>
            <a:cxnSpLocks noChangeShapeType="1"/>
            <a:stCxn id="95239" idx="0"/>
            <a:endCxn id="95257" idx="2"/>
          </p:cNvCxnSpPr>
          <p:nvPr/>
        </p:nvCxnSpPr>
        <p:spPr bwMode="auto">
          <a:xfrm flipV="1">
            <a:off x="4762500" y="34290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95262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62200" y="3657600"/>
            <a:ext cx="207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63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05200" y="3657600"/>
            <a:ext cx="207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64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8200" y="3657600"/>
            <a:ext cx="207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5265" name="Rectangle 33"/>
              <p:cNvSpPr>
                <a:spLocks noChangeArrowheads="1"/>
              </p:cNvSpPr>
              <p:nvPr/>
            </p:nvSpPr>
            <p:spPr bwMode="auto">
              <a:xfrm>
                <a:off x="7772400" y="2743200"/>
                <a:ext cx="6858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265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2400" y="2743200"/>
                <a:ext cx="685800" cy="6858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266" name="AutoShape 34"/>
          <p:cNvCxnSpPr>
            <a:cxnSpLocks noChangeShapeType="1"/>
            <a:endCxn id="95265" idx="2"/>
          </p:cNvCxnSpPr>
          <p:nvPr/>
        </p:nvCxnSpPr>
        <p:spPr bwMode="auto">
          <a:xfrm flipV="1">
            <a:off x="8115300" y="34290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95267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1000" y="3657600"/>
            <a:ext cx="207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5268" name="AutoShape 36"/>
          <p:cNvCxnSpPr>
            <a:cxnSpLocks noChangeShapeType="1"/>
            <a:stCxn id="95250" idx="0"/>
          </p:cNvCxnSpPr>
          <p:nvPr/>
        </p:nvCxnSpPr>
        <p:spPr bwMode="auto">
          <a:xfrm rot="5400000" flipV="1">
            <a:off x="1295400" y="2705100"/>
            <a:ext cx="1028700" cy="1104900"/>
          </a:xfrm>
          <a:prstGeom prst="bentConnector4">
            <a:avLst>
              <a:gd name="adj1" fmla="val -22222"/>
              <a:gd name="adj2" fmla="val 655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5269" name="AutoShape 37"/>
          <p:cNvCxnSpPr>
            <a:cxnSpLocks noChangeShapeType="1"/>
          </p:cNvCxnSpPr>
          <p:nvPr/>
        </p:nvCxnSpPr>
        <p:spPr bwMode="auto">
          <a:xfrm rot="5400000" flipV="1">
            <a:off x="2476500" y="2705100"/>
            <a:ext cx="1028700" cy="1104900"/>
          </a:xfrm>
          <a:prstGeom prst="bentConnector4">
            <a:avLst>
              <a:gd name="adj1" fmla="val -22222"/>
              <a:gd name="adj2" fmla="val 655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5270" name="AutoShape 38"/>
          <p:cNvCxnSpPr>
            <a:cxnSpLocks noChangeShapeType="1"/>
          </p:cNvCxnSpPr>
          <p:nvPr/>
        </p:nvCxnSpPr>
        <p:spPr bwMode="auto">
          <a:xfrm rot="5400000" flipV="1">
            <a:off x="3619500" y="2705100"/>
            <a:ext cx="1028700" cy="1104900"/>
          </a:xfrm>
          <a:prstGeom prst="bentConnector4">
            <a:avLst>
              <a:gd name="adj1" fmla="val -22222"/>
              <a:gd name="adj2" fmla="val 655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5271" name="AutoShape 39"/>
          <p:cNvCxnSpPr>
            <a:cxnSpLocks noChangeShapeType="1"/>
          </p:cNvCxnSpPr>
          <p:nvPr/>
        </p:nvCxnSpPr>
        <p:spPr bwMode="auto">
          <a:xfrm rot="5400000" flipV="1">
            <a:off x="6896100" y="2705100"/>
            <a:ext cx="1028700" cy="1104900"/>
          </a:xfrm>
          <a:prstGeom prst="bentConnector4">
            <a:avLst>
              <a:gd name="adj1" fmla="val -22222"/>
              <a:gd name="adj2" fmla="val 655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274" name="Rectangle 42"/>
              <p:cNvSpPr>
                <a:spLocks noChangeArrowheads="1"/>
              </p:cNvSpPr>
              <p:nvPr/>
            </p:nvSpPr>
            <p:spPr bwMode="auto">
              <a:xfrm>
                <a:off x="7467600" y="1447800"/>
                <a:ext cx="1295400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𝐚𝐠</m:t>
                    </m:r>
                    <m:r>
                      <a:rPr lang="en-US" sz="20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274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7600" y="1447800"/>
                <a:ext cx="1295400" cy="533400"/>
              </a:xfrm>
              <a:prstGeom prst="rect">
                <a:avLst/>
              </a:prstGeom>
              <a:blipFill rotWithShape="0">
                <a:blip r:embed="rId18"/>
                <a:stretch>
                  <a:fillRect b="-674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275" name="AutoShape 43"/>
          <p:cNvCxnSpPr>
            <a:cxnSpLocks noChangeShapeType="1"/>
            <a:stCxn id="95265" idx="0"/>
            <a:endCxn id="95274" idx="2"/>
          </p:cNvCxnSpPr>
          <p:nvPr/>
        </p:nvCxnSpPr>
        <p:spPr bwMode="auto">
          <a:xfrm flipV="1">
            <a:off x="8115300" y="19812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277" name="Text Box 45"/>
              <p:cNvSpPr txBox="1">
                <a:spLocks noChangeArrowheads="1"/>
              </p:cNvSpPr>
              <p:nvPr/>
            </p:nvSpPr>
            <p:spPr bwMode="auto">
              <a:xfrm>
                <a:off x="304800" y="1066800"/>
                <a:ext cx="6781800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:{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× {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  <m:r>
                      <a:rPr lang="en-US" sz="2400" b="1" i="1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→ {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  <m:r>
                      <a:rPr lang="en-US" sz="2400" b="1" i="1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𝒏</m:t>
                    </m:r>
                    <m:r>
                      <a:rPr lang="en-US" sz="2400" i="1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cs typeface="Arial" pitchFamily="34" charset="0"/>
                  </a:rPr>
                  <a:t>- a block cipher</a:t>
                </a:r>
              </a:p>
              <a:p>
                <a:endParaRPr lang="en-US" sz="2400" dirty="0">
                  <a:cs typeface="Arial" pitchFamily="34" charset="0"/>
                </a:endParaRPr>
              </a:p>
              <a:p>
                <a:endParaRPr lang="en-US" sz="2400" baseline="300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5277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066800"/>
                <a:ext cx="6781800" cy="1077218"/>
              </a:xfrm>
              <a:prstGeom prst="rect">
                <a:avLst/>
              </a:prstGeom>
              <a:blipFill rotWithShape="0">
                <a:blip r:embed="rId19"/>
                <a:stretch>
                  <a:fillRect l="-180" t="-452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278" name="Text Box 46"/>
          <p:cNvSpPr txBox="1">
            <a:spLocks noChangeArrowheads="1"/>
          </p:cNvSpPr>
          <p:nvPr/>
        </p:nvSpPr>
        <p:spPr bwMode="auto">
          <a:xfrm>
            <a:off x="547687" y="5745814"/>
            <a:ext cx="2443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Other variants exist!</a:t>
            </a:r>
            <a:endParaRPr lang="en-US" sz="2000" dirty="0"/>
          </a:p>
        </p:txBody>
      </p:sp>
      <p:sp>
        <p:nvSpPr>
          <p:cNvPr id="95279" name="Rectangle 47"/>
          <p:cNvSpPr>
            <a:spLocks noChangeArrowheads="1"/>
          </p:cNvSpPr>
          <p:nvPr/>
        </p:nvSpPr>
        <p:spPr bwMode="auto">
          <a:xfrm>
            <a:off x="6400800" y="2209800"/>
            <a:ext cx="1219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6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  <p:bldP spid="95237" grpId="0" animBg="1"/>
      <p:bldP spid="95238" grpId="0" animBg="1"/>
      <p:bldP spid="95239" grpId="0" animBg="1"/>
      <p:bldP spid="95240" grpId="0" animBg="1"/>
      <p:bldP spid="95241" grpId="0"/>
      <p:bldP spid="95247" grpId="0" animBg="1"/>
      <p:bldP spid="95248" grpId="0" animBg="1"/>
      <p:bldP spid="95249" grpId="0" animBg="1"/>
      <p:bldP spid="95250" grpId="0" animBg="1"/>
      <p:bldP spid="95255" grpId="0" animBg="1"/>
      <p:bldP spid="95256" grpId="0" animBg="1"/>
      <p:bldP spid="95257" grpId="0" animBg="1"/>
      <p:bldP spid="95265" grpId="0" animBg="1"/>
      <p:bldP spid="95274" grpId="0" animBg="1"/>
      <p:bldP spid="95278" grpId="0"/>
      <p:bldP spid="9527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2F4-ECC2-4A5E-85A6-69DDB0A6BB86}" type="slidenum">
              <a:rPr lang="it-IT"/>
              <a:pPr/>
              <a:t>32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Rectangle 4"/>
              <p:cNvSpPr>
                <a:spLocks noChangeArrowheads="1"/>
              </p:cNvSpPr>
              <p:nvPr/>
            </p:nvSpPr>
            <p:spPr bwMode="auto">
              <a:xfrm>
                <a:off x="1752600" y="2895600"/>
                <a:ext cx="11430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42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2895600"/>
                <a:ext cx="1143000" cy="304800"/>
              </a:xfrm>
              <a:prstGeom prst="rect">
                <a:avLst/>
              </a:prstGeom>
              <a:blipFill rotWithShape="0">
                <a:blip r:embed="rId7"/>
                <a:stretch>
                  <a:fillRect b="-1730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29" name="Rectangle 5"/>
              <p:cNvSpPr>
                <a:spLocks noChangeArrowheads="1"/>
              </p:cNvSpPr>
              <p:nvPr/>
            </p:nvSpPr>
            <p:spPr bwMode="auto">
              <a:xfrm>
                <a:off x="2895600" y="2895600"/>
                <a:ext cx="11430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42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2895600"/>
                <a:ext cx="1143000" cy="304800"/>
              </a:xfrm>
              <a:prstGeom prst="rect">
                <a:avLst/>
              </a:prstGeom>
              <a:blipFill rotWithShape="0">
                <a:blip r:embed="rId8"/>
                <a:stretch>
                  <a:fillRect b="-1730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30" name="Rectangle 6"/>
              <p:cNvSpPr>
                <a:spLocks noChangeArrowheads="1"/>
              </p:cNvSpPr>
              <p:nvPr/>
            </p:nvSpPr>
            <p:spPr bwMode="auto">
              <a:xfrm>
                <a:off x="4038600" y="2895600"/>
                <a:ext cx="11430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4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2895600"/>
                <a:ext cx="1143000" cy="304800"/>
              </a:xfrm>
              <a:prstGeom prst="rect">
                <a:avLst/>
              </a:prstGeom>
              <a:blipFill rotWithShape="0">
                <a:blip r:embed="rId9"/>
                <a:stretch>
                  <a:fillRect b="-1730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31" name="Rectangle 7"/>
              <p:cNvSpPr>
                <a:spLocks noChangeArrowheads="1"/>
              </p:cNvSpPr>
              <p:nvPr/>
            </p:nvSpPr>
            <p:spPr bwMode="auto">
              <a:xfrm>
                <a:off x="7391400" y="2895600"/>
                <a:ext cx="11430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43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400" y="2895600"/>
                <a:ext cx="1143000" cy="304800"/>
              </a:xfrm>
              <a:prstGeom prst="rect">
                <a:avLst/>
              </a:prstGeom>
              <a:blipFill rotWithShape="0">
                <a:blip r:embed="rId10"/>
                <a:stretch>
                  <a:fillRect b="-1730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5791200" y="2743200"/>
            <a:ext cx="68897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993300"/>
                </a:solidFill>
              </a:rPr>
              <a:t>. . 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33" name="Rectangle 9"/>
              <p:cNvSpPr>
                <a:spLocks noChangeArrowheads="1"/>
              </p:cNvSpPr>
              <p:nvPr/>
            </p:nvSpPr>
            <p:spPr bwMode="auto">
              <a:xfrm>
                <a:off x="533400" y="2895600"/>
                <a:ext cx="11430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433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2895600"/>
                <a:ext cx="1143000" cy="304800"/>
              </a:xfrm>
              <a:prstGeom prst="rect">
                <a:avLst/>
              </a:prstGeom>
              <a:blipFill rotWithShape="0">
                <a:blip r:embed="rId11"/>
                <a:stretch>
                  <a:fillRect b="-3461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34" name="Rectangle 10"/>
              <p:cNvSpPr>
                <a:spLocks noChangeArrowheads="1"/>
              </p:cNvSpPr>
              <p:nvPr/>
            </p:nvSpPr>
            <p:spPr bwMode="auto">
              <a:xfrm>
                <a:off x="762000" y="1524000"/>
                <a:ext cx="6858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43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524000"/>
                <a:ext cx="685800" cy="6858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435" name="AutoShape 11"/>
          <p:cNvCxnSpPr>
            <a:cxnSpLocks noChangeShapeType="1"/>
            <a:stCxn id="103433" idx="0"/>
            <a:endCxn id="103434" idx="2"/>
          </p:cNvCxnSpPr>
          <p:nvPr/>
        </p:nvCxnSpPr>
        <p:spPr bwMode="auto">
          <a:xfrm flipV="1">
            <a:off x="1104900" y="22098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436" name="Rectangle 12"/>
              <p:cNvSpPr>
                <a:spLocks noChangeArrowheads="1"/>
              </p:cNvSpPr>
              <p:nvPr/>
            </p:nvSpPr>
            <p:spPr bwMode="auto">
              <a:xfrm>
                <a:off x="1981200" y="1524000"/>
                <a:ext cx="6858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436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524000"/>
                <a:ext cx="685800" cy="6858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37" name="Rectangle 13"/>
              <p:cNvSpPr>
                <a:spLocks noChangeArrowheads="1"/>
              </p:cNvSpPr>
              <p:nvPr/>
            </p:nvSpPr>
            <p:spPr bwMode="auto">
              <a:xfrm>
                <a:off x="3124200" y="1524000"/>
                <a:ext cx="6858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437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1524000"/>
                <a:ext cx="685800" cy="6858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38" name="Rectangle 14"/>
              <p:cNvSpPr>
                <a:spLocks noChangeArrowheads="1"/>
              </p:cNvSpPr>
              <p:nvPr/>
            </p:nvSpPr>
            <p:spPr bwMode="auto">
              <a:xfrm>
                <a:off x="4267200" y="1524000"/>
                <a:ext cx="6858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438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1524000"/>
                <a:ext cx="685800" cy="6858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439" name="AutoShape 15"/>
          <p:cNvCxnSpPr>
            <a:cxnSpLocks noChangeShapeType="1"/>
            <a:stCxn id="103428" idx="0"/>
            <a:endCxn id="103436" idx="2"/>
          </p:cNvCxnSpPr>
          <p:nvPr/>
        </p:nvCxnSpPr>
        <p:spPr bwMode="auto">
          <a:xfrm flipV="1">
            <a:off x="2324100" y="22098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40" name="AutoShape 16"/>
          <p:cNvCxnSpPr>
            <a:cxnSpLocks noChangeShapeType="1"/>
            <a:stCxn id="103429" idx="0"/>
            <a:endCxn id="103437" idx="2"/>
          </p:cNvCxnSpPr>
          <p:nvPr/>
        </p:nvCxnSpPr>
        <p:spPr bwMode="auto">
          <a:xfrm flipV="1">
            <a:off x="3467100" y="22098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41" name="AutoShape 17"/>
          <p:cNvCxnSpPr>
            <a:cxnSpLocks noChangeShapeType="1"/>
            <a:stCxn id="103430" idx="0"/>
            <a:endCxn id="103438" idx="2"/>
          </p:cNvCxnSpPr>
          <p:nvPr/>
        </p:nvCxnSpPr>
        <p:spPr bwMode="auto">
          <a:xfrm flipV="1">
            <a:off x="4610100" y="22098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103442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09800" y="2438400"/>
            <a:ext cx="207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4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2800" y="2438400"/>
            <a:ext cx="207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44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2438400"/>
            <a:ext cx="207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445" name="Rectangle 21"/>
              <p:cNvSpPr>
                <a:spLocks noChangeArrowheads="1"/>
              </p:cNvSpPr>
              <p:nvPr/>
            </p:nvSpPr>
            <p:spPr bwMode="auto">
              <a:xfrm>
                <a:off x="7620000" y="1524000"/>
                <a:ext cx="6858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445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0" y="1524000"/>
                <a:ext cx="685800" cy="6858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446" name="AutoShape 22"/>
          <p:cNvCxnSpPr>
            <a:cxnSpLocks noChangeShapeType="1"/>
            <a:endCxn id="103445" idx="2"/>
          </p:cNvCxnSpPr>
          <p:nvPr/>
        </p:nvCxnSpPr>
        <p:spPr bwMode="auto">
          <a:xfrm flipV="1">
            <a:off x="7962900" y="22098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103447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2438400"/>
            <a:ext cx="207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3448" name="AutoShape 24"/>
          <p:cNvCxnSpPr>
            <a:cxnSpLocks noChangeShapeType="1"/>
            <a:stCxn id="103434" idx="0"/>
          </p:cNvCxnSpPr>
          <p:nvPr/>
        </p:nvCxnSpPr>
        <p:spPr bwMode="auto">
          <a:xfrm rot="5400000" flipV="1">
            <a:off x="1143000" y="1485900"/>
            <a:ext cx="1028700" cy="1104900"/>
          </a:xfrm>
          <a:prstGeom prst="bentConnector4">
            <a:avLst>
              <a:gd name="adj1" fmla="val -22222"/>
              <a:gd name="adj2" fmla="val 655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3449" name="AutoShape 25"/>
          <p:cNvCxnSpPr>
            <a:cxnSpLocks noChangeShapeType="1"/>
          </p:cNvCxnSpPr>
          <p:nvPr/>
        </p:nvCxnSpPr>
        <p:spPr bwMode="auto">
          <a:xfrm rot="5400000" flipV="1">
            <a:off x="2324100" y="1485900"/>
            <a:ext cx="1028700" cy="1104900"/>
          </a:xfrm>
          <a:prstGeom prst="bentConnector4">
            <a:avLst>
              <a:gd name="adj1" fmla="val -22222"/>
              <a:gd name="adj2" fmla="val 655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3450" name="AutoShape 26"/>
          <p:cNvCxnSpPr>
            <a:cxnSpLocks noChangeShapeType="1"/>
          </p:cNvCxnSpPr>
          <p:nvPr/>
        </p:nvCxnSpPr>
        <p:spPr bwMode="auto">
          <a:xfrm rot="5400000" flipV="1">
            <a:off x="3467100" y="1485900"/>
            <a:ext cx="1028700" cy="1104900"/>
          </a:xfrm>
          <a:prstGeom prst="bentConnector4">
            <a:avLst>
              <a:gd name="adj1" fmla="val -22222"/>
              <a:gd name="adj2" fmla="val 655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3451" name="AutoShape 27"/>
          <p:cNvCxnSpPr>
            <a:cxnSpLocks noChangeShapeType="1"/>
          </p:cNvCxnSpPr>
          <p:nvPr/>
        </p:nvCxnSpPr>
        <p:spPr bwMode="auto">
          <a:xfrm rot="5400000" flipV="1">
            <a:off x="6743700" y="1485900"/>
            <a:ext cx="1028700" cy="1104900"/>
          </a:xfrm>
          <a:prstGeom prst="bentConnector4">
            <a:avLst>
              <a:gd name="adj1" fmla="val -22222"/>
              <a:gd name="adj2" fmla="val 655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3452" name="Rectangle 28"/>
          <p:cNvSpPr>
            <a:spLocks noChangeArrowheads="1"/>
          </p:cNvSpPr>
          <p:nvPr/>
        </p:nvSpPr>
        <p:spPr bwMode="auto">
          <a:xfrm>
            <a:off x="6477000" y="304800"/>
            <a:ext cx="1219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53" name="AutoShape 29"/>
          <p:cNvSpPr>
            <a:spLocks noChangeArrowheads="1"/>
          </p:cNvSpPr>
          <p:nvPr/>
        </p:nvSpPr>
        <p:spPr bwMode="auto">
          <a:xfrm>
            <a:off x="489559" y="3782714"/>
            <a:ext cx="3276600" cy="1295400"/>
          </a:xfrm>
          <a:prstGeom prst="wedgeEllipseCallout">
            <a:avLst>
              <a:gd name="adj1" fmla="val -23542"/>
              <a:gd name="adj2" fmla="val -10208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pl-PL" sz="2400" b="1"/>
              <a:t>Why is this needed?</a:t>
            </a:r>
            <a:endParaRPr lang="en-US" sz="2400" b="1"/>
          </a:p>
        </p:txBody>
      </p:sp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533400" y="5181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55" name="Text Box 31"/>
              <p:cNvSpPr txBox="1">
                <a:spLocks noChangeArrowheads="1"/>
              </p:cNvSpPr>
              <p:nvPr/>
            </p:nvSpPr>
            <p:spPr bwMode="auto">
              <a:xfrm>
                <a:off x="533400" y="5486400"/>
                <a:ext cx="78644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/>
                <a:r>
                  <a:rPr lang="pl-PL" sz="2400" dirty="0"/>
                  <a:t>Suppose we </a:t>
                </a:r>
                <a:r>
                  <a:rPr lang="pl-PL" sz="2400" dirty="0" smtClean="0"/>
                  <a:t>do</a:t>
                </a:r>
                <a:r>
                  <a:rPr lang="en-US" sz="2400" dirty="0" smtClean="0"/>
                  <a:t> </a:t>
                </a:r>
                <a:r>
                  <a:rPr lang="pl-PL" sz="2400" dirty="0" smtClean="0"/>
                  <a:t>n</a:t>
                </a:r>
                <a:r>
                  <a:rPr lang="en-US" sz="2400" dirty="0" smtClean="0"/>
                  <a:t>o</a:t>
                </a:r>
                <a:r>
                  <a:rPr lang="pl-PL" sz="2400" dirty="0" smtClean="0"/>
                  <a:t>t </a:t>
                </a:r>
                <a:r>
                  <a:rPr lang="pl-PL" sz="2400" dirty="0"/>
                  <a:t>prepend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pl-PL" sz="2400" dirty="0" smtClean="0"/>
                  <a:t>...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3455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486400"/>
                <a:ext cx="7864475" cy="461665"/>
              </a:xfrm>
              <a:prstGeom prst="rect">
                <a:avLst/>
              </a:prstGeom>
              <a:blipFill rotWithShape="0">
                <a:blip r:embed="rId15"/>
                <a:stretch>
                  <a:fillRect t="-10526" r="-1163" b="-289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56" name="Rectangle 32"/>
              <p:cNvSpPr>
                <a:spLocks noChangeArrowheads="1"/>
              </p:cNvSpPr>
              <p:nvPr/>
            </p:nvSpPr>
            <p:spPr bwMode="auto">
              <a:xfrm>
                <a:off x="7283885" y="381000"/>
                <a:ext cx="1359074" cy="533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0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𝐚𝐠</m:t>
                      </m:r>
                      <m:r>
                        <a:rPr lang="en-US" sz="2000" b="1" i="0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456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3885" y="381000"/>
                <a:ext cx="1359074" cy="5334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457" name="AutoShape 33"/>
          <p:cNvCxnSpPr>
            <a:cxnSpLocks noChangeShapeType="1"/>
            <a:stCxn id="103445" idx="0"/>
            <a:endCxn id="103456" idx="2"/>
          </p:cNvCxnSpPr>
          <p:nvPr/>
        </p:nvCxnSpPr>
        <p:spPr bwMode="auto">
          <a:xfrm flipV="1">
            <a:off x="7962900" y="914400"/>
            <a:ext cx="52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3458" name="Rectangle 34"/>
          <p:cNvSpPr>
            <a:spLocks noChangeArrowheads="1"/>
          </p:cNvSpPr>
          <p:nvPr/>
        </p:nvSpPr>
        <p:spPr bwMode="auto">
          <a:xfrm>
            <a:off x="6019800" y="990600"/>
            <a:ext cx="1219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3" grpId="0" animBg="1"/>
      <p:bldP spid="1034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A9B6C-F169-49BA-AC21-6198DFB8A5F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4507" name="Rectangle 59"/>
          <p:cNvSpPr>
            <a:spLocks noChangeArrowheads="1"/>
          </p:cNvSpPr>
          <p:nvPr/>
        </p:nvSpPr>
        <p:spPr bwMode="auto">
          <a:xfrm>
            <a:off x="0" y="3124200"/>
            <a:ext cx="9144000" cy="3733800"/>
          </a:xfrm>
          <a:prstGeom prst="rect">
            <a:avLst/>
          </a:prstGeom>
          <a:solidFill>
            <a:srgbClr val="FDFF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452" name="Rectangle 4"/>
              <p:cNvSpPr>
                <a:spLocks noChangeArrowheads="1"/>
              </p:cNvSpPr>
              <p:nvPr/>
            </p:nvSpPr>
            <p:spPr bwMode="auto">
              <a:xfrm>
                <a:off x="3518703" y="2514600"/>
                <a:ext cx="2023259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30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45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8703" y="2514600"/>
                <a:ext cx="2023259" cy="381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457" name="Rectangle 9"/>
              <p:cNvSpPr>
                <a:spLocks noChangeArrowheads="1"/>
              </p:cNvSpPr>
              <p:nvPr/>
            </p:nvSpPr>
            <p:spPr bwMode="auto">
              <a:xfrm>
                <a:off x="4191000" y="1143000"/>
                <a:ext cx="6858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45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1143000"/>
                <a:ext cx="685800" cy="6858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460" name="AutoShape 12"/>
          <p:cNvCxnSpPr>
            <a:cxnSpLocks noChangeShapeType="1"/>
            <a:stCxn id="104452" idx="0"/>
            <a:endCxn id="104457" idx="2"/>
          </p:cNvCxnSpPr>
          <p:nvPr/>
        </p:nvCxnSpPr>
        <p:spPr bwMode="auto">
          <a:xfrm flipV="1">
            <a:off x="4530333" y="1828800"/>
            <a:ext cx="3567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10446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2057400"/>
            <a:ext cx="207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473" name="Rectangle 25"/>
              <p:cNvSpPr>
                <a:spLocks noChangeArrowheads="1"/>
              </p:cNvSpPr>
              <p:nvPr/>
            </p:nvSpPr>
            <p:spPr bwMode="auto">
              <a:xfrm>
                <a:off x="3518703" y="304800"/>
                <a:ext cx="2023259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0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𝐚𝐠</m:t>
                      </m:r>
                      <m:r>
                        <a:rPr lang="en-US" sz="20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30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473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8703" y="304800"/>
                <a:ext cx="2023259" cy="457200"/>
              </a:xfrm>
              <a:prstGeom prst="rect">
                <a:avLst/>
              </a:prstGeom>
              <a:blipFill rotWithShape="0">
                <a:blip r:embed="rId10"/>
                <a:stretch>
                  <a:fillRect b="-779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474" name="AutoShape 26"/>
          <p:cNvCxnSpPr>
            <a:cxnSpLocks noChangeShapeType="1"/>
            <a:stCxn id="104457" idx="0"/>
            <a:endCxn id="104473" idx="2"/>
          </p:cNvCxnSpPr>
          <p:nvPr/>
        </p:nvCxnSpPr>
        <p:spPr bwMode="auto">
          <a:xfrm flipH="1" flipV="1">
            <a:off x="4530333" y="762000"/>
            <a:ext cx="3567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480" name="Rectangle 32"/>
              <p:cNvSpPr>
                <a:spLocks noChangeArrowheads="1"/>
              </p:cNvSpPr>
              <p:nvPr/>
            </p:nvSpPr>
            <p:spPr bwMode="auto">
              <a:xfrm>
                <a:off x="6261903" y="2514600"/>
                <a:ext cx="2023259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30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8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480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1903" y="2514600"/>
                <a:ext cx="2023259" cy="381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481" name="Rectangle 33"/>
              <p:cNvSpPr>
                <a:spLocks noChangeArrowheads="1"/>
              </p:cNvSpPr>
              <p:nvPr/>
            </p:nvSpPr>
            <p:spPr bwMode="auto">
              <a:xfrm>
                <a:off x="6934200" y="1143000"/>
                <a:ext cx="6858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481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1143000"/>
                <a:ext cx="685800" cy="6858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482" name="AutoShape 34"/>
          <p:cNvCxnSpPr>
            <a:cxnSpLocks noChangeShapeType="1"/>
            <a:stCxn id="104480" idx="0"/>
            <a:endCxn id="104481" idx="2"/>
          </p:cNvCxnSpPr>
          <p:nvPr/>
        </p:nvCxnSpPr>
        <p:spPr bwMode="auto">
          <a:xfrm flipV="1">
            <a:off x="7273533" y="1828800"/>
            <a:ext cx="3567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104483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2057400"/>
            <a:ext cx="207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484" name="Rectangle 36"/>
              <p:cNvSpPr>
                <a:spLocks noChangeArrowheads="1"/>
              </p:cNvSpPr>
              <p:nvPr/>
            </p:nvSpPr>
            <p:spPr bwMode="auto">
              <a:xfrm>
                <a:off x="6322619" y="304800"/>
                <a:ext cx="1912767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0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𝐚𝐠</m:t>
                      </m:r>
                      <m:r>
                        <a:rPr lang="en-US" sz="20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30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484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2619" y="304800"/>
                <a:ext cx="1912767" cy="457200"/>
              </a:xfrm>
              <a:prstGeom prst="rect">
                <a:avLst/>
              </a:prstGeom>
              <a:blipFill rotWithShape="0">
                <a:blip r:embed="rId12"/>
                <a:stretch>
                  <a:fillRect b="-779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485" name="AutoShape 37"/>
          <p:cNvCxnSpPr>
            <a:cxnSpLocks noChangeShapeType="1"/>
            <a:stCxn id="104481" idx="0"/>
            <a:endCxn id="104484" idx="2"/>
          </p:cNvCxnSpPr>
          <p:nvPr/>
        </p:nvCxnSpPr>
        <p:spPr bwMode="auto">
          <a:xfrm flipV="1">
            <a:off x="7277100" y="762000"/>
            <a:ext cx="1903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486" name="Rectangle 38"/>
              <p:cNvSpPr>
                <a:spLocks noChangeArrowheads="1"/>
              </p:cNvSpPr>
              <p:nvPr/>
            </p:nvSpPr>
            <p:spPr bwMode="auto">
              <a:xfrm>
                <a:off x="3733800" y="5791200"/>
                <a:ext cx="11430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486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5791200"/>
                <a:ext cx="1143000" cy="3048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487" name="Rectangle 39"/>
              <p:cNvSpPr>
                <a:spLocks noChangeArrowheads="1"/>
              </p:cNvSpPr>
              <p:nvPr/>
            </p:nvSpPr>
            <p:spPr bwMode="auto">
              <a:xfrm>
                <a:off x="4876800" y="5791200"/>
                <a:ext cx="11430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487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5791200"/>
                <a:ext cx="1143000" cy="304800"/>
              </a:xfrm>
              <a:prstGeom prst="rect">
                <a:avLst/>
              </a:prstGeom>
              <a:blipFill rotWithShape="0">
                <a:blip r:embed="rId14"/>
                <a:stretch>
                  <a:fillRect b="-1923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488" name="Rectangle 40"/>
              <p:cNvSpPr>
                <a:spLocks noChangeArrowheads="1"/>
              </p:cNvSpPr>
              <p:nvPr/>
            </p:nvSpPr>
            <p:spPr bwMode="auto">
              <a:xfrm>
                <a:off x="3962400" y="4419600"/>
                <a:ext cx="6858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488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4419600"/>
                <a:ext cx="685800" cy="6858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489" name="Rectangle 41"/>
              <p:cNvSpPr>
                <a:spLocks noChangeArrowheads="1"/>
              </p:cNvSpPr>
              <p:nvPr/>
            </p:nvSpPr>
            <p:spPr bwMode="auto">
              <a:xfrm>
                <a:off x="5105400" y="4419600"/>
                <a:ext cx="6858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489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419600"/>
                <a:ext cx="685800" cy="6858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490" name="AutoShape 42"/>
          <p:cNvCxnSpPr>
            <a:cxnSpLocks noChangeShapeType="1"/>
            <a:stCxn id="104486" idx="0"/>
            <a:endCxn id="104488" idx="2"/>
          </p:cNvCxnSpPr>
          <p:nvPr/>
        </p:nvCxnSpPr>
        <p:spPr bwMode="auto">
          <a:xfrm flipV="1">
            <a:off x="4305300" y="51054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491" name="AutoShape 43"/>
          <p:cNvCxnSpPr>
            <a:cxnSpLocks noChangeShapeType="1"/>
            <a:stCxn id="104487" idx="0"/>
            <a:endCxn id="104489" idx="2"/>
          </p:cNvCxnSpPr>
          <p:nvPr/>
        </p:nvCxnSpPr>
        <p:spPr bwMode="auto">
          <a:xfrm flipV="1">
            <a:off x="5448300" y="51054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104492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334000"/>
            <a:ext cx="207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93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5334000"/>
            <a:ext cx="207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4494" name="AutoShape 46"/>
          <p:cNvCxnSpPr>
            <a:cxnSpLocks noChangeShapeType="1"/>
          </p:cNvCxnSpPr>
          <p:nvPr/>
        </p:nvCxnSpPr>
        <p:spPr bwMode="auto">
          <a:xfrm rot="5400000" flipV="1">
            <a:off x="4305300" y="4381500"/>
            <a:ext cx="1028700" cy="1104900"/>
          </a:xfrm>
          <a:prstGeom prst="bentConnector4">
            <a:avLst>
              <a:gd name="adj1" fmla="val -22222"/>
              <a:gd name="adj2" fmla="val 655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495" name="Rectangle 47"/>
              <p:cNvSpPr>
                <a:spLocks noChangeArrowheads="1"/>
              </p:cNvSpPr>
              <p:nvPr/>
            </p:nvSpPr>
            <p:spPr bwMode="auto">
              <a:xfrm>
                <a:off x="4540943" y="3429000"/>
                <a:ext cx="1794075" cy="457200"/>
              </a:xfrm>
              <a:prstGeom prst="rect">
                <a:avLst/>
              </a:prstGeom>
              <a:solidFill>
                <a:schemeClr val="bg1"/>
              </a:soli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’=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US" sz="20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𝐚𝐠</m:t>
                      </m:r>
                      <m:r>
                        <a:rPr lang="en-US" sz="20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495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0943" y="3429000"/>
                <a:ext cx="1794075" cy="457200"/>
              </a:xfrm>
              <a:prstGeom prst="rect">
                <a:avLst/>
              </a:prstGeom>
              <a:blipFill rotWithShape="0">
                <a:blip r:embed="rId17"/>
                <a:stretch>
                  <a:fillRect b="-779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496" name="AutoShape 48"/>
          <p:cNvCxnSpPr>
            <a:cxnSpLocks noChangeShapeType="1"/>
            <a:stCxn id="104489" idx="0"/>
            <a:endCxn id="104495" idx="2"/>
          </p:cNvCxnSpPr>
          <p:nvPr/>
        </p:nvCxnSpPr>
        <p:spPr bwMode="auto">
          <a:xfrm flipH="1" flipV="1">
            <a:off x="5437981" y="3886200"/>
            <a:ext cx="10319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4498" name="AutoShape 50"/>
          <p:cNvSpPr>
            <a:spLocks/>
          </p:cNvSpPr>
          <p:nvPr/>
        </p:nvSpPr>
        <p:spPr bwMode="auto">
          <a:xfrm rot="5400000" flipH="1">
            <a:off x="4762500" y="5143500"/>
            <a:ext cx="228600" cy="2286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499" name="Text Box 51"/>
              <p:cNvSpPr txBox="1">
                <a:spLocks noChangeArrowheads="1"/>
              </p:cNvSpPr>
              <p:nvPr/>
            </p:nvSpPr>
            <p:spPr bwMode="auto">
              <a:xfrm>
                <a:off x="4648200" y="6378273"/>
                <a:ext cx="5020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499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6378273"/>
                <a:ext cx="502061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501" name="AutoShape 53"/>
              <p:cNvSpPr>
                <a:spLocks noChangeArrowheads="1"/>
              </p:cNvSpPr>
              <p:nvPr/>
            </p:nvSpPr>
            <p:spPr bwMode="auto">
              <a:xfrm>
                <a:off x="6934200" y="3786190"/>
                <a:ext cx="1962168" cy="685800"/>
              </a:xfrm>
              <a:prstGeom prst="wedgeEllipseCallout">
                <a:avLst>
                  <a:gd name="adj1" fmla="val -93632"/>
                  <a:gd name="adj2" fmla="val -48930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501" name="AutoShap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3786190"/>
                <a:ext cx="1962168" cy="685800"/>
              </a:xfrm>
              <a:prstGeom prst="wedgeEllipseCallout">
                <a:avLst>
                  <a:gd name="adj1" fmla="val -93632"/>
                  <a:gd name="adj2" fmla="val -48930"/>
                </a:avLst>
              </a:prstGeom>
              <a:blipFill rotWithShape="0">
                <a:blip r:embed="rId1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503" name="AutoShape 55"/>
              <p:cNvSpPr>
                <a:spLocks noChangeArrowheads="1"/>
              </p:cNvSpPr>
              <p:nvPr/>
            </p:nvSpPr>
            <p:spPr bwMode="auto">
              <a:xfrm>
                <a:off x="1857356" y="3714752"/>
                <a:ext cx="1571644" cy="552448"/>
              </a:xfrm>
              <a:prstGeom prst="wedgeEllipseCallout">
                <a:avLst>
                  <a:gd name="adj1" fmla="val 109259"/>
                  <a:gd name="adj2" fmla="val 3541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503" name="AutoShap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7356" y="3714752"/>
                <a:ext cx="1571644" cy="552448"/>
              </a:xfrm>
              <a:prstGeom prst="wedgeEllipseCallout">
                <a:avLst>
                  <a:gd name="adj1" fmla="val 109259"/>
                  <a:gd name="adj2" fmla="val 35417"/>
                </a:avLst>
              </a:prstGeom>
              <a:blipFill rotWithShape="0">
                <a:blip r:embed="rId2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504" name="Picture 56" descr="MCj04359410000[1]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8600" y="457200"/>
            <a:ext cx="1841500" cy="1273175"/>
          </a:xfrm>
          <a:prstGeom prst="rect">
            <a:avLst/>
          </a:prstGeom>
          <a:noFill/>
        </p:spPr>
      </p:pic>
      <p:sp>
        <p:nvSpPr>
          <p:cNvPr id="104505" name="Text Box 57"/>
          <p:cNvSpPr txBox="1">
            <a:spLocks noChangeArrowheads="1"/>
          </p:cNvSpPr>
          <p:nvPr/>
        </p:nvSpPr>
        <p:spPr bwMode="auto">
          <a:xfrm>
            <a:off x="1461303" y="686764"/>
            <a:ext cx="1920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1" dirty="0" smtClean="0"/>
              <a:t>the adversary</a:t>
            </a:r>
            <a:br>
              <a:rPr lang="en-US" sz="2000" b="1" dirty="0" smtClean="0"/>
            </a:br>
            <a:r>
              <a:rPr lang="en-US" sz="2000" b="1" dirty="0" smtClean="0"/>
              <a:t>chooses:</a:t>
            </a:r>
            <a:endParaRPr lang="en-US" sz="2000" b="1" dirty="0"/>
          </a:p>
        </p:txBody>
      </p:sp>
      <p:sp>
        <p:nvSpPr>
          <p:cNvPr id="104506" name="Text Box 58"/>
          <p:cNvSpPr txBox="1">
            <a:spLocks noChangeArrowheads="1"/>
          </p:cNvSpPr>
          <p:nvPr/>
        </p:nvSpPr>
        <p:spPr bwMode="auto">
          <a:xfrm>
            <a:off x="457200" y="4724400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1" dirty="0" smtClean="0"/>
              <a:t>now she can compute: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AutoShape 53"/>
              <p:cNvSpPr>
                <a:spLocks noChangeArrowheads="1"/>
              </p:cNvSpPr>
              <p:nvPr/>
            </p:nvSpPr>
            <p:spPr bwMode="auto">
              <a:xfrm>
                <a:off x="6715140" y="5214950"/>
                <a:ext cx="1752600" cy="685800"/>
              </a:xfrm>
              <a:prstGeom prst="wedgeEllipseCallout">
                <a:avLst>
                  <a:gd name="adj1" fmla="val -123725"/>
                  <a:gd name="adj2" fmla="val -48658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AutoShap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5140" y="5214950"/>
                <a:ext cx="1752600" cy="685800"/>
              </a:xfrm>
              <a:prstGeom prst="wedgeEllipseCallout">
                <a:avLst>
                  <a:gd name="adj1" fmla="val -123725"/>
                  <a:gd name="adj2" fmla="val -48658"/>
                </a:avLst>
              </a:prstGeom>
              <a:blipFill rotWithShape="0">
                <a:blip r:embed="rId2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3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07" grpId="0" animBg="1"/>
      <p:bldP spid="104507" grpId="1" animBg="1"/>
      <p:bldP spid="104452" grpId="0" animBg="1"/>
      <p:bldP spid="104457" grpId="0" animBg="1"/>
      <p:bldP spid="104473" grpId="0" animBg="1"/>
      <p:bldP spid="104480" grpId="0" animBg="1"/>
      <p:bldP spid="104481" grpId="0" animBg="1"/>
      <p:bldP spid="104484" grpId="0" animBg="1"/>
      <p:bldP spid="104486" grpId="0" animBg="1"/>
      <p:bldP spid="104487" grpId="0" animBg="1"/>
      <p:bldP spid="104488" grpId="0" animBg="1"/>
      <p:bldP spid="104489" grpId="0" animBg="1"/>
      <p:bldP spid="104495" grpId="0" animBg="1"/>
      <p:bldP spid="104498" grpId="0" animBg="1"/>
      <p:bldP spid="104499" grpId="0"/>
      <p:bldP spid="104501" grpId="0" animBg="1"/>
      <p:bldP spid="104503" grpId="0" animBg="1"/>
      <p:bldP spid="104506" grpId="0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5429250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201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8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by Stefan Dziembowski.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80F2-78EF-44EE-AA04-49B92A689416}" type="slidenum">
              <a:rPr lang="it-IT"/>
              <a:pPr/>
              <a:t>4</a:t>
            </a:fld>
            <a:endParaRPr lang="it-IT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252" y="-13448"/>
            <a:ext cx="7772400" cy="1143000"/>
          </a:xfrm>
        </p:spPr>
        <p:txBody>
          <a:bodyPr/>
          <a:lstStyle/>
          <a:p>
            <a:r>
              <a:rPr lang="it-IT" dirty="0"/>
              <a:t>Message Authentication</a:t>
            </a:r>
          </a:p>
        </p:txBody>
      </p:sp>
      <p:pic>
        <p:nvPicPr>
          <p:cNvPr id="76804" name="Picture 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09800"/>
            <a:ext cx="1401763" cy="1457325"/>
          </a:xfrm>
          <a:prstGeom prst="rect">
            <a:avLst/>
          </a:prstGeom>
          <a:noFill/>
        </p:spPr>
      </p:pic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Integrity:</a:t>
            </a:r>
            <a:endParaRPr lang="en-US" dirty="0"/>
          </a:p>
        </p:txBody>
      </p:sp>
      <p:pic>
        <p:nvPicPr>
          <p:cNvPr id="76806" name="Picture 6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643446"/>
            <a:ext cx="1841500" cy="1273175"/>
          </a:xfrm>
          <a:prstGeom prst="rect">
            <a:avLst/>
          </a:prstGeom>
          <a:noFill/>
        </p:spPr>
      </p:pic>
      <p:pic>
        <p:nvPicPr>
          <p:cNvPr id="76807" name="Picture 7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209800"/>
            <a:ext cx="1368425" cy="1438275"/>
          </a:xfrm>
          <a:prstGeom prst="rect">
            <a:avLst/>
          </a:prstGeom>
          <a:noFill/>
        </p:spPr>
      </p:pic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2819400" y="2819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9" name="Text Box 9"/>
              <p:cNvSpPr txBox="1">
                <a:spLocks noChangeArrowheads="1"/>
              </p:cNvSpPr>
              <p:nvPr/>
            </p:nvSpPr>
            <p:spPr bwMode="auto">
              <a:xfrm>
                <a:off x="4343400" y="2667000"/>
                <a:ext cx="445956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8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80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2667000"/>
                <a:ext cx="44595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810" name="AutoShape 10"/>
          <p:cNvCxnSpPr>
            <a:cxnSpLocks noChangeShapeType="1"/>
            <a:stCxn id="76809" idx="2"/>
            <a:endCxn id="76806" idx="0"/>
          </p:cNvCxnSpPr>
          <p:nvPr/>
        </p:nvCxnSpPr>
        <p:spPr bwMode="auto">
          <a:xfrm rot="5400000">
            <a:off x="3190156" y="3267224"/>
            <a:ext cx="1607114" cy="114533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2809852" y="3220989"/>
            <a:ext cx="328614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/>
              <a:t>interferes with the </a:t>
            </a:r>
            <a:r>
              <a:rPr lang="en-GB" sz="1800" dirty="0" smtClean="0"/>
              <a:t>transmission</a:t>
            </a:r>
          </a:p>
          <a:p>
            <a:r>
              <a:rPr lang="en-GB" dirty="0" smtClean="0"/>
              <a:t>(modifies the message, or inserts a new one)</a:t>
            </a:r>
            <a:endParaRPr lang="pl-PL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12" name="Text Box 12"/>
              <p:cNvSpPr txBox="1">
                <a:spLocks noChangeArrowheads="1"/>
              </p:cNvSpPr>
              <p:nvPr/>
            </p:nvSpPr>
            <p:spPr bwMode="auto">
              <a:xfrm>
                <a:off x="1295400" y="3200400"/>
                <a:ext cx="801823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𝐀𝐥𝐢𝐜𝐞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81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3200400"/>
                <a:ext cx="80182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13" name="Text Box 13"/>
              <p:cNvSpPr txBox="1">
                <a:spLocks noChangeArrowheads="1"/>
              </p:cNvSpPr>
              <p:nvPr/>
            </p:nvSpPr>
            <p:spPr bwMode="auto">
              <a:xfrm>
                <a:off x="6781800" y="3200400"/>
                <a:ext cx="631825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𝐁𝐨𝐛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81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0" y="3200400"/>
                <a:ext cx="631825" cy="3698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14" name="AutoShape 14"/>
              <p:cNvSpPr>
                <a:spLocks noChangeArrowheads="1"/>
              </p:cNvSpPr>
              <p:nvPr/>
            </p:nvSpPr>
            <p:spPr bwMode="auto">
              <a:xfrm>
                <a:off x="5262548" y="4605975"/>
                <a:ext cx="3581400" cy="762000"/>
              </a:xfrm>
              <a:prstGeom prst="wedgeRectCallout">
                <a:avLst>
                  <a:gd name="adj1" fmla="val 4542"/>
                  <a:gd name="adj2" fmla="val -187250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sz="2000" dirty="0"/>
                  <a:t>How can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𝐁𝐨𝐛</m:t>
                    </m:r>
                    <m:r>
                      <a:rPr lang="en-US" sz="20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be sure that </a:t>
                </a:r>
                <a:r>
                  <a:rPr lang="pl-PL" sz="2000" dirty="0"/>
                  <a:t/>
                </a:r>
                <a:br>
                  <a:rPr lang="pl-PL" sz="2000" dirty="0"/>
                </a:b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000" b="1" dirty="0"/>
                  <a:t> really come</a:t>
                </a:r>
                <a:r>
                  <a:rPr lang="pl-PL" sz="2000" b="1" dirty="0"/>
                  <a:t>s</a:t>
                </a:r>
                <a:r>
                  <a:rPr lang="en-US" sz="2000" b="1" dirty="0"/>
                  <a:t> from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𝐀𝐥𝐢𝐜𝐞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76814" name="AutoShap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2548" y="4605975"/>
                <a:ext cx="3581400" cy="762000"/>
              </a:xfrm>
              <a:prstGeom prst="wedgeRectCallout">
                <a:avLst>
                  <a:gd name="adj1" fmla="val 4542"/>
                  <a:gd name="adj2" fmla="val -187250"/>
                </a:avLst>
              </a:prstGeom>
              <a:blipFill rotWithShape="0">
                <a:blip r:embed="rId9"/>
                <a:stretch>
                  <a:fillRect b="-234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9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animBg="1"/>
      <p:bldP spid="76809" grpId="0" animBg="1"/>
      <p:bldP spid="76811" grpId="0" animBg="1"/>
      <p:bldP spid="76812" grpId="0" animBg="1"/>
      <p:bldP spid="76813" grpId="0" animBg="1"/>
      <p:bldP spid="768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875E-32EF-494C-B5CE-0961FDB471A1}" type="slidenum">
              <a:rPr lang="it-IT"/>
              <a:pPr/>
              <a:t>5</a:t>
            </a:fld>
            <a:endParaRPr lang="it-IT"/>
          </a:p>
        </p:txBody>
      </p:sp>
      <p:sp>
        <p:nvSpPr>
          <p:cNvPr id="77845" name="AutoShape 21"/>
          <p:cNvSpPr>
            <a:spLocks noChangeArrowheads="1"/>
          </p:cNvSpPr>
          <p:nvPr/>
        </p:nvSpPr>
        <p:spPr bwMode="auto">
          <a:xfrm>
            <a:off x="2514600" y="1676400"/>
            <a:ext cx="3810000" cy="2438400"/>
          </a:xfrm>
          <a:prstGeom prst="cloudCallout">
            <a:avLst>
              <a:gd name="adj1" fmla="val -11250"/>
              <a:gd name="adj2" fmla="val 663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pic>
        <p:nvPicPr>
          <p:cNvPr id="7783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981200"/>
            <a:ext cx="1889125" cy="1528763"/>
          </a:xfrm>
          <a:prstGeom prst="rect">
            <a:avLst/>
          </a:prstGeom>
          <a:noFill/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Sometimes</a:t>
            </a:r>
            <a:r>
              <a:rPr lang="pl-PL" dirty="0" smtClean="0"/>
              <a:t> </a:t>
            </a:r>
            <a:r>
              <a:rPr lang="en-US" dirty="0" smtClean="0"/>
              <a:t>more important than secrecy</a:t>
            </a:r>
            <a:r>
              <a:rPr lang="pl-PL" dirty="0" smtClean="0"/>
              <a:t>!</a:t>
            </a:r>
            <a:endParaRPr lang="it-IT" dirty="0"/>
          </a:p>
        </p:txBody>
      </p:sp>
      <p:pic>
        <p:nvPicPr>
          <p:cNvPr id="77829" name="Picture 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114800"/>
            <a:ext cx="1841500" cy="1273175"/>
          </a:xfrm>
          <a:prstGeom prst="rect">
            <a:avLst/>
          </a:prstGeom>
          <a:noFill/>
        </p:spPr>
      </p:pic>
      <p:pic>
        <p:nvPicPr>
          <p:cNvPr id="77830" name="Picture 6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209800"/>
            <a:ext cx="1368425" cy="1438275"/>
          </a:xfrm>
          <a:prstGeom prst="rect">
            <a:avLst/>
          </a:prstGeom>
          <a:noFill/>
        </p:spPr>
      </p:pic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1295400" y="3200400"/>
            <a:ext cx="733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Alice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781800" y="3200400"/>
            <a:ext cx="7620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Bank</a:t>
            </a:r>
            <a:endParaRPr lang="en-US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41" name="Text Box 17"/>
              <p:cNvSpPr txBox="1">
                <a:spLocks noChangeArrowheads="1"/>
              </p:cNvSpPr>
              <p:nvPr/>
            </p:nvSpPr>
            <p:spPr bwMode="auto">
              <a:xfrm>
                <a:off x="3048000" y="3048000"/>
                <a:ext cx="26670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r>
                  <a:rPr lang="en-GB" sz="1800" dirty="0"/>
                  <a:t>transfer</a:t>
                </a:r>
                <a:r>
                  <a:rPr lang="en-GB" sz="18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pl-PL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𝟏𝟎𝟎𝟎</m:t>
                    </m:r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1800" dirty="0" smtClean="0"/>
                  <a:t>to</a:t>
                </a:r>
                <a:r>
                  <a:rPr lang="en-GB" sz="1800" b="1" dirty="0" smtClean="0">
                    <a:solidFill>
                      <a:srgbClr val="993300"/>
                    </a:solidFill>
                  </a:rPr>
                  <a:t> </a:t>
                </a:r>
                <a:r>
                  <a:rPr lang="en-GB" sz="1800" b="1" dirty="0">
                    <a:solidFill>
                      <a:srgbClr val="FF0000"/>
                    </a:solidFill>
                  </a:rPr>
                  <a:t>Eve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84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3048000"/>
                <a:ext cx="2667000" cy="369888"/>
              </a:xfrm>
              <a:prstGeom prst="rect">
                <a:avLst/>
              </a:prstGeom>
              <a:blipFill rotWithShape="0">
                <a:blip r:embed="rId6"/>
                <a:stretch>
                  <a:fillRect l="-1591" t="-7937" b="-2063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832" name="Text Box 8"/>
              <p:cNvSpPr txBox="1">
                <a:spLocks noChangeArrowheads="1"/>
              </p:cNvSpPr>
              <p:nvPr/>
            </p:nvSpPr>
            <p:spPr bwMode="auto">
              <a:xfrm>
                <a:off x="3048000" y="2362200"/>
                <a:ext cx="2667000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r>
                  <a:rPr lang="en-GB" sz="1800" dirty="0" smtClean="0"/>
                  <a:t>transfer</a:t>
                </a:r>
                <a:r>
                  <a:rPr lang="pl-PL" sz="1800" dirty="0" smtClean="0"/>
                  <a:t> </a:t>
                </a:r>
                <a14:m>
                  <m:oMath xmlns:m="http://schemas.openxmlformats.org/officeDocument/2006/math"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r>
                  <a:rPr lang="en-GB" sz="1800" b="1" dirty="0">
                    <a:solidFill>
                      <a:srgbClr val="993300"/>
                    </a:solidFill>
                  </a:rPr>
                  <a:t> </a:t>
                </a:r>
                <a:r>
                  <a:rPr lang="en-GB" sz="1800" dirty="0"/>
                  <a:t>to</a:t>
                </a:r>
                <a:r>
                  <a:rPr lang="en-GB" sz="1800" b="1" dirty="0">
                    <a:solidFill>
                      <a:srgbClr val="993300"/>
                    </a:solidFill>
                  </a:rPr>
                  <a:t> </a:t>
                </a:r>
                <a:r>
                  <a:rPr lang="en-GB" sz="1800" b="1" dirty="0">
                    <a:solidFill>
                      <a:srgbClr val="FF0000"/>
                    </a:solidFill>
                  </a:rPr>
                  <a:t>Bob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83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2362200"/>
                <a:ext cx="266700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591" t="-9677" b="-2096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46" name="Line 22"/>
          <p:cNvSpPr>
            <a:spLocks noChangeShapeType="1"/>
          </p:cNvSpPr>
          <p:nvPr/>
        </p:nvSpPr>
        <p:spPr bwMode="auto">
          <a:xfrm>
            <a:off x="25146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>
            <a:off x="2514600" y="3276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>
            <a:off x="57150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>
            <a:off x="5715000" y="3200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381000" y="5867400"/>
            <a:ext cx="7503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/>
              <a:t>Of course</a:t>
            </a:r>
            <a:r>
              <a:rPr lang="pl-PL" sz="2400" dirty="0"/>
              <a:t>: usually we want both </a:t>
            </a:r>
            <a:r>
              <a:rPr lang="pl-PL" sz="2400" b="1" dirty="0">
                <a:solidFill>
                  <a:srgbClr val="0070C0"/>
                </a:solidFill>
              </a:rPr>
              <a:t>secrecy</a:t>
            </a:r>
            <a:r>
              <a:rPr lang="pl-PL" sz="2400" dirty="0"/>
              <a:t> and </a:t>
            </a:r>
            <a:r>
              <a:rPr lang="pl-PL" sz="2400" b="1" dirty="0">
                <a:solidFill>
                  <a:srgbClr val="0070C0"/>
                </a:solidFill>
              </a:rPr>
              <a:t>integrity</a:t>
            </a:r>
            <a:r>
              <a:rPr lang="pl-PL" sz="2400" dirty="0"/>
              <a:t>.</a:t>
            </a:r>
            <a:endParaRPr lang="en-US" sz="2400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181090" y="2225675"/>
            <a:ext cx="2438400" cy="685800"/>
            <a:chOff x="2016" y="1872"/>
            <a:chExt cx="1536" cy="432"/>
          </a:xfrm>
        </p:grpSpPr>
        <p:sp>
          <p:nvSpPr>
            <p:cNvPr id="77842" name="Line 18"/>
            <p:cNvSpPr>
              <a:spLocks noChangeShapeType="1"/>
            </p:cNvSpPr>
            <p:nvPr/>
          </p:nvSpPr>
          <p:spPr bwMode="auto">
            <a:xfrm>
              <a:off x="2016" y="1872"/>
              <a:ext cx="1536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43" name="Line 19"/>
            <p:cNvSpPr>
              <a:spLocks noChangeShapeType="1"/>
            </p:cNvSpPr>
            <p:nvPr/>
          </p:nvSpPr>
          <p:spPr bwMode="auto">
            <a:xfrm flipH="1">
              <a:off x="2016" y="1872"/>
              <a:ext cx="1536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1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1" grpId="0" animBg="1"/>
      <p:bldP spid="77847" grpId="0" animBg="1"/>
      <p:bldP spid="77849" grpId="0" animBg="1"/>
      <p:bldP spid="778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6FC3-7CAA-46D5-BF25-C0A650EC52C1}" type="slidenum">
              <a:rPr lang="it-IT"/>
              <a:pPr/>
              <a:t>6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8" name="Rectangle 2"/>
              <p:cNvSpPr>
                <a:spLocks noChangeArrowheads="1"/>
              </p:cNvSpPr>
              <p:nvPr/>
            </p:nvSpPr>
            <p:spPr bwMode="auto">
              <a:xfrm>
                <a:off x="0" y="859987"/>
                <a:ext cx="9144000" cy="24288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274320" anchor="ctr"/>
              <a:lstStyle/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r>
                  <a:rPr lang="en-US" sz="2400" b="1" u="sng" dirty="0"/>
                  <a:t>Idea</a:t>
                </a:r>
                <a:r>
                  <a:rPr lang="en-US" sz="2400" b="1" dirty="0"/>
                  <a:t>:</a:t>
                </a:r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endParaRPr lang="en-US" sz="2400" dirty="0"/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pl-PL" sz="2400" dirty="0"/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encrypts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/>
                  <a:t> and sends </a:t>
                </a: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Bob</a:t>
                </a:r>
                <a:r>
                  <a:rPr lang="en-US" sz="2400" dirty="0"/>
                  <a:t>.</a:t>
                </a:r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pl-PL" sz="2400" dirty="0"/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computes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 dirty="0" smtClean="0"/>
                  <a:t>, </a:t>
                </a:r>
                <a:r>
                  <a:rPr lang="en-US" sz="2400" dirty="0" smtClean="0"/>
                  <a:t>and </a:t>
                </a:r>
                <a:r>
                  <a:rPr lang="en-US" sz="2400" dirty="0"/>
                  <a:t>if it “</a:t>
                </a:r>
                <a:r>
                  <a:rPr lang="en-US" sz="2400" i="1" dirty="0"/>
                  <a:t>makes sense</a:t>
                </a:r>
                <a:r>
                  <a:rPr lang="en-US" sz="2400" dirty="0"/>
                  <a:t>” </a:t>
                </a:r>
                <a:r>
                  <a:rPr lang="en-US" sz="2400" b="1" dirty="0"/>
                  <a:t>accepts it</a:t>
                </a:r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</a:p>
              <a:p>
                <a:pPr marL="609600" indent="-609600">
                  <a:lnSpc>
                    <a:spcPct val="80000"/>
                  </a:lnSpc>
                  <a:buFontTx/>
                  <a:buNone/>
                </a:pPr>
                <a:r>
                  <a:rPr lang="pl-PL" sz="2400" b="1" u="sng" dirty="0" err="1" smtClean="0"/>
                  <a:t>Hope</a:t>
                </a:r>
                <a:r>
                  <a:rPr lang="en-US" sz="2400" dirty="0" smtClean="0"/>
                  <a:t>: </a:t>
                </a:r>
                <a:r>
                  <a:rPr lang="en-US" sz="2400" dirty="0"/>
                  <a:t>only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Alice</a:t>
                </a:r>
                <a:r>
                  <a:rPr lang="en-US" sz="2400" dirty="0"/>
                  <a:t> knows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, so nobody else can produce a valid </a:t>
                </a:r>
                <a:r>
                  <a:rPr lang="en-US" sz="2400" dirty="0" err="1"/>
                  <a:t>ciphertext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089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59987"/>
                <a:ext cx="9144000" cy="24288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762000"/>
          </a:xfrm>
        </p:spPr>
        <p:txBody>
          <a:bodyPr/>
          <a:lstStyle/>
          <a:p>
            <a:r>
              <a:rPr lang="en-US" sz="2800"/>
              <a:t>Does encryption guarantee message integrity?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7158" y="3259567"/>
            <a:ext cx="8101042" cy="123623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pl-PL" sz="2200" b="1" u="sng" dirty="0" err="1" smtClean="0">
                <a:solidFill>
                  <a:srgbClr val="FF0000"/>
                </a:solidFill>
              </a:rPr>
              <a:t>This</a:t>
            </a:r>
            <a:r>
              <a:rPr lang="pl-PL" sz="2200" b="1" u="sng" dirty="0" smtClean="0">
                <a:solidFill>
                  <a:srgbClr val="FF0000"/>
                </a:solidFill>
              </a:rPr>
              <a:t> </a:t>
            </a:r>
            <a:r>
              <a:rPr lang="en-US" sz="2200" b="1" u="sng" dirty="0" smtClean="0">
                <a:solidFill>
                  <a:srgbClr val="FF0000"/>
                </a:solidFill>
              </a:rPr>
              <a:t>does</a:t>
            </a:r>
            <a:r>
              <a:rPr lang="pl-PL" sz="2200" b="1" u="sng" dirty="0" err="1" smtClean="0">
                <a:solidFill>
                  <a:srgbClr val="FF0000"/>
                </a:solidFill>
              </a:rPr>
              <a:t>n’t</a:t>
            </a:r>
            <a:r>
              <a:rPr lang="pl-PL" sz="2200" b="1" u="sng" dirty="0" smtClean="0">
                <a:solidFill>
                  <a:srgbClr val="FF0000"/>
                </a:solidFill>
              </a:rPr>
              <a:t> </a:t>
            </a:r>
            <a:r>
              <a:rPr lang="en-US" sz="2200" b="1" u="sng" dirty="0" smtClean="0">
                <a:solidFill>
                  <a:srgbClr val="FF0000"/>
                </a:solidFill>
              </a:rPr>
              <a:t>work</a:t>
            </a:r>
            <a:r>
              <a:rPr lang="en-US" sz="2200" b="1" u="sng" dirty="0">
                <a:solidFill>
                  <a:srgbClr val="FF0000"/>
                </a:solidFill>
              </a:rPr>
              <a:t>!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 u="sng" dirty="0">
              <a:solidFill>
                <a:srgbClr val="9933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b="1" u="sng" dirty="0"/>
              <a:t>Example</a:t>
            </a:r>
            <a:r>
              <a:rPr lang="en-US" sz="2400" dirty="0"/>
              <a:t>: one-time pad.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1" name="Text Box 5"/>
              <p:cNvSpPr txBox="1">
                <a:spLocks noChangeArrowheads="1"/>
              </p:cNvSpPr>
              <p:nvPr/>
            </p:nvSpPr>
            <p:spPr bwMode="auto">
              <a:xfrm>
                <a:off x="1828800" y="4800600"/>
                <a:ext cx="2667000" cy="369888"/>
              </a:xfrm>
              <a:prstGeom prst="rect">
                <a:avLst/>
              </a:prstGeom>
              <a:solidFill>
                <a:schemeClr val="bg1">
                  <a:alpha val="50999"/>
                </a:scheme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800" dirty="0"/>
                  <a:t>transfer</a:t>
                </a:r>
                <a:r>
                  <a:rPr lang="en-GB" sz="18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r>
                  <a:rPr lang="en-GB" sz="1800" b="1" dirty="0" smtClean="0">
                    <a:solidFill>
                      <a:srgbClr val="993300"/>
                    </a:solidFill>
                  </a:rPr>
                  <a:t> </a:t>
                </a:r>
                <a:r>
                  <a:rPr lang="en-GB" sz="1800" dirty="0"/>
                  <a:t>to</a:t>
                </a:r>
                <a:r>
                  <a:rPr lang="en-GB" sz="18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𝐁𝐨𝐛</m:t>
                    </m:r>
                  </m:oMath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9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4800600"/>
                <a:ext cx="2667000" cy="369888"/>
              </a:xfrm>
              <a:prstGeom prst="rect">
                <a:avLst/>
              </a:prstGeom>
              <a:blipFill rotWithShape="0">
                <a:blip r:embed="rId4"/>
                <a:stretch>
                  <a:fillRect l="-1822" t="-11475" b="-21311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828800" y="5410200"/>
            <a:ext cx="2667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1828800" y="60198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5" name="Rectangle 9"/>
              <p:cNvSpPr>
                <a:spLocks noChangeArrowheads="1"/>
              </p:cNvSpPr>
              <p:nvPr/>
            </p:nvSpPr>
            <p:spPr bwMode="auto">
              <a:xfrm>
                <a:off x="914400" y="5334000"/>
                <a:ext cx="78053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key</a:t>
                </a:r>
                <a:r>
                  <a:rPr lang="pl-P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905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5334000"/>
                <a:ext cx="780535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7813" t="-7576" b="-257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1828800" y="6248400"/>
            <a:ext cx="2667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en-US" sz="1800" b="1">
              <a:solidFill>
                <a:srgbClr val="99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7" name="Rectangle 11"/>
              <p:cNvSpPr>
                <a:spLocks noChangeArrowheads="1"/>
              </p:cNvSpPr>
              <p:nvPr/>
            </p:nvSpPr>
            <p:spPr bwMode="auto">
              <a:xfrm>
                <a:off x="228600" y="6246835"/>
                <a:ext cx="15398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l-PL" sz="2000" dirty="0" smtClean="0"/>
                  <a:t>ciphertext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907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46835"/>
                <a:ext cx="1539875" cy="396875"/>
              </a:xfrm>
              <a:prstGeom prst="rect">
                <a:avLst/>
              </a:prstGeom>
              <a:blipFill rotWithShape="0">
                <a:blip r:embed="rId6"/>
                <a:stretch>
                  <a:fillRect l="-4365" t="-9231" b="-276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922" name="Text Box 26"/>
              <p:cNvSpPr txBox="1">
                <a:spLocks noChangeArrowheads="1"/>
              </p:cNvSpPr>
              <p:nvPr/>
            </p:nvSpPr>
            <p:spPr bwMode="auto">
              <a:xfrm>
                <a:off x="357158" y="4800600"/>
                <a:ext cx="144097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plaintext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92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158" y="4800600"/>
                <a:ext cx="1440972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4661" t="-9231" b="-261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1042988" y="5805488"/>
            <a:ext cx="57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xor</a:t>
            </a:r>
          </a:p>
        </p:txBody>
      </p:sp>
      <p:pic>
        <p:nvPicPr>
          <p:cNvPr id="23" name="Picture 9" descr="MCj043594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3857628"/>
            <a:ext cx="1841500" cy="12731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Left Arrow 23"/>
              <p:cNvSpPr/>
              <p:nvPr/>
            </p:nvSpPr>
            <p:spPr>
              <a:xfrm>
                <a:off x="4643438" y="4857736"/>
                <a:ext cx="4286280" cy="2000264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If </a:t>
                </a:r>
                <a:r>
                  <a:rPr lang="en-US" b="1" dirty="0" smtClean="0"/>
                  <a:t>Eve</a:t>
                </a:r>
                <a:r>
                  <a:rPr lang="en-US" dirty="0" smtClean="0"/>
                  <a:t> knows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 smtClean="0"/>
                  <a:t> then she can calculate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 and produce a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of any other message </a:t>
                </a:r>
                <a:endParaRPr lang="en-US" dirty="0"/>
              </a:p>
            </p:txBody>
          </p:sp>
        </mc:Choice>
        <mc:Fallback xmlns="">
          <p:sp>
            <p:nvSpPr>
              <p:cNvPr id="24" name="Left Arrow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38" y="4857736"/>
                <a:ext cx="4286280" cy="2000264"/>
              </a:xfrm>
              <a:prstGeom prst="leftArrow">
                <a:avLst/>
              </a:prstGeom>
              <a:blipFill rotWithShape="0">
                <a:blip r:embed="rId9"/>
                <a:stretch>
                  <a:fillRect r="-2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7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80903" grpId="0" animBg="1"/>
      <p:bldP spid="80904" grpId="0" animBg="1"/>
      <p:bldP spid="80905" grpId="0"/>
      <p:bldP spid="80906" grpId="0" animBg="1"/>
      <p:bldP spid="80907" grpId="0"/>
      <p:bldP spid="80922" grpId="0"/>
      <p:bldP spid="809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23" y="236034"/>
            <a:ext cx="7886700" cy="1325563"/>
          </a:xfrm>
        </p:spPr>
        <p:txBody>
          <a:bodyPr/>
          <a:lstStyle/>
          <a:p>
            <a:r>
              <a:rPr lang="en-US" dirty="0" smtClean="0"/>
              <a:t>What do we need?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131" y="1561597"/>
                <a:ext cx="8386259" cy="38817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separate tool for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authenticating messages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This tool will be called</a:t>
                </a:r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Message Authentication Codes</a:t>
                </a:r>
                <a:br>
                  <a:rPr lang="en-US" b="1" dirty="0" smtClean="0">
                    <a:solidFill>
                      <a:srgbClr val="0070C0"/>
                    </a:solidFill>
                  </a:rPr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(MACs)</a:t>
                </a: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MAC</a:t>
                </a:r>
                <a:r>
                  <a:rPr lang="en-US" dirty="0" smtClean="0"/>
                  <a:t> is a pair of algorithms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𝐓𝐚𝐠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𝐕𝐫𝐟𝐲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accent2"/>
                  </a:solidFill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131" y="1561597"/>
                <a:ext cx="8386259" cy="3881772"/>
              </a:xfrm>
              <a:blipFill rotWithShape="0">
                <a:blip r:embed="rId2"/>
                <a:stretch>
                  <a:fillRect l="-1453" t="-266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576207" y="5680038"/>
            <a:ext cx="3668357" cy="612648"/>
          </a:xfrm>
          <a:prstGeom prst="wedgeRectCallout">
            <a:avLst>
              <a:gd name="adj1" fmla="val 44123"/>
              <a:gd name="adj2" fmla="val -1087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“tagging” algorithm</a:t>
            </a:r>
            <a:endParaRPr lang="pl-PL" sz="24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4422066" y="5680038"/>
            <a:ext cx="3668357" cy="612648"/>
          </a:xfrm>
          <a:prstGeom prst="wedgeRectCallout">
            <a:avLst>
              <a:gd name="adj1" fmla="val -42827"/>
              <a:gd name="adj2" fmla="val -1069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“verification algorithm”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088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613" y="-31095"/>
            <a:ext cx="7772400" cy="1143000"/>
          </a:xfrm>
        </p:spPr>
        <p:txBody>
          <a:bodyPr/>
          <a:lstStyle/>
          <a:p>
            <a:r>
              <a:rPr lang="en-US" dirty="0"/>
              <a:t>Message A</a:t>
            </a:r>
            <a:r>
              <a:rPr lang="en-US" dirty="0" smtClean="0"/>
              <a:t>uthentication Codes</a:t>
            </a:r>
            <a:endParaRPr lang="en-US" dirty="0"/>
          </a:p>
        </p:txBody>
      </p:sp>
      <p:pic>
        <p:nvPicPr>
          <p:cNvPr id="81923" name="Picture 3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904" y="3083765"/>
            <a:ext cx="1401763" cy="1457325"/>
          </a:xfrm>
          <a:prstGeom prst="rect">
            <a:avLst/>
          </a:prstGeom>
          <a:noFill/>
        </p:spPr>
      </p:pic>
      <p:pic>
        <p:nvPicPr>
          <p:cNvPr id="81924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256" y="3029175"/>
            <a:ext cx="1368425" cy="1438275"/>
          </a:xfrm>
          <a:prstGeom prst="rect">
            <a:avLst/>
          </a:prstGeom>
          <a:noFill/>
        </p:spPr>
      </p:pic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2344681" y="3665668"/>
            <a:ext cx="2775223" cy="46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6" name="Text Box 6"/>
              <p:cNvSpPr txBox="1">
                <a:spLocks noChangeArrowheads="1"/>
              </p:cNvSpPr>
              <p:nvPr/>
            </p:nvSpPr>
            <p:spPr bwMode="auto">
              <a:xfrm>
                <a:off x="1204856" y="4019775"/>
                <a:ext cx="801823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𝐀𝐥𝐢𝐜𝐞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2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4856" y="4019775"/>
                <a:ext cx="80182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759913" y="4072222"/>
            <a:ext cx="6318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Bob</a:t>
            </a:r>
            <a:endParaRPr lang="en-US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8" name="Text Box 8"/>
              <p:cNvSpPr txBox="1">
                <a:spLocks noChangeArrowheads="1"/>
              </p:cNvSpPr>
              <p:nvPr/>
            </p:nvSpPr>
            <p:spPr bwMode="auto">
              <a:xfrm>
                <a:off x="2655917" y="3434363"/>
                <a:ext cx="2152751" cy="40011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𝐓𝐚𝐠</m:t>
                      </m:r>
                      <m:r>
                        <a:rPr lang="en-US" sz="20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5917" y="3434363"/>
                <a:ext cx="2152751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2535" b="-16176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29" name="Picture 9" descr="MCj043594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8809" y="1514065"/>
            <a:ext cx="1841500" cy="12731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930" name="Text Box 10"/>
              <p:cNvSpPr txBox="1">
                <a:spLocks noChangeArrowheads="1"/>
              </p:cNvSpPr>
              <p:nvPr/>
            </p:nvSpPr>
            <p:spPr bwMode="auto">
              <a:xfrm>
                <a:off x="2877670" y="1183617"/>
                <a:ext cx="4463481" cy="132343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FF0000"/>
                    </a:solidFill>
                  </a:rPr>
                  <a:t>Eve</a:t>
                </a:r>
                <a:r>
                  <a:rPr lang="en-GB" sz="2000" b="1" dirty="0">
                    <a:solidFill>
                      <a:srgbClr val="993300"/>
                    </a:solidFill>
                  </a:rPr>
                  <a:t> </a:t>
                </a:r>
                <a:r>
                  <a:rPr lang="en-GB" sz="2000" dirty="0"/>
                  <a:t>can see</a:t>
                </a:r>
                <a:r>
                  <a:rPr lang="en-GB" sz="20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𝐓𝐚𝐠</m:t>
                    </m:r>
                    <m:r>
                      <a:rPr lang="en-GB" sz="20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endParaRPr lang="en-GB" sz="2000" b="1" dirty="0">
                  <a:solidFill>
                    <a:srgbClr val="993300"/>
                  </a:solidFill>
                </a:endParaRPr>
              </a:p>
              <a:p>
                <a:r>
                  <a:rPr lang="en-GB" sz="2000" dirty="0"/>
                  <a:t>She should not be able to compute a valid tag</a:t>
                </a:r>
                <a:r>
                  <a:rPr lang="en-GB" sz="20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GB" sz="2000" dirty="0"/>
                  <a:t>on any other message</a:t>
                </a:r>
                <a:r>
                  <a:rPr lang="en-GB" sz="20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sz="2000" dirty="0"/>
                  <a:t>.</a:t>
                </a:r>
                <a:r>
                  <a:rPr lang="en-GB" sz="2000" b="1" dirty="0">
                    <a:solidFill>
                      <a:srgbClr val="993300"/>
                    </a:solidFill>
                  </a:rPr>
                  <a:t> </a:t>
                </a:r>
                <a:endParaRPr lang="en-US" sz="2000" b="1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8193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7670" y="1183617"/>
                <a:ext cx="4463481" cy="1323439"/>
              </a:xfrm>
              <a:prstGeom prst="rect">
                <a:avLst/>
              </a:prstGeom>
              <a:blipFill rotWithShape="0">
                <a:blip r:embed="rId8"/>
                <a:stretch>
                  <a:fillRect l="-1226" t="-1826" b="-684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31" name="Text Box 11"/>
              <p:cNvSpPr txBox="1">
                <a:spLocks noChangeArrowheads="1"/>
              </p:cNvSpPr>
              <p:nvPr/>
            </p:nvSpPr>
            <p:spPr bwMode="auto">
              <a:xfrm>
                <a:off x="1433456" y="4934175"/>
                <a:ext cx="377026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3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3456" y="4934175"/>
                <a:ext cx="37702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32" name="Text Box 12"/>
              <p:cNvSpPr txBox="1">
                <a:spLocks noChangeArrowheads="1"/>
              </p:cNvSpPr>
              <p:nvPr/>
            </p:nvSpPr>
            <p:spPr bwMode="auto">
              <a:xfrm>
                <a:off x="5687687" y="4910422"/>
                <a:ext cx="377026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3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7687" y="4910422"/>
                <a:ext cx="37702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33" name="Text Box 13"/>
              <p:cNvSpPr txBox="1">
                <a:spLocks noChangeArrowheads="1"/>
              </p:cNvSpPr>
              <p:nvPr/>
            </p:nvSpPr>
            <p:spPr bwMode="auto">
              <a:xfrm>
                <a:off x="214256" y="3562575"/>
                <a:ext cx="450764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3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256" y="3562575"/>
                <a:ext cx="45076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34" name="Line 14"/>
          <p:cNvSpPr>
            <a:spLocks noChangeShapeType="1"/>
          </p:cNvSpPr>
          <p:nvPr/>
        </p:nvSpPr>
        <p:spPr bwMode="auto">
          <a:xfrm flipV="1">
            <a:off x="665020" y="3781312"/>
            <a:ext cx="3112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 flipV="1">
            <a:off x="1585856" y="44769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 flipV="1">
            <a:off x="5889737" y="452942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37" name="Text Box 17"/>
              <p:cNvSpPr txBox="1">
                <a:spLocks noChangeArrowheads="1"/>
              </p:cNvSpPr>
              <p:nvPr/>
            </p:nvSpPr>
            <p:spPr bwMode="auto">
              <a:xfrm>
                <a:off x="5970494" y="3310222"/>
                <a:ext cx="2969110" cy="7078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checks</a:t>
                </a:r>
                <a:r>
                  <a:rPr lang="pl-PL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if</a:t>
                </a:r>
                <a:r>
                  <a:rPr lang="pl-PL" sz="20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pl-PL" sz="2000" b="1" dirty="0" smtClean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𝐕𝐫𝐟𝐲</m:t>
                      </m:r>
                      <m:r>
                        <a:rPr lang="en-US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000" b="1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pl-PL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{</m:t>
                      </m:r>
                      <m:r>
                        <a:rPr lang="pl-PL" sz="20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𝐲𝐞𝐬</m:t>
                      </m:r>
                      <m:r>
                        <a:rPr lang="pl-PL" sz="20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pl-PL" sz="20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𝐧𝐨</m:t>
                      </m:r>
                      <m:r>
                        <a:rPr lang="pl-PL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193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0494" y="3310222"/>
                <a:ext cx="2969110" cy="707886"/>
              </a:xfrm>
              <a:prstGeom prst="rect">
                <a:avLst/>
              </a:prstGeom>
              <a:blipFill rotWithShape="0">
                <a:blip r:embed="rId12"/>
                <a:stretch>
                  <a:fillRect t="-3390" b="-932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2658948" y="5375220"/>
                <a:ext cx="2328907" cy="6463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b="1" dirty="0" smtClean="0">
                    <a:solidFill>
                      <a:srgbClr val="993300"/>
                    </a:solidFill>
                  </a:rPr>
                  <a:t> </a:t>
                </a:r>
                <a:r>
                  <a:rPr lang="en-US" dirty="0" smtClean="0"/>
                  <a:t>is chosen randomly </a:t>
                </a:r>
                <a:br>
                  <a:rPr lang="en-US" dirty="0" smtClean="0"/>
                </a:br>
                <a:r>
                  <a:rPr lang="en-US" dirty="0" smtClean="0"/>
                  <a:t>from some set </a:t>
                </a:r>
                <a:r>
                  <a:rPr lang="it-IT" b="1" dirty="0" smtClean="0">
                    <a:solidFill>
                      <a:srgbClr val="FF0000"/>
                    </a:solidFill>
                    <a:latin typeface="Lucida Calligraphy"/>
                  </a:rPr>
                  <a:t>K</a:t>
                </a:r>
                <a:r>
                  <a:rPr lang="pl-PL" b="1" i="1" dirty="0" smtClean="0"/>
                  <a:t> </a:t>
                </a:r>
                <a:endParaRPr lang="en-US" b="1" baseline="30000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21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8948" y="5375220"/>
                <a:ext cx="2328907" cy="646331"/>
              </a:xfrm>
              <a:prstGeom prst="rect">
                <a:avLst/>
              </a:prstGeom>
              <a:blipFill rotWithShape="0">
                <a:blip r:embed="rId13"/>
                <a:stretch>
                  <a:fillRect t="-5556" r="-1563" b="-1388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28"/>
          <p:cNvCxnSpPr>
            <a:cxnSpLocks noChangeShapeType="1"/>
            <a:stCxn id="21" idx="1"/>
            <a:endCxn id="81931" idx="2"/>
          </p:cNvCxnSpPr>
          <p:nvPr/>
        </p:nvCxnSpPr>
        <p:spPr bwMode="auto">
          <a:xfrm rot="10800000">
            <a:off x="1621970" y="5303508"/>
            <a:ext cx="1036979" cy="39487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29"/>
          <p:cNvCxnSpPr>
            <a:cxnSpLocks noChangeShapeType="1"/>
            <a:stCxn id="21" idx="3"/>
            <a:endCxn id="81932" idx="2"/>
          </p:cNvCxnSpPr>
          <p:nvPr/>
        </p:nvCxnSpPr>
        <p:spPr bwMode="auto">
          <a:xfrm flipV="1">
            <a:off x="4987855" y="5279754"/>
            <a:ext cx="888345" cy="41863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483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  <p:bldP spid="81926" grpId="0" animBg="1"/>
      <p:bldP spid="81927" grpId="0" animBg="1"/>
      <p:bldP spid="81928" grpId="0" animBg="1"/>
      <p:bldP spid="81930" grpId="0" animBg="1"/>
      <p:bldP spid="81931" grpId="0" animBg="1"/>
      <p:bldP spid="81932" grpId="0" animBg="1"/>
      <p:bldP spid="81933" grpId="0" animBg="1"/>
      <p:bldP spid="81934" grpId="0" animBg="1"/>
      <p:bldP spid="81935" grpId="0" animBg="1"/>
      <p:bldP spid="81936" grpId="0" animBg="1"/>
      <p:bldP spid="81937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E2DC-8CE9-468A-9D98-D93701DC2AAA}" type="slidenum">
              <a:rPr lang="it-IT"/>
              <a:pPr/>
              <a:t>9</a:t>
            </a:fld>
            <a:endParaRPr lang="it-IT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8" y="123826"/>
            <a:ext cx="8896574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Message authentication – multiple messages</a:t>
            </a:r>
          </a:p>
        </p:txBody>
      </p:sp>
      <p:pic>
        <p:nvPicPr>
          <p:cNvPr id="83971" name="Picture 3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1308" y="1896547"/>
            <a:ext cx="1401763" cy="1457325"/>
          </a:xfrm>
          <a:prstGeom prst="rect">
            <a:avLst/>
          </a:prstGeom>
          <a:noFill/>
        </p:spPr>
      </p:pic>
      <p:pic>
        <p:nvPicPr>
          <p:cNvPr id="83972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0124" y="1896547"/>
            <a:ext cx="1368425" cy="1438275"/>
          </a:xfrm>
          <a:prstGeom prst="rect">
            <a:avLst/>
          </a:prstGeom>
          <a:noFill/>
        </p:spPr>
      </p:pic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3117924" y="1896547"/>
            <a:ext cx="35833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4" name="Text Box 6"/>
              <p:cNvSpPr txBox="1">
                <a:spLocks noChangeArrowheads="1"/>
              </p:cNvSpPr>
              <p:nvPr/>
            </p:nvSpPr>
            <p:spPr bwMode="auto">
              <a:xfrm>
                <a:off x="1898724" y="2887147"/>
                <a:ext cx="801823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𝐀𝐥𝐢𝐜𝐞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97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8724" y="2887147"/>
                <a:ext cx="80182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7158508" y="2887147"/>
            <a:ext cx="6318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Bob</a:t>
            </a:r>
            <a:endParaRPr lang="en-US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6" name="Text Box 8"/>
              <p:cNvSpPr txBox="1">
                <a:spLocks noChangeArrowheads="1"/>
              </p:cNvSpPr>
              <p:nvPr/>
            </p:nvSpPr>
            <p:spPr bwMode="auto">
              <a:xfrm>
                <a:off x="3800549" y="1711881"/>
                <a:ext cx="2339102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1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pl-PL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1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1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𝐓𝐚𝐠</m:t>
                      </m:r>
                      <m:r>
                        <a:rPr lang="en-US" sz="18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1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97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0549" y="1711881"/>
                <a:ext cx="233910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290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7" name="Picture 9" descr="MCj043594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8061" y="5299976"/>
            <a:ext cx="1841500" cy="12731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978" name="Text Box 10"/>
              <p:cNvSpPr txBox="1">
                <a:spLocks noChangeArrowheads="1"/>
              </p:cNvSpPr>
              <p:nvPr/>
            </p:nvSpPr>
            <p:spPr bwMode="auto">
              <a:xfrm>
                <a:off x="4299021" y="4792145"/>
                <a:ext cx="3200400" cy="10156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r>
                  <a:rPr lang="en-GB" sz="2000" b="1" dirty="0">
                    <a:solidFill>
                      <a:srgbClr val="FF0000"/>
                    </a:solidFill>
                  </a:rPr>
                  <a:t>Eve </a:t>
                </a:r>
                <a:r>
                  <a:rPr lang="en-GB" sz="2000" dirty="0"/>
                  <a:t>should not be able to compute a valid tag</a:t>
                </a:r>
                <a:r>
                  <a:rPr lang="en-GB" sz="20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sz="2000" b="1" dirty="0">
                    <a:solidFill>
                      <a:srgbClr val="993300"/>
                    </a:solidFill>
                  </a:rPr>
                  <a:t> </a:t>
                </a:r>
                <a:r>
                  <a:rPr lang="en-GB" sz="2000" dirty="0"/>
                  <a:t>on any other message</a:t>
                </a:r>
                <a:r>
                  <a:rPr lang="en-GB" sz="20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GB" sz="2000" dirty="0"/>
                  <a:t>.</a:t>
                </a:r>
                <a:r>
                  <a:rPr lang="en-GB" sz="2000" b="1" dirty="0">
                    <a:solidFill>
                      <a:srgbClr val="993300"/>
                    </a:solidFill>
                  </a:rPr>
                  <a:t> </a:t>
                </a:r>
                <a:endParaRPr lang="en-US" sz="2000" b="1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8397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9021" y="4792145"/>
                <a:ext cx="3200400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1708" t="-2367" b="-8876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979" name="Text Box 11"/>
              <p:cNvSpPr txBox="1">
                <a:spLocks noChangeArrowheads="1"/>
              </p:cNvSpPr>
              <p:nvPr/>
            </p:nvSpPr>
            <p:spPr bwMode="auto">
              <a:xfrm>
                <a:off x="2127324" y="3801547"/>
                <a:ext cx="377026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97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7324" y="3801547"/>
                <a:ext cx="37702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980" name="Text Box 12"/>
              <p:cNvSpPr txBox="1">
                <a:spLocks noChangeArrowheads="1"/>
              </p:cNvSpPr>
              <p:nvPr/>
            </p:nvSpPr>
            <p:spPr bwMode="auto">
              <a:xfrm>
                <a:off x="7310908" y="3725347"/>
                <a:ext cx="377026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98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0908" y="3725347"/>
                <a:ext cx="37702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1289124" y="189654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V="1">
            <a:off x="2279724" y="3344347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 flipV="1">
            <a:off x="7463308" y="3344347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>
            <a:off x="3117924" y="2353747"/>
            <a:ext cx="35833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3800549" y="2169081"/>
                <a:ext cx="2379177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1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it-IT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l-PL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𝐓𝐚𝐠</m:t>
                      </m:r>
                      <m:r>
                        <a:rPr lang="en-US" sz="18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1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98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0549" y="2169081"/>
                <a:ext cx="23791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290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89" name="Line 21"/>
          <p:cNvSpPr>
            <a:spLocks noChangeShapeType="1"/>
          </p:cNvSpPr>
          <p:nvPr/>
        </p:nvSpPr>
        <p:spPr bwMode="auto">
          <a:xfrm>
            <a:off x="1289124" y="235374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88" name="Text Box 20"/>
              <p:cNvSpPr txBox="1">
                <a:spLocks noChangeArrowheads="1"/>
              </p:cNvSpPr>
              <p:nvPr/>
            </p:nvSpPr>
            <p:spPr bwMode="auto">
              <a:xfrm>
                <a:off x="908124" y="2125147"/>
                <a:ext cx="524503" cy="36298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1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98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8124" y="2125147"/>
                <a:ext cx="524503" cy="36298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981" name="Text Box 13"/>
              <p:cNvSpPr txBox="1">
                <a:spLocks noChangeArrowheads="1"/>
              </p:cNvSpPr>
              <p:nvPr/>
            </p:nvSpPr>
            <p:spPr bwMode="auto">
              <a:xfrm>
                <a:off x="908124" y="1667947"/>
                <a:ext cx="524503" cy="36298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l-PL" sz="1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98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8124" y="1667947"/>
                <a:ext cx="524503" cy="36298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90" name="Line 22"/>
          <p:cNvSpPr>
            <a:spLocks noChangeShapeType="1"/>
          </p:cNvSpPr>
          <p:nvPr/>
        </p:nvSpPr>
        <p:spPr bwMode="auto">
          <a:xfrm>
            <a:off x="3117924" y="3420546"/>
            <a:ext cx="3583384" cy="211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91" name="Text Box 23"/>
              <p:cNvSpPr txBox="1">
                <a:spLocks noChangeArrowheads="1"/>
              </p:cNvSpPr>
              <p:nvPr/>
            </p:nvSpPr>
            <p:spPr bwMode="auto">
              <a:xfrm>
                <a:off x="3800549" y="3235881"/>
                <a:ext cx="2492797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pl-PL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pl-PL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𝐓𝐚𝐠</m:t>
                      </m:r>
                      <m:r>
                        <a:rPr lang="en-US" sz="18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99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0549" y="3235881"/>
                <a:ext cx="2492797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290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92" name="Line 24"/>
          <p:cNvSpPr>
            <a:spLocks noChangeShapeType="1"/>
          </p:cNvSpPr>
          <p:nvPr/>
        </p:nvSpPr>
        <p:spPr bwMode="auto">
          <a:xfrm>
            <a:off x="1289124" y="3420547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908124" y="3191947"/>
                <a:ext cx="542925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99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8124" y="3191947"/>
                <a:ext cx="542925" cy="36988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94" name="Text Box 26"/>
          <p:cNvSpPr txBox="1">
            <a:spLocks noChangeArrowheads="1"/>
          </p:cNvSpPr>
          <p:nvPr/>
        </p:nvSpPr>
        <p:spPr bwMode="auto">
          <a:xfrm rot="5400000">
            <a:off x="907330" y="2581554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3300"/>
                </a:solidFill>
              </a:rPr>
              <a:t>. . .</a:t>
            </a:r>
          </a:p>
        </p:txBody>
      </p:sp>
      <p:sp>
        <p:nvSpPr>
          <p:cNvPr id="83995" name="Text Box 27"/>
          <p:cNvSpPr txBox="1">
            <a:spLocks noChangeArrowheads="1"/>
          </p:cNvSpPr>
          <p:nvPr/>
        </p:nvSpPr>
        <p:spPr bwMode="auto">
          <a:xfrm rot="5400000">
            <a:off x="4566583" y="2745622"/>
            <a:ext cx="445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8906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6" grpId="0" animBg="1"/>
      <p:bldP spid="83978" grpId="0" animBg="1"/>
      <p:bldP spid="83982" grpId="0" animBg="1"/>
      <p:bldP spid="83986" grpId="0" animBg="1"/>
      <p:bldP spid="83987" grpId="0" animBg="1"/>
      <p:bldP spid="83989" grpId="0" animBg="1"/>
      <p:bldP spid="83988" grpId="0" animBg="1"/>
      <p:bldP spid="83981" grpId="0" animBg="1"/>
      <p:bldP spid="83990" grpId="0" animBg="1"/>
      <p:bldP spid="83991" grpId="0" animBg="1"/>
      <p:bldP spid="83992" grpId="0" animBg="1"/>
      <p:bldP spid="83993" grpId="0" animBg="1"/>
      <p:bldP spid="83994" grpId="0"/>
      <p:bldP spid="839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komendy}&#10;\begin{document}&#10;\begin{tiny}&#10;$\oplus$&#10;\end{tin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7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komendy}&#10;\begin{document}&#10;\begin{tiny}&#10;$\oplus$&#10;\end{tin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7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komendy}&#10;\begin{document}&#10;\begin{tiny}&#10;$\oplus$&#10;\end{tin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7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komendy}&#10;\begin{document}&#10;\begin{tiny}&#10;$\oplus$&#10;\end{tin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7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komendy}&#10;\begin{document}&#10;\begin{tiny}&#10;$\oplus$&#10;\end{tin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7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komendy}&#10;\begin{document}&#10;\begin{tiny}&#10;$\oplus$&#10;\end{tin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7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komendy}&#10;\begin{document}&#10;\begin{tiny}&#10;$\oplus$&#10;\end{tin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7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komendy}&#10;\begin{document}&#10;\begin{tiny}&#10;$\oplus$&#10;\end{tin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7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komendy}&#10;\begin{document}&#10;\begin{tiny}&#10;$\oplus$&#10;\end{tin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7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komendy}&#10;\begin{document}&#10;\begin{tiny}&#10;$\oplus$&#10;\end{tin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7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komendy}&#10;\begin{document}&#10;\begin{tiny}&#10;$\oplus$&#10;\end{tin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7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komendy}&#10;\begin{document}&#10;\begin{tiny}&#10;$\oplus$&#10;\end{tin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65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71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22930</TotalTime>
  <Words>1602</Words>
  <Application>Microsoft Office PowerPoint</Application>
  <PresentationFormat>On-screen Show (4:3)</PresentationFormat>
  <Paragraphs>444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</vt:lpstr>
      <vt:lpstr>Cambria Math</vt:lpstr>
      <vt:lpstr>Gill Sans MT</vt:lpstr>
      <vt:lpstr>Lucida Calligraphy</vt:lpstr>
      <vt:lpstr>Script MT Bold</vt:lpstr>
      <vt:lpstr>Wingdings 2</vt:lpstr>
      <vt:lpstr>Office Theme</vt:lpstr>
      <vt:lpstr>Lecture 5b  Message Authentication</vt:lpstr>
      <vt:lpstr>Secure communication</vt:lpstr>
      <vt:lpstr>Plan</vt:lpstr>
      <vt:lpstr>Message Authentication</vt:lpstr>
      <vt:lpstr>Sometimes more important than secrecy!</vt:lpstr>
      <vt:lpstr>Does encryption guarantee message integrity?</vt:lpstr>
      <vt:lpstr>What do we need? </vt:lpstr>
      <vt:lpstr>Message Authentication Codes</vt:lpstr>
      <vt:lpstr>Message authentication – multiple messages</vt:lpstr>
      <vt:lpstr>A mathematical view</vt:lpstr>
      <vt:lpstr>Conventions</vt:lpstr>
      <vt:lpstr>How to define security?</vt:lpstr>
      <vt:lpstr>PowerPoint Presentation</vt:lpstr>
      <vt:lpstr>The security definition</vt:lpstr>
      <vt:lpstr>Aren’t we too paranoid? </vt:lpstr>
      <vt:lpstr>Warning: MACs do not offer protection against the “replay attacks”. </vt:lpstr>
      <vt:lpstr>Constructing a MAC</vt:lpstr>
      <vt:lpstr>Plan</vt:lpstr>
      <vt:lpstr>A simple construction from a block cipher</vt:lpstr>
      <vt:lpstr>Idea 1</vt:lpstr>
      <vt:lpstr>PowerPoint Presentation</vt:lpstr>
      <vt:lpstr>Idea 2</vt:lpstr>
      <vt:lpstr>PowerPoint Presentation</vt:lpstr>
      <vt:lpstr>Idea 3</vt:lpstr>
      <vt:lpstr>PowerPoint Presentation</vt:lpstr>
      <vt:lpstr>Idea 4</vt:lpstr>
      <vt:lpstr>PowerPoint Presentation</vt:lpstr>
      <vt:lpstr>This construction can be proven secure</vt:lpstr>
      <vt:lpstr>A new member of “Minicrypt”</vt:lpstr>
      <vt:lpstr>Our construction is not practical</vt:lpstr>
      <vt:lpstr>CBC-MAC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Dziembowski</dc:creator>
  <cp:lastModifiedBy>Stefan Dziembowski</cp:lastModifiedBy>
  <cp:revision>595</cp:revision>
  <dcterms:created xsi:type="dcterms:W3CDTF">2015-07-03T16:44:25Z</dcterms:created>
  <dcterms:modified xsi:type="dcterms:W3CDTF">2018-10-31T19:38:32Z</dcterms:modified>
</cp:coreProperties>
</file>