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07" r:id="rId3"/>
    <p:sldId id="458" r:id="rId4"/>
    <p:sldId id="336" r:id="rId5"/>
    <p:sldId id="408" r:id="rId6"/>
    <p:sldId id="410" r:id="rId7"/>
    <p:sldId id="411" r:id="rId8"/>
    <p:sldId id="409" r:id="rId9"/>
    <p:sldId id="337" r:id="rId10"/>
    <p:sldId id="338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472" r:id="rId20"/>
    <p:sldId id="349" r:id="rId21"/>
    <p:sldId id="352" r:id="rId22"/>
    <p:sldId id="476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417" r:id="rId36"/>
    <p:sldId id="366" r:id="rId37"/>
    <p:sldId id="367" r:id="rId38"/>
    <p:sldId id="477" r:id="rId39"/>
    <p:sldId id="467" r:id="rId40"/>
    <p:sldId id="468" r:id="rId41"/>
    <p:sldId id="332" r:id="rId4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0AE38-BCD1-4E39-B1EF-DFFDD5B8CB8A}" type="datetimeFigureOut">
              <a:rPr lang="pl-PL" smtClean="0"/>
              <a:t>31.10.2018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02725-3AB2-41E8-A99B-F0BCCA06D5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44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9543F3-0831-4635-AD48-8E4410E96487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BBDC37B-729A-4393-B484-407F8F0BF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3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2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73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5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8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71AE-72D7-4F48-8808-C52CFA8C55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13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4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11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4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51FFE-71C2-45B8-9648-BEE3CE3993A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70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7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51FFE-71C2-45B8-9648-BEE3CE3993A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6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9B7FC-4AB1-4C61-9099-898602F9277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38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0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10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31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93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7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3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72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F74-8256-4340-946D-6442E670C9B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8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628D-FC70-41A5-B047-F51AE3E8BD4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4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632A10-DCC6-4A20-9C12-577EF1D036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E71AE-72D7-4F48-8808-C52CFA8C55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3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9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CE7D7-F023-47E2-B9C1-6CF3ED08BE2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3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91D6E-D8F5-4BCA-A25C-85AEA9F165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0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1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6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2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8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85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4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3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5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95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6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928FA-367C-46CC-8DAF-A0DA9386B4A3}" type="datetime1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6001-67F8-40DD-9924-BF04E315C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w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9.w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0.wmf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2" Type="http://schemas.openxmlformats.org/officeDocument/2006/relationships/image" Target="../media/image2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wmf"/><Relationship Id="rId15" Type="http://schemas.openxmlformats.org/officeDocument/2006/relationships/image" Target="../media/image74.png"/><Relationship Id="rId10" Type="http://schemas.openxmlformats.org/officeDocument/2006/relationships/image" Target="../media/image9.wmf"/><Relationship Id="rId9" Type="http://schemas.openxmlformats.org/officeDocument/2006/relationships/image" Target="../media/image71.pn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wmf"/><Relationship Id="rId10" Type="http://schemas.openxmlformats.org/officeDocument/2006/relationships/image" Target="../media/image57.png"/><Relationship Id="rId4" Type="http://schemas.openxmlformats.org/officeDocument/2006/relationships/image" Target="../media/image9.wmf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3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204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5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4.png"/><Relationship Id="rId5" Type="http://schemas.openxmlformats.org/officeDocument/2006/relationships/image" Target="../media/image117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6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8.wmf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6.png"/></Relationships>
</file>

<file path=ppt/slides/_rels/slide3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7.png"/><Relationship Id="rId8" Type="http://schemas.openxmlformats.org/officeDocument/2006/relationships/image" Target="../media/image147.png"/><Relationship Id="rId13" Type="http://schemas.openxmlformats.org/officeDocument/2006/relationships/image" Target="../media/image153.png"/><Relationship Id="rId7" Type="http://schemas.openxmlformats.org/officeDocument/2006/relationships/image" Target="../media/image146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notesSlide" Target="../notesSlides/notesSlide27.xml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1.png"/><Relationship Id="rId5" Type="http://schemas.openxmlformats.org/officeDocument/2006/relationships/image" Target="../media/image144.png"/><Relationship Id="rId15" Type="http://schemas.openxmlformats.org/officeDocument/2006/relationships/image" Target="../media/image155.png"/><Relationship Id="rId19" Type="http://schemas.openxmlformats.org/officeDocument/2006/relationships/image" Target="../media/image39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14" Type="http://schemas.openxmlformats.org/officeDocument/2006/relationships/image" Target="../media/image1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6.png"/><Relationship Id="rId3" Type="http://schemas.openxmlformats.org/officeDocument/2006/relationships/image" Target="../media/image41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5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39.png"/><Relationship Id="rId10" Type="http://schemas.openxmlformats.org/officeDocument/2006/relationships/image" Target="../media/image166.png"/><Relationship Id="rId19" Type="http://schemas.openxmlformats.org/officeDocument/2006/relationships/image" Target="../media/image177.png"/><Relationship Id="rId4" Type="http://schemas.openxmlformats.org/officeDocument/2006/relationships/image" Target="../media/image159.png"/><Relationship Id="rId9" Type="http://schemas.openxmlformats.org/officeDocument/2006/relationships/image" Target="../media/image165.png"/><Relationship Id="rId14" Type="http://schemas.openxmlformats.org/officeDocument/2006/relationships/image" Target="../media/image1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3.png"/><Relationship Id="rId18" Type="http://schemas.openxmlformats.org/officeDocument/2006/relationships/image" Target="../media/image197.png"/><Relationship Id="rId21" Type="http://schemas.openxmlformats.org/officeDocument/2006/relationships/image" Target="../media/image42.png"/><Relationship Id="rId7" Type="http://schemas.openxmlformats.org/officeDocument/2006/relationships/image" Target="../media/image185.png"/><Relationship Id="rId12" Type="http://schemas.openxmlformats.org/officeDocument/2006/relationships/image" Target="../media/image192.png"/><Relationship Id="rId17" Type="http://schemas.openxmlformats.org/officeDocument/2006/relationships/image" Target="../media/image196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95.png"/><Relationship Id="rId20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5" Type="http://schemas.openxmlformats.org/officeDocument/2006/relationships/image" Target="../media/image183.png"/><Relationship Id="rId15" Type="http://schemas.openxmlformats.org/officeDocument/2006/relationships/image" Target="../media/image194.png"/><Relationship Id="rId10" Type="http://schemas.openxmlformats.org/officeDocument/2006/relationships/image" Target="../media/image188.png"/><Relationship Id="rId19" Type="http://schemas.openxmlformats.org/officeDocument/2006/relationships/image" Target="../media/image19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72.png"/><Relationship Id="rId2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9.png"/><Relationship Id="rId8" Type="http://schemas.openxmlformats.org/officeDocument/2006/relationships/image" Target="../media/image208.png"/><Relationship Id="rId34" Type="http://schemas.openxmlformats.org/officeDocument/2006/relationships/image" Target="../media/image248.png"/><Relationship Id="rId21" Type="http://schemas.openxmlformats.org/officeDocument/2006/relationships/image" Target="../media/image229.png"/><Relationship Id="rId25" Type="http://schemas.openxmlformats.org/officeDocument/2006/relationships/image" Target="../media/image238.png"/><Relationship Id="rId7" Type="http://schemas.openxmlformats.org/officeDocument/2006/relationships/image" Target="../media/image207.png"/><Relationship Id="rId33" Type="http://schemas.openxmlformats.org/officeDocument/2006/relationships/image" Target="../media/image247.png"/><Relationship Id="rId38" Type="http://schemas.openxmlformats.org/officeDocument/2006/relationships/image" Target="../media/image252.png"/><Relationship Id="rId2" Type="http://schemas.openxmlformats.org/officeDocument/2006/relationships/notesSlide" Target="../notesSlides/notesSlide30.xml"/><Relationship Id="rId29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3.png"/><Relationship Id="rId32" Type="http://schemas.openxmlformats.org/officeDocument/2006/relationships/image" Target="../media/image246.png"/><Relationship Id="rId37" Type="http://schemas.openxmlformats.org/officeDocument/2006/relationships/image" Target="../media/image251.png"/><Relationship Id="rId28" Type="http://schemas.openxmlformats.org/officeDocument/2006/relationships/image" Target="../media/image242.png"/><Relationship Id="rId36" Type="http://schemas.openxmlformats.org/officeDocument/2006/relationships/image" Target="../media/image250.png"/><Relationship Id="rId23" Type="http://schemas.openxmlformats.org/officeDocument/2006/relationships/image" Target="../media/image233.png"/><Relationship Id="rId10" Type="http://schemas.openxmlformats.org/officeDocument/2006/relationships/image" Target="../media/image212.png"/><Relationship Id="rId31" Type="http://schemas.openxmlformats.org/officeDocument/2006/relationships/image" Target="../media/image245.png"/><Relationship Id="rId27" Type="http://schemas.openxmlformats.org/officeDocument/2006/relationships/image" Target="../media/image241.png"/><Relationship Id="rId9" Type="http://schemas.openxmlformats.org/officeDocument/2006/relationships/image" Target="../media/image209.png"/><Relationship Id="rId30" Type="http://schemas.openxmlformats.org/officeDocument/2006/relationships/image" Target="../media/image244.png"/><Relationship Id="rId35" Type="http://schemas.openxmlformats.org/officeDocument/2006/relationships/image" Target="../media/image2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43.png"/><Relationship Id="rId18" Type="http://schemas.openxmlformats.org/officeDocument/2006/relationships/image" Target="../media/image248.png"/><Relationship Id="rId3" Type="http://schemas.openxmlformats.org/officeDocument/2006/relationships/image" Target="../media/image238.png"/><Relationship Id="rId21" Type="http://schemas.openxmlformats.org/officeDocument/2006/relationships/image" Target="../media/image229.png"/><Relationship Id="rId7" Type="http://schemas.openxmlformats.org/officeDocument/2006/relationships/image" Target="../media/image207.png"/><Relationship Id="rId12" Type="http://schemas.openxmlformats.org/officeDocument/2006/relationships/image" Target="../media/image242.png"/><Relationship Id="rId17" Type="http://schemas.openxmlformats.org/officeDocument/2006/relationships/image" Target="../media/image247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46.png"/><Relationship Id="rId20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3.png"/><Relationship Id="rId24" Type="http://schemas.openxmlformats.org/officeDocument/2006/relationships/image" Target="../media/image252.png"/><Relationship Id="rId5" Type="http://schemas.openxmlformats.org/officeDocument/2006/relationships/image" Target="../media/image241.png"/><Relationship Id="rId15" Type="http://schemas.openxmlformats.org/officeDocument/2006/relationships/image" Target="../media/image245.png"/><Relationship Id="rId23" Type="http://schemas.openxmlformats.org/officeDocument/2006/relationships/image" Target="../media/image233.png"/><Relationship Id="rId10" Type="http://schemas.openxmlformats.org/officeDocument/2006/relationships/image" Target="../media/image212.png"/><Relationship Id="rId19" Type="http://schemas.openxmlformats.org/officeDocument/2006/relationships/image" Target="../media/image249.png"/><Relationship Id="rId4" Type="http://schemas.openxmlformats.org/officeDocument/2006/relationships/image" Target="../media/image239.png"/><Relationship Id="rId9" Type="http://schemas.openxmlformats.org/officeDocument/2006/relationships/image" Target="../media/image209.png"/><Relationship Id="rId14" Type="http://schemas.openxmlformats.org/officeDocument/2006/relationships/image" Target="../media/image244.png"/><Relationship Id="rId22" Type="http://schemas.openxmlformats.org/officeDocument/2006/relationships/image" Target="../media/image2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image" Target="../media/image47.png"/><Relationship Id="rId15" Type="http://schemas.openxmlformats.org/officeDocument/2006/relationships/image" Target="../media/image7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42.png"/><Relationship Id="rId18" Type="http://schemas.openxmlformats.org/officeDocument/2006/relationships/image" Target="../media/image160.png"/><Relationship Id="rId3" Type="http://schemas.openxmlformats.org/officeDocument/2006/relationships/image" Target="../media/image79.png"/><Relationship Id="rId21" Type="http://schemas.openxmlformats.org/officeDocument/2006/relationships/image" Target="../media/image173.png"/><Relationship Id="rId7" Type="http://schemas.openxmlformats.org/officeDocument/2006/relationships/image" Target="../media/image110.png"/><Relationship Id="rId12" Type="http://schemas.openxmlformats.org/officeDocument/2006/relationships/image" Target="../media/image141.png"/><Relationship Id="rId17" Type="http://schemas.openxmlformats.org/officeDocument/2006/relationships/image" Target="../media/image158.png"/><Relationship Id="rId2" Type="http://schemas.openxmlformats.org/officeDocument/2006/relationships/image" Target="../media/image78.png"/><Relationship Id="rId16" Type="http://schemas.openxmlformats.org/officeDocument/2006/relationships/image" Target="../media/image156.png"/><Relationship Id="rId20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40.png"/><Relationship Id="rId5" Type="http://schemas.openxmlformats.org/officeDocument/2006/relationships/image" Target="../media/image82.png"/><Relationship Id="rId15" Type="http://schemas.openxmlformats.org/officeDocument/2006/relationships/image" Target="../media/image150.png"/><Relationship Id="rId10" Type="http://schemas.openxmlformats.org/officeDocument/2006/relationships/image" Target="../media/image130.png"/><Relationship Id="rId19" Type="http://schemas.openxmlformats.org/officeDocument/2006/relationships/image" Target="../media/image170.png"/><Relationship Id="rId4" Type="http://schemas.openxmlformats.org/officeDocument/2006/relationships/image" Target="../media/image80.png"/><Relationship Id="rId9" Type="http://schemas.openxmlformats.org/officeDocument/2006/relationships/image" Target="../media/image120.png"/><Relationship Id="rId14" Type="http://schemas.openxmlformats.org/officeDocument/2006/relationships/image" Target="../media/image148.png"/><Relationship Id="rId22" Type="http://schemas.openxmlformats.org/officeDocument/2006/relationships/image" Target="../media/image17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901650" cy="2398719"/>
          </a:xfrm>
        </p:spPr>
        <p:txBody>
          <a:bodyPr>
            <a:normAutofit/>
          </a:bodyPr>
          <a:lstStyle/>
          <a:p>
            <a:r>
              <a:rPr lang="en-GB" b="1" dirty="0" smtClean="0"/>
              <a:t>Lecture </a:t>
            </a:r>
            <a:r>
              <a:rPr lang="pl-PL" b="1" dirty="0" smtClean="0"/>
              <a:t>4b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pl-PL" b="1" dirty="0" smtClean="0">
                <a:solidFill>
                  <a:srgbClr val="0070C0"/>
                </a:solidFill>
              </a:rPr>
              <a:t>Hash </a:t>
            </a:r>
            <a:r>
              <a:rPr lang="en-US" b="1" dirty="0" smtClean="0">
                <a:solidFill>
                  <a:srgbClr val="0070C0"/>
                </a:solidFill>
              </a:rPr>
              <a:t>Functions</a:t>
            </a:r>
            <a:r>
              <a:rPr lang="pl-PL" b="1" smtClean="0">
                <a:solidFill>
                  <a:srgbClr val="0070C0"/>
                </a:solidFill>
              </a:rPr>
              <a:t> 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19" y="6286520"/>
            <a:ext cx="868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24</a:t>
            </a:r>
            <a:r>
              <a:rPr lang="en-GB" b="1" dirty="0" smtClean="0"/>
              <a:t>.1</a:t>
            </a:r>
            <a:r>
              <a:rPr lang="pl-PL" b="1" dirty="0"/>
              <a:t>0</a:t>
            </a:r>
            <a:r>
              <a:rPr lang="en-GB" b="1" dirty="0" smtClean="0"/>
              <a:t>.1</a:t>
            </a:r>
            <a:r>
              <a:rPr lang="pl-PL" b="1" dirty="0" smtClean="0"/>
              <a:t>8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6286520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it-IT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41600" y="2860527"/>
            <a:ext cx="3962400" cy="1015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srgbClr val="FF0000"/>
                </a:solidFill>
              </a:rPr>
              <a:t>Stefan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Dziembowski</a:t>
            </a:r>
            <a:br>
              <a:rPr lang="en-US" sz="3000" b="1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www.crypto.edu.pl/Dziembowski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600" b="1" dirty="0" smtClean="0">
                <a:solidFill>
                  <a:schemeClr val="tx1"/>
                </a:solidFill>
              </a:rPr>
              <a:t>University of Warsaw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58267"/>
          <a:stretch/>
        </p:blipFill>
        <p:spPr>
          <a:xfrm>
            <a:off x="3779912" y="4509120"/>
            <a:ext cx="1418989" cy="15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8350"/>
            <a:ext cx="7772400" cy="1143000"/>
          </a:xfrm>
        </p:spPr>
        <p:txBody>
          <a:bodyPr/>
          <a:lstStyle/>
          <a:p>
            <a:r>
              <a:rPr lang="it-IT" dirty="0"/>
              <a:t>“Practical definition”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1447800"/>
                <a:ext cx="8682168" cy="4800600"/>
              </a:xfrm>
              <a:ln/>
            </p:spPr>
            <p:txBody>
              <a:bodyPr>
                <a:noAutofit/>
              </a:bodyPr>
              <a:lstStyle/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b="1" dirty="0" smtClean="0">
                    <a:solidFill>
                      <a:srgbClr val="993300"/>
                    </a:solidFill>
                  </a:rPr>
                  <a:t> </a:t>
                </a:r>
                <a:r>
                  <a:rPr lang="en-US" sz="2800" dirty="0" smtClean="0"/>
                  <a:t>is a </a:t>
                </a:r>
                <a:r>
                  <a:rPr lang="en-US" sz="2800" b="1" dirty="0" smtClean="0"/>
                  <a:t>collision-resistant hash function</a:t>
                </a:r>
                <a:r>
                  <a:rPr lang="en-US" sz="2800" dirty="0" smtClean="0"/>
                  <a:t> if it is “</a:t>
                </a:r>
                <a:r>
                  <a:rPr lang="en-US" sz="2800" i="1" dirty="0" smtClean="0"/>
                  <a:t>practically impossible to find collisions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 smtClean="0"/>
                  <a:t>”.</a:t>
                </a:r>
              </a:p>
              <a:p>
                <a:pPr>
                  <a:buFontTx/>
                  <a:buNone/>
                </a:pPr>
                <a:endParaRPr lang="en-US" sz="2400" dirty="0" smtClean="0"/>
              </a:p>
              <a:p>
                <a:pPr>
                  <a:buFontTx/>
                  <a:buNone/>
                </a:pPr>
                <a:r>
                  <a:rPr lang="en-US" sz="2800" b="1" dirty="0" smtClean="0"/>
                  <a:t>Popular hash functions </a:t>
                </a:r>
                <a:r>
                  <a:rPr lang="en-US" sz="2800" dirty="0" smtClean="0"/>
                  <a:t>(we will present them in more detail on the next lecture):</a:t>
                </a:r>
              </a:p>
              <a:p>
                <a:pPr>
                  <a:buFont typeface="Times" pitchFamily="18" charset="0"/>
                  <a:buChar char="•"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MD5</a:t>
                </a:r>
                <a:r>
                  <a:rPr lang="en-US" sz="2400" dirty="0" smtClean="0"/>
                  <a:t> (now considered broken</a:t>
                </a:r>
              </a:p>
              <a:p>
                <a:pPr>
                  <a:buFont typeface="Times" pitchFamily="18" charset="0"/>
                  <a:buChar char="•"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SHA1 </a:t>
                </a:r>
                <a:r>
                  <a:rPr lang="en-US" sz="2400" dirty="0" smtClean="0"/>
                  <a:t>(also has weaknesses)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, SHA256</a:t>
                </a:r>
                <a:br>
                  <a:rPr lang="en-US" sz="2400" b="1" dirty="0" smtClean="0">
                    <a:solidFill>
                      <a:srgbClr val="0070C0"/>
                    </a:solidFill>
                  </a:rPr>
                </a:br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>
                  <a:buFont typeface="Times" pitchFamily="18" charset="0"/>
                  <a:buChar char="•"/>
                </a:pPr>
                <a:r>
                  <a:rPr lang="en-US" sz="2400" b="1" dirty="0" smtClean="0">
                    <a:solidFill>
                      <a:srgbClr val="0070C0"/>
                    </a:solidFill>
                  </a:rPr>
                  <a:t>Keccak</a:t>
                </a:r>
              </a:p>
              <a:p>
                <a:pPr>
                  <a:buFont typeface="Times" pitchFamily="18" charset="0"/>
                  <a:buChar char="•"/>
                </a:pPr>
                <a:endParaRPr lang="en-US" sz="24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Hash functions can also be constructed using mathematical tools like number theory.</a:t>
                </a:r>
                <a:endParaRPr lang="en-US" sz="2400" b="1" dirty="0" smtClean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1447800"/>
                <a:ext cx="8682168" cy="4800600"/>
              </a:xfrm>
              <a:blipFill rotWithShape="0">
                <a:blip r:embed="rId3"/>
                <a:stretch>
                  <a:fillRect l="-1404" t="-2287" r="-1404" b="-10038"/>
                </a:stretch>
              </a:blipFill>
              <a:ln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5468707" y="3789040"/>
            <a:ext cx="432048" cy="792088"/>
          </a:xfrm>
          <a:prstGeom prst="rightBrace">
            <a:avLst>
              <a:gd name="adj1" fmla="val 2182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3" y="3708321"/>
            <a:ext cx="324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based on </a:t>
            </a:r>
            <a:r>
              <a:rPr lang="it-IT" sz="2200" b="1" dirty="0">
                <a:solidFill>
                  <a:srgbClr val="7030A0"/>
                </a:solidFill>
              </a:rPr>
              <a:t>the</a:t>
            </a:r>
            <a:r>
              <a:rPr lang="it-IT" sz="2200" dirty="0">
                <a:solidFill>
                  <a:srgbClr val="7030A0"/>
                </a:solidFill>
              </a:rPr>
              <a:t> </a:t>
            </a:r>
            <a:r>
              <a:rPr lang="it-IT" sz="2200" b="1" dirty="0" smtClean="0">
                <a:solidFill>
                  <a:srgbClr val="7030A0"/>
                </a:solidFill>
              </a:rPr>
              <a:t>Merkle-Damg</a:t>
            </a:r>
            <a:r>
              <a:rPr lang="en-US" sz="2200" b="1" dirty="0">
                <a:solidFill>
                  <a:srgbClr val="7030A0"/>
                </a:solidFill>
              </a:rPr>
              <a:t>å</a:t>
            </a:r>
            <a:r>
              <a:rPr lang="it-IT" sz="2200" b="1" dirty="0" smtClean="0">
                <a:solidFill>
                  <a:srgbClr val="7030A0"/>
                </a:solidFill>
              </a:rPr>
              <a:t>rd transformation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685893" y="4914791"/>
            <a:ext cx="507510" cy="438500"/>
          </a:xfrm>
          <a:prstGeom prst="leftArrow">
            <a:avLst>
              <a:gd name="adj1" fmla="val 31523"/>
              <a:gd name="adj2" fmla="val 3680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" name="Rectangle 7"/>
          <p:cNvSpPr/>
          <p:nvPr/>
        </p:nvSpPr>
        <p:spPr>
          <a:xfrm>
            <a:off x="2323185" y="4749320"/>
            <a:ext cx="3240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based on the </a:t>
            </a:r>
            <a:r>
              <a:rPr lang="en-US" sz="2200" b="1" dirty="0" smtClean="0">
                <a:solidFill>
                  <a:srgbClr val="FF0000"/>
                </a:solidFill>
              </a:rPr>
              <a:t>sponge construction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7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0" y="4464882"/>
                <a:ext cx="9144000" cy="2205037"/>
              </a:xfrm>
              <a:prstGeom prst="rect">
                <a:avLst/>
              </a:prstGeom>
              <a:solidFill>
                <a:schemeClr val="bg2"/>
              </a:solidFill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it-IT" sz="2600" b="1" u="sng" dirty="0"/>
                  <a:t>Problem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it-IT" sz="2600" dirty="0"/>
                  <a:t>For a fixed </a:t>
                </a:r>
                <a14:m>
                  <m:oMath xmlns:m="http://schemas.openxmlformats.org/officeDocument/2006/math">
                    <m:r>
                      <a:rPr lang="it-IT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it-IT" sz="2600" dirty="0"/>
                  <a:t> there </a:t>
                </a:r>
                <a:r>
                  <a:rPr lang="it-IT" sz="2600" b="1" dirty="0">
                    <a:solidFill>
                      <a:srgbClr val="00B050"/>
                    </a:solidFill>
                  </a:rPr>
                  <a:t>always exist</a:t>
                </a:r>
                <a:r>
                  <a:rPr lang="it-IT" sz="2600" dirty="0"/>
                  <a:t> a constant-time algorithm that “finds a collision in </a:t>
                </a:r>
                <a14:m>
                  <m:oMath xmlns:m="http://schemas.openxmlformats.org/officeDocument/2006/math">
                    <m:r>
                      <a:rPr lang="it-IT" sz="2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it-IT" sz="2600" b="1" dirty="0">
                    <a:solidFill>
                      <a:schemeClr val="tx1"/>
                    </a:solidFill>
                  </a:rPr>
                  <a:t>”</a:t>
                </a:r>
                <a:r>
                  <a:rPr lang="it-IT" sz="2600" dirty="0"/>
                  <a:t> in </a:t>
                </a:r>
                <a:r>
                  <a:rPr lang="it-IT" sz="2600" b="1" dirty="0"/>
                  <a:t>constant time</a:t>
                </a:r>
                <a:r>
                  <a:rPr lang="it-IT" sz="2600" dirty="0"/>
                  <a:t>.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it-IT" sz="2600" dirty="0"/>
                  <a:t>It may be hard to </a:t>
                </a:r>
                <a:r>
                  <a:rPr lang="it-IT" sz="2600" b="1" u="sng" dirty="0"/>
                  <a:t>find</a:t>
                </a:r>
                <a:r>
                  <a:rPr lang="it-IT" sz="2600" dirty="0"/>
                  <a:t> such an algorithm, but it always exists!</a:t>
                </a:r>
              </a:p>
            </p:txBody>
          </p:sp>
        </mc:Choice>
        <mc:Fallback xmlns="">
          <p:sp>
            <p:nvSpPr>
              <p:cNvPr id="11060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64882"/>
                <a:ext cx="9144000" cy="2205037"/>
              </a:xfrm>
              <a:prstGeom prst="rect">
                <a:avLst/>
              </a:prstGeom>
              <a:blipFill rotWithShape="0">
                <a:blip r:embed="rId3"/>
                <a:stretch>
                  <a:fillRect l="-1132" r="-93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1143000"/>
          </a:xfrm>
        </p:spPr>
        <p:txBody>
          <a:bodyPr/>
          <a:lstStyle/>
          <a:p>
            <a:r>
              <a:rPr lang="it-IT" sz="3600"/>
              <a:t>How to formally define “collision resitance”?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825" y="908050"/>
                <a:ext cx="7772400" cy="1037204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2800" b="1" u="sng" dirty="0" smtClean="0">
                    <a:solidFill>
                      <a:srgbClr val="00B050"/>
                    </a:solidFill>
                  </a:rPr>
                  <a:t>Idea</a:t>
                </a:r>
                <a:r>
                  <a:rPr lang="en-US" dirty="0"/>
                  <a:t>:</a:t>
                </a:r>
                <a:r>
                  <a:rPr lang="en-US" sz="2800" dirty="0" smtClean="0"/>
                  <a:t> Say something like: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 smtClean="0"/>
                  <a:t> is 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collision-resistant hash function</a:t>
                </a:r>
                <a:r>
                  <a:rPr lang="en-US" sz="2800" dirty="0" smtClean="0"/>
                  <a:t> if</a:t>
                </a:r>
                <a:endParaRPr lang="en-US" sz="2800" dirty="0"/>
              </a:p>
            </p:txBody>
          </p:sp>
        </mc:Choice>
        <mc:Fallback xmlns="">
          <p:sp>
            <p:nvSpPr>
              <p:cNvPr id="11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825" y="908050"/>
                <a:ext cx="7772400" cy="1037204"/>
              </a:xfrm>
              <a:blipFill rotWithShape="0">
                <a:blip r:embed="rId4"/>
                <a:stretch>
                  <a:fillRect l="-1569" t="-105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96" name="Text Box 4"/>
              <p:cNvSpPr txBox="1">
                <a:spLocks noChangeArrowheads="1"/>
              </p:cNvSpPr>
              <p:nvPr/>
            </p:nvSpPr>
            <p:spPr bwMode="auto">
              <a:xfrm>
                <a:off x="980133" y="2042092"/>
                <a:ext cx="1229824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it-IT" sz="239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5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133" y="2042092"/>
                <a:ext cx="1229824" cy="15696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97" name="Text Box 5"/>
              <p:cNvSpPr txBox="1">
                <a:spLocks noChangeArrowheads="1"/>
              </p:cNvSpPr>
              <p:nvPr/>
            </p:nvSpPr>
            <p:spPr bwMode="auto">
              <a:xfrm>
                <a:off x="910947" y="3525838"/>
                <a:ext cx="1368195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efficient</a:t>
                </a:r>
                <a:br>
                  <a:rPr lang="en-US" dirty="0"/>
                </a:br>
                <a:r>
                  <a:rPr lang="en-US" dirty="0"/>
                  <a:t>adversary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it-I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5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0947" y="3525838"/>
                <a:ext cx="1368195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3556" t="-5660" b="-132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Text Box 6"/>
              <p:cNvSpPr txBox="1">
                <a:spLocks noChangeArrowheads="1"/>
              </p:cNvSpPr>
              <p:nvPr/>
            </p:nvSpPr>
            <p:spPr bwMode="auto">
              <a:xfrm>
                <a:off x="2341581" y="2600325"/>
                <a:ext cx="6019800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𝐟𝐢𝐧𝐝𝐬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𝐜𝐨𝐥𝐥𝐢𝐬𝐢𝐨𝐧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𝐢𝐧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small</a:t>
                </a:r>
                <a:endParaRPr lang="it-IT" dirty="0"/>
              </a:p>
            </p:txBody>
          </p:sp>
        </mc:Choice>
        <mc:Fallback xmlns="">
          <p:sp>
            <p:nvSpPr>
              <p:cNvPr id="11059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81" y="2600325"/>
                <a:ext cx="6019800" cy="519113"/>
              </a:xfrm>
              <a:prstGeom prst="rect">
                <a:avLst/>
              </a:prstGeom>
              <a:blipFill rotWithShape="0">
                <a:blip r:embed="rId7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304800" y="48006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19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 animBg="1"/>
      <p:bldP spid="110595" grpId="0" build="p"/>
      <p:bldP spid="110596" grpId="0"/>
      <p:bldP spid="110597" grpId="0"/>
      <p:bldP spid="110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1621" name="Rectangle 5"/>
              <p:cNvSpPr>
                <a:spLocks noChangeArrowheads="1"/>
              </p:cNvSpPr>
              <p:nvPr/>
            </p:nvSpPr>
            <p:spPr bwMode="auto">
              <a:xfrm>
                <a:off x="0" y="2857496"/>
                <a:ext cx="9144000" cy="323850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65760" lvl="0" indent="-283464" algn="ctr">
                  <a:lnSpc>
                    <a:spcPct val="9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</a:pPr>
                <a:r>
                  <a:rPr lang="en-US" sz="3200" b="1" u="sng" dirty="0" smtClean="0">
                    <a:solidFill>
                      <a:srgbClr val="0070C0"/>
                    </a:solidFill>
                  </a:rPr>
                  <a:t>families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 of hash functions</a:t>
                </a:r>
              </a:p>
              <a:p>
                <a:pPr marL="365760" lvl="0" indent="-283464" algn="ctr">
                  <a:lnSpc>
                    <a:spcPct val="9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</a:pPr>
                <a:r>
                  <a:rPr lang="en-US" sz="3200" b="1" dirty="0" smtClean="0">
                    <a:solidFill>
                      <a:srgbClr val="0070C0"/>
                    </a:solidFill>
                  </a:rPr>
                  <a:t>indexed by a key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:</a:t>
                </a:r>
                <a:br>
                  <a:rPr lang="en-US" sz="3200" dirty="0" smtClean="0">
                    <a:solidFill>
                      <a:srgbClr val="0070C0"/>
                    </a:solidFill>
                  </a:rPr>
                </a:br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365760" lvl="0" indent="-283464" algn="ctr">
                  <a:lnSpc>
                    <a:spcPct val="9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sz="32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32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p>
                                  <m:r>
                                    <a:rPr lang="pl-PL" sz="32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keys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b="1" baseline="-25000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 marL="365760" lvl="0" indent="-283464" algn="ctr">
                  <a:lnSpc>
                    <a:spcPct val="90000"/>
                  </a:lnSpc>
                  <a:spcBef>
                    <a:spcPts val="600"/>
                  </a:spcBef>
                  <a:buClr>
                    <a:srgbClr val="3891A7"/>
                  </a:buClr>
                  <a:buSzPct val="80000"/>
                </a:pPr>
                <a:endParaRPr lang="en-US" sz="3200" b="1" baseline="-25000" dirty="0">
                  <a:solidFill>
                    <a:srgbClr val="A5002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162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57496"/>
                <a:ext cx="9144000" cy="32385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7772400" cy="1143000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170" y="1473199"/>
            <a:ext cx="8299721" cy="112394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When we prove theorems we will always consider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baseline="-25000" dirty="0" smtClean="0"/>
          </a:p>
          <a:p>
            <a:pPr algn="ctr">
              <a:lnSpc>
                <a:spcPct val="90000"/>
              </a:lnSpc>
              <a:buFontTx/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947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429000" y="838200"/>
            <a:ext cx="49530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112645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46" name="Rectangle 6"/>
              <p:cNvSpPr>
                <a:spLocks noChangeArrowheads="1"/>
              </p:cNvSpPr>
              <p:nvPr/>
            </p:nvSpPr>
            <p:spPr bwMode="auto">
              <a:xfrm>
                <a:off x="3886200" y="13716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371600"/>
                <a:ext cx="533400" cy="609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47" name="Rectangle 7"/>
              <p:cNvSpPr>
                <a:spLocks noChangeArrowheads="1"/>
              </p:cNvSpPr>
              <p:nvPr/>
            </p:nvSpPr>
            <p:spPr bwMode="auto">
              <a:xfrm>
                <a:off x="5334000" y="19050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905000"/>
                <a:ext cx="5334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48" name="Rectangle 8"/>
              <p:cNvSpPr>
                <a:spLocks noChangeArrowheads="1"/>
              </p:cNvSpPr>
              <p:nvPr/>
            </p:nvSpPr>
            <p:spPr bwMode="auto">
              <a:xfrm>
                <a:off x="7010400" y="14478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4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1447800"/>
                <a:ext cx="5334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3429000" y="4419600"/>
            <a:ext cx="49530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650" name="Picture 10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2651" name="Rectangle 11"/>
              <p:cNvSpPr>
                <a:spLocks noChangeArrowheads="1"/>
              </p:cNvSpPr>
              <p:nvPr/>
            </p:nvSpPr>
            <p:spPr bwMode="auto">
              <a:xfrm>
                <a:off x="3886200" y="49530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5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4953000"/>
                <a:ext cx="533400" cy="60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55" name="Rectangle 15"/>
              <p:cNvSpPr>
                <a:spLocks noChangeArrowheads="1"/>
              </p:cNvSpPr>
              <p:nvPr/>
            </p:nvSpPr>
            <p:spPr bwMode="auto">
              <a:xfrm>
                <a:off x="5410200" y="55626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55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5562600"/>
                <a:ext cx="533400" cy="60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56" name="Rectangle 16"/>
              <p:cNvSpPr>
                <a:spLocks noChangeArrowheads="1"/>
              </p:cNvSpPr>
              <p:nvPr/>
            </p:nvSpPr>
            <p:spPr bwMode="auto">
              <a:xfrm>
                <a:off x="7010400" y="49530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56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953000"/>
                <a:ext cx="533400" cy="6096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990600" y="441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59" name="Rectangle 19"/>
              <p:cNvSpPr>
                <a:spLocks noChangeArrowheads="1"/>
              </p:cNvSpPr>
              <p:nvPr/>
            </p:nvSpPr>
            <p:spPr bwMode="auto">
              <a:xfrm>
                <a:off x="838200" y="4648200"/>
                <a:ext cx="381000" cy="381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659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648200"/>
                <a:ext cx="381000" cy="381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61" name="Line 21"/>
          <p:cNvSpPr>
            <a:spLocks noChangeShapeType="1"/>
          </p:cNvSpPr>
          <p:nvPr/>
        </p:nvSpPr>
        <p:spPr bwMode="auto">
          <a:xfrm>
            <a:off x="2133600" y="3962400"/>
            <a:ext cx="3505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>
            <a:off x="1828800" y="4191000"/>
            <a:ext cx="2438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>
            <a:off x="2133600" y="3733800"/>
            <a:ext cx="525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3352800" y="3303588"/>
            <a:ext cx="2871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formal model: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2819400" y="0"/>
            <a:ext cx="422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informal description: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2667" name="Line 27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68" name="Rectangle 28"/>
              <p:cNvSpPr>
                <a:spLocks noChangeArrowheads="1"/>
              </p:cNvSpPr>
              <p:nvPr/>
            </p:nvSpPr>
            <p:spPr bwMode="auto">
              <a:xfrm>
                <a:off x="457200" y="457200"/>
                <a:ext cx="16002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b="1" dirty="0"/>
                  <a:t>“knows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”</a:t>
                </a:r>
                <a:endParaRPr lang="it-IT" b="1" dirty="0"/>
              </a:p>
            </p:txBody>
          </p:sp>
        </mc:Choice>
        <mc:Fallback xmlns="">
          <p:sp>
            <p:nvSpPr>
              <p:cNvPr id="112668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1600200" cy="6096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654" name="Text Box 14"/>
              <p:cNvSpPr txBox="1">
                <a:spLocks noChangeArrowheads="1"/>
              </p:cNvSpPr>
              <p:nvPr/>
            </p:nvSpPr>
            <p:spPr bwMode="auto">
              <a:xfrm>
                <a:off x="356138" y="3581400"/>
                <a:ext cx="1245855" cy="6463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chosen</a:t>
                </a:r>
              </a:p>
              <a:p>
                <a:pPr algn="ctr"/>
                <a:r>
                  <a:rPr lang="en-US" dirty="0"/>
                  <a:t>randomly</a:t>
                </a:r>
                <a:endParaRPr lang="it-IT" b="1" dirty="0"/>
              </a:p>
            </p:txBody>
          </p:sp>
        </mc:Choice>
        <mc:Fallback xmlns="">
          <p:sp>
            <p:nvSpPr>
              <p:cNvPr id="11265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138" y="3581400"/>
                <a:ext cx="1245855" cy="646331"/>
              </a:xfrm>
              <a:prstGeom prst="rect">
                <a:avLst/>
              </a:prstGeom>
              <a:blipFill rotWithShape="0">
                <a:blip r:embed="rId10"/>
                <a:stretch>
                  <a:fillRect t="-5556" r="-3865" b="-1111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70" name="Line 30"/>
          <p:cNvSpPr>
            <a:spLocks noChangeShapeType="1"/>
          </p:cNvSpPr>
          <p:nvPr/>
        </p:nvSpPr>
        <p:spPr bwMode="auto">
          <a:xfrm>
            <a:off x="10668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1" name="Line 31"/>
          <p:cNvSpPr>
            <a:spLocks noChangeShapeType="1"/>
          </p:cNvSpPr>
          <p:nvPr/>
        </p:nvSpPr>
        <p:spPr bwMode="auto">
          <a:xfrm flipH="1">
            <a:off x="2286000" y="114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2" name="Line 32"/>
          <p:cNvSpPr>
            <a:spLocks noChangeShapeType="1"/>
          </p:cNvSpPr>
          <p:nvPr/>
        </p:nvSpPr>
        <p:spPr bwMode="auto">
          <a:xfrm flipH="1">
            <a:off x="2286000" y="160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 flipH="1">
            <a:off x="2286000" y="2057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4" name="Line 34"/>
          <p:cNvSpPr>
            <a:spLocks noChangeShapeType="1"/>
          </p:cNvSpPr>
          <p:nvPr/>
        </p:nvSpPr>
        <p:spPr bwMode="auto">
          <a:xfrm flipH="1">
            <a:off x="22860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5" name="Line 35"/>
          <p:cNvSpPr>
            <a:spLocks noChangeShapeType="1"/>
          </p:cNvSpPr>
          <p:nvPr/>
        </p:nvSpPr>
        <p:spPr bwMode="auto">
          <a:xfrm flipV="1">
            <a:off x="2286000" y="137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6" name="Line 36"/>
          <p:cNvSpPr>
            <a:spLocks noChangeShapeType="1"/>
          </p:cNvSpPr>
          <p:nvPr/>
        </p:nvSpPr>
        <p:spPr bwMode="auto">
          <a:xfrm flipV="1">
            <a:off x="2286000" y="1828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7" name="Line 37"/>
          <p:cNvSpPr>
            <a:spLocks noChangeShapeType="1"/>
          </p:cNvSpPr>
          <p:nvPr/>
        </p:nvSpPr>
        <p:spPr bwMode="auto">
          <a:xfrm flipV="1">
            <a:off x="2286000" y="228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8" name="Line 38"/>
          <p:cNvSpPr>
            <a:spLocks noChangeShapeType="1"/>
          </p:cNvSpPr>
          <p:nvPr/>
        </p:nvSpPr>
        <p:spPr bwMode="auto">
          <a:xfrm flipH="1">
            <a:off x="2209800" y="4648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79" name="Line 39"/>
          <p:cNvSpPr>
            <a:spLocks noChangeShapeType="1"/>
          </p:cNvSpPr>
          <p:nvPr/>
        </p:nvSpPr>
        <p:spPr bwMode="auto">
          <a:xfrm flipH="1">
            <a:off x="220980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0" name="Line 40"/>
          <p:cNvSpPr>
            <a:spLocks noChangeShapeType="1"/>
          </p:cNvSpPr>
          <p:nvPr/>
        </p:nvSpPr>
        <p:spPr bwMode="auto">
          <a:xfrm flipH="1">
            <a:off x="2209800" y="556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1" name="Line 41"/>
          <p:cNvSpPr>
            <a:spLocks noChangeShapeType="1"/>
          </p:cNvSpPr>
          <p:nvPr/>
        </p:nvSpPr>
        <p:spPr bwMode="auto">
          <a:xfrm flipH="1">
            <a:off x="2209800" y="601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2" name="Line 42"/>
          <p:cNvSpPr>
            <a:spLocks noChangeShapeType="1"/>
          </p:cNvSpPr>
          <p:nvPr/>
        </p:nvSpPr>
        <p:spPr bwMode="auto">
          <a:xfrm flipV="1">
            <a:off x="2209800" y="487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3" name="Line 43"/>
          <p:cNvSpPr>
            <a:spLocks noChangeShapeType="1"/>
          </p:cNvSpPr>
          <p:nvPr/>
        </p:nvSpPr>
        <p:spPr bwMode="auto">
          <a:xfrm flipV="1">
            <a:off x="22098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4" name="Line 44"/>
          <p:cNvSpPr>
            <a:spLocks noChangeShapeType="1"/>
          </p:cNvSpPr>
          <p:nvPr/>
        </p:nvSpPr>
        <p:spPr bwMode="auto">
          <a:xfrm flipV="1">
            <a:off x="2209800" y="579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148263" y="620713"/>
            <a:ext cx="1414462" cy="400050"/>
          </a:xfrm>
          <a:prstGeom prst="rect">
            <a:avLst/>
          </a:prstGeom>
          <a:solidFill>
            <a:srgbClr val="F4FAF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protocol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5148263" y="4221163"/>
            <a:ext cx="1414462" cy="400050"/>
          </a:xfrm>
          <a:prstGeom prst="rect">
            <a:avLst/>
          </a:prstGeom>
          <a:solidFill>
            <a:srgbClr val="F4FAF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protocol</a:t>
            </a:r>
          </a:p>
        </p:txBody>
      </p:sp>
    </p:spTree>
    <p:extLst>
      <p:ext uri="{BB962C8B-B14F-4D97-AF65-F5344CB8AC3E}">
        <p14:creationId xmlns:p14="http://schemas.microsoft.com/office/powerpoint/2010/main" val="14798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6" grpId="0" animBg="1"/>
      <p:bldP spid="112647" grpId="0" animBg="1"/>
      <p:bldP spid="112648" grpId="0" animBg="1"/>
      <p:bldP spid="112649" grpId="0" animBg="1"/>
      <p:bldP spid="112651" grpId="0" animBg="1"/>
      <p:bldP spid="112655" grpId="0" animBg="1"/>
      <p:bldP spid="112656" grpId="0" animBg="1"/>
      <p:bldP spid="112657" grpId="0" animBg="1"/>
      <p:bldP spid="112659" grpId="0" animBg="1"/>
      <p:bldP spid="112661" grpId="0" animBg="1"/>
      <p:bldP spid="112662" grpId="0" animBg="1"/>
      <p:bldP spid="112663" grpId="0" animBg="1"/>
      <p:bldP spid="112665" grpId="0"/>
      <p:bldP spid="112667" grpId="0" animBg="1"/>
      <p:bldP spid="112668" grpId="0" animBg="1"/>
      <p:bldP spid="112654" grpId="0" animBg="1"/>
      <p:bldP spid="112670" grpId="0" animBg="1"/>
      <p:bldP spid="112671" grpId="0" animBg="1"/>
      <p:bldP spid="112672" grpId="0" animBg="1"/>
      <p:bldP spid="112673" grpId="0" animBg="1"/>
      <p:bldP spid="112674" grpId="0" animBg="1"/>
      <p:bldP spid="112675" grpId="0" animBg="1"/>
      <p:bldP spid="112676" grpId="0" animBg="1"/>
      <p:bldP spid="112677" grpId="0" animBg="1"/>
      <p:bldP spid="112678" grpId="0" animBg="1"/>
      <p:bldP spid="112678" grpId="1" animBg="1"/>
      <p:bldP spid="112679" grpId="0" animBg="1"/>
      <p:bldP spid="112679" grpId="1" animBg="1"/>
      <p:bldP spid="112680" grpId="0" animBg="1"/>
      <p:bldP spid="112680" grpId="1" animBg="1"/>
      <p:bldP spid="112681" grpId="0" animBg="1"/>
      <p:bldP spid="112681" grpId="1" animBg="1"/>
      <p:bldP spid="112682" grpId="0" animBg="1"/>
      <p:bldP spid="112682" grpId="1" animBg="1"/>
      <p:bldP spid="112683" grpId="0" animBg="1"/>
      <p:bldP spid="112683" grpId="1" animBg="1"/>
      <p:bldP spid="112684" grpId="0" animBg="1"/>
      <p:bldP spid="112684" grpId="1" animBg="1"/>
      <p:bldP spid="112685" grpId="0" animBg="1"/>
      <p:bldP spid="1126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429000" y="838200"/>
            <a:ext cx="49530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667" name="Picture 3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1841500" cy="12731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3668" name="Rectangle 4"/>
              <p:cNvSpPr>
                <a:spLocks noChangeArrowheads="1"/>
              </p:cNvSpPr>
              <p:nvPr/>
            </p:nvSpPr>
            <p:spPr bwMode="auto">
              <a:xfrm>
                <a:off x="3886200" y="13716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6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371600"/>
                <a:ext cx="533400" cy="609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5334000" y="1905000"/>
            <a:ext cx="533400" cy="609600"/>
          </a:xfrm>
          <a:prstGeom prst="rect">
            <a:avLst/>
          </a:prstGeom>
          <a:solidFill>
            <a:srgbClr val="FFF9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H</a:t>
            </a:r>
            <a:endParaRPr lang="it-IT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70" name="Rectangle 6"/>
              <p:cNvSpPr>
                <a:spLocks noChangeArrowheads="1"/>
              </p:cNvSpPr>
              <p:nvPr/>
            </p:nvSpPr>
            <p:spPr bwMode="auto">
              <a:xfrm>
                <a:off x="7010400" y="14478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67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1447800"/>
                <a:ext cx="5334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3429000" y="4419600"/>
            <a:ext cx="49530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3672" name="Picture 8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57800"/>
            <a:ext cx="1841500" cy="1273175"/>
          </a:xfrm>
          <a:prstGeom prst="rect">
            <a:avLst/>
          </a:prstGeom>
          <a:noFill/>
        </p:spPr>
      </p:pic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3886200" y="49530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b="1"/>
              <a:t>SHA1</a:t>
            </a:r>
            <a:endParaRPr lang="it-IT" b="1" baseline="30000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5410200" y="55626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b="1"/>
              <a:t>SHA1</a:t>
            </a:r>
            <a:endParaRPr lang="it-IT" b="1" baseline="30000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7010400" y="49530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en-US" b="1"/>
              <a:t>SHA1</a:t>
            </a:r>
            <a:endParaRPr lang="it-IT" b="1" baseline="30000"/>
          </a:p>
        </p:txBody>
      </p:sp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1752600" y="3186114"/>
            <a:ext cx="6891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real-life implementation (example):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2819400" y="0"/>
            <a:ext cx="422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informal description: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>
            <a:off x="0" y="32004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86" name="Rectangle 22"/>
              <p:cNvSpPr>
                <a:spLocks noChangeArrowheads="1"/>
              </p:cNvSpPr>
              <p:nvPr/>
            </p:nvSpPr>
            <p:spPr bwMode="auto">
              <a:xfrm>
                <a:off x="457200" y="457200"/>
                <a:ext cx="1600200" cy="6096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b="1" dirty="0"/>
                  <a:t>“knows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”</a:t>
                </a:r>
                <a:endParaRPr lang="it-IT" b="1" dirty="0"/>
              </a:p>
            </p:txBody>
          </p:sp>
        </mc:Choice>
        <mc:Fallback xmlns="">
          <p:sp>
            <p:nvSpPr>
              <p:cNvPr id="113686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57200"/>
                <a:ext cx="1600200" cy="60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87" name="Line 23"/>
          <p:cNvSpPr>
            <a:spLocks noChangeShapeType="1"/>
          </p:cNvSpPr>
          <p:nvPr/>
        </p:nvSpPr>
        <p:spPr bwMode="auto">
          <a:xfrm>
            <a:off x="1066800" y="1066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8" name="Rectangle 24"/>
          <p:cNvSpPr>
            <a:spLocks noChangeArrowheads="1"/>
          </p:cNvSpPr>
          <p:nvPr/>
        </p:nvSpPr>
        <p:spPr bwMode="auto">
          <a:xfrm>
            <a:off x="304800" y="3886200"/>
            <a:ext cx="22860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“knows SHA1”</a:t>
            </a:r>
            <a:endParaRPr lang="it-IT" b="1"/>
          </a:p>
        </p:txBody>
      </p:sp>
      <p:sp>
        <p:nvSpPr>
          <p:cNvPr id="113689" name="Line 25"/>
          <p:cNvSpPr>
            <a:spLocks noChangeShapeType="1"/>
          </p:cNvSpPr>
          <p:nvPr/>
        </p:nvSpPr>
        <p:spPr bwMode="auto">
          <a:xfrm>
            <a:off x="9906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H="1">
            <a:off x="2286000" y="114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H="1">
            <a:off x="2286000" y="1600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H="1">
            <a:off x="2286000" y="2057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3" name="Line 29"/>
          <p:cNvSpPr>
            <a:spLocks noChangeShapeType="1"/>
          </p:cNvSpPr>
          <p:nvPr/>
        </p:nvSpPr>
        <p:spPr bwMode="auto">
          <a:xfrm flipH="1">
            <a:off x="22860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4" name="Line 30"/>
          <p:cNvSpPr>
            <a:spLocks noChangeShapeType="1"/>
          </p:cNvSpPr>
          <p:nvPr/>
        </p:nvSpPr>
        <p:spPr bwMode="auto">
          <a:xfrm flipV="1">
            <a:off x="2286000" y="1371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5" name="Line 31"/>
          <p:cNvSpPr>
            <a:spLocks noChangeShapeType="1"/>
          </p:cNvSpPr>
          <p:nvPr/>
        </p:nvSpPr>
        <p:spPr bwMode="auto">
          <a:xfrm flipV="1">
            <a:off x="2286000" y="1828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6" name="Line 32"/>
          <p:cNvSpPr>
            <a:spLocks noChangeShapeType="1"/>
          </p:cNvSpPr>
          <p:nvPr/>
        </p:nvSpPr>
        <p:spPr bwMode="auto">
          <a:xfrm flipV="1">
            <a:off x="2286000" y="2286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4" name="Line 40"/>
          <p:cNvSpPr>
            <a:spLocks noChangeShapeType="1"/>
          </p:cNvSpPr>
          <p:nvPr/>
        </p:nvSpPr>
        <p:spPr bwMode="auto">
          <a:xfrm flipH="1">
            <a:off x="2209800" y="4648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5" name="Line 41"/>
          <p:cNvSpPr>
            <a:spLocks noChangeShapeType="1"/>
          </p:cNvSpPr>
          <p:nvPr/>
        </p:nvSpPr>
        <p:spPr bwMode="auto">
          <a:xfrm flipH="1">
            <a:off x="220980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6" name="Line 42"/>
          <p:cNvSpPr>
            <a:spLocks noChangeShapeType="1"/>
          </p:cNvSpPr>
          <p:nvPr/>
        </p:nvSpPr>
        <p:spPr bwMode="auto">
          <a:xfrm flipH="1">
            <a:off x="2209800" y="5562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7" name="Line 43"/>
          <p:cNvSpPr>
            <a:spLocks noChangeShapeType="1"/>
          </p:cNvSpPr>
          <p:nvPr/>
        </p:nvSpPr>
        <p:spPr bwMode="auto">
          <a:xfrm flipH="1">
            <a:off x="2209800" y="601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8" name="Line 44"/>
          <p:cNvSpPr>
            <a:spLocks noChangeShapeType="1"/>
          </p:cNvSpPr>
          <p:nvPr/>
        </p:nvSpPr>
        <p:spPr bwMode="auto">
          <a:xfrm flipV="1">
            <a:off x="2209800" y="4876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9" name="Line 45"/>
          <p:cNvSpPr>
            <a:spLocks noChangeShapeType="1"/>
          </p:cNvSpPr>
          <p:nvPr/>
        </p:nvSpPr>
        <p:spPr bwMode="auto">
          <a:xfrm flipV="1">
            <a:off x="2209800" y="5334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10" name="Line 46"/>
          <p:cNvSpPr>
            <a:spLocks noChangeShapeType="1"/>
          </p:cNvSpPr>
          <p:nvPr/>
        </p:nvSpPr>
        <p:spPr bwMode="auto">
          <a:xfrm flipV="1">
            <a:off x="2209800" y="5791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711" name="Rectangle 47"/>
              <p:cNvSpPr>
                <a:spLocks noChangeArrowheads="1"/>
              </p:cNvSpPr>
              <p:nvPr/>
            </p:nvSpPr>
            <p:spPr bwMode="auto">
              <a:xfrm>
                <a:off x="5334000" y="1905000"/>
                <a:ext cx="533400" cy="6096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711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905000"/>
                <a:ext cx="533400" cy="609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712" name="Text Box 48"/>
          <p:cNvSpPr txBox="1">
            <a:spLocks noChangeArrowheads="1"/>
          </p:cNvSpPr>
          <p:nvPr/>
        </p:nvSpPr>
        <p:spPr bwMode="auto">
          <a:xfrm>
            <a:off x="5148263" y="620713"/>
            <a:ext cx="1414462" cy="400050"/>
          </a:xfrm>
          <a:prstGeom prst="rect">
            <a:avLst/>
          </a:prstGeom>
          <a:solidFill>
            <a:srgbClr val="F4FAF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protocol</a:t>
            </a:r>
          </a:p>
        </p:txBody>
      </p:sp>
      <p:sp>
        <p:nvSpPr>
          <p:cNvPr id="113713" name="Text Box 49"/>
          <p:cNvSpPr txBox="1">
            <a:spLocks noChangeArrowheads="1"/>
          </p:cNvSpPr>
          <p:nvPr/>
        </p:nvSpPr>
        <p:spPr bwMode="auto">
          <a:xfrm>
            <a:off x="5148263" y="4221163"/>
            <a:ext cx="1414462" cy="400050"/>
          </a:xfrm>
          <a:prstGeom prst="rect">
            <a:avLst/>
          </a:prstGeom>
          <a:solidFill>
            <a:srgbClr val="F4FAF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a protocol</a:t>
            </a:r>
          </a:p>
        </p:txBody>
      </p:sp>
    </p:spTree>
    <p:extLst>
      <p:ext uri="{BB962C8B-B14F-4D97-AF65-F5344CB8AC3E}">
        <p14:creationId xmlns:p14="http://schemas.microsoft.com/office/powerpoint/2010/main" val="1521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 animBg="1"/>
      <p:bldP spid="113673" grpId="0" animBg="1"/>
      <p:bldP spid="113675" grpId="0" animBg="1"/>
      <p:bldP spid="113676" grpId="0" animBg="1"/>
      <p:bldP spid="113682" grpId="0"/>
      <p:bldP spid="113684" grpId="0" animBg="1"/>
      <p:bldP spid="113688" grpId="0" animBg="1"/>
      <p:bldP spid="113689" grpId="0" animBg="1"/>
      <p:bldP spid="113704" grpId="0" animBg="1"/>
      <p:bldP spid="113705" grpId="0" animBg="1"/>
      <p:bldP spid="113706" grpId="0" animBg="1"/>
      <p:bldP spid="113707" grpId="0" animBg="1"/>
      <p:bldP spid="113708" grpId="0" animBg="1"/>
      <p:bldP spid="113709" grpId="0" animBg="1"/>
      <p:bldP spid="113710" grpId="0" animBg="1"/>
      <p:bldP spid="1137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5716" name="Rectangle 4"/>
              <p:cNvSpPr>
                <a:spLocks noChangeArrowheads="1"/>
              </p:cNvSpPr>
              <p:nvPr/>
            </p:nvSpPr>
            <p:spPr bwMode="auto">
              <a:xfrm>
                <a:off x="0" y="2997200"/>
                <a:ext cx="9144000" cy="28606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360000" anchor="ctr"/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3200" dirty="0" smtClean="0"/>
                  <a:t> takes as input a key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32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and a message </a:t>
                </a:r>
                <a:br>
                  <a:rPr lang="en-US" sz="3200" dirty="0" smtClean="0"/>
                </a:b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𝟎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sz="32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p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cs typeface="Arial" pitchFamily="34" charset="0"/>
                  </a:rPr>
                  <a:t>and outputs a string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𝑯</m:t>
                      </m:r>
                      <m:r>
                        <a:rPr lang="en-US" sz="32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𝒔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𝟎</m:t>
                              </m:r>
                              <m:r>
                                <a:rPr lang="en-US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𝑳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𝒏</m:t>
                          </m:r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b="1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𝑳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𝒏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cs typeface="Arial" pitchFamily="34" charset="0"/>
                  </a:rPr>
                  <a:t>is some fixed function.</a:t>
                </a:r>
                <a:endParaRPr lang="ru-RU" sz="3200" dirty="0" smtClean="0">
                  <a:cs typeface="Arial" pitchFamily="34" charset="0"/>
                </a:endParaRP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1157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97200"/>
                <a:ext cx="9144000" cy="28606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811" y="162019"/>
            <a:ext cx="8675687" cy="1037459"/>
          </a:xfrm>
        </p:spPr>
        <p:txBody>
          <a:bodyPr>
            <a:normAutofit/>
          </a:bodyPr>
          <a:lstStyle/>
          <a:p>
            <a:r>
              <a:rPr lang="it-IT" sz="3600" dirty="0"/>
              <a:t>Hash functions – the functional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7158" y="1500174"/>
                <a:ext cx="828680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A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hash function </a:t>
                </a:r>
                <a:r>
                  <a:rPr lang="en-US" sz="2800" dirty="0" smtClean="0"/>
                  <a:t>is a probabilistic polynomial-time algorithm</a:t>
                </a:r>
                <a:r>
                  <a:rPr lang="en-US" sz="2800" b="1" dirty="0" smtClean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 smtClean="0"/>
                  <a:t> such that: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8" y="1500174"/>
                <a:ext cx="8286808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545" t="-6369" b="-1656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2412764" cy="2214578"/>
          </a:xfrm>
          <a:prstGeom prst="rect">
            <a:avLst/>
          </a:prstGeom>
          <a:noFill/>
        </p:spPr>
      </p:pic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172122" y="152400"/>
            <a:ext cx="8869680" cy="1143000"/>
          </a:xfrm>
          <a:noFill/>
          <a:ln/>
        </p:spPr>
        <p:txBody>
          <a:bodyPr>
            <a:normAutofit/>
          </a:bodyPr>
          <a:lstStyle/>
          <a:p>
            <a:r>
              <a:rPr lang="en-US" sz="3300" dirty="0" smtClean="0"/>
              <a:t>Hash functions – the security definition [1/2]</a:t>
            </a:r>
            <a:endParaRPr lang="en-US" sz="3300" dirty="0"/>
          </a:p>
        </p:txBody>
      </p:sp>
      <p:pic>
        <p:nvPicPr>
          <p:cNvPr id="119814" name="Picture 6" descr="MCj04238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14600"/>
            <a:ext cx="1457325" cy="1600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9815" name="Text Box 7"/>
              <p:cNvSpPr txBox="1">
                <a:spLocks noChangeArrowheads="1"/>
              </p:cNvSpPr>
              <p:nvPr/>
            </p:nvSpPr>
            <p:spPr bwMode="auto">
              <a:xfrm>
                <a:off x="7177107" y="1196975"/>
                <a:ext cx="455574" cy="362984"/>
              </a:xfrm>
              <a:prstGeom prst="rect">
                <a:avLst/>
              </a:prstGeom>
              <a:solidFill>
                <a:srgbClr val="F4FAF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8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7107" y="1196975"/>
                <a:ext cx="455574" cy="362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17" name="Text Box 9"/>
              <p:cNvSpPr txBox="1">
                <a:spLocks noChangeArrowheads="1"/>
              </p:cNvSpPr>
              <p:nvPr/>
            </p:nvSpPr>
            <p:spPr bwMode="auto">
              <a:xfrm>
                <a:off x="6429388" y="2214554"/>
                <a:ext cx="1579680" cy="92333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anchor="ctr" anchorCtr="1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selects a random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є {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en-US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𝒏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8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8" y="2214554"/>
                <a:ext cx="1579680" cy="923330"/>
              </a:xfrm>
              <a:prstGeom prst="rect">
                <a:avLst/>
              </a:prstGeom>
              <a:blipFill rotWithShape="0">
                <a:blip r:embed="rId6"/>
                <a:stretch>
                  <a:fillRect t="-3268" b="-5882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3124200" y="2743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9" name="Text Box 11"/>
              <p:cNvSpPr txBox="1">
                <a:spLocks noChangeArrowheads="1"/>
              </p:cNvSpPr>
              <p:nvPr/>
            </p:nvSpPr>
            <p:spPr bwMode="auto">
              <a:xfrm>
                <a:off x="4419600" y="2514600"/>
                <a:ext cx="339725" cy="369332"/>
              </a:xfrm>
              <a:prstGeom prst="rect">
                <a:avLst/>
              </a:prstGeom>
              <a:solidFill>
                <a:srgbClr val="F4FAF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81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514600"/>
                <a:ext cx="33972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21" name="Text Box 13"/>
              <p:cNvSpPr txBox="1">
                <a:spLocks noChangeArrowheads="1"/>
              </p:cNvSpPr>
              <p:nvPr/>
            </p:nvSpPr>
            <p:spPr bwMode="auto">
              <a:xfrm>
                <a:off x="831576" y="3857628"/>
                <a:ext cx="1758816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it-IT" dirty="0"/>
                  <a:t>outputs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82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576" y="3857628"/>
                <a:ext cx="175881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62" t="-9677" r="-344" b="-2258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822" name="Text Box 14"/>
              <p:cNvSpPr txBox="1">
                <a:spLocks noChangeArrowheads="1"/>
              </p:cNvSpPr>
              <p:nvPr/>
            </p:nvSpPr>
            <p:spPr bwMode="auto">
              <a:xfrm>
                <a:off x="609600" y="5105400"/>
                <a:ext cx="786447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dirty="0" smtClean="0"/>
                  <a:t>We say that adversary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breaks the function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dirty="0" smtClean="0"/>
                  <a:t>.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82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105400"/>
                <a:ext cx="7864475" cy="954107"/>
              </a:xfrm>
              <a:prstGeom prst="rect">
                <a:avLst/>
              </a:prstGeom>
              <a:blipFill rotWithShape="0">
                <a:blip r:embed="rId9"/>
                <a:stretch>
                  <a:fillRect t="-7051" r="-78" b="-448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823" name="AutoShape 15"/>
          <p:cNvCxnSpPr>
            <a:cxnSpLocks noChangeShapeType="1"/>
            <a:stCxn id="119815" idx="2"/>
          </p:cNvCxnSpPr>
          <p:nvPr/>
        </p:nvCxnSpPr>
        <p:spPr bwMode="auto">
          <a:xfrm flipH="1">
            <a:off x="7391400" y="1559959"/>
            <a:ext cx="13494" cy="649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  <p:bldP spid="119817" grpId="0" animBg="1"/>
      <p:bldP spid="119818" grpId="0" animBg="1"/>
      <p:bldP spid="119819" grpId="0" animBg="1"/>
      <p:bldP spid="119821" grpId="0" animBg="1"/>
      <p:bldP spid="1198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2209800"/>
                <a:ext cx="7772400" cy="76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</a:t>
                </a:r>
                <a:r>
                  <a:rPr lang="en-US" b="1" dirty="0">
                    <a:solidFill>
                      <a:srgbClr val="008000"/>
                    </a:solidFill>
                  </a:rPr>
                  <a:t>collision-resistant hash function</a:t>
                </a:r>
                <a:r>
                  <a:rPr lang="en-US" dirty="0"/>
                  <a:t> if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12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2209800"/>
                <a:ext cx="7772400" cy="762000"/>
              </a:xfrm>
              <a:blipFill rotWithShape="0">
                <a:blip r:embed="rId3"/>
                <a:stretch>
                  <a:fillRect t="-144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4235" y="190500"/>
            <a:ext cx="8946777" cy="1143000"/>
          </a:xfrm>
          <a:noFill/>
          <a:ln/>
        </p:spPr>
        <p:txBody>
          <a:bodyPr>
            <a:normAutofit/>
          </a:bodyPr>
          <a:lstStyle/>
          <a:p>
            <a:r>
              <a:rPr lang="it-IT" sz="3300" dirty="0"/>
              <a:t>Hash functions – the security  definition [2/2]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837" name="Text Box 5"/>
              <p:cNvSpPr txBox="1">
                <a:spLocks noChangeArrowheads="1"/>
              </p:cNvSpPr>
              <p:nvPr/>
            </p:nvSpPr>
            <p:spPr bwMode="auto">
              <a:xfrm>
                <a:off x="1048421" y="2965281"/>
                <a:ext cx="1229824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it-IT" sz="9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83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21" y="2965281"/>
                <a:ext cx="1229824" cy="15696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838" name="Text Box 6"/>
              <p:cNvSpPr txBox="1">
                <a:spLocks noChangeArrowheads="1"/>
              </p:cNvSpPr>
              <p:nvPr/>
            </p:nvSpPr>
            <p:spPr bwMode="auto">
              <a:xfrm>
                <a:off x="438350" y="4374379"/>
                <a:ext cx="2361801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polynomial-time</a:t>
                </a:r>
                <a:br>
                  <a:rPr lang="en-US" sz="2400" dirty="0"/>
                </a:br>
                <a:r>
                  <a:rPr lang="en-US" sz="2400" dirty="0"/>
                  <a:t>adversary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83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350" y="4374379"/>
                <a:ext cx="2361801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4134" t="-5882" r="-3618" b="-16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839" name="Text Box 7"/>
              <p:cNvSpPr txBox="1">
                <a:spLocks noChangeArrowheads="1"/>
              </p:cNvSpPr>
              <p:nvPr/>
            </p:nvSpPr>
            <p:spPr bwMode="auto">
              <a:xfrm>
                <a:off x="2277932" y="3432259"/>
                <a:ext cx="6019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𝐛𝐫𝐞𝐚𝐤𝐬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negligible</a:t>
                </a:r>
                <a:endParaRPr lang="it-IT" sz="2000" dirty="0"/>
              </a:p>
            </p:txBody>
          </p:sp>
        </mc:Choice>
        <mc:Fallback xmlns="">
          <p:sp>
            <p:nvSpPr>
              <p:cNvPr id="12083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932" y="3432259"/>
                <a:ext cx="6019800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3542" b="-33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1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3461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weaker requirement: </a:t>
            </a:r>
            <a:r>
              <a:rPr lang="en-US" sz="3600" b="1" dirty="0" smtClean="0">
                <a:solidFill>
                  <a:srgbClr val="7030A0"/>
                </a:solidFill>
              </a:rPr>
              <a:t>pre-image resistance 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32474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Intuitively</a:t>
                </a:r>
                <a:r>
                  <a:rPr lang="en-US" dirty="0" smtClean="0"/>
                  <a:t>: “it’s hard to find a pre-image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dirty="0" smtClean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Main difference: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324743"/>
              </a:xfrm>
              <a:blipFill rotWithShape="0">
                <a:blip r:embed="rId9"/>
                <a:stretch>
                  <a:fillRect l="-1333" t="-10599" b="-92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8031" y="2984938"/>
            <a:ext cx="2412764" cy="2214578"/>
          </a:xfrm>
          <a:prstGeom prst="rect">
            <a:avLst/>
          </a:prstGeom>
          <a:noFill/>
        </p:spPr>
      </p:pic>
      <p:pic>
        <p:nvPicPr>
          <p:cNvPr id="5" name="Picture 6" descr="MCj0423848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4071" y="3284984"/>
            <a:ext cx="1457325" cy="1600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7444378" y="1967359"/>
                <a:ext cx="455574" cy="362984"/>
              </a:xfrm>
              <a:prstGeom prst="rect">
                <a:avLst/>
              </a:prstGeom>
              <a:solidFill>
                <a:srgbClr val="F4FAF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it-IT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44378" y="1967359"/>
                <a:ext cx="455574" cy="3629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>
                <a:off x="6699027" y="2984938"/>
                <a:ext cx="1919288" cy="92333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>
                <a:spAutoFit/>
              </a:bodyPr>
              <a:lstStyle/>
              <a:p>
                <a:r>
                  <a:rPr lang="it-IT" b="1" dirty="0" smtClean="0">
                    <a:solidFill>
                      <a:srgbClr val="00B050"/>
                    </a:solidFill>
                  </a:rPr>
                  <a:t>selects random</a:t>
                </a:r>
              </a:p>
              <a:p>
                <a:pPr algn="ctr"/>
                <a:r>
                  <a:rPr lang="it-IT" b="1" dirty="0" smtClean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i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>
                    <a:cs typeface="Arial" pitchFamily="34" charset="0"/>
                  </a:rPr>
                  <a:t> </a:t>
                </a:r>
                <a:endParaRPr lang="it-IT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027" y="2984938"/>
                <a:ext cx="1919288" cy="923330"/>
              </a:xfrm>
              <a:prstGeom prst="rect">
                <a:avLst/>
              </a:prstGeom>
              <a:blipFill rotWithShape="0">
                <a:blip r:embed="rId13"/>
                <a:stretch>
                  <a:fillRect t="-3947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3391471" y="3513584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4294006" y="3284984"/>
                <a:ext cx="1152127" cy="369332"/>
              </a:xfrm>
              <a:prstGeom prst="rect">
                <a:avLst/>
              </a:prstGeom>
              <a:solidFill>
                <a:srgbClr val="F4FAF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4006" y="3284984"/>
                <a:ext cx="1152127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1340128" y="4628012"/>
                <a:ext cx="127624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it-IT" dirty="0" smtClean="0"/>
                  <a:t>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0128" y="4628012"/>
                <a:ext cx="127624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3791"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AutoShape 15"/>
          <p:cNvCxnSpPr>
            <a:cxnSpLocks noChangeShapeType="1"/>
            <a:stCxn id="6" idx="2"/>
          </p:cNvCxnSpPr>
          <p:nvPr/>
        </p:nvCxnSpPr>
        <p:spPr bwMode="auto">
          <a:xfrm flipH="1">
            <a:off x="7658671" y="2330343"/>
            <a:ext cx="13494" cy="649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611560" y="5545966"/>
                <a:ext cx="786447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sz="2800" dirty="0" smtClean="0"/>
                  <a:t>We say that adversary </a:t>
                </a:r>
                <a:r>
                  <a:rPr lang="it-IT" sz="2800" b="1" i="1" dirty="0">
                    <a:solidFill>
                      <a:srgbClr val="FF0000"/>
                    </a:solidFill>
                  </a:rPr>
                  <a:t>A</a:t>
                </a:r>
                <a:r>
                  <a:rPr lang="it-IT" sz="2800" dirty="0"/>
                  <a:t> breaks the </a:t>
                </a:r>
                <a:r>
                  <a:rPr lang="it-IT" sz="2800" dirty="0" smtClean="0"/>
                  <a:t>function</a:t>
                </a:r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it-IT" sz="3200" dirty="0" smtClean="0"/>
                  <a:t> </a:t>
                </a:r>
                <a:r>
                  <a:rPr lang="it-IT" sz="2800" dirty="0" smtClean="0"/>
                  <a:t>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4400" b="1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545966"/>
                <a:ext cx="7864475" cy="1015663"/>
              </a:xfrm>
              <a:prstGeom prst="rect">
                <a:avLst/>
              </a:prstGeom>
              <a:blipFill rotWithShape="0">
                <a:blip r:embed="rId16"/>
                <a:stretch>
                  <a:fillRect l="-1550" t="-180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8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52" y="262110"/>
            <a:ext cx="7980780" cy="923153"/>
          </a:xfrm>
        </p:spPr>
        <p:txBody>
          <a:bodyPr>
            <a:noAutofit/>
          </a:bodyPr>
          <a:lstStyle/>
          <a:p>
            <a:r>
              <a:rPr lang="en-US" sz="3600" dirty="0" smtClean="0"/>
              <a:t>Yet another requirement:</a:t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second pre-image resistance </a:t>
            </a:r>
            <a:endParaRPr lang="en-US" sz="36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4822"/>
                <a:ext cx="8229600" cy="13247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0070C0"/>
                    </a:solidFill>
                  </a:rPr>
                  <a:t>Intuitively</a:t>
                </a:r>
                <a:r>
                  <a:rPr lang="en-US" sz="2400" dirty="0" smtClean="0"/>
                  <a:t>: “it’s hard to find a second pre-image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</m:oMath>
                </a14:m>
                <a:r>
                  <a:rPr lang="en-US" sz="2400" dirty="0" smtClean="0"/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4822"/>
                <a:ext cx="8229600" cy="1324743"/>
              </a:xfrm>
              <a:blipFill rotWithShape="0">
                <a:blip r:embed="rId3"/>
                <a:stretch>
                  <a:fillRect l="-1111" t="-64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Stefan\AppData\Local\Microsoft\Windows\Temporary Internet Files\Content.IE5\QMMGVNV4\MCBD19647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031" y="2984938"/>
            <a:ext cx="2412764" cy="2214578"/>
          </a:xfrm>
          <a:prstGeom prst="rect">
            <a:avLst/>
          </a:prstGeom>
          <a:noFill/>
        </p:spPr>
      </p:pic>
      <p:pic>
        <p:nvPicPr>
          <p:cNvPr id="5" name="Picture 6" descr="MCj042384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4071" y="3284984"/>
            <a:ext cx="1457325" cy="16002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7406490" y="2178113"/>
                <a:ext cx="474745" cy="362984"/>
              </a:xfrm>
              <a:prstGeom prst="rect">
                <a:avLst/>
              </a:prstGeom>
              <a:solidFill>
                <a:srgbClr val="F4FAF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6490" y="2178113"/>
                <a:ext cx="474745" cy="362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"/>
              <p:cNvSpPr txBox="1">
                <a:spLocks noChangeArrowheads="1"/>
              </p:cNvSpPr>
              <p:nvPr/>
            </p:nvSpPr>
            <p:spPr bwMode="auto">
              <a:xfrm>
                <a:off x="6696659" y="2984938"/>
                <a:ext cx="1919288" cy="92333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 anchorCtr="1">
                <a:spAutoFit/>
              </a:bodyPr>
              <a:lstStyle/>
              <a:p>
                <a:r>
                  <a:rPr lang="it-IT" b="1" dirty="0" smtClean="0">
                    <a:solidFill>
                      <a:srgbClr val="00B050"/>
                    </a:solidFill>
                  </a:rPr>
                  <a:t>selects random</a:t>
                </a:r>
              </a:p>
              <a:p>
                <a:pPr algn="ctr"/>
                <a:r>
                  <a:rPr lang="it-IT" b="1" dirty="0" smtClean="0">
                    <a:solidFill>
                      <a:srgbClr val="9933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b="1" i="1" dirty="0" smtClean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>
                    <a:cs typeface="Arial" pitchFamily="34" charset="0"/>
                  </a:rPr>
                  <a:t> </a:t>
                </a:r>
                <a:endParaRPr lang="it-IT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6659" y="2984938"/>
                <a:ext cx="1919288" cy="923330"/>
              </a:xfrm>
              <a:prstGeom prst="rect">
                <a:avLst/>
              </a:prstGeom>
              <a:blipFill rotWithShape="0">
                <a:blip r:embed="rId7"/>
                <a:stretch>
                  <a:fillRect t="-3947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3391471" y="3513584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4427985" y="3284984"/>
                <a:ext cx="598612" cy="369332"/>
              </a:xfrm>
              <a:prstGeom prst="rect">
                <a:avLst/>
              </a:prstGeom>
              <a:solidFill>
                <a:srgbClr val="F4FAFA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5" y="3284984"/>
                <a:ext cx="59861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1340128" y="4628012"/>
                <a:ext cx="1276247" cy="36933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/>
                <a:r>
                  <a:rPr lang="it-IT" dirty="0" smtClean="0"/>
                  <a:t>outputs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it-IT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0128" y="4628012"/>
                <a:ext cx="127624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791" t="-7937" b="-20635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AutoShape 15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7643863" y="2541097"/>
            <a:ext cx="12440" cy="443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537804" y="5428116"/>
                <a:ext cx="786447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sz="2800" dirty="0" smtClean="0"/>
                  <a:t>We say that adversary </a:t>
                </a:r>
                <a:r>
                  <a:rPr lang="it-IT" sz="2800" b="1" i="1" dirty="0">
                    <a:solidFill>
                      <a:srgbClr val="FF0000"/>
                    </a:solidFill>
                  </a:rPr>
                  <a:t>A</a:t>
                </a:r>
                <a:r>
                  <a:rPr lang="it-IT" sz="2800" dirty="0"/>
                  <a:t> breaks the </a:t>
                </a:r>
                <a:r>
                  <a:rPr lang="it-IT" sz="2800" dirty="0" smtClean="0"/>
                  <a:t>function</a:t>
                </a:r>
                <a:r>
                  <a:rPr lang="it-IT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it-IT" sz="3200" dirty="0" smtClean="0"/>
                  <a:t> </a:t>
                </a:r>
                <a:r>
                  <a:rPr lang="it-IT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it-IT" sz="28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it-IT" sz="28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4400" b="1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04" y="5428116"/>
                <a:ext cx="7864475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1550" t="-1198" b="-15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4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Secure communication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5918" y="2714620"/>
          <a:ext cx="6643734" cy="1925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encryption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authentication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private</a:t>
                      </a:r>
                      <a:r>
                        <a:rPr lang="en-US" b="1" baseline="0" dirty="0" smtClean="0"/>
                        <a:t>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encryption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key authentication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9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key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public key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71934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71934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286512" y="3500438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86512" y="4143380"/>
            <a:ext cx="301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pic>
        <p:nvPicPr>
          <p:cNvPr id="12" name="Picture 2" descr="C:\Users\Stefan\AppData\Local\Microsoft\Windows\Temporary Internet Files\Content.IE5\VFSGDNK1\MCj04346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143248"/>
            <a:ext cx="563561" cy="744131"/>
          </a:xfrm>
          <a:prstGeom prst="rect">
            <a:avLst/>
          </a:prstGeom>
          <a:noFill/>
        </p:spPr>
      </p:pic>
      <p:sp>
        <p:nvSpPr>
          <p:cNvPr id="6" name="Rounded Rectangular Callout 5"/>
          <p:cNvSpPr/>
          <p:nvPr/>
        </p:nvSpPr>
        <p:spPr>
          <a:xfrm>
            <a:off x="2511911" y="5185186"/>
            <a:ext cx="4620409" cy="1145689"/>
          </a:xfrm>
          <a:prstGeom prst="wedgeRoundRectCallout">
            <a:avLst>
              <a:gd name="adj1" fmla="val 31765"/>
              <a:gd name="adj2" fmla="val -16731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 will discus this on the next lecture, but first, we talk about the hash functions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911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implications hold: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75431" y="2492896"/>
                <a:ext cx="4608512" cy="6480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collision resistant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31" y="2492896"/>
                <a:ext cx="4608512" cy="648072"/>
              </a:xfrm>
              <a:prstGeom prst="rect">
                <a:avLst/>
              </a:prstGeom>
              <a:blipFill rotWithShape="0">
                <a:blip r:embed="rId5"/>
                <a:stretch>
                  <a:fillRect b="-6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75431" y="3924720"/>
                <a:ext cx="4608512" cy="6480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second preimage resistant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31" y="3924720"/>
                <a:ext cx="4608512" cy="648072"/>
              </a:xfrm>
              <a:prstGeom prst="rect">
                <a:avLst/>
              </a:prstGeom>
              <a:blipFill rotWithShape="0"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75431" y="5356543"/>
                <a:ext cx="4608512" cy="64807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400" dirty="0" smtClean="0"/>
                  <a:t> is pre-image resistant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431" y="5356543"/>
                <a:ext cx="4608512" cy="648072"/>
              </a:xfrm>
              <a:prstGeom prst="rect">
                <a:avLst/>
              </a:prstGeom>
              <a:blipFill rotWithShape="0"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4537371" y="3223660"/>
            <a:ext cx="484632" cy="6183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537371" y="4655484"/>
            <a:ext cx="484632" cy="61836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4336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collision-resilient hash functions belong to </a:t>
            </a:r>
            <a:r>
              <a:rPr lang="en-US" dirty="0" err="1" smtClean="0"/>
              <a:t>minicrypt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714884"/>
            <a:ext cx="8001056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[D. Simon: Finding Collisions on a One-Way Street: Can Secure Hash Functions Be Based on General Assumptions? 1998]</a:t>
            </a:r>
            <a:r>
              <a:rPr lang="en-US" dirty="0" smtClean="0"/>
              <a:t>:</a:t>
            </a:r>
            <a:endParaRPr lang="en-US" b="1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en-US" dirty="0" smtClean="0"/>
              <a:t>there is no “black-box reduction”.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0298" y="1643050"/>
            <a:ext cx="34290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000" dirty="0" smtClean="0"/>
              <a:t>collision-resilient hash functions exist</a:t>
            </a:r>
            <a:endParaRPr lang="en-US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0298" y="3506932"/>
            <a:ext cx="342902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>
              <a:buFontTx/>
              <a:buNone/>
            </a:pPr>
            <a:r>
              <a:rPr lang="en-US" sz="2000" dirty="0" smtClean="0"/>
              <a:t>one-way functions</a:t>
            </a:r>
          </a:p>
          <a:p>
            <a:pPr marL="609600" indent="-609600" algn="ctr">
              <a:buFontTx/>
              <a:buNone/>
            </a:pPr>
            <a:r>
              <a:rPr lang="en-US" sz="2000" dirty="0" smtClean="0"/>
              <a:t>exist</a:t>
            </a:r>
            <a:endParaRPr lang="en-US" sz="20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5400000">
            <a:off x="3630017" y="2727909"/>
            <a:ext cx="769531" cy="457200"/>
          </a:xfrm>
          <a:prstGeom prst="rightArrow">
            <a:avLst>
              <a:gd name="adj1" fmla="val 50000"/>
              <a:gd name="adj2" fmla="val 7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16200000">
            <a:off x="4272958" y="2727910"/>
            <a:ext cx="769531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>
              <a:lumMod val="9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4286248" y="2214554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5929322" y="2571744"/>
            <a:ext cx="2071702" cy="428628"/>
          </a:xfrm>
          <a:prstGeom prst="wedgeRectCallout">
            <a:avLst>
              <a:gd name="adj1" fmla="val -103790"/>
              <a:gd name="adj2" fmla="val 897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open problem</a:t>
            </a:r>
            <a:endParaRPr lang="en-US" b="1" dirty="0"/>
          </a:p>
        </p:txBody>
      </p:sp>
      <p:sp>
        <p:nvSpPr>
          <p:cNvPr id="15" name="Pentagon 14"/>
          <p:cNvSpPr/>
          <p:nvPr/>
        </p:nvSpPr>
        <p:spPr>
          <a:xfrm>
            <a:off x="571472" y="2643182"/>
            <a:ext cx="2643206" cy="642942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easy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3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35" y="2328020"/>
            <a:ext cx="6929486" cy="22086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and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Hash function design paradigms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Merkle-Damg</a:t>
            </a:r>
            <a:r>
              <a:rPr lang="en-US" dirty="0">
                <a:cs typeface="Arial" pitchFamily="34" charset="0"/>
              </a:rPr>
              <a:t>å</a:t>
            </a:r>
            <a:r>
              <a:rPr lang="it-IT" dirty="0"/>
              <a:t>rd </a:t>
            </a:r>
            <a:r>
              <a:rPr lang="it-IT" dirty="0" smtClean="0"/>
              <a:t>transform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Sponge </a:t>
            </a:r>
            <a:r>
              <a:rPr lang="it-IT" dirty="0" smtClean="0"/>
              <a:t>construction</a:t>
            </a: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500034" y="3143733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sz="4000"/>
              <a:t>A common method for constructing hash functions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58200" cy="5562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dirty="0" smtClean="0"/>
              <a:t>Construct a “</a:t>
            </a:r>
            <a:r>
              <a:rPr lang="en-US" sz="2400" b="1" i="1" dirty="0" smtClean="0"/>
              <a:t>fixed-input-length</a:t>
            </a:r>
            <a:r>
              <a:rPr lang="en-US" sz="2400" dirty="0" smtClean="0"/>
              <a:t>” collision-resistant hash function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Call it: a collision-resistant </a:t>
            </a:r>
            <a:r>
              <a:rPr lang="en-US" sz="2400" b="1" dirty="0" smtClean="0">
                <a:solidFill>
                  <a:srgbClr val="0070C0"/>
                </a:solidFill>
              </a:rPr>
              <a:t>compression function</a:t>
            </a:r>
            <a:r>
              <a:rPr lang="en-US" sz="2400" dirty="0" smtClean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2400" dirty="0" smtClean="0"/>
              <a:t>Use it to construct a hash function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0" name="AutoShape 4"/>
              <p:cNvSpPr>
                <a:spLocks noChangeArrowheads="1"/>
              </p:cNvSpPr>
              <p:nvPr/>
            </p:nvSpPr>
            <p:spPr bwMode="auto">
              <a:xfrm rot="10800000">
                <a:off x="2516188" y="3276600"/>
                <a:ext cx="4648200" cy="944563"/>
              </a:xfrm>
              <a:custGeom>
                <a:avLst/>
                <a:gdLst>
                  <a:gd name="G0" fmla="+- 5739 0 0"/>
                  <a:gd name="G1" fmla="+- 21600 0 5739"/>
                  <a:gd name="G2" fmla="*/ 5739 1 2"/>
                  <a:gd name="G3" fmla="+- 21600 0 G2"/>
                  <a:gd name="G4" fmla="+/ 5739 21600 2"/>
                  <a:gd name="G5" fmla="+/ G1 0 2"/>
                  <a:gd name="G6" fmla="*/ 21600 21600 5739"/>
                  <a:gd name="G7" fmla="*/ G6 1 2"/>
                  <a:gd name="G8" fmla="+- 21600 0 G7"/>
                  <a:gd name="G9" fmla="*/ 21600 1 2"/>
                  <a:gd name="G10" fmla="+- 5739 0 G9"/>
                  <a:gd name="G11" fmla="?: G10 G8 0"/>
                  <a:gd name="G12" fmla="?: G10 G7 21600"/>
                  <a:gd name="T0" fmla="*/ 18730 w 21600"/>
                  <a:gd name="T1" fmla="*/ 10800 h 21600"/>
                  <a:gd name="T2" fmla="*/ 10800 w 21600"/>
                  <a:gd name="T3" fmla="*/ 21600 h 21600"/>
                  <a:gd name="T4" fmla="*/ 2870 w 21600"/>
                  <a:gd name="T5" fmla="*/ 10800 h 21600"/>
                  <a:gd name="T6" fmla="*/ 10800 w 21600"/>
                  <a:gd name="T7" fmla="*/ 0 h 21600"/>
                  <a:gd name="T8" fmla="*/ 4670 w 21600"/>
                  <a:gd name="T9" fmla="*/ 4670 h 21600"/>
                  <a:gd name="T10" fmla="*/ 16930 w 21600"/>
                  <a:gd name="T11" fmla="*/ 1693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739" y="21600"/>
                    </a:lnTo>
                    <a:lnTo>
                      <a:pt x="158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p>
                      </m:sSup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24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2400" b="1" baseline="30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6980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2516188" y="3276600"/>
                <a:ext cx="4648200" cy="944563"/>
              </a:xfrm>
              <a:custGeom>
                <a:avLst/>
                <a:gdLst>
                  <a:gd name="G0" fmla="+- 5739 0 0"/>
                  <a:gd name="G1" fmla="+- 21600 0 5739"/>
                  <a:gd name="G2" fmla="*/ 5739 1 2"/>
                  <a:gd name="G3" fmla="+- 21600 0 G2"/>
                  <a:gd name="G4" fmla="+/ 5739 21600 2"/>
                  <a:gd name="G5" fmla="+/ G1 0 2"/>
                  <a:gd name="G6" fmla="*/ 21600 21600 5739"/>
                  <a:gd name="G7" fmla="*/ G6 1 2"/>
                  <a:gd name="G8" fmla="+- 21600 0 G7"/>
                  <a:gd name="G9" fmla="*/ 21600 1 2"/>
                  <a:gd name="G10" fmla="+- 5739 0 G9"/>
                  <a:gd name="G11" fmla="?: G10 G8 0"/>
                  <a:gd name="G12" fmla="?: G10 G7 21600"/>
                  <a:gd name="T0" fmla="*/ 18730 w 21600"/>
                  <a:gd name="T1" fmla="*/ 10800 h 21600"/>
                  <a:gd name="T2" fmla="*/ 10800 w 21600"/>
                  <a:gd name="T3" fmla="*/ 21600 h 21600"/>
                  <a:gd name="T4" fmla="*/ 2870 w 21600"/>
                  <a:gd name="T5" fmla="*/ 10800 h 21600"/>
                  <a:gd name="T6" fmla="*/ 10800 w 21600"/>
                  <a:gd name="T7" fmla="*/ 0 h 21600"/>
                  <a:gd name="T8" fmla="*/ 4670 w 21600"/>
                  <a:gd name="T9" fmla="*/ 4670 h 21600"/>
                  <a:gd name="T10" fmla="*/ 16930 w 21600"/>
                  <a:gd name="T11" fmla="*/ 1693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739" y="21600"/>
                    </a:lnTo>
                    <a:lnTo>
                      <a:pt x="1586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981" name="Rectangle 5"/>
              <p:cNvSpPr>
                <a:spLocks noChangeArrowheads="1"/>
              </p:cNvSpPr>
              <p:nvPr/>
            </p:nvSpPr>
            <p:spPr bwMode="auto">
              <a:xfrm>
                <a:off x="3810000" y="2743200"/>
                <a:ext cx="2057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98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2743200"/>
                <a:ext cx="2057400" cy="457200"/>
              </a:xfrm>
              <a:prstGeom prst="rect">
                <a:avLst/>
              </a:prstGeom>
              <a:blipFill rotWithShape="0">
                <a:blip r:embed="rId4"/>
                <a:stretch>
                  <a:fillRect b="-779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982" name="Rectangle 6"/>
              <p:cNvSpPr>
                <a:spLocks noChangeArrowheads="1"/>
              </p:cNvSpPr>
              <p:nvPr/>
            </p:nvSpPr>
            <p:spPr bwMode="auto">
              <a:xfrm>
                <a:off x="2514600" y="4292600"/>
                <a:ext cx="46482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98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292600"/>
                <a:ext cx="4648200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3" name="Line 7"/>
          <p:cNvSpPr>
            <a:spLocks noChangeShapeType="1"/>
          </p:cNvSpPr>
          <p:nvPr/>
        </p:nvSpPr>
        <p:spPr bwMode="auto">
          <a:xfrm flipH="1">
            <a:off x="3810000" y="2514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5257800" y="2514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38100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58674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87" name="Text Box 11"/>
              <p:cNvSpPr txBox="1">
                <a:spLocks noChangeArrowheads="1"/>
              </p:cNvSpPr>
              <p:nvPr/>
            </p:nvSpPr>
            <p:spPr bwMode="auto">
              <a:xfrm>
                <a:off x="4643438" y="2276475"/>
                <a:ext cx="3658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98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3438" y="2276475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988" name="Line 12"/>
          <p:cNvSpPr>
            <a:spLocks noChangeShapeType="1"/>
          </p:cNvSpPr>
          <p:nvPr/>
        </p:nvSpPr>
        <p:spPr bwMode="auto">
          <a:xfrm flipH="1">
            <a:off x="2514600" y="5054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>
            <a:off x="5486400" y="5054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>
            <a:off x="2514600" y="497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>
            <a:off x="7162800" y="497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92" name="Text Box 16"/>
              <p:cNvSpPr txBox="1">
                <a:spLocks noChangeArrowheads="1"/>
              </p:cNvSpPr>
              <p:nvPr/>
            </p:nvSpPr>
            <p:spPr bwMode="auto">
              <a:xfrm>
                <a:off x="4643438" y="4873625"/>
                <a:ext cx="67197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·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99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3438" y="4873625"/>
                <a:ext cx="67197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1" grpId="0" animBg="1"/>
      <p:bldP spid="126982" grpId="0" animBg="1"/>
      <p:bldP spid="126983" grpId="0" animBg="1"/>
      <p:bldP spid="126984" grpId="0" animBg="1"/>
      <p:bldP spid="126985" grpId="0" animBg="1"/>
      <p:bldP spid="126986" grpId="0" animBg="1"/>
      <p:bldP spid="126987" grpId="0"/>
      <p:bldP spid="126988" grpId="0" animBg="1"/>
      <p:bldP spid="126989" grpId="0" animBg="1"/>
      <p:bldP spid="126990" grpId="0" animBg="1"/>
      <p:bldP spid="126991" grpId="0" animBg="1"/>
      <p:bldP spid="1269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/>
              <a:t>An idea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12" name="Rectangle 4"/>
              <p:cNvSpPr>
                <a:spLocks noChangeArrowheads="1"/>
              </p:cNvSpPr>
              <p:nvPr/>
            </p:nvSpPr>
            <p:spPr bwMode="auto">
              <a:xfrm>
                <a:off x="1116013" y="1484313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1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1484313"/>
                <a:ext cx="5181600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2976" y="2714620"/>
            <a:ext cx="914400" cy="2532807"/>
            <a:chOff x="1104" y="1728"/>
            <a:chExt cx="912" cy="1174"/>
          </a:xfrm>
        </p:grpSpPr>
        <p:sp>
          <p:nvSpPr>
            <p:cNvPr id="145414" name="Freeform 6"/>
            <p:cNvSpPr>
              <a:spLocks/>
            </p:cNvSpPr>
            <p:nvPr/>
          </p:nvSpPr>
          <p:spPr bwMode="auto">
            <a:xfrm>
              <a:off x="1104" y="1728"/>
              <a:ext cx="912" cy="1174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4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81" y="2364"/>
                  <a:ext cx="320" cy="243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541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2364"/>
                  <a:ext cx="320" cy="24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411413" y="2808288"/>
            <a:ext cx="890587" cy="2438400"/>
            <a:chOff x="1104" y="1728"/>
            <a:chExt cx="912" cy="1200"/>
          </a:xfrm>
        </p:grpSpPr>
        <p:sp>
          <p:nvSpPr>
            <p:cNvPr id="145417" name="Freeform 9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4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52" y="2356"/>
                  <a:ext cx="503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5418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2" y="2356"/>
                  <a:ext cx="503" cy="25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422" name="Rectangle 14"/>
              <p:cNvSpPr>
                <a:spLocks noChangeArrowheads="1"/>
              </p:cNvSpPr>
              <p:nvPr/>
            </p:nvSpPr>
            <p:spPr bwMode="auto">
              <a:xfrm>
                <a:off x="1116013" y="2046288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2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6013" y="2046288"/>
                <a:ext cx="1295400" cy="457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535613" y="2808288"/>
            <a:ext cx="914400" cy="2438400"/>
            <a:chOff x="1104" y="1728"/>
            <a:chExt cx="912" cy="1200"/>
          </a:xfrm>
        </p:grpSpPr>
        <p:sp>
          <p:nvSpPr>
            <p:cNvPr id="145424" name="Freeform 16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4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77" y="2358"/>
                  <a:ext cx="343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5425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7" y="2358"/>
                  <a:ext cx="343" cy="2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426" name="Rectangle 18"/>
              <p:cNvSpPr>
                <a:spLocks noChangeArrowheads="1"/>
              </p:cNvSpPr>
              <p:nvPr/>
            </p:nvSpPr>
            <p:spPr bwMode="auto">
              <a:xfrm>
                <a:off x="2411413" y="2046288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413" y="2046288"/>
                <a:ext cx="1295400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427" name="Rectangle 19"/>
              <p:cNvSpPr>
                <a:spLocks noChangeArrowheads="1"/>
              </p:cNvSpPr>
              <p:nvPr/>
            </p:nvSpPr>
            <p:spPr bwMode="auto">
              <a:xfrm>
                <a:off x="5535613" y="2046288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2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5613" y="2046288"/>
                <a:ext cx="1295400" cy="4572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29" name="AutoShape 21"/>
          <p:cNvSpPr>
            <a:spLocks noChangeArrowheads="1"/>
          </p:cNvSpPr>
          <p:nvPr/>
        </p:nvSpPr>
        <p:spPr bwMode="auto">
          <a:xfrm>
            <a:off x="2055865" y="4484688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0" name="AutoShape 22"/>
          <p:cNvSpPr>
            <a:spLocks noChangeArrowheads="1"/>
          </p:cNvSpPr>
          <p:nvPr/>
        </p:nvSpPr>
        <p:spPr bwMode="auto">
          <a:xfrm>
            <a:off x="3302000" y="4506913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1" name="AutoShape 23"/>
          <p:cNvSpPr>
            <a:spLocks noChangeArrowheads="1"/>
          </p:cNvSpPr>
          <p:nvPr/>
        </p:nvSpPr>
        <p:spPr bwMode="auto">
          <a:xfrm>
            <a:off x="5154613" y="4484688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2" name="AutoShape 24"/>
          <p:cNvSpPr>
            <a:spLocks noChangeArrowheads="1"/>
          </p:cNvSpPr>
          <p:nvPr/>
        </p:nvSpPr>
        <p:spPr bwMode="auto">
          <a:xfrm>
            <a:off x="6450013" y="4484688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AutoShape 25"/>
          <p:cNvSpPr>
            <a:spLocks noChangeArrowheads="1"/>
          </p:cNvSpPr>
          <p:nvPr/>
        </p:nvSpPr>
        <p:spPr bwMode="auto">
          <a:xfrm rot="5983297" flipV="1">
            <a:off x="255588" y="2309813"/>
            <a:ext cx="1601787" cy="1220787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4" name="AutoShape 26"/>
          <p:cNvSpPr>
            <a:spLocks noChangeArrowheads="1"/>
          </p:cNvSpPr>
          <p:nvPr/>
        </p:nvSpPr>
        <p:spPr bwMode="auto">
          <a:xfrm rot="5983297" flipV="1">
            <a:off x="1547813" y="2351088"/>
            <a:ext cx="1638300" cy="12573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AutoShape 27"/>
          <p:cNvSpPr>
            <a:spLocks noChangeArrowheads="1"/>
          </p:cNvSpPr>
          <p:nvPr/>
        </p:nvSpPr>
        <p:spPr bwMode="auto">
          <a:xfrm rot="5983297" flipV="1">
            <a:off x="4675188" y="2309813"/>
            <a:ext cx="1600200" cy="12192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37" name="Rectangle 29"/>
              <p:cNvSpPr>
                <a:spLocks noChangeArrowheads="1"/>
              </p:cNvSpPr>
              <p:nvPr/>
            </p:nvSpPr>
            <p:spPr bwMode="auto">
              <a:xfrm>
                <a:off x="277813" y="4027488"/>
                <a:ext cx="457200" cy="1219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37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813" y="4027488"/>
                <a:ext cx="457200" cy="1219200"/>
              </a:xfrm>
              <a:prstGeom prst="rect">
                <a:avLst/>
              </a:prstGeom>
              <a:blipFill rotWithShape="0">
                <a:blip r:embed="rId10"/>
                <a:stretch>
                  <a:fillRect l="-129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38" name="AutoShape 30"/>
          <p:cNvSpPr>
            <a:spLocks noChangeArrowheads="1"/>
          </p:cNvSpPr>
          <p:nvPr/>
        </p:nvSpPr>
        <p:spPr bwMode="auto">
          <a:xfrm>
            <a:off x="735013" y="4484688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39" name="Rectangle 31"/>
              <p:cNvSpPr>
                <a:spLocks noChangeArrowheads="1"/>
              </p:cNvSpPr>
              <p:nvPr/>
            </p:nvSpPr>
            <p:spPr bwMode="auto">
              <a:xfrm>
                <a:off x="6297613" y="1484313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39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7613" y="1484313"/>
                <a:ext cx="533400" cy="457200"/>
              </a:xfrm>
              <a:prstGeom prst="rect">
                <a:avLst/>
              </a:prstGeom>
              <a:blipFill rotWithShape="0">
                <a:blip r:embed="rId11"/>
                <a:stretch>
                  <a:fillRect l="-333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40" name="AutoShape 32"/>
          <p:cNvSpPr>
            <a:spLocks noChangeArrowheads="1"/>
          </p:cNvSpPr>
          <p:nvPr/>
        </p:nvSpPr>
        <p:spPr bwMode="auto">
          <a:xfrm>
            <a:off x="6659563" y="549275"/>
            <a:ext cx="1981200" cy="609600"/>
          </a:xfrm>
          <a:prstGeom prst="wedgeRectCallout">
            <a:avLst>
              <a:gd name="adj1" fmla="val -44231"/>
              <a:gd name="adj2" fmla="val 106509"/>
            </a:avLst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800"/>
              <a:t>pad with zeroes</a:t>
            </a:r>
          </a:p>
          <a:p>
            <a:pPr algn="ctr"/>
            <a:r>
              <a:rPr lang="en-US" sz="1800"/>
              <a:t>if needed</a:t>
            </a:r>
          </a:p>
        </p:txBody>
      </p:sp>
      <p:sp>
        <p:nvSpPr>
          <p:cNvPr id="145441" name="Text Box 33"/>
          <p:cNvSpPr txBox="1">
            <a:spLocks noChangeArrowheads="1"/>
          </p:cNvSpPr>
          <p:nvPr/>
        </p:nvSpPr>
        <p:spPr bwMode="auto">
          <a:xfrm>
            <a:off x="4164013" y="3798888"/>
            <a:ext cx="60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  <p:sp>
        <p:nvSpPr>
          <p:cNvPr id="145442" name="Line 34"/>
          <p:cNvSpPr>
            <a:spLocks noChangeShapeType="1"/>
          </p:cNvSpPr>
          <p:nvPr/>
        </p:nvSpPr>
        <p:spPr bwMode="auto">
          <a:xfrm flipH="1">
            <a:off x="1192213" y="125571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43" name="Line 35"/>
          <p:cNvSpPr>
            <a:spLocks noChangeShapeType="1"/>
          </p:cNvSpPr>
          <p:nvPr/>
        </p:nvSpPr>
        <p:spPr bwMode="auto">
          <a:xfrm>
            <a:off x="3935413" y="125571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44" name="Line 36"/>
          <p:cNvSpPr>
            <a:spLocks noChangeShapeType="1"/>
          </p:cNvSpPr>
          <p:nvPr/>
        </p:nvSpPr>
        <p:spPr bwMode="auto">
          <a:xfrm>
            <a:off x="1192213" y="1179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5445" name="Line 37"/>
          <p:cNvSpPr>
            <a:spLocks noChangeShapeType="1"/>
          </p:cNvSpPr>
          <p:nvPr/>
        </p:nvSpPr>
        <p:spPr bwMode="auto">
          <a:xfrm>
            <a:off x="6297613" y="1179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46" name="Text Box 38"/>
              <p:cNvSpPr txBox="1">
                <a:spLocks noChangeArrowheads="1"/>
              </p:cNvSpPr>
              <p:nvPr/>
            </p:nvSpPr>
            <p:spPr bwMode="auto">
              <a:xfrm>
                <a:off x="3630613" y="1027113"/>
                <a:ext cx="332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46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0613" y="1027113"/>
                <a:ext cx="33214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447" name="Text Box 39"/>
              <p:cNvSpPr txBox="1">
                <a:spLocks noChangeArrowheads="1"/>
              </p:cNvSpPr>
              <p:nvPr/>
            </p:nvSpPr>
            <p:spPr bwMode="auto">
              <a:xfrm>
                <a:off x="2868613" y="2732088"/>
                <a:ext cx="1443023" cy="363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ru-RU" b="1" baseline="30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5447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8613" y="2732088"/>
                <a:ext cx="1443023" cy="363305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449" name="Text Box 41"/>
              <p:cNvSpPr txBox="1">
                <a:spLocks noChangeArrowheads="1"/>
              </p:cNvSpPr>
              <p:nvPr/>
            </p:nvSpPr>
            <p:spPr bwMode="auto">
              <a:xfrm>
                <a:off x="6588125" y="4437063"/>
                <a:ext cx="1219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4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125" y="4437063"/>
                <a:ext cx="1219200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50" name="AutoShape 42"/>
          <p:cNvSpPr>
            <a:spLocks noChangeArrowheads="1"/>
          </p:cNvSpPr>
          <p:nvPr/>
        </p:nvSpPr>
        <p:spPr bwMode="auto">
          <a:xfrm>
            <a:off x="493713" y="5503863"/>
            <a:ext cx="2232025" cy="446087"/>
          </a:xfrm>
          <a:prstGeom prst="wedgeRectCallout">
            <a:avLst>
              <a:gd name="adj1" fmla="val -52630"/>
              <a:gd name="adj2" fmla="val -113699"/>
            </a:avLst>
          </a:prstGeom>
          <a:solidFill>
            <a:srgbClr val="FDE9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2000" b="1"/>
              <a:t>can be arbitrary</a:t>
            </a: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395288" y="6092825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This doesn’t work...</a:t>
            </a:r>
            <a:endParaRPr lang="en-US"/>
          </a:p>
        </p:txBody>
      </p:sp>
      <p:sp>
        <p:nvSpPr>
          <p:cNvPr id="145452" name="Text Box 44"/>
          <p:cNvSpPr txBox="1">
            <a:spLocks noChangeArrowheads="1"/>
          </p:cNvSpPr>
          <p:nvPr/>
        </p:nvSpPr>
        <p:spPr bwMode="auto">
          <a:xfrm>
            <a:off x="4356100" y="1989138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0199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2" grpId="0" animBg="1"/>
      <p:bldP spid="145426" grpId="0" animBg="1"/>
      <p:bldP spid="145427" grpId="0" animBg="1"/>
      <p:bldP spid="145429" grpId="0" animBg="1"/>
      <p:bldP spid="145430" grpId="0" animBg="1"/>
      <p:bldP spid="145431" grpId="0" animBg="1"/>
      <p:bldP spid="145432" grpId="0" animBg="1"/>
      <p:bldP spid="145433" grpId="0" animBg="1"/>
      <p:bldP spid="145434" grpId="0" animBg="1"/>
      <p:bldP spid="145435" grpId="0" animBg="1"/>
      <p:bldP spid="145437" grpId="0" animBg="1"/>
      <p:bldP spid="145438" grpId="0" animBg="1"/>
      <p:bldP spid="145439" grpId="0" animBg="1"/>
      <p:bldP spid="145440" grpId="0" animBg="1"/>
      <p:bldP spid="145441" grpId="0"/>
      <p:bldP spid="145445" grpId="0" animBg="1"/>
      <p:bldP spid="145447" grpId="0"/>
      <p:bldP spid="145449" grpId="0"/>
      <p:bldP spid="145450" grpId="0" animBg="1"/>
      <p:bldP spid="145451" grpId="0"/>
      <p:bldP spid="1454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29" name="Rectangle 97"/>
          <p:cNvSpPr>
            <a:spLocks noChangeArrowheads="1"/>
          </p:cNvSpPr>
          <p:nvPr/>
        </p:nvSpPr>
        <p:spPr bwMode="auto">
          <a:xfrm>
            <a:off x="0" y="3863361"/>
            <a:ext cx="9144000" cy="3068637"/>
          </a:xfrm>
          <a:prstGeom prst="rect">
            <a:avLst/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r>
              <a:rPr lang="en-GB"/>
              <a:t>Why is it wrong?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504" name="Rectangle 72"/>
              <p:cNvSpPr>
                <a:spLocks noChangeArrowheads="1"/>
              </p:cNvSpPr>
              <p:nvPr/>
            </p:nvSpPr>
            <p:spPr bwMode="auto">
              <a:xfrm>
                <a:off x="1692275" y="1628775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04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1628775"/>
                <a:ext cx="5181600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05" name="Rectangle 73"/>
              <p:cNvSpPr>
                <a:spLocks noChangeArrowheads="1"/>
              </p:cNvSpPr>
              <p:nvPr/>
            </p:nvSpPr>
            <p:spPr bwMode="auto">
              <a:xfrm>
                <a:off x="1692275" y="2190750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05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2275" y="2190750"/>
                <a:ext cx="12954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06" name="Rectangle 74"/>
              <p:cNvSpPr>
                <a:spLocks noChangeArrowheads="1"/>
              </p:cNvSpPr>
              <p:nvPr/>
            </p:nvSpPr>
            <p:spPr bwMode="auto">
              <a:xfrm>
                <a:off x="2987675" y="2190750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06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2190750"/>
                <a:ext cx="1295400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07" name="Rectangle 75"/>
              <p:cNvSpPr>
                <a:spLocks noChangeArrowheads="1"/>
              </p:cNvSpPr>
              <p:nvPr/>
            </p:nvSpPr>
            <p:spPr bwMode="auto">
              <a:xfrm>
                <a:off x="6111875" y="2190750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07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1875" y="2190750"/>
                <a:ext cx="1295400" cy="457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08" name="Rectangle 76"/>
              <p:cNvSpPr>
                <a:spLocks noChangeArrowheads="1"/>
              </p:cNvSpPr>
              <p:nvPr/>
            </p:nvSpPr>
            <p:spPr bwMode="auto">
              <a:xfrm>
                <a:off x="6873875" y="1628775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08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875" y="1628775"/>
                <a:ext cx="533400" cy="457200"/>
              </a:xfrm>
              <a:prstGeom prst="rect">
                <a:avLst/>
              </a:prstGeom>
              <a:blipFill rotWithShape="0">
                <a:blip r:embed="rId7"/>
                <a:stretch>
                  <a:fillRect l="-449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509" name="Line 77"/>
          <p:cNvSpPr>
            <a:spLocks noChangeShapeType="1"/>
          </p:cNvSpPr>
          <p:nvPr/>
        </p:nvSpPr>
        <p:spPr bwMode="auto">
          <a:xfrm flipH="1">
            <a:off x="1768475" y="140017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10" name="Line 78"/>
          <p:cNvSpPr>
            <a:spLocks noChangeShapeType="1"/>
          </p:cNvSpPr>
          <p:nvPr/>
        </p:nvSpPr>
        <p:spPr bwMode="auto">
          <a:xfrm>
            <a:off x="4641925" y="1400175"/>
            <a:ext cx="223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11" name="Line 79"/>
          <p:cNvSpPr>
            <a:spLocks noChangeShapeType="1"/>
          </p:cNvSpPr>
          <p:nvPr/>
        </p:nvSpPr>
        <p:spPr bwMode="auto">
          <a:xfrm>
            <a:off x="1768475" y="1323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12" name="Line 80"/>
          <p:cNvSpPr>
            <a:spLocks noChangeShapeType="1"/>
          </p:cNvSpPr>
          <p:nvPr/>
        </p:nvSpPr>
        <p:spPr bwMode="auto">
          <a:xfrm>
            <a:off x="6873875" y="1323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513" name="Text Box 81"/>
              <p:cNvSpPr txBox="1">
                <a:spLocks noChangeArrowheads="1"/>
              </p:cNvSpPr>
              <p:nvPr/>
            </p:nvSpPr>
            <p:spPr bwMode="auto">
              <a:xfrm>
                <a:off x="4206875" y="1171575"/>
                <a:ext cx="332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13" name="Text 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6875" y="1171575"/>
                <a:ext cx="33214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14" name="Text Box 82"/>
              <p:cNvSpPr txBox="1">
                <a:spLocks noChangeArrowheads="1"/>
              </p:cNvSpPr>
              <p:nvPr/>
            </p:nvSpPr>
            <p:spPr bwMode="auto">
              <a:xfrm>
                <a:off x="395288" y="3141663"/>
                <a:ext cx="635436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If we set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𝟎𝟎𝟎𝟎</m:t>
                    </m:r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then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 smtClean="0"/>
                  <a:t>.</a:t>
                </a:r>
              </a:p>
              <a:p>
                <a:endParaRPr lang="en-GB" sz="2400" dirty="0" smtClean="0"/>
              </a:p>
              <a:p>
                <a:r>
                  <a:rPr lang="en-GB" sz="2400" b="1" dirty="0" smtClean="0">
                    <a:solidFill>
                      <a:srgbClr val="0070C0"/>
                    </a:solidFill>
                  </a:rPr>
                  <a:t>Solution</a:t>
                </a:r>
                <a:r>
                  <a:rPr lang="en-GB" sz="2400" dirty="0"/>
                  <a:t>: add a block encoding “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400" dirty="0"/>
                  <a:t>”.</a:t>
                </a:r>
                <a:endParaRPr lang="en-US" sz="2400" dirty="0"/>
              </a:p>
            </p:txBody>
          </p:sp>
        </mc:Choice>
        <mc:Fallback xmlns="">
          <p:sp>
            <p:nvSpPr>
              <p:cNvPr id="146514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3141663"/>
                <a:ext cx="6354368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536" t="-4061" b="-106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15" name="Rectangle 83"/>
              <p:cNvSpPr>
                <a:spLocks noChangeArrowheads="1"/>
              </p:cNvSpPr>
              <p:nvPr/>
            </p:nvSpPr>
            <p:spPr bwMode="auto">
              <a:xfrm>
                <a:off x="1258888" y="4941888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15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88" y="4941888"/>
                <a:ext cx="5181600" cy="4572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16" name="Rectangle 84"/>
              <p:cNvSpPr>
                <a:spLocks noChangeArrowheads="1"/>
              </p:cNvSpPr>
              <p:nvPr/>
            </p:nvSpPr>
            <p:spPr bwMode="auto">
              <a:xfrm>
                <a:off x="1258888" y="55038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16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88" y="5503863"/>
                <a:ext cx="1295400" cy="457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17" name="Rectangle 85"/>
              <p:cNvSpPr>
                <a:spLocks noChangeArrowheads="1"/>
              </p:cNvSpPr>
              <p:nvPr/>
            </p:nvSpPr>
            <p:spPr bwMode="auto">
              <a:xfrm>
                <a:off x="2554288" y="55038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46517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4288" y="5503863"/>
                <a:ext cx="1295400" cy="4572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18" name="Rectangle 86"/>
              <p:cNvSpPr>
                <a:spLocks noChangeArrowheads="1"/>
              </p:cNvSpPr>
              <p:nvPr/>
            </p:nvSpPr>
            <p:spPr bwMode="auto">
              <a:xfrm>
                <a:off x="5678488" y="55038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46518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8488" y="5503863"/>
                <a:ext cx="1295400" cy="4572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19" name="Rectangle 87"/>
              <p:cNvSpPr>
                <a:spLocks noChangeArrowheads="1"/>
              </p:cNvSpPr>
              <p:nvPr/>
            </p:nvSpPr>
            <p:spPr bwMode="auto">
              <a:xfrm>
                <a:off x="6440488" y="4941888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19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0488" y="4941888"/>
                <a:ext cx="533400" cy="457200"/>
              </a:xfrm>
              <a:prstGeom prst="rect">
                <a:avLst/>
              </a:prstGeom>
              <a:blipFill rotWithShape="0">
                <a:blip r:embed="rId7"/>
                <a:stretch>
                  <a:fillRect l="-449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520" name="Line 88"/>
          <p:cNvSpPr>
            <a:spLocks noChangeShapeType="1"/>
          </p:cNvSpPr>
          <p:nvPr/>
        </p:nvSpPr>
        <p:spPr bwMode="auto">
          <a:xfrm flipH="1">
            <a:off x="1335088" y="47132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21" name="Line 89"/>
          <p:cNvSpPr>
            <a:spLocks noChangeShapeType="1"/>
          </p:cNvSpPr>
          <p:nvPr/>
        </p:nvSpPr>
        <p:spPr bwMode="auto">
          <a:xfrm>
            <a:off x="4206874" y="4713288"/>
            <a:ext cx="2233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22" name="Line 90"/>
          <p:cNvSpPr>
            <a:spLocks noChangeShapeType="1"/>
          </p:cNvSpPr>
          <p:nvPr/>
        </p:nvSpPr>
        <p:spPr bwMode="auto">
          <a:xfrm>
            <a:off x="1335088" y="4637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6523" name="Line 91"/>
          <p:cNvSpPr>
            <a:spLocks noChangeShapeType="1"/>
          </p:cNvSpPr>
          <p:nvPr/>
        </p:nvSpPr>
        <p:spPr bwMode="auto">
          <a:xfrm>
            <a:off x="6440488" y="46370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524" name="Text Box 92"/>
              <p:cNvSpPr txBox="1">
                <a:spLocks noChangeArrowheads="1"/>
              </p:cNvSpPr>
              <p:nvPr/>
            </p:nvSpPr>
            <p:spPr bwMode="auto">
              <a:xfrm>
                <a:off x="3773488" y="4484688"/>
                <a:ext cx="332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24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3488" y="4484688"/>
                <a:ext cx="33214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525" name="Rectangle 93"/>
              <p:cNvSpPr>
                <a:spLocks noChangeArrowheads="1"/>
              </p:cNvSpPr>
              <p:nvPr/>
            </p:nvSpPr>
            <p:spPr bwMode="auto">
              <a:xfrm>
                <a:off x="7052941" y="55038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525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2941" y="5503863"/>
                <a:ext cx="1295400" cy="4572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526" name="Text Box 94"/>
          <p:cNvSpPr txBox="1">
            <a:spLocks noChangeArrowheads="1"/>
          </p:cNvSpPr>
          <p:nvPr/>
        </p:nvSpPr>
        <p:spPr bwMode="auto">
          <a:xfrm>
            <a:off x="4427538" y="2133600"/>
            <a:ext cx="60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993300"/>
                </a:solidFill>
              </a:rPr>
              <a:t>. . .</a:t>
            </a:r>
          </a:p>
        </p:txBody>
      </p:sp>
      <p:sp>
        <p:nvSpPr>
          <p:cNvPr id="146527" name="Text Box 95"/>
          <p:cNvSpPr txBox="1">
            <a:spLocks noChangeArrowheads="1"/>
          </p:cNvSpPr>
          <p:nvPr/>
        </p:nvSpPr>
        <p:spPr bwMode="auto">
          <a:xfrm>
            <a:off x="3995738" y="5445125"/>
            <a:ext cx="60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993300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4766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29" grpId="0" animBg="1"/>
      <p:bldP spid="146515" grpId="0" animBg="1"/>
      <p:bldP spid="146516" grpId="0" animBg="1"/>
      <p:bldP spid="146517" grpId="0" animBg="1"/>
      <p:bldP spid="146518" grpId="0" animBg="1"/>
      <p:bldP spid="146519" grpId="0" animBg="1"/>
      <p:bldP spid="146520" grpId="0" animBg="1"/>
      <p:bldP spid="146521" grpId="0" animBg="1"/>
      <p:bldP spid="146522" grpId="0" animBg="1"/>
      <p:bldP spid="146523" grpId="0" animBg="1"/>
      <p:bldP spid="146524" grpId="0"/>
      <p:bldP spid="146525" grpId="0" animBg="1"/>
      <p:bldP spid="1465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772400" cy="1143000"/>
          </a:xfrm>
        </p:spPr>
        <p:txBody>
          <a:bodyPr/>
          <a:lstStyle/>
          <a:p>
            <a:r>
              <a:rPr lang="it-IT" dirty="0"/>
              <a:t>Merkle-Damg</a:t>
            </a:r>
            <a:r>
              <a:rPr lang="en-US" dirty="0">
                <a:cs typeface="Arial" pitchFamily="34" charset="0"/>
              </a:rPr>
              <a:t>å</a:t>
            </a:r>
            <a:r>
              <a:rPr lang="it-IT" dirty="0"/>
              <a:t>rd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6" name="Rectangle 6"/>
              <p:cNvSpPr>
                <a:spLocks noChangeArrowheads="1"/>
              </p:cNvSpPr>
              <p:nvPr/>
            </p:nvSpPr>
            <p:spPr bwMode="auto">
              <a:xfrm>
                <a:off x="1017588" y="2362200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76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7588" y="2362200"/>
                <a:ext cx="5181600" cy="457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17588" y="3686175"/>
            <a:ext cx="914400" cy="2438400"/>
            <a:chOff x="1104" y="1728"/>
            <a:chExt cx="912" cy="1200"/>
          </a:xfrm>
        </p:grpSpPr>
        <p:sp>
          <p:nvSpPr>
            <p:cNvPr id="117773" name="Freeform 13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7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419" y="2368"/>
                  <a:ext cx="320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774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19" y="2368"/>
                  <a:ext cx="320" cy="25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08105" y="3686175"/>
            <a:ext cx="890587" cy="2438400"/>
            <a:chOff x="1099" y="1728"/>
            <a:chExt cx="912" cy="1200"/>
          </a:xfrm>
        </p:grpSpPr>
        <p:sp>
          <p:nvSpPr>
            <p:cNvPr id="117779" name="Freeform 19"/>
            <p:cNvSpPr>
              <a:spLocks/>
            </p:cNvSpPr>
            <p:nvPr/>
          </p:nvSpPr>
          <p:spPr bwMode="auto">
            <a:xfrm>
              <a:off x="1099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78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339" y="2368"/>
                  <a:ext cx="503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780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39" y="2368"/>
                  <a:ext cx="503" cy="25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732588" y="3686175"/>
            <a:ext cx="914400" cy="2438400"/>
            <a:chOff x="1104" y="1728"/>
            <a:chExt cx="912" cy="1200"/>
          </a:xfrm>
        </p:grpSpPr>
        <p:sp>
          <p:nvSpPr>
            <p:cNvPr id="117785" name="Freeform 25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78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367" y="2368"/>
                  <a:ext cx="490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786" name="Text 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7" y="2368"/>
                  <a:ext cx="490" cy="2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787" name="Rectangle 27"/>
              <p:cNvSpPr>
                <a:spLocks noChangeArrowheads="1"/>
              </p:cNvSpPr>
              <p:nvPr/>
            </p:nvSpPr>
            <p:spPr bwMode="auto">
              <a:xfrm>
                <a:off x="1017588" y="29241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787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7588" y="2924175"/>
                <a:ext cx="1295400" cy="457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437188" y="3686175"/>
            <a:ext cx="914400" cy="2438400"/>
            <a:chOff x="1104" y="1728"/>
            <a:chExt cx="912" cy="1200"/>
          </a:xfrm>
        </p:grpSpPr>
        <p:sp>
          <p:nvSpPr>
            <p:cNvPr id="117792" name="Freeform 32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79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04" y="2368"/>
                  <a:ext cx="343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793" name="Text 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04" y="2368"/>
                  <a:ext cx="343" cy="25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794" name="Rectangle 34"/>
              <p:cNvSpPr>
                <a:spLocks noChangeArrowheads="1"/>
              </p:cNvSpPr>
              <p:nvPr/>
            </p:nvSpPr>
            <p:spPr bwMode="auto">
              <a:xfrm>
                <a:off x="2312988" y="29241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794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2988" y="2924175"/>
                <a:ext cx="1295400" cy="4572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95" name="Rectangle 35"/>
              <p:cNvSpPr>
                <a:spLocks noChangeArrowheads="1"/>
              </p:cNvSpPr>
              <p:nvPr/>
            </p:nvSpPr>
            <p:spPr bwMode="auto">
              <a:xfrm>
                <a:off x="5437188" y="29241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795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7188" y="2924175"/>
                <a:ext cx="1295400" cy="4572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796" name="Rectangle 36"/>
              <p:cNvSpPr>
                <a:spLocks noChangeArrowheads="1"/>
              </p:cNvSpPr>
              <p:nvPr/>
            </p:nvSpPr>
            <p:spPr bwMode="auto">
              <a:xfrm>
                <a:off x="6732588" y="29241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79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588" y="2924175"/>
                <a:ext cx="1295400" cy="457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797" name="AutoShape 37"/>
          <p:cNvSpPr>
            <a:spLocks noChangeArrowheads="1"/>
          </p:cNvSpPr>
          <p:nvPr/>
        </p:nvSpPr>
        <p:spPr bwMode="auto">
          <a:xfrm>
            <a:off x="1931988" y="5362575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8" name="AutoShape 38"/>
          <p:cNvSpPr>
            <a:spLocks noChangeArrowheads="1"/>
          </p:cNvSpPr>
          <p:nvPr/>
        </p:nvSpPr>
        <p:spPr bwMode="auto">
          <a:xfrm>
            <a:off x="3203575" y="5384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99" name="AutoShape 39"/>
          <p:cNvSpPr>
            <a:spLocks noChangeArrowheads="1"/>
          </p:cNvSpPr>
          <p:nvPr/>
        </p:nvSpPr>
        <p:spPr bwMode="auto">
          <a:xfrm>
            <a:off x="5056188" y="5362575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00" name="AutoShape 40"/>
          <p:cNvSpPr>
            <a:spLocks noChangeArrowheads="1"/>
          </p:cNvSpPr>
          <p:nvPr/>
        </p:nvSpPr>
        <p:spPr bwMode="auto">
          <a:xfrm>
            <a:off x="6351588" y="5362575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01" name="AutoShape 41"/>
          <p:cNvSpPr>
            <a:spLocks noChangeArrowheads="1"/>
          </p:cNvSpPr>
          <p:nvPr/>
        </p:nvSpPr>
        <p:spPr bwMode="auto">
          <a:xfrm rot="5983297" flipV="1">
            <a:off x="157163" y="3187700"/>
            <a:ext cx="1601788" cy="1220787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02" name="AutoShape 42"/>
          <p:cNvSpPr>
            <a:spLocks noChangeArrowheads="1"/>
          </p:cNvSpPr>
          <p:nvPr/>
        </p:nvSpPr>
        <p:spPr bwMode="auto">
          <a:xfrm rot="5983297" flipV="1">
            <a:off x="1449388" y="3228975"/>
            <a:ext cx="1638300" cy="12573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03" name="AutoShape 43"/>
          <p:cNvSpPr>
            <a:spLocks noChangeArrowheads="1"/>
          </p:cNvSpPr>
          <p:nvPr/>
        </p:nvSpPr>
        <p:spPr bwMode="auto">
          <a:xfrm rot="5983297" flipV="1">
            <a:off x="4576763" y="3187700"/>
            <a:ext cx="1600200" cy="12192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04" name="AutoShape 44"/>
          <p:cNvSpPr>
            <a:spLocks noChangeArrowheads="1"/>
          </p:cNvSpPr>
          <p:nvPr/>
        </p:nvSpPr>
        <p:spPr bwMode="auto">
          <a:xfrm rot="5983297" flipV="1">
            <a:off x="5872163" y="3187700"/>
            <a:ext cx="1601788" cy="1220787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05" name="Rectangle 45"/>
              <p:cNvSpPr>
                <a:spLocks noChangeArrowheads="1"/>
              </p:cNvSpPr>
              <p:nvPr/>
            </p:nvSpPr>
            <p:spPr bwMode="auto">
              <a:xfrm>
                <a:off x="179388" y="4905375"/>
                <a:ext cx="457200" cy="1219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805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4905375"/>
                <a:ext cx="457200" cy="12192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806" name="AutoShape 46"/>
          <p:cNvSpPr>
            <a:spLocks noChangeArrowheads="1"/>
          </p:cNvSpPr>
          <p:nvPr/>
        </p:nvSpPr>
        <p:spPr bwMode="auto">
          <a:xfrm>
            <a:off x="636588" y="5362575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08" name="Rectangle 48"/>
              <p:cNvSpPr>
                <a:spLocks noChangeArrowheads="1"/>
              </p:cNvSpPr>
              <p:nvPr/>
            </p:nvSpPr>
            <p:spPr bwMode="auto">
              <a:xfrm>
                <a:off x="6199188" y="2362200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808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9188" y="2362200"/>
                <a:ext cx="533400" cy="457200"/>
              </a:xfrm>
              <a:prstGeom prst="rect">
                <a:avLst/>
              </a:prstGeom>
              <a:blipFill rotWithShape="0">
                <a:blip r:embed="rId13"/>
                <a:stretch>
                  <a:fillRect l="-3371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809" name="Text Box 49"/>
          <p:cNvSpPr txBox="1">
            <a:spLocks noChangeArrowheads="1"/>
          </p:cNvSpPr>
          <p:nvPr/>
        </p:nvSpPr>
        <p:spPr bwMode="auto">
          <a:xfrm>
            <a:off x="4065588" y="4676775"/>
            <a:ext cx="60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993300"/>
                </a:solidFill>
              </a:rPr>
              <a:t>. . .</a:t>
            </a:r>
          </a:p>
        </p:txBody>
      </p:sp>
      <p:sp>
        <p:nvSpPr>
          <p:cNvPr id="117815" name="Line 55"/>
          <p:cNvSpPr>
            <a:spLocks noChangeShapeType="1"/>
          </p:cNvSpPr>
          <p:nvPr/>
        </p:nvSpPr>
        <p:spPr bwMode="auto">
          <a:xfrm flipH="1">
            <a:off x="1042988" y="2133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16" name="Line 56"/>
          <p:cNvSpPr>
            <a:spLocks noChangeShapeType="1"/>
          </p:cNvSpPr>
          <p:nvPr/>
        </p:nvSpPr>
        <p:spPr bwMode="auto">
          <a:xfrm>
            <a:off x="3942678" y="2133600"/>
            <a:ext cx="22565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17" name="Line 57"/>
          <p:cNvSpPr>
            <a:spLocks noChangeShapeType="1"/>
          </p:cNvSpPr>
          <p:nvPr/>
        </p:nvSpPr>
        <p:spPr bwMode="auto">
          <a:xfrm>
            <a:off x="1042988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18" name="Line 58"/>
          <p:cNvSpPr>
            <a:spLocks noChangeShapeType="1"/>
          </p:cNvSpPr>
          <p:nvPr/>
        </p:nvSpPr>
        <p:spPr bwMode="auto">
          <a:xfrm>
            <a:off x="6199188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19" name="Text Box 59"/>
              <p:cNvSpPr txBox="1">
                <a:spLocks noChangeArrowheads="1"/>
              </p:cNvSpPr>
              <p:nvPr/>
            </p:nvSpPr>
            <p:spPr bwMode="auto">
              <a:xfrm>
                <a:off x="3532188" y="1905000"/>
                <a:ext cx="332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819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2188" y="1905000"/>
                <a:ext cx="332142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820" name="Text Box 60"/>
              <p:cNvSpPr txBox="1">
                <a:spLocks noChangeArrowheads="1"/>
              </p:cNvSpPr>
              <p:nvPr/>
            </p:nvSpPr>
            <p:spPr bwMode="auto">
              <a:xfrm>
                <a:off x="250825" y="908050"/>
                <a:ext cx="6096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it-IT" dirty="0" smtClean="0"/>
                  <a:t>given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:{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→ {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𝑳</m:t>
                    </m:r>
                  </m:oMath>
                </a14:m>
                <a:r>
                  <a:rPr lang="en-US" baseline="30000" dirty="0">
                    <a:solidFill>
                      <a:srgbClr val="FF0000"/>
                    </a:solidFill>
                    <a:cs typeface="Arial" pitchFamily="34" charset="0"/>
                  </a:rPr>
                  <a:t/>
                </a:r>
                <a:br>
                  <a:rPr lang="en-US" baseline="30000" dirty="0">
                    <a:solidFill>
                      <a:srgbClr val="FF0000"/>
                    </a:solidFill>
                    <a:cs typeface="Arial" pitchFamily="34" charset="0"/>
                  </a:rPr>
                </a:br>
                <a:r>
                  <a:rPr lang="en-US" dirty="0">
                    <a:cs typeface="Arial" pitchFamily="34" charset="0"/>
                  </a:rPr>
                  <a:t>we construct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𝑯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→{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b="1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𝑳</m:t>
                    </m:r>
                  </m:oMath>
                </a14:m>
                <a:endParaRPr lang="en-US" b="1" baseline="30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782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908050"/>
                <a:ext cx="6096000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800" t="-6604" b="-132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821" name="Text Box 61"/>
              <p:cNvSpPr txBox="1">
                <a:spLocks noChangeArrowheads="1"/>
              </p:cNvSpPr>
              <p:nvPr/>
            </p:nvSpPr>
            <p:spPr bwMode="auto">
              <a:xfrm>
                <a:off x="2770188" y="3609975"/>
                <a:ext cx="1494319" cy="363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{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 </m:t>
                      </m:r>
                      <m:r>
                        <a:rPr lang="en-US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ru-RU" b="1" baseline="30000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7821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0188" y="3609975"/>
                <a:ext cx="1494319" cy="363305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822" name="AutoShape 62"/>
          <p:cNvSpPr>
            <a:spLocks noChangeArrowheads="1"/>
          </p:cNvSpPr>
          <p:nvPr/>
        </p:nvSpPr>
        <p:spPr bwMode="auto">
          <a:xfrm>
            <a:off x="7646988" y="5362575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823" name="Text Box 63"/>
              <p:cNvSpPr txBox="1">
                <a:spLocks noChangeArrowheads="1"/>
              </p:cNvSpPr>
              <p:nvPr/>
            </p:nvSpPr>
            <p:spPr bwMode="auto">
              <a:xfrm>
                <a:off x="7740650" y="5359400"/>
                <a:ext cx="1219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823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0650" y="5359400"/>
                <a:ext cx="1219200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47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826" name="AutoShape 66"/>
          <p:cNvSpPr>
            <a:spLocks noChangeArrowheads="1"/>
          </p:cNvSpPr>
          <p:nvPr/>
        </p:nvSpPr>
        <p:spPr bwMode="auto">
          <a:xfrm>
            <a:off x="6659563" y="981075"/>
            <a:ext cx="2160587" cy="936625"/>
          </a:xfrm>
          <a:prstGeom prst="wedgeRectCallout">
            <a:avLst>
              <a:gd name="adj1" fmla="val 2241"/>
              <a:gd name="adj2" fmla="val 169662"/>
            </a:avLst>
          </a:prstGeom>
          <a:solidFill>
            <a:srgbClr val="FDE9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it-IT" sz="1800"/>
              <a:t>doesn’t need to be know in advance</a:t>
            </a:r>
          </a:p>
          <a:p>
            <a:pPr algn="ctr"/>
            <a:r>
              <a:rPr lang="it-IT" sz="1800"/>
              <a:t>(nice!)</a:t>
            </a:r>
          </a:p>
        </p:txBody>
      </p:sp>
    </p:spTree>
    <p:extLst>
      <p:ext uri="{BB962C8B-B14F-4D97-AF65-F5344CB8AC3E}">
        <p14:creationId xmlns:p14="http://schemas.microsoft.com/office/powerpoint/2010/main" val="33077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87" grpId="0" animBg="1"/>
      <p:bldP spid="117794" grpId="0" animBg="1"/>
      <p:bldP spid="117795" grpId="0" animBg="1"/>
      <p:bldP spid="117796" grpId="0" animBg="1"/>
      <p:bldP spid="117797" grpId="0" animBg="1"/>
      <p:bldP spid="117798" grpId="0" animBg="1"/>
      <p:bldP spid="117799" grpId="0" animBg="1"/>
      <p:bldP spid="117800" grpId="0" animBg="1"/>
      <p:bldP spid="117801" grpId="0" animBg="1"/>
      <p:bldP spid="117802" grpId="0" animBg="1"/>
      <p:bldP spid="117803" grpId="0" animBg="1"/>
      <p:bldP spid="117804" grpId="0" animBg="1"/>
      <p:bldP spid="117805" grpId="0" animBg="1"/>
      <p:bldP spid="117806" grpId="0" animBg="1"/>
      <p:bldP spid="117808" grpId="0" animBg="1"/>
      <p:bldP spid="117809" grpId="0"/>
      <p:bldP spid="117815" grpId="0" animBg="1"/>
      <p:bldP spid="117816" grpId="0" animBg="1"/>
      <p:bldP spid="117817" grpId="0" animBg="1"/>
      <p:bldP spid="117818" grpId="0" animBg="1"/>
      <p:bldP spid="117819" grpId="0"/>
      <p:bldP spid="117821" grpId="0"/>
      <p:bldP spid="117822" grpId="0" animBg="1"/>
      <p:bldP spid="117823" grpId="0"/>
      <p:bldP spid="1178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it-IT"/>
              <a:t>This construction is secure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7918450" cy="57150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We would like to </a:t>
            </a:r>
            <a:r>
              <a:rPr lang="it-IT" sz="2400" dirty="0" smtClean="0"/>
              <a:t>prove </a:t>
            </a:r>
            <a:r>
              <a:rPr lang="it-IT" sz="2400" dirty="0"/>
              <a:t>the following: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1472" y="2571744"/>
                <a:ext cx="8072494" cy="2419124"/>
              </a:xfrm>
              <a:prstGeom prst="rect">
                <a:avLst/>
              </a:prstGeom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it-IT" sz="2800" dirty="0" smtClean="0"/>
                  <a:t>If </a:t>
                </a:r>
              </a:p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en-US" sz="2800" b="1" i="1" baseline="30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2800" b="1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cs typeface="Arial" pitchFamily="34" charset="0"/>
                  </a:rPr>
                  <a:t>is a collision-resistant </a:t>
                </a:r>
                <a:r>
                  <a:rPr lang="en-US" sz="2800" b="1" dirty="0" smtClean="0">
                    <a:solidFill>
                      <a:srgbClr val="0070C0"/>
                    </a:solidFill>
                    <a:cs typeface="Arial" pitchFamily="34" charset="0"/>
                  </a:rPr>
                  <a:t>compression</a:t>
                </a:r>
                <a:r>
                  <a:rPr lang="en-US" sz="2800" dirty="0" smtClean="0">
                    <a:cs typeface="Arial" pitchFamily="34" charset="0"/>
                  </a:rPr>
                  <a:t> function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cs typeface="Arial" pitchFamily="34" charset="0"/>
                  </a:rPr>
                  <a:t>then 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sz="2800" b="1" dirty="0" smtClean="0">
                    <a:solidFill>
                      <a:srgbClr val="993300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𝑯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→ {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}</m:t>
                    </m:r>
                    <m:r>
                      <a:rPr lang="en-US" sz="2800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𝑳</m:t>
                    </m:r>
                  </m:oMath>
                </a14:m>
                <a:endParaRPr lang="en-US" sz="2800" b="1" baseline="30000" dirty="0" smtClean="0">
                  <a:solidFill>
                    <a:srgbClr val="FF0000"/>
                  </a:solidFill>
                  <a:cs typeface="Arial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>
                    <a:cs typeface="Arial" pitchFamily="34" charset="0"/>
                  </a:rPr>
                  <a:t>is a collision-resistant </a:t>
                </a:r>
                <a:r>
                  <a:rPr lang="en-US" sz="2800" b="1" dirty="0" smtClean="0">
                    <a:solidFill>
                      <a:srgbClr val="0070C0"/>
                    </a:solidFill>
                    <a:cs typeface="Arial" pitchFamily="34" charset="0"/>
                  </a:rPr>
                  <a:t>hash</a:t>
                </a:r>
                <a:r>
                  <a:rPr lang="en-US" sz="2800" dirty="0" smtClean="0">
                    <a:cs typeface="Arial" pitchFamily="34" charset="0"/>
                  </a:rPr>
                  <a:t> function.</a:t>
                </a:r>
                <a:endParaRPr lang="en-US" sz="28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72" y="2571744"/>
                <a:ext cx="8072494" cy="24191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00496" y="5786454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But wait….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It doesn’t make sense…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3812" y="2143116"/>
            <a:ext cx="203975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</a:rPr>
              <a:t>Theorem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To be formal, we would need to consider </a:t>
                </a:r>
              </a:p>
              <a:p>
                <a:pPr algn="ctr">
                  <a:buNone/>
                </a:pPr>
                <a:r>
                  <a:rPr lang="en-US" dirty="0" smtClean="0"/>
                  <a:t>families of functions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/>
                </a:r>
                <a:br>
                  <a:rPr lang="en-US" b="1" dirty="0" smtClean="0">
                    <a:solidFill>
                      <a:srgbClr val="C00000"/>
                    </a:solidFill>
                  </a:rPr>
                </a:br>
                <a:r>
                  <a:rPr lang="en-US" dirty="0" smtClean="0"/>
                  <a:t>indexed by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ctr">
                  <a:buNone/>
                </a:pPr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>
                  <a:buNone/>
                </a:pPr>
                <a:r>
                  <a:rPr lang="en-US" dirty="0" smtClean="0"/>
                  <a:t>Let’s stay on the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informal level </a:t>
                </a:r>
                <a:r>
                  <a:rPr lang="en-US" dirty="0" smtClean="0"/>
                  <a:t>and argue that:</a:t>
                </a:r>
              </a:p>
              <a:p>
                <a:pPr>
                  <a:buNone/>
                </a:pPr>
                <a:r>
                  <a:rPr lang="en-US" dirty="0" smtClean="0"/>
                  <a:t>“if one can find a collision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then one can find a collision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46" t="-2381" r="-54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7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2627313" y="1571612"/>
            <a:ext cx="6265862" cy="3384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135172" name="Picture 4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71612"/>
            <a:ext cx="1512888" cy="1046163"/>
          </a:xfrm>
          <a:prstGeom prst="rect">
            <a:avLst/>
          </a:prstGeom>
          <a:noFill/>
        </p:spPr>
      </p:pic>
      <p:pic>
        <p:nvPicPr>
          <p:cNvPr id="135173" name="Picture 5" descr="MCj043594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858950"/>
            <a:ext cx="2879725" cy="199072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5175" name="Text Box 7"/>
              <p:cNvSpPr txBox="1">
                <a:spLocks noChangeArrowheads="1"/>
              </p:cNvSpPr>
              <p:nvPr/>
            </p:nvSpPr>
            <p:spPr bwMode="auto">
              <a:xfrm>
                <a:off x="5894388" y="3409937"/>
                <a:ext cx="1846262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it-IT" dirty="0"/>
                  <a:t> </a:t>
                </a:r>
                <a:r>
                  <a:rPr lang="en-US" dirty="0" smtClean="0"/>
                  <a:t>breaks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it-IT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17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4388" y="3409937"/>
                <a:ext cx="1846262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7937" b="-2063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177" name="Text Box 9"/>
              <p:cNvSpPr txBox="1">
                <a:spLocks noChangeArrowheads="1"/>
              </p:cNvSpPr>
              <p:nvPr/>
            </p:nvSpPr>
            <p:spPr bwMode="auto">
              <a:xfrm>
                <a:off x="1258888" y="2468550"/>
                <a:ext cx="2179637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dirty="0"/>
                  <a:t> </a:t>
                </a:r>
                <a:r>
                  <a:rPr lang="en-US" dirty="0" smtClean="0"/>
                  <a:t>breaks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it-IT" dirty="0" smtClean="0"/>
                  <a:t> </a:t>
                </a:r>
                <a:endParaRPr lang="it-IT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3517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88" y="2468550"/>
                <a:ext cx="2179637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9524" b="-2063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186" name="Line 18"/>
          <p:cNvSpPr>
            <a:spLocks noChangeShapeType="1"/>
          </p:cNvSpPr>
          <p:nvPr/>
        </p:nvSpPr>
        <p:spPr bwMode="auto">
          <a:xfrm flipH="1">
            <a:off x="3492500" y="3011475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187" name="Text Box 19"/>
              <p:cNvSpPr txBox="1">
                <a:spLocks noChangeArrowheads="1"/>
              </p:cNvSpPr>
              <p:nvPr/>
            </p:nvSpPr>
            <p:spPr bwMode="auto">
              <a:xfrm>
                <a:off x="3995738" y="2795575"/>
                <a:ext cx="1152525" cy="369332"/>
              </a:xfrm>
              <a:prstGeom prst="rect">
                <a:avLst/>
              </a:prstGeom>
              <a:solidFill>
                <a:srgbClr val="FFF9D5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18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738" y="2795575"/>
                <a:ext cx="115252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188" name="AutoShape 20"/>
              <p:cNvSpPr>
                <a:spLocks noChangeArrowheads="1"/>
              </p:cNvSpPr>
              <p:nvPr/>
            </p:nvSpPr>
            <p:spPr bwMode="auto">
              <a:xfrm>
                <a:off x="3563938" y="4164000"/>
                <a:ext cx="2520950" cy="504825"/>
              </a:xfrm>
              <a:prstGeom prst="wedgeRoundRectCallout">
                <a:avLst>
                  <a:gd name="adj1" fmla="val -14421"/>
                  <a:gd name="adj2" fmla="val -242769"/>
                  <a:gd name="adj3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sz="2000" dirty="0" smtClean="0"/>
                  <a:t>a collision in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188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4164000"/>
                <a:ext cx="2520950" cy="504825"/>
              </a:xfrm>
              <a:prstGeom prst="wedgeRoundRectCallout">
                <a:avLst>
                  <a:gd name="adj1" fmla="val -14421"/>
                  <a:gd name="adj2" fmla="val -242769"/>
                  <a:gd name="adj3" fmla="val 16667"/>
                </a:avLst>
              </a:prstGeom>
              <a:blipFill rotWithShape="0">
                <a:blip r:embed="rId7"/>
                <a:stretch>
                  <a:fillRect b="-122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189" name="Line 21"/>
          <p:cNvSpPr>
            <a:spLocks noChangeShapeType="1"/>
          </p:cNvSpPr>
          <p:nvPr/>
        </p:nvSpPr>
        <p:spPr bwMode="auto">
          <a:xfrm flipH="1">
            <a:off x="1928793" y="2857496"/>
            <a:ext cx="142875" cy="25003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191" name="Text Box 23"/>
              <p:cNvSpPr txBox="1">
                <a:spLocks noChangeArrowheads="1"/>
              </p:cNvSpPr>
              <p:nvPr/>
            </p:nvSpPr>
            <p:spPr bwMode="auto">
              <a:xfrm>
                <a:off x="428596" y="5429264"/>
                <a:ext cx="3135342" cy="369332"/>
              </a:xfrm>
              <a:prstGeom prst="rect">
                <a:avLst/>
              </a:prstGeom>
              <a:solidFill>
                <a:srgbClr val="FDFFE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outputs a collision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19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596" y="5429264"/>
                <a:ext cx="3135342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1475" b="-22951"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3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  <p:bldP spid="135175" grpId="0" animBg="1"/>
      <p:bldP spid="135177" grpId="0" animBg="1"/>
      <p:bldP spid="135186" grpId="0" animBg="1"/>
      <p:bldP spid="135187" grpId="0" animBg="1"/>
      <p:bldP spid="135188" grpId="0" animBg="1"/>
      <p:bldP spid="135189" grpId="0" animBg="1"/>
      <p:bldP spid="1351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35" y="2328020"/>
            <a:ext cx="6929486" cy="22086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and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Hash function design paradigms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Merkle-Damg</a:t>
            </a:r>
            <a:r>
              <a:rPr lang="en-US" dirty="0">
                <a:cs typeface="Arial" pitchFamily="34" charset="0"/>
              </a:rPr>
              <a:t>å</a:t>
            </a:r>
            <a:r>
              <a:rPr lang="it-IT" dirty="0"/>
              <a:t>rd </a:t>
            </a:r>
            <a:r>
              <a:rPr lang="it-IT" dirty="0" smtClean="0"/>
              <a:t>transform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Sponge </a:t>
            </a:r>
            <a:r>
              <a:rPr lang="it-IT" dirty="0" smtClean="0"/>
              <a:t>construction</a:t>
            </a: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461817" y="2185159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0825" y="609600"/>
                <a:ext cx="8424863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it-IT" sz="4000" dirty="0"/>
                  <a:t>How to compute a collision </a:t>
                </a:r>
                <a14:m>
                  <m:oMath xmlns:m="http://schemas.openxmlformats.org/officeDocument/2006/math"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4000" dirty="0"/>
                  <a:t>in </a:t>
                </a:r>
                <a14:m>
                  <m:oMath xmlns:m="http://schemas.openxmlformats.org/officeDocument/2006/math"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it-IT" sz="4000" b="1" dirty="0">
                    <a:solidFill>
                      <a:srgbClr val="993300"/>
                    </a:solidFill>
                  </a:rPr>
                  <a:t> </a:t>
                </a:r>
                <a:r>
                  <a:rPr lang="it-IT" sz="4000" dirty="0"/>
                  <a:t>from a collision </a:t>
                </a:r>
                <a14:m>
                  <m:oMath xmlns:m="http://schemas.openxmlformats.org/officeDocument/2006/math"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it-IT" sz="4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4000" dirty="0"/>
                  <a:t>in </a:t>
                </a:r>
                <a14:m>
                  <m:oMath xmlns:m="http://schemas.openxmlformats.org/officeDocument/2006/math">
                    <m:r>
                      <a:rPr lang="it-IT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it-IT" sz="4000" dirty="0"/>
                  <a:t>?</a:t>
                </a:r>
              </a:p>
            </p:txBody>
          </p:sp>
        </mc:Choice>
        <mc:Fallback xmlns="">
          <p:sp>
            <p:nvSpPr>
              <p:cNvPr id="136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0825" y="609600"/>
                <a:ext cx="8424863" cy="1143000"/>
              </a:xfrm>
              <a:blipFill rotWithShape="0">
                <a:blip r:embed="rId3"/>
                <a:stretch>
                  <a:fillRect l="-2171" t="-10106" b="-1702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4213" y="2420938"/>
                <a:ext cx="7772400" cy="4114800"/>
              </a:xfrm>
            </p:spPr>
            <p:txBody>
              <a:bodyPr/>
              <a:lstStyle/>
              <a:p>
                <a:pPr marL="609600" indent="-609600">
                  <a:buFontTx/>
                  <a:buNone/>
                </a:pPr>
                <a:r>
                  <a:rPr lang="en-US" dirty="0" smtClean="0"/>
                  <a:t>We consider two cases:</a:t>
                </a:r>
              </a:p>
              <a:p>
                <a:pPr marL="609600" indent="-609600">
                  <a:buFontTx/>
                  <a:buNone/>
                </a:pPr>
                <a:endParaRPr lang="it-IT" dirty="0"/>
              </a:p>
              <a:p>
                <a:pPr marL="609600" indent="-609600">
                  <a:buFontTx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</a:rPr>
                </a:br>
                <a:endParaRPr lang="en-US" b="1" dirty="0">
                  <a:solidFill>
                    <a:srgbClr val="FF0000"/>
                  </a:solidFill>
                </a:endParaRPr>
              </a:p>
              <a:p>
                <a:pPr marL="609600" indent="-609600">
                  <a:buFontTx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 ≠ |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609600" indent="-609600">
                  <a:buFontTx/>
                  <a:buAutoNum type="arabicPeriod"/>
                </a:pPr>
                <a:endParaRPr lang="en-US" b="1" dirty="0">
                  <a:solidFill>
                    <a:srgbClr val="993300"/>
                  </a:solidFill>
                </a:endParaRPr>
              </a:p>
              <a:p>
                <a:pPr marL="609600" indent="-609600">
                  <a:buFontTx/>
                  <a:buAutoNum type="arabicPeriod"/>
                </a:pPr>
                <a:endParaRPr lang="it-IT" dirty="0"/>
              </a:p>
            </p:txBody>
          </p:sp>
        </mc:Choice>
        <mc:Fallback xmlns="">
          <p:sp>
            <p:nvSpPr>
              <p:cNvPr id="136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4213" y="2420938"/>
                <a:ext cx="7772400" cy="4114800"/>
              </a:xfrm>
              <a:blipFill rotWithShape="0">
                <a:blip r:embed="rId5"/>
                <a:stretch>
                  <a:fillRect l="-1569" t="-251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5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721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71488" y="41274"/>
                <a:ext cx="7772400" cy="1143001"/>
              </a:xfrm>
            </p:spPr>
            <p:txBody>
              <a:bodyPr/>
              <a:lstStyle/>
              <a:p>
                <a:pPr marL="838200" indent="-838200"/>
                <a:r>
                  <a:rPr lang="en-US" b="1" dirty="0" smtClean="0">
                    <a:solidFill>
                      <a:srgbClr val="00B050"/>
                    </a:solidFill>
                  </a:rPr>
                  <a:t>Case </a:t>
                </a:r>
                <a:r>
                  <a:rPr lang="it-IT" b="1" dirty="0" smtClean="0">
                    <a:solidFill>
                      <a:srgbClr val="00B050"/>
                    </a:solidFill>
                  </a:rPr>
                  <a:t>1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|=|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1488" y="41274"/>
                <a:ext cx="7772400" cy="1143001"/>
              </a:xfrm>
              <a:blipFill rotWithShape="0">
                <a:blip r:embed="rId18"/>
                <a:stretch>
                  <a:fillRect l="-3137" b="-64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33" name="Rectangle 17"/>
              <p:cNvSpPr>
                <a:spLocks noChangeArrowheads="1"/>
              </p:cNvSpPr>
              <p:nvPr/>
            </p:nvSpPr>
            <p:spPr bwMode="auto">
              <a:xfrm>
                <a:off x="1233488" y="1870075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33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488" y="1870075"/>
                <a:ext cx="51816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34" name="Rectangle 18"/>
              <p:cNvSpPr>
                <a:spLocks noChangeArrowheads="1"/>
              </p:cNvSpPr>
              <p:nvPr/>
            </p:nvSpPr>
            <p:spPr bwMode="auto">
              <a:xfrm>
                <a:off x="1233488" y="27082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34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3488" y="2708275"/>
                <a:ext cx="1295400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35" name="Rectangle 19"/>
              <p:cNvSpPr>
                <a:spLocks noChangeArrowheads="1"/>
              </p:cNvSpPr>
              <p:nvPr/>
            </p:nvSpPr>
            <p:spPr bwMode="auto">
              <a:xfrm>
                <a:off x="2528888" y="27082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35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8888" y="2708275"/>
                <a:ext cx="1295400" cy="4572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36" name="Rectangle 20"/>
              <p:cNvSpPr>
                <a:spLocks noChangeArrowheads="1"/>
              </p:cNvSpPr>
              <p:nvPr/>
            </p:nvSpPr>
            <p:spPr bwMode="auto">
              <a:xfrm>
                <a:off x="5653088" y="27082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36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3088" y="2708275"/>
                <a:ext cx="1295400" cy="457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37" name="Rectangle 21"/>
              <p:cNvSpPr>
                <a:spLocks noChangeArrowheads="1"/>
              </p:cNvSpPr>
              <p:nvPr/>
            </p:nvSpPr>
            <p:spPr bwMode="auto">
              <a:xfrm>
                <a:off x="6948488" y="27082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37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8488" y="2708275"/>
                <a:ext cx="1295400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38" name="Rectangle 22"/>
              <p:cNvSpPr>
                <a:spLocks noChangeArrowheads="1"/>
              </p:cNvSpPr>
              <p:nvPr/>
            </p:nvSpPr>
            <p:spPr bwMode="auto">
              <a:xfrm>
                <a:off x="6415088" y="1870075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3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5088" y="1870075"/>
                <a:ext cx="533400" cy="457200"/>
              </a:xfrm>
              <a:prstGeom prst="rect">
                <a:avLst/>
              </a:prstGeom>
              <a:blipFill rotWithShape="0">
                <a:blip r:embed="rId19"/>
                <a:stretch>
                  <a:fillRect l="-333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39" name="Line 23"/>
          <p:cNvSpPr>
            <a:spLocks noChangeShapeType="1"/>
          </p:cNvSpPr>
          <p:nvPr/>
        </p:nvSpPr>
        <p:spPr bwMode="auto">
          <a:xfrm flipH="1">
            <a:off x="1309688" y="164147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40" name="Line 24"/>
          <p:cNvSpPr>
            <a:spLocks noChangeShapeType="1"/>
          </p:cNvSpPr>
          <p:nvPr/>
        </p:nvSpPr>
        <p:spPr bwMode="auto">
          <a:xfrm>
            <a:off x="4136316" y="1641475"/>
            <a:ext cx="2278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41" name="Line 25"/>
          <p:cNvSpPr>
            <a:spLocks noChangeShapeType="1"/>
          </p:cNvSpPr>
          <p:nvPr/>
        </p:nvSpPr>
        <p:spPr bwMode="auto">
          <a:xfrm>
            <a:off x="1309688" y="156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42" name="Line 26"/>
          <p:cNvSpPr>
            <a:spLocks noChangeShapeType="1"/>
          </p:cNvSpPr>
          <p:nvPr/>
        </p:nvSpPr>
        <p:spPr bwMode="auto">
          <a:xfrm>
            <a:off x="6415088" y="1565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43" name="Text Box 27"/>
              <p:cNvSpPr txBox="1">
                <a:spLocks noChangeArrowheads="1"/>
              </p:cNvSpPr>
              <p:nvPr/>
            </p:nvSpPr>
            <p:spPr bwMode="auto">
              <a:xfrm>
                <a:off x="3748088" y="1412875"/>
                <a:ext cx="332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43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8088" y="1412875"/>
                <a:ext cx="33214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44" name="Rectangle 28"/>
              <p:cNvSpPr>
                <a:spLocks noChangeArrowheads="1"/>
              </p:cNvSpPr>
              <p:nvPr/>
            </p:nvSpPr>
            <p:spPr bwMode="auto">
              <a:xfrm>
                <a:off x="1260475" y="4246563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44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475" y="4246563"/>
                <a:ext cx="5181600" cy="457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45" name="Rectangle 29"/>
              <p:cNvSpPr>
                <a:spLocks noChangeArrowheads="1"/>
              </p:cNvSpPr>
              <p:nvPr/>
            </p:nvSpPr>
            <p:spPr bwMode="auto">
              <a:xfrm>
                <a:off x="1260475" y="50847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45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475" y="5084763"/>
                <a:ext cx="1295400" cy="4572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46" name="Rectangle 30"/>
              <p:cNvSpPr>
                <a:spLocks noChangeArrowheads="1"/>
              </p:cNvSpPr>
              <p:nvPr/>
            </p:nvSpPr>
            <p:spPr bwMode="auto">
              <a:xfrm>
                <a:off x="2555875" y="50847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3724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75" y="5084763"/>
                <a:ext cx="1295400" cy="4572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47" name="Rectangle 31"/>
              <p:cNvSpPr>
                <a:spLocks noChangeArrowheads="1"/>
              </p:cNvSpPr>
              <p:nvPr/>
            </p:nvSpPr>
            <p:spPr bwMode="auto">
              <a:xfrm>
                <a:off x="5680075" y="50847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3724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0075" y="5084763"/>
                <a:ext cx="1295400" cy="4572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48" name="Rectangle 32"/>
              <p:cNvSpPr>
                <a:spLocks noChangeArrowheads="1"/>
              </p:cNvSpPr>
              <p:nvPr/>
            </p:nvSpPr>
            <p:spPr bwMode="auto">
              <a:xfrm>
                <a:off x="6975475" y="5084763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48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5475" y="5084763"/>
                <a:ext cx="1295400" cy="4572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249" name="Rectangle 33"/>
              <p:cNvSpPr>
                <a:spLocks noChangeArrowheads="1"/>
              </p:cNvSpPr>
              <p:nvPr/>
            </p:nvSpPr>
            <p:spPr bwMode="auto">
              <a:xfrm>
                <a:off x="6442075" y="4246563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49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2075" y="4246563"/>
                <a:ext cx="533400" cy="457200"/>
              </a:xfrm>
              <a:prstGeom prst="rect">
                <a:avLst/>
              </a:prstGeom>
              <a:blipFill rotWithShape="0">
                <a:blip r:embed="rId20"/>
                <a:stretch>
                  <a:fillRect l="-449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250" name="Line 34"/>
          <p:cNvSpPr>
            <a:spLocks noChangeShapeType="1"/>
          </p:cNvSpPr>
          <p:nvPr/>
        </p:nvSpPr>
        <p:spPr bwMode="auto">
          <a:xfrm flipH="1">
            <a:off x="1336675" y="401796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51" name="Line 35"/>
          <p:cNvSpPr>
            <a:spLocks noChangeShapeType="1"/>
          </p:cNvSpPr>
          <p:nvPr/>
        </p:nvSpPr>
        <p:spPr bwMode="auto">
          <a:xfrm>
            <a:off x="4200861" y="4017963"/>
            <a:ext cx="22412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>
            <a:off x="1336675" y="3941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53" name="Line 37"/>
          <p:cNvSpPr>
            <a:spLocks noChangeShapeType="1"/>
          </p:cNvSpPr>
          <p:nvPr/>
        </p:nvSpPr>
        <p:spPr bwMode="auto">
          <a:xfrm>
            <a:off x="6442075" y="39417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254" name="Text Box 38"/>
              <p:cNvSpPr txBox="1">
                <a:spLocks noChangeArrowheads="1"/>
              </p:cNvSpPr>
              <p:nvPr/>
            </p:nvSpPr>
            <p:spPr bwMode="auto">
              <a:xfrm>
                <a:off x="3775075" y="3789363"/>
                <a:ext cx="3321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254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5075" y="3789363"/>
                <a:ext cx="332142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4" grpId="0" animBg="1"/>
      <p:bldP spid="137245" grpId="0" animBg="1"/>
      <p:bldP spid="137246" grpId="0" animBg="1"/>
      <p:bldP spid="137247" grpId="0" animBg="1"/>
      <p:bldP spid="137248" grpId="0" animBg="1"/>
      <p:bldP spid="137249" grpId="0" animBg="1"/>
      <p:bldP spid="137250" grpId="0" animBg="1"/>
      <p:bldP spid="137251" grpId="0" animBg="1"/>
      <p:bldP spid="137252" grpId="0" animBg="1"/>
      <p:bldP spid="137253" grpId="0" animBg="1"/>
      <p:bldP spid="1372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926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03200" y="26061"/>
                <a:ext cx="77724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|=|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6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3200" y="26061"/>
                <a:ext cx="7772400" cy="11430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68" name="Rectangle 4"/>
              <p:cNvSpPr>
                <a:spLocks noChangeArrowheads="1"/>
              </p:cNvSpPr>
              <p:nvPr/>
            </p:nvSpPr>
            <p:spPr bwMode="auto">
              <a:xfrm>
                <a:off x="1403350" y="2060575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2060575"/>
                <a:ext cx="51816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350" y="3660775"/>
            <a:ext cx="914400" cy="2438400"/>
            <a:chOff x="1104" y="1728"/>
            <a:chExt cx="912" cy="1200"/>
          </a:xfrm>
        </p:grpSpPr>
        <p:sp>
          <p:nvSpPr>
            <p:cNvPr id="139270" name="Freeform 6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27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358" y="2372"/>
                  <a:ext cx="320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271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8" y="2372"/>
                  <a:ext cx="320" cy="25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698750" y="3660775"/>
            <a:ext cx="990600" cy="2438400"/>
            <a:chOff x="1104" y="1728"/>
            <a:chExt cx="912" cy="1200"/>
          </a:xfrm>
        </p:grpSpPr>
        <p:sp>
          <p:nvSpPr>
            <p:cNvPr id="139273" name="Freeform 9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2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328" y="2368"/>
                  <a:ext cx="452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274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8" y="2368"/>
                  <a:ext cx="452" cy="2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118350" y="3660775"/>
            <a:ext cx="914400" cy="2438400"/>
            <a:chOff x="1104" y="1728"/>
            <a:chExt cx="912" cy="1200"/>
          </a:xfrm>
        </p:grpSpPr>
        <p:sp>
          <p:nvSpPr>
            <p:cNvPr id="139276" name="Freeform 12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27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41" y="2368"/>
                  <a:ext cx="490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277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1" y="2368"/>
                  <a:ext cx="490" cy="25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278" name="Rectangle 14"/>
              <p:cNvSpPr>
                <a:spLocks noChangeArrowheads="1"/>
              </p:cNvSpPr>
              <p:nvPr/>
            </p:nvSpPr>
            <p:spPr bwMode="auto">
              <a:xfrm>
                <a:off x="14033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7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2898775"/>
                <a:ext cx="1295400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822950" y="3660775"/>
            <a:ext cx="914400" cy="2438400"/>
            <a:chOff x="1104" y="1728"/>
            <a:chExt cx="912" cy="1200"/>
          </a:xfrm>
        </p:grpSpPr>
        <p:sp>
          <p:nvSpPr>
            <p:cNvPr id="139280" name="Freeform 16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28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388" y="2368"/>
                  <a:ext cx="343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928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8" y="2368"/>
                  <a:ext cx="343" cy="25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9282" name="Rectangle 18"/>
              <p:cNvSpPr>
                <a:spLocks noChangeArrowheads="1"/>
              </p:cNvSpPr>
              <p:nvPr/>
            </p:nvSpPr>
            <p:spPr bwMode="auto">
              <a:xfrm>
                <a:off x="26987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8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750" y="2898775"/>
                <a:ext cx="1295400" cy="4572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83" name="Rectangle 19"/>
              <p:cNvSpPr>
                <a:spLocks noChangeArrowheads="1"/>
              </p:cNvSpPr>
              <p:nvPr/>
            </p:nvSpPr>
            <p:spPr bwMode="auto">
              <a:xfrm>
                <a:off x="58229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83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2950" y="2898775"/>
                <a:ext cx="1295400" cy="457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84" name="Rectangle 20"/>
              <p:cNvSpPr>
                <a:spLocks noChangeArrowheads="1"/>
              </p:cNvSpPr>
              <p:nvPr/>
            </p:nvSpPr>
            <p:spPr bwMode="auto">
              <a:xfrm>
                <a:off x="71183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84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8350" y="2898775"/>
                <a:ext cx="1295400" cy="4572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85" name="AutoShape 21"/>
              <p:cNvSpPr>
                <a:spLocks noChangeArrowheads="1"/>
              </p:cNvSpPr>
              <p:nvPr/>
            </p:nvSpPr>
            <p:spPr bwMode="auto">
              <a:xfrm>
                <a:off x="231775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85" name="AutoShap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3"/>
                <a:stretch>
                  <a:fillRect l="-15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89" name="AutoShape 25"/>
          <p:cNvSpPr>
            <a:spLocks noChangeArrowheads="1"/>
          </p:cNvSpPr>
          <p:nvPr/>
        </p:nvSpPr>
        <p:spPr bwMode="auto">
          <a:xfrm rot="5983297" flipV="1">
            <a:off x="542925" y="3162300"/>
            <a:ext cx="1601788" cy="1220788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AutoShape 26"/>
          <p:cNvSpPr>
            <a:spLocks noChangeArrowheads="1"/>
          </p:cNvSpPr>
          <p:nvPr/>
        </p:nvSpPr>
        <p:spPr bwMode="auto">
          <a:xfrm rot="5983297" flipV="1">
            <a:off x="1835150" y="3203575"/>
            <a:ext cx="1638300" cy="12573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 rot="5983297" flipV="1">
            <a:off x="4962525" y="3162300"/>
            <a:ext cx="1600200" cy="12192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AutoShape 28"/>
          <p:cNvSpPr>
            <a:spLocks noChangeArrowheads="1"/>
          </p:cNvSpPr>
          <p:nvPr/>
        </p:nvSpPr>
        <p:spPr bwMode="auto">
          <a:xfrm rot="5983297" flipV="1">
            <a:off x="6257925" y="3162300"/>
            <a:ext cx="1601788" cy="1220788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93" name="Rectangle 29"/>
              <p:cNvSpPr>
                <a:spLocks noChangeArrowheads="1"/>
              </p:cNvSpPr>
              <p:nvPr/>
            </p:nvSpPr>
            <p:spPr bwMode="auto">
              <a:xfrm>
                <a:off x="565150" y="4879975"/>
                <a:ext cx="457200" cy="1219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9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50" y="4879975"/>
                <a:ext cx="457200" cy="1219200"/>
              </a:xfrm>
              <a:prstGeom prst="rect">
                <a:avLst/>
              </a:prstGeom>
              <a:blipFill rotWithShape="0">
                <a:blip r:embed="rId14"/>
                <a:stretch>
                  <a:fillRect l="-129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295" name="Rectangle 31"/>
              <p:cNvSpPr>
                <a:spLocks noChangeArrowheads="1"/>
              </p:cNvSpPr>
              <p:nvPr/>
            </p:nvSpPr>
            <p:spPr bwMode="auto">
              <a:xfrm>
                <a:off x="6584950" y="2060575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9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4950" y="2060575"/>
                <a:ext cx="533400" cy="457200"/>
              </a:xfrm>
              <a:prstGeom prst="rect">
                <a:avLst/>
              </a:prstGeom>
              <a:blipFill rotWithShape="0">
                <a:blip r:embed="rId15"/>
                <a:stretch>
                  <a:fillRect l="-333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96" name="Text Box 32"/>
          <p:cNvSpPr txBox="1">
            <a:spLocks noChangeArrowheads="1"/>
          </p:cNvSpPr>
          <p:nvPr/>
        </p:nvSpPr>
        <p:spPr bwMode="auto">
          <a:xfrm>
            <a:off x="4451350" y="4651375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993300"/>
                </a:solidFill>
              </a:rPr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98" name="AutoShape 34"/>
              <p:cNvSpPr>
                <a:spLocks noChangeArrowheads="1"/>
              </p:cNvSpPr>
              <p:nvPr/>
            </p:nvSpPr>
            <p:spPr bwMode="auto">
              <a:xfrm>
                <a:off x="8027988" y="5229225"/>
                <a:ext cx="865187" cy="781050"/>
              </a:xfrm>
              <a:prstGeom prst="rightArrow">
                <a:avLst>
                  <a:gd name="adj1" fmla="val 50000"/>
                  <a:gd name="adj2" fmla="val 27693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298" name="AutoShap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7988" y="5229225"/>
                <a:ext cx="865187" cy="781050"/>
              </a:xfrm>
              <a:prstGeom prst="rightArrow">
                <a:avLst>
                  <a:gd name="adj1" fmla="val 50000"/>
                  <a:gd name="adj2" fmla="val 27693"/>
                </a:avLst>
              </a:prstGeom>
              <a:blipFill rotWithShape="0">
                <a:blip r:embed="rId16"/>
                <a:stretch>
                  <a:fillRect l="-137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300" name="AutoShape 36"/>
              <p:cNvSpPr>
                <a:spLocks noChangeArrowheads="1"/>
              </p:cNvSpPr>
              <p:nvPr/>
            </p:nvSpPr>
            <p:spPr bwMode="auto">
              <a:xfrm>
                <a:off x="1042988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300" name="AutoShap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7"/>
                <a:stretch>
                  <a:fillRect l="-15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301" name="AutoShape 37"/>
              <p:cNvSpPr>
                <a:spLocks noChangeArrowheads="1"/>
              </p:cNvSpPr>
              <p:nvPr/>
            </p:nvSpPr>
            <p:spPr bwMode="auto">
              <a:xfrm>
                <a:off x="370840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301" name="AutoShap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8"/>
                <a:stretch>
                  <a:fillRect l="-15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302" name="AutoShape 38"/>
              <p:cNvSpPr>
                <a:spLocks noChangeArrowheads="1"/>
              </p:cNvSpPr>
              <p:nvPr/>
            </p:nvSpPr>
            <p:spPr bwMode="auto">
              <a:xfrm>
                <a:off x="6715140" y="5143512"/>
                <a:ext cx="720725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302" name="AutoShap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5140" y="5143512"/>
                <a:ext cx="720725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303" name="AutoShape 39"/>
              <p:cNvSpPr>
                <a:spLocks noChangeArrowheads="1"/>
              </p:cNvSpPr>
              <p:nvPr/>
            </p:nvSpPr>
            <p:spPr bwMode="auto">
              <a:xfrm>
                <a:off x="543560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9303" name="AutoShap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60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20"/>
                <a:stretch>
                  <a:fillRect l="-46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304" name="Text Box 40"/>
          <p:cNvSpPr txBox="1">
            <a:spLocks noChangeArrowheads="1"/>
          </p:cNvSpPr>
          <p:nvPr/>
        </p:nvSpPr>
        <p:spPr bwMode="auto">
          <a:xfrm>
            <a:off x="273050" y="1239474"/>
            <a:ext cx="2170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/>
              <a:t>Some notation:</a:t>
            </a:r>
          </a:p>
        </p:txBody>
      </p:sp>
    </p:spTree>
    <p:extLst>
      <p:ext uri="{BB962C8B-B14F-4D97-AF65-F5344CB8AC3E}">
        <p14:creationId xmlns:p14="http://schemas.microsoft.com/office/powerpoint/2010/main" val="10920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0291" name="Rectangle 3"/>
              <p:cNvSpPr>
                <a:spLocks noChangeArrowheads="1"/>
              </p:cNvSpPr>
              <p:nvPr/>
            </p:nvSpPr>
            <p:spPr bwMode="auto">
              <a:xfrm>
                <a:off x="1403350" y="2060575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29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2060575"/>
                <a:ext cx="5181600" cy="45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3350" y="3660775"/>
            <a:ext cx="914400" cy="2438400"/>
            <a:chOff x="1104" y="1728"/>
            <a:chExt cx="912" cy="1200"/>
          </a:xfrm>
        </p:grpSpPr>
        <p:sp>
          <p:nvSpPr>
            <p:cNvPr id="140293" name="Freeform 5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29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6" y="2373"/>
                  <a:ext cx="320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294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46" y="2373"/>
                  <a:ext cx="320" cy="25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98750" y="3660775"/>
            <a:ext cx="990600" cy="2438400"/>
            <a:chOff x="1104" y="1728"/>
            <a:chExt cx="912" cy="1200"/>
          </a:xfrm>
        </p:grpSpPr>
        <p:sp>
          <p:nvSpPr>
            <p:cNvPr id="140296" name="Freeform 8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29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82" y="2371"/>
                  <a:ext cx="452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297" name="Text 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2" y="2371"/>
                  <a:ext cx="452" cy="25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18350" y="3660775"/>
            <a:ext cx="914400" cy="2438400"/>
            <a:chOff x="1104" y="1728"/>
            <a:chExt cx="912" cy="1200"/>
          </a:xfrm>
        </p:grpSpPr>
        <p:sp>
          <p:nvSpPr>
            <p:cNvPr id="140299" name="Freeform 11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30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64" y="2368"/>
                  <a:ext cx="490" cy="257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300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4" y="2368"/>
                  <a:ext cx="490" cy="25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301" name="Rectangle 13"/>
              <p:cNvSpPr>
                <a:spLocks noChangeArrowheads="1"/>
              </p:cNvSpPr>
              <p:nvPr/>
            </p:nvSpPr>
            <p:spPr bwMode="auto">
              <a:xfrm>
                <a:off x="14033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01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350" y="2898775"/>
                <a:ext cx="1295400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822950" y="3660775"/>
            <a:ext cx="914400" cy="2438400"/>
            <a:chOff x="1104" y="1728"/>
            <a:chExt cx="912" cy="1200"/>
          </a:xfrm>
        </p:grpSpPr>
        <p:sp>
          <p:nvSpPr>
            <p:cNvPr id="140303" name="Freeform 15"/>
            <p:cNvSpPr>
              <a:spLocks/>
            </p:cNvSpPr>
            <p:nvPr/>
          </p:nvSpPr>
          <p:spPr bwMode="auto">
            <a:xfrm>
              <a:off x="1104" y="1728"/>
              <a:ext cx="912" cy="1200"/>
            </a:xfrm>
            <a:custGeom>
              <a:avLst/>
              <a:gdLst/>
              <a:ahLst/>
              <a:cxnLst>
                <a:cxn ang="0">
                  <a:pos x="0" y="1200"/>
                </a:cxn>
                <a:cxn ang="0">
                  <a:pos x="912" y="1200"/>
                </a:cxn>
                <a:cxn ang="0">
                  <a:pos x="912" y="624"/>
                </a:cxn>
                <a:cxn ang="0">
                  <a:pos x="0" y="0"/>
                </a:cxn>
                <a:cxn ang="0">
                  <a:pos x="0" y="1200"/>
                </a:cxn>
              </a:cxnLst>
              <a:rect l="0" t="0" r="r" b="b"/>
              <a:pathLst>
                <a:path w="912" h="1200">
                  <a:moveTo>
                    <a:pt x="0" y="1200"/>
                  </a:moveTo>
                  <a:lnTo>
                    <a:pt x="912" y="1200"/>
                  </a:lnTo>
                  <a:lnTo>
                    <a:pt x="912" y="624"/>
                  </a:lnTo>
                  <a:lnTo>
                    <a:pt x="0" y="0"/>
                  </a:lnTo>
                  <a:lnTo>
                    <a:pt x="0" y="120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3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70" y="2368"/>
                  <a:ext cx="343" cy="255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oMath>
                    </m:oMathPara>
                  </a14:m>
                  <a:endParaRPr lang="it-IT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0304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0" y="2368"/>
                  <a:ext cx="343" cy="25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  <a:headEnd/>
                  <a:tailEnd/>
                </a:ln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305" name="Rectangle 17"/>
              <p:cNvSpPr>
                <a:spLocks noChangeArrowheads="1"/>
              </p:cNvSpPr>
              <p:nvPr/>
            </p:nvSpPr>
            <p:spPr bwMode="auto">
              <a:xfrm>
                <a:off x="26987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05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8750" y="2898775"/>
                <a:ext cx="1295400" cy="4572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06" name="Rectangle 18"/>
              <p:cNvSpPr>
                <a:spLocks noChangeArrowheads="1"/>
              </p:cNvSpPr>
              <p:nvPr/>
            </p:nvSpPr>
            <p:spPr bwMode="auto">
              <a:xfrm>
                <a:off x="58229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0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2950" y="2898775"/>
                <a:ext cx="1295400" cy="4572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07" name="Rectangle 19"/>
              <p:cNvSpPr>
                <a:spLocks noChangeArrowheads="1"/>
              </p:cNvSpPr>
              <p:nvPr/>
            </p:nvSpPr>
            <p:spPr bwMode="auto">
              <a:xfrm>
                <a:off x="7118350" y="2898775"/>
                <a:ext cx="1295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0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8350" y="2898775"/>
                <a:ext cx="1295400" cy="4572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08" name="AutoShape 20"/>
              <p:cNvSpPr>
                <a:spLocks noChangeArrowheads="1"/>
              </p:cNvSpPr>
              <p:nvPr/>
            </p:nvSpPr>
            <p:spPr bwMode="auto">
              <a:xfrm>
                <a:off x="231775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08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3"/>
                <a:stretch>
                  <a:fillRect l="-454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309" name="AutoShape 21"/>
          <p:cNvSpPr>
            <a:spLocks noChangeArrowheads="1"/>
          </p:cNvSpPr>
          <p:nvPr/>
        </p:nvSpPr>
        <p:spPr bwMode="auto">
          <a:xfrm rot="5983297" flipV="1">
            <a:off x="542925" y="3162300"/>
            <a:ext cx="1601788" cy="1220788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AutoShape 22"/>
          <p:cNvSpPr>
            <a:spLocks noChangeArrowheads="1"/>
          </p:cNvSpPr>
          <p:nvPr/>
        </p:nvSpPr>
        <p:spPr bwMode="auto">
          <a:xfrm rot="5983297" flipV="1">
            <a:off x="1835150" y="3203575"/>
            <a:ext cx="1638300" cy="12573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 rot="5983297" flipV="1">
            <a:off x="4962525" y="3162300"/>
            <a:ext cx="1600200" cy="1219200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AutoShape 24"/>
          <p:cNvSpPr>
            <a:spLocks noChangeArrowheads="1"/>
          </p:cNvSpPr>
          <p:nvPr/>
        </p:nvSpPr>
        <p:spPr bwMode="auto">
          <a:xfrm rot="5983297" flipV="1">
            <a:off x="6257925" y="3162300"/>
            <a:ext cx="1601788" cy="1220788"/>
          </a:xfrm>
          <a:custGeom>
            <a:avLst/>
            <a:gdLst>
              <a:gd name="G0" fmla="+- -279987 0 0"/>
              <a:gd name="G1" fmla="+- -11796480 0 0"/>
              <a:gd name="G2" fmla="+- -279987 0 -11796480"/>
              <a:gd name="G3" fmla="+- 10800 0 0"/>
              <a:gd name="G4" fmla="+- 0 0 -27998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2 0 0"/>
              <a:gd name="G9" fmla="+- 0 0 -11796480"/>
              <a:gd name="G10" fmla="+- 8792 0 2700"/>
              <a:gd name="G11" fmla="cos G10 -279987"/>
              <a:gd name="G12" fmla="sin G10 -279987"/>
              <a:gd name="G13" fmla="cos 13500 -279987"/>
              <a:gd name="G14" fmla="sin 13500 -279987"/>
              <a:gd name="G15" fmla="+- G11 10800 0"/>
              <a:gd name="G16" fmla="+- G12 10800 0"/>
              <a:gd name="G17" fmla="+- G13 10800 0"/>
              <a:gd name="G18" fmla="+- G14 10800 0"/>
              <a:gd name="G19" fmla="*/ 8792 1 2"/>
              <a:gd name="G20" fmla="+- G19 5400 0"/>
              <a:gd name="G21" fmla="cos G20 -279987"/>
              <a:gd name="G22" fmla="sin G20 -279987"/>
              <a:gd name="G23" fmla="+- G21 10800 0"/>
              <a:gd name="G24" fmla="+- G12 G23 G22"/>
              <a:gd name="G25" fmla="+- G22 G23 G11"/>
              <a:gd name="G26" fmla="cos 10800 -279987"/>
              <a:gd name="G27" fmla="sin 10800 -279987"/>
              <a:gd name="G28" fmla="cos 8792 -279987"/>
              <a:gd name="G29" fmla="sin 8792 -27998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27998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2 G39"/>
              <a:gd name="G43" fmla="sin 8792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397 w 21600"/>
              <a:gd name="T5" fmla="*/ 7 h 21600"/>
              <a:gd name="T6" fmla="*/ 1004 w 21600"/>
              <a:gd name="T7" fmla="*/ 10800 h 21600"/>
              <a:gd name="T8" fmla="*/ 10472 w 21600"/>
              <a:gd name="T9" fmla="*/ 2014 h 21600"/>
              <a:gd name="T10" fmla="*/ 24262 w 21600"/>
              <a:gd name="T11" fmla="*/ 9794 h 21600"/>
              <a:gd name="T12" fmla="*/ 20844 w 21600"/>
              <a:gd name="T13" fmla="*/ 13763 h 21600"/>
              <a:gd name="T14" fmla="*/ 16875 w 21600"/>
              <a:gd name="T15" fmla="*/ 1034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567" y="10145"/>
                </a:moveTo>
                <a:cubicBezTo>
                  <a:pt x="19224" y="5556"/>
                  <a:pt x="15401" y="2008"/>
                  <a:pt x="10800" y="2008"/>
                </a:cubicBezTo>
                <a:cubicBezTo>
                  <a:pt x="5944" y="2008"/>
                  <a:pt x="2008" y="5944"/>
                  <a:pt x="200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452" y="0"/>
                  <a:pt x="21148" y="4358"/>
                  <a:pt x="21569" y="9995"/>
                </a:cubicBezTo>
                <a:lnTo>
                  <a:pt x="24262" y="9794"/>
                </a:lnTo>
                <a:lnTo>
                  <a:pt x="20844" y="13763"/>
                </a:lnTo>
                <a:lnTo>
                  <a:pt x="16875" y="10346"/>
                </a:lnTo>
                <a:lnTo>
                  <a:pt x="19567" y="1014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313" name="Rectangle 25"/>
              <p:cNvSpPr>
                <a:spLocks noChangeArrowheads="1"/>
              </p:cNvSpPr>
              <p:nvPr/>
            </p:nvSpPr>
            <p:spPr bwMode="auto">
              <a:xfrm>
                <a:off x="565150" y="4879975"/>
                <a:ext cx="457200" cy="1219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13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150" y="4879975"/>
                <a:ext cx="457200" cy="1219200"/>
              </a:xfrm>
              <a:prstGeom prst="rect">
                <a:avLst/>
              </a:prstGeom>
              <a:blipFill rotWithShape="0">
                <a:blip r:embed="rId14"/>
                <a:stretch>
                  <a:fillRect l="-129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14" name="Rectangle 26"/>
              <p:cNvSpPr>
                <a:spLocks noChangeArrowheads="1"/>
              </p:cNvSpPr>
              <p:nvPr/>
            </p:nvSpPr>
            <p:spPr bwMode="auto">
              <a:xfrm>
                <a:off x="6584950" y="2060575"/>
                <a:ext cx="5334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𝟎𝟎𝟎𝟎</m:t>
                      </m:r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4950" y="2060575"/>
                <a:ext cx="533400" cy="457200"/>
              </a:xfrm>
              <a:prstGeom prst="rect">
                <a:avLst/>
              </a:prstGeom>
              <a:blipFill rotWithShape="0">
                <a:blip r:embed="rId15"/>
                <a:stretch>
                  <a:fillRect l="-3333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4451350" y="4651375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993300"/>
                </a:solidFill>
              </a:rPr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316" name="AutoShape 28"/>
              <p:cNvSpPr>
                <a:spLocks noChangeArrowheads="1"/>
              </p:cNvSpPr>
              <p:nvPr/>
            </p:nvSpPr>
            <p:spPr bwMode="auto">
              <a:xfrm>
                <a:off x="8001024" y="5219718"/>
                <a:ext cx="865187" cy="781050"/>
              </a:xfrm>
              <a:prstGeom prst="rightArrow">
                <a:avLst>
                  <a:gd name="adj1" fmla="val 50000"/>
                  <a:gd name="adj2" fmla="val 27693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16" name="AutoShap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01024" y="5219718"/>
                <a:ext cx="865187" cy="781050"/>
              </a:xfrm>
              <a:prstGeom prst="rightArrow">
                <a:avLst>
                  <a:gd name="adj1" fmla="val 50000"/>
                  <a:gd name="adj2" fmla="val 27693"/>
                </a:avLst>
              </a:prstGeom>
              <a:blipFill rotWithShape="0">
                <a:blip r:embed="rId16"/>
                <a:stretch>
                  <a:fillRect l="-4861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17" name="AutoShape 29"/>
              <p:cNvSpPr>
                <a:spLocks noChangeArrowheads="1"/>
              </p:cNvSpPr>
              <p:nvPr/>
            </p:nvSpPr>
            <p:spPr bwMode="auto">
              <a:xfrm>
                <a:off x="1042988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17" name="AutoShap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7"/>
                <a:stretch>
                  <a:fillRect l="-454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18" name="AutoShape 30"/>
              <p:cNvSpPr>
                <a:spLocks noChangeArrowheads="1"/>
              </p:cNvSpPr>
              <p:nvPr/>
            </p:nvSpPr>
            <p:spPr bwMode="auto">
              <a:xfrm>
                <a:off x="370840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18" name="AutoShap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8400" y="5157788"/>
                <a:ext cx="381000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8"/>
                <a:stretch>
                  <a:fillRect l="-454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19" name="AutoShape 31"/>
              <p:cNvSpPr>
                <a:spLocks noChangeArrowheads="1"/>
              </p:cNvSpPr>
              <p:nvPr/>
            </p:nvSpPr>
            <p:spPr bwMode="auto">
              <a:xfrm>
                <a:off x="6732588" y="5157788"/>
                <a:ext cx="720725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19" name="AutoShap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588" y="5157788"/>
                <a:ext cx="720725" cy="863600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1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20" name="AutoShape 32"/>
              <p:cNvSpPr>
                <a:spLocks noChangeArrowheads="1"/>
              </p:cNvSpPr>
              <p:nvPr/>
            </p:nvSpPr>
            <p:spPr bwMode="auto">
              <a:xfrm>
                <a:off x="5292725" y="5229225"/>
                <a:ext cx="523875" cy="792163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320" name="AutoShap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725" y="5229225"/>
                <a:ext cx="523875" cy="792163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blipFill rotWithShape="0">
                <a:blip r:embed="rId2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321" name="Text Box 33"/>
              <p:cNvSpPr txBox="1">
                <a:spLocks noChangeArrowheads="1"/>
              </p:cNvSpPr>
              <p:nvPr/>
            </p:nvSpPr>
            <p:spPr bwMode="auto">
              <a:xfrm>
                <a:off x="300672" y="1153044"/>
                <a:ext cx="11296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it-IT" sz="2400" dirty="0"/>
                  <a:t>For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it-IT" sz="2400" dirty="0" smtClean="0"/>
                  <a:t>:</a:t>
                </a:r>
                <a:endParaRPr lang="it-IT" sz="2400" b="1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403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672" y="1153044"/>
                <a:ext cx="1129605" cy="461665"/>
              </a:xfrm>
              <a:prstGeom prst="rect">
                <a:avLst/>
              </a:prstGeom>
              <a:blipFill rotWithShape="0">
                <a:blip r:embed="rId21"/>
                <a:stretch>
                  <a:fillRect l="-8065" t="-10526" r="-6989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03200" y="26061"/>
                <a:ext cx="77724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|=|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3200" y="26061"/>
                <a:ext cx="7772400" cy="1143000"/>
              </a:xfr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9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Freeform 5"/>
          <p:cNvSpPr>
            <a:spLocks/>
          </p:cNvSpPr>
          <p:nvPr/>
        </p:nvSpPr>
        <p:spPr bwMode="auto">
          <a:xfrm rot="16200000">
            <a:off x="1467299" y="4216773"/>
            <a:ext cx="647700" cy="2958354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19" name="Freeform 7"/>
          <p:cNvSpPr>
            <a:spLocks/>
          </p:cNvSpPr>
          <p:nvPr/>
        </p:nvSpPr>
        <p:spPr bwMode="auto">
          <a:xfrm rot="16200000">
            <a:off x="1467299" y="2992811"/>
            <a:ext cx="647700" cy="2958353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20" name="Freeform 8"/>
          <p:cNvSpPr>
            <a:spLocks/>
          </p:cNvSpPr>
          <p:nvPr/>
        </p:nvSpPr>
        <p:spPr bwMode="auto">
          <a:xfrm rot="16200000">
            <a:off x="1467299" y="859188"/>
            <a:ext cx="647700" cy="2958353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21" name="Freeform 9"/>
          <p:cNvSpPr>
            <a:spLocks/>
          </p:cNvSpPr>
          <p:nvPr/>
        </p:nvSpPr>
        <p:spPr bwMode="auto">
          <a:xfrm rot="16200000">
            <a:off x="1477175" y="-374652"/>
            <a:ext cx="647700" cy="2978107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22" name="Rectangle 10"/>
              <p:cNvSpPr>
                <a:spLocks noChangeArrowheads="1"/>
              </p:cNvSpPr>
              <p:nvPr/>
            </p:nvSpPr>
            <p:spPr bwMode="auto">
              <a:xfrm>
                <a:off x="1862582" y="6107038"/>
                <a:ext cx="1407741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2" y="6107038"/>
                <a:ext cx="1407741" cy="4318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3" name="Rectangle 11"/>
              <p:cNvSpPr>
                <a:spLocks noChangeArrowheads="1"/>
              </p:cNvSpPr>
              <p:nvPr/>
            </p:nvSpPr>
            <p:spPr bwMode="auto">
              <a:xfrm>
                <a:off x="311969" y="6101547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69" y="6101547"/>
                <a:ext cx="1479177" cy="4318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4" name="Rectangle 12"/>
              <p:cNvSpPr>
                <a:spLocks noChangeArrowheads="1"/>
              </p:cNvSpPr>
              <p:nvPr/>
            </p:nvSpPr>
            <p:spPr bwMode="auto">
              <a:xfrm>
                <a:off x="1862583" y="4858553"/>
                <a:ext cx="1407741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4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3" y="4858553"/>
                <a:ext cx="1407741" cy="43180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5" name="Rectangle 13"/>
              <p:cNvSpPr>
                <a:spLocks noChangeArrowheads="1"/>
              </p:cNvSpPr>
              <p:nvPr/>
            </p:nvSpPr>
            <p:spPr bwMode="auto">
              <a:xfrm>
                <a:off x="311970" y="4858553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0" y="4858553"/>
                <a:ext cx="1479177" cy="431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8" name="Rectangle 16"/>
              <p:cNvSpPr>
                <a:spLocks noChangeArrowheads="1"/>
              </p:cNvSpPr>
              <p:nvPr/>
            </p:nvSpPr>
            <p:spPr bwMode="auto">
              <a:xfrm>
                <a:off x="1862585" y="2747166"/>
                <a:ext cx="1407740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5" y="2747166"/>
                <a:ext cx="1407740" cy="431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9" name="Rectangle 17"/>
              <p:cNvSpPr>
                <a:spLocks noChangeArrowheads="1"/>
              </p:cNvSpPr>
              <p:nvPr/>
            </p:nvSpPr>
            <p:spPr bwMode="auto">
              <a:xfrm>
                <a:off x="311971" y="2735240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1" y="2735240"/>
                <a:ext cx="1479177" cy="431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0" name="Rectangle 18"/>
              <p:cNvSpPr>
                <a:spLocks noChangeArrowheads="1"/>
              </p:cNvSpPr>
              <p:nvPr/>
            </p:nvSpPr>
            <p:spPr bwMode="auto">
              <a:xfrm>
                <a:off x="1862586" y="1511277"/>
                <a:ext cx="142749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0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6" y="1511277"/>
                <a:ext cx="1427492" cy="431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1" name="Rectangle 19"/>
              <p:cNvSpPr>
                <a:spLocks noChangeArrowheads="1"/>
              </p:cNvSpPr>
              <p:nvPr/>
            </p:nvSpPr>
            <p:spPr bwMode="auto">
              <a:xfrm>
                <a:off x="311971" y="1511277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1" y="1511277"/>
                <a:ext cx="1479177" cy="4318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2" name="Text Box 20"/>
              <p:cNvSpPr txBox="1">
                <a:spLocks noChangeArrowheads="1"/>
              </p:cNvSpPr>
              <p:nvPr/>
            </p:nvSpPr>
            <p:spPr bwMode="auto">
              <a:xfrm rot="5400000">
                <a:off x="2237373" y="3244333"/>
                <a:ext cx="5000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237373" y="3244333"/>
                <a:ext cx="50006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33" name="Freeform 21"/>
          <p:cNvSpPr>
            <a:spLocks/>
          </p:cNvSpPr>
          <p:nvPr/>
        </p:nvSpPr>
        <p:spPr bwMode="auto">
          <a:xfrm rot="16200000">
            <a:off x="7084592" y="4220742"/>
            <a:ext cx="647700" cy="2950416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34" name="Freeform 22"/>
          <p:cNvSpPr>
            <a:spLocks/>
          </p:cNvSpPr>
          <p:nvPr/>
        </p:nvSpPr>
        <p:spPr bwMode="auto">
          <a:xfrm rot="16200000">
            <a:off x="7084592" y="2996780"/>
            <a:ext cx="647700" cy="2950416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35" name="Freeform 23"/>
          <p:cNvSpPr>
            <a:spLocks/>
          </p:cNvSpPr>
          <p:nvPr/>
        </p:nvSpPr>
        <p:spPr bwMode="auto">
          <a:xfrm rot="16200000">
            <a:off x="7084592" y="863157"/>
            <a:ext cx="647700" cy="2950416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36" name="Freeform 24"/>
          <p:cNvSpPr>
            <a:spLocks/>
          </p:cNvSpPr>
          <p:nvPr/>
        </p:nvSpPr>
        <p:spPr bwMode="auto">
          <a:xfrm rot="16200000">
            <a:off x="7065549" y="-341763"/>
            <a:ext cx="669936" cy="2934563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37" name="Rectangle 25"/>
              <p:cNvSpPr>
                <a:spLocks noChangeArrowheads="1"/>
              </p:cNvSpPr>
              <p:nvPr/>
            </p:nvSpPr>
            <p:spPr bwMode="auto">
              <a:xfrm>
                <a:off x="7357092" y="6092825"/>
                <a:ext cx="1536083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092" y="6092825"/>
                <a:ext cx="1536083" cy="431800"/>
              </a:xfrm>
              <a:prstGeom prst="rect">
                <a:avLst/>
              </a:prstGeom>
              <a:blipFill rotWithShape="0">
                <a:blip r:embed="rId28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8" name="Rectangle 26"/>
              <p:cNvSpPr>
                <a:spLocks noChangeArrowheads="1"/>
              </p:cNvSpPr>
              <p:nvPr/>
            </p:nvSpPr>
            <p:spPr bwMode="auto">
              <a:xfrm>
                <a:off x="5933233" y="6101546"/>
                <a:ext cx="1376588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3" y="6101546"/>
                <a:ext cx="1376588" cy="431800"/>
              </a:xfrm>
              <a:prstGeom prst="rect">
                <a:avLst/>
              </a:prstGeom>
              <a:blipFill rotWithShape="0">
                <a:blip r:embed="rId29"/>
                <a:stretch>
                  <a:fillRect b="-137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9" name="Rectangle 27"/>
              <p:cNvSpPr>
                <a:spLocks noChangeArrowheads="1"/>
              </p:cNvSpPr>
              <p:nvPr/>
            </p:nvSpPr>
            <p:spPr bwMode="auto">
              <a:xfrm>
                <a:off x="7357092" y="4858553"/>
                <a:ext cx="1536083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9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092" y="4858553"/>
                <a:ext cx="1536083" cy="431800"/>
              </a:xfrm>
              <a:prstGeom prst="rect">
                <a:avLst/>
              </a:prstGeom>
              <a:blipFill rotWithShape="0">
                <a:blip r:embed="rId30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0" name="Rectangle 28"/>
              <p:cNvSpPr>
                <a:spLocks noChangeArrowheads="1"/>
              </p:cNvSpPr>
              <p:nvPr/>
            </p:nvSpPr>
            <p:spPr bwMode="auto">
              <a:xfrm>
                <a:off x="5933234" y="4867275"/>
                <a:ext cx="137658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0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4" y="4867275"/>
                <a:ext cx="1376587" cy="431800"/>
              </a:xfrm>
              <a:prstGeom prst="rect">
                <a:avLst/>
              </a:prstGeom>
              <a:blipFill rotWithShape="0">
                <a:blip r:embed="rId31"/>
                <a:stretch>
                  <a:fillRect b="-137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1" name="Rectangle 29"/>
              <p:cNvSpPr>
                <a:spLocks noChangeArrowheads="1"/>
              </p:cNvSpPr>
              <p:nvPr/>
            </p:nvSpPr>
            <p:spPr bwMode="auto">
              <a:xfrm>
                <a:off x="7359464" y="2735240"/>
                <a:ext cx="153371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1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464" y="2735240"/>
                <a:ext cx="1533712" cy="431800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2" name="Rectangle 30"/>
              <p:cNvSpPr>
                <a:spLocks noChangeArrowheads="1"/>
              </p:cNvSpPr>
              <p:nvPr/>
            </p:nvSpPr>
            <p:spPr bwMode="auto">
              <a:xfrm>
                <a:off x="5933234" y="2730509"/>
                <a:ext cx="137658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2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4" y="2730509"/>
                <a:ext cx="1376587" cy="431800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3" name="Rectangle 31"/>
              <p:cNvSpPr>
                <a:spLocks noChangeArrowheads="1"/>
              </p:cNvSpPr>
              <p:nvPr/>
            </p:nvSpPr>
            <p:spPr bwMode="auto">
              <a:xfrm>
                <a:off x="7359463" y="1531924"/>
                <a:ext cx="1524187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3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463" y="1531924"/>
                <a:ext cx="1524187" cy="431800"/>
              </a:xfrm>
              <a:prstGeom prst="rect">
                <a:avLst/>
              </a:prstGeom>
              <a:blipFill rotWithShape="0">
                <a:blip r:embed="rId34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4" name="Rectangle 32"/>
              <p:cNvSpPr>
                <a:spLocks noChangeArrowheads="1"/>
              </p:cNvSpPr>
              <p:nvPr/>
            </p:nvSpPr>
            <p:spPr bwMode="auto">
              <a:xfrm>
                <a:off x="5933234" y="1521600"/>
                <a:ext cx="137658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41344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4" y="1521600"/>
                <a:ext cx="1376587" cy="431800"/>
              </a:xfrm>
              <a:prstGeom prst="rect">
                <a:avLst/>
              </a:prstGeom>
              <a:blipFill rotWithShape="0">
                <a:blip r:embed="rId35"/>
                <a:stretch>
                  <a:fillRect b="-138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5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7971788" y="3249065"/>
                <a:ext cx="4571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5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971788" y="3249065"/>
                <a:ext cx="457176" cy="369332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46" name="AutoShape 34"/>
          <p:cNvSpPr>
            <a:spLocks noChangeArrowheads="1"/>
          </p:cNvSpPr>
          <p:nvPr/>
        </p:nvSpPr>
        <p:spPr bwMode="auto">
          <a:xfrm>
            <a:off x="3431688" y="214290"/>
            <a:ext cx="2430109" cy="576262"/>
          </a:xfrm>
          <a:prstGeom prst="leftRightArrow">
            <a:avLst>
              <a:gd name="adj1" fmla="val 50000"/>
              <a:gd name="adj2" fmla="val 154931"/>
            </a:avLst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equal</a:t>
            </a:r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47" name="Rectangle 35"/>
              <p:cNvSpPr>
                <a:spLocks noChangeArrowheads="1"/>
              </p:cNvSpPr>
              <p:nvPr/>
            </p:nvSpPr>
            <p:spPr bwMode="auto">
              <a:xfrm>
                <a:off x="1829989" y="287315"/>
                <a:ext cx="1460089" cy="430211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7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9989" y="287315"/>
                <a:ext cx="1460089" cy="430211"/>
              </a:xfrm>
              <a:prstGeom prst="rect">
                <a:avLst/>
              </a:prstGeom>
              <a:blipFill rotWithShape="0">
                <a:blip r:embed="rId21"/>
                <a:stretch>
                  <a:fillRect r="-5785" b="-411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50" name="Rectangle 38"/>
              <p:cNvSpPr>
                <a:spLocks noChangeArrowheads="1"/>
              </p:cNvSpPr>
              <p:nvPr/>
            </p:nvSpPr>
            <p:spPr bwMode="auto">
              <a:xfrm>
                <a:off x="7357092" y="287315"/>
                <a:ext cx="1522600" cy="430211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50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092" y="287315"/>
                <a:ext cx="1522600" cy="430211"/>
              </a:xfrm>
              <a:prstGeom prst="rect">
                <a:avLst/>
              </a:prstGeom>
              <a:blipFill rotWithShape="0">
                <a:blip r:embed="rId37"/>
                <a:stretch>
                  <a:fillRect r="-6349" b="-411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utoShape 34"/>
          <p:cNvSpPr>
            <a:spLocks noChangeArrowheads="1"/>
          </p:cNvSpPr>
          <p:nvPr/>
        </p:nvSpPr>
        <p:spPr bwMode="auto">
          <a:xfrm>
            <a:off x="3431688" y="4786322"/>
            <a:ext cx="2430109" cy="576262"/>
          </a:xfrm>
          <a:prstGeom prst="leftRightArrow">
            <a:avLst>
              <a:gd name="adj1" fmla="val 50000"/>
              <a:gd name="adj2" fmla="val 154931"/>
            </a:avLst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not </a:t>
            </a:r>
            <a:r>
              <a:rPr lang="en-US" sz="2000" b="1" dirty="0" smtClean="0"/>
              <a:t>equal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1862586" y="3643314"/>
                <a:ext cx="142749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6" y="3643314"/>
                <a:ext cx="1427492" cy="4318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7368988" y="3643314"/>
                <a:ext cx="1498809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8988" y="3643314"/>
                <a:ext cx="1498809" cy="431800"/>
              </a:xfrm>
              <a:prstGeom prst="rect">
                <a:avLst/>
              </a:prstGeom>
              <a:blipFill rotWithShape="0">
                <a:blip r:embed="rId38"/>
                <a:stretch>
                  <a:fillRect b="-13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7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00087 0.178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17893 L 0.00087 0.333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33379 L 0.00087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6" grpId="0" animBg="1"/>
      <p:bldP spid="141346" grpId="1" animBg="1"/>
      <p:bldP spid="141346" grpId="2" animBg="1"/>
      <p:bldP spid="141346" grpId="3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Freeform 5"/>
          <p:cNvSpPr>
            <a:spLocks/>
          </p:cNvSpPr>
          <p:nvPr/>
        </p:nvSpPr>
        <p:spPr bwMode="auto">
          <a:xfrm rot="16200000">
            <a:off x="1467299" y="4216773"/>
            <a:ext cx="647700" cy="2958354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19" name="Freeform 7"/>
          <p:cNvSpPr>
            <a:spLocks/>
          </p:cNvSpPr>
          <p:nvPr/>
        </p:nvSpPr>
        <p:spPr bwMode="auto">
          <a:xfrm rot="16200000">
            <a:off x="1467299" y="2992811"/>
            <a:ext cx="647700" cy="2958353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20" name="Freeform 8"/>
          <p:cNvSpPr>
            <a:spLocks/>
          </p:cNvSpPr>
          <p:nvPr/>
        </p:nvSpPr>
        <p:spPr bwMode="auto">
          <a:xfrm rot="16200000">
            <a:off x="1467299" y="859188"/>
            <a:ext cx="647700" cy="2958353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21" name="Freeform 9"/>
          <p:cNvSpPr>
            <a:spLocks/>
          </p:cNvSpPr>
          <p:nvPr/>
        </p:nvSpPr>
        <p:spPr bwMode="auto">
          <a:xfrm rot="16200000">
            <a:off x="1477175" y="-374652"/>
            <a:ext cx="647700" cy="2978107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22" name="Rectangle 10"/>
              <p:cNvSpPr>
                <a:spLocks noChangeArrowheads="1"/>
              </p:cNvSpPr>
              <p:nvPr/>
            </p:nvSpPr>
            <p:spPr bwMode="auto">
              <a:xfrm>
                <a:off x="1862582" y="6107038"/>
                <a:ext cx="1407741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2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2" y="6107038"/>
                <a:ext cx="1407741" cy="43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3" name="Rectangle 11"/>
              <p:cNvSpPr>
                <a:spLocks noChangeArrowheads="1"/>
              </p:cNvSpPr>
              <p:nvPr/>
            </p:nvSpPr>
            <p:spPr bwMode="auto">
              <a:xfrm>
                <a:off x="311969" y="6101547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3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69" y="6101547"/>
                <a:ext cx="1479177" cy="431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4" name="Rectangle 12"/>
              <p:cNvSpPr>
                <a:spLocks noChangeArrowheads="1"/>
              </p:cNvSpPr>
              <p:nvPr/>
            </p:nvSpPr>
            <p:spPr bwMode="auto">
              <a:xfrm>
                <a:off x="1862583" y="4858553"/>
                <a:ext cx="1407741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4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3" y="4858553"/>
                <a:ext cx="1407741" cy="431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5" name="Rectangle 13"/>
              <p:cNvSpPr>
                <a:spLocks noChangeArrowheads="1"/>
              </p:cNvSpPr>
              <p:nvPr/>
            </p:nvSpPr>
            <p:spPr bwMode="auto">
              <a:xfrm>
                <a:off x="311970" y="4858553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0" y="4858553"/>
                <a:ext cx="1479177" cy="4318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8" name="Rectangle 16"/>
              <p:cNvSpPr>
                <a:spLocks noChangeArrowheads="1"/>
              </p:cNvSpPr>
              <p:nvPr/>
            </p:nvSpPr>
            <p:spPr bwMode="auto">
              <a:xfrm>
                <a:off x="1862585" y="2747166"/>
                <a:ext cx="1407740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sz="2000" b="1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8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5" y="2747166"/>
                <a:ext cx="1407740" cy="431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29" name="Rectangle 17"/>
              <p:cNvSpPr>
                <a:spLocks noChangeArrowheads="1"/>
              </p:cNvSpPr>
              <p:nvPr/>
            </p:nvSpPr>
            <p:spPr bwMode="auto">
              <a:xfrm>
                <a:off x="311971" y="2735240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2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1" y="2735240"/>
                <a:ext cx="1479177" cy="4318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0" name="Rectangle 18"/>
              <p:cNvSpPr>
                <a:spLocks noChangeArrowheads="1"/>
              </p:cNvSpPr>
              <p:nvPr/>
            </p:nvSpPr>
            <p:spPr bwMode="auto">
              <a:xfrm>
                <a:off x="1862586" y="1511277"/>
                <a:ext cx="142749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0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6" y="1511277"/>
                <a:ext cx="1427492" cy="4318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1" name="Rectangle 19"/>
              <p:cNvSpPr>
                <a:spLocks noChangeArrowheads="1"/>
              </p:cNvSpPr>
              <p:nvPr/>
            </p:nvSpPr>
            <p:spPr bwMode="auto">
              <a:xfrm>
                <a:off x="311971" y="1511277"/>
                <a:ext cx="147917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1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1" y="1511277"/>
                <a:ext cx="1479177" cy="4318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2" name="Text Box 20"/>
              <p:cNvSpPr txBox="1">
                <a:spLocks noChangeArrowheads="1"/>
              </p:cNvSpPr>
              <p:nvPr/>
            </p:nvSpPr>
            <p:spPr bwMode="auto">
              <a:xfrm rot="5400000">
                <a:off x="2237373" y="3244333"/>
                <a:ext cx="5000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237373" y="3244333"/>
                <a:ext cx="50006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33" name="Freeform 21"/>
          <p:cNvSpPr>
            <a:spLocks/>
          </p:cNvSpPr>
          <p:nvPr/>
        </p:nvSpPr>
        <p:spPr bwMode="auto">
          <a:xfrm rot="16200000">
            <a:off x="7084592" y="4220742"/>
            <a:ext cx="647700" cy="2950416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34" name="Freeform 22"/>
          <p:cNvSpPr>
            <a:spLocks/>
          </p:cNvSpPr>
          <p:nvPr/>
        </p:nvSpPr>
        <p:spPr bwMode="auto">
          <a:xfrm rot="16200000">
            <a:off x="7084592" y="2996780"/>
            <a:ext cx="647700" cy="2950416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35" name="Freeform 23"/>
          <p:cNvSpPr>
            <a:spLocks/>
          </p:cNvSpPr>
          <p:nvPr/>
        </p:nvSpPr>
        <p:spPr bwMode="auto">
          <a:xfrm rot="16200000">
            <a:off x="7084592" y="863157"/>
            <a:ext cx="647700" cy="2950416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41336" name="Freeform 24"/>
          <p:cNvSpPr>
            <a:spLocks/>
          </p:cNvSpPr>
          <p:nvPr/>
        </p:nvSpPr>
        <p:spPr bwMode="auto">
          <a:xfrm rot="16200000">
            <a:off x="7065549" y="-341763"/>
            <a:ext cx="669936" cy="2934563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37" name="Rectangle 25"/>
              <p:cNvSpPr>
                <a:spLocks noChangeArrowheads="1"/>
              </p:cNvSpPr>
              <p:nvPr/>
            </p:nvSpPr>
            <p:spPr bwMode="auto">
              <a:xfrm>
                <a:off x="7357092" y="6092825"/>
                <a:ext cx="1536083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𝐈𝐕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092" y="6092825"/>
                <a:ext cx="1536083" cy="431800"/>
              </a:xfrm>
              <a:prstGeom prst="rect">
                <a:avLst/>
              </a:prstGeom>
              <a:blipFill rotWithShape="0">
                <a:blip r:embed="rId12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8" name="Rectangle 26"/>
              <p:cNvSpPr>
                <a:spLocks noChangeArrowheads="1"/>
              </p:cNvSpPr>
              <p:nvPr/>
            </p:nvSpPr>
            <p:spPr bwMode="auto">
              <a:xfrm>
                <a:off x="5933233" y="6101546"/>
                <a:ext cx="1376588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3" y="6101546"/>
                <a:ext cx="1376588" cy="431800"/>
              </a:xfrm>
              <a:prstGeom prst="rect">
                <a:avLst/>
              </a:prstGeom>
              <a:blipFill rotWithShape="0">
                <a:blip r:embed="rId13"/>
                <a:stretch>
                  <a:fillRect b="-137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39" name="Rectangle 27"/>
              <p:cNvSpPr>
                <a:spLocks noChangeArrowheads="1"/>
              </p:cNvSpPr>
              <p:nvPr/>
            </p:nvSpPr>
            <p:spPr bwMode="auto">
              <a:xfrm>
                <a:off x="7357092" y="4858553"/>
                <a:ext cx="1536083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39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092" y="4858553"/>
                <a:ext cx="1536083" cy="431800"/>
              </a:xfrm>
              <a:prstGeom prst="rect">
                <a:avLst/>
              </a:prstGeom>
              <a:blipFill rotWithShape="0">
                <a:blip r:embed="rId14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0" name="Rectangle 28"/>
              <p:cNvSpPr>
                <a:spLocks noChangeArrowheads="1"/>
              </p:cNvSpPr>
              <p:nvPr/>
            </p:nvSpPr>
            <p:spPr bwMode="auto">
              <a:xfrm>
                <a:off x="5933234" y="4867275"/>
                <a:ext cx="137658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0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4" y="4867275"/>
                <a:ext cx="1376587" cy="431800"/>
              </a:xfrm>
              <a:prstGeom prst="rect">
                <a:avLst/>
              </a:prstGeom>
              <a:blipFill rotWithShape="0">
                <a:blip r:embed="rId15"/>
                <a:stretch>
                  <a:fillRect b="-137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1" name="Rectangle 29"/>
              <p:cNvSpPr>
                <a:spLocks noChangeArrowheads="1"/>
              </p:cNvSpPr>
              <p:nvPr/>
            </p:nvSpPr>
            <p:spPr bwMode="auto">
              <a:xfrm>
                <a:off x="7359464" y="2735240"/>
                <a:ext cx="153371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1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464" y="2735240"/>
                <a:ext cx="1533712" cy="43180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2" name="Rectangle 30"/>
              <p:cNvSpPr>
                <a:spLocks noChangeArrowheads="1"/>
              </p:cNvSpPr>
              <p:nvPr/>
            </p:nvSpPr>
            <p:spPr bwMode="auto">
              <a:xfrm>
                <a:off x="5933234" y="2730509"/>
                <a:ext cx="137658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2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4" y="2730509"/>
                <a:ext cx="1376587" cy="43180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3" name="Rectangle 31"/>
              <p:cNvSpPr>
                <a:spLocks noChangeArrowheads="1"/>
              </p:cNvSpPr>
              <p:nvPr/>
            </p:nvSpPr>
            <p:spPr bwMode="auto">
              <a:xfrm>
                <a:off x="7359463" y="1531924"/>
                <a:ext cx="1524187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3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9463" y="1531924"/>
                <a:ext cx="1524187" cy="431800"/>
              </a:xfrm>
              <a:prstGeom prst="rect">
                <a:avLst/>
              </a:prstGeom>
              <a:blipFill rotWithShape="0">
                <a:blip r:embed="rId18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4" name="Rectangle 32"/>
              <p:cNvSpPr>
                <a:spLocks noChangeArrowheads="1"/>
              </p:cNvSpPr>
              <p:nvPr/>
            </p:nvSpPr>
            <p:spPr bwMode="auto">
              <a:xfrm>
                <a:off x="5933234" y="1521600"/>
                <a:ext cx="1376587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993300"/>
                  </a:solidFill>
                </a:endParaRPr>
              </a:p>
            </p:txBody>
          </p:sp>
        </mc:Choice>
        <mc:Fallback xmlns="">
          <p:sp>
            <p:nvSpPr>
              <p:cNvPr id="141344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3234" y="1521600"/>
                <a:ext cx="1376587" cy="431800"/>
              </a:xfrm>
              <a:prstGeom prst="rect">
                <a:avLst/>
              </a:prstGeom>
              <a:blipFill rotWithShape="0">
                <a:blip r:embed="rId19"/>
                <a:stretch>
                  <a:fillRect b="-138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45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7971788" y="3249065"/>
                <a:ext cx="4571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. .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5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971788" y="3249065"/>
                <a:ext cx="457176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346" name="AutoShape 34"/>
          <p:cNvSpPr>
            <a:spLocks noChangeArrowheads="1"/>
          </p:cNvSpPr>
          <p:nvPr/>
        </p:nvSpPr>
        <p:spPr bwMode="auto">
          <a:xfrm>
            <a:off x="3431688" y="214290"/>
            <a:ext cx="2430109" cy="576262"/>
          </a:xfrm>
          <a:prstGeom prst="leftRightArrow">
            <a:avLst>
              <a:gd name="adj1" fmla="val 50000"/>
              <a:gd name="adj2" fmla="val 154931"/>
            </a:avLst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equal</a:t>
            </a:r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47" name="Rectangle 35"/>
              <p:cNvSpPr>
                <a:spLocks noChangeArrowheads="1"/>
              </p:cNvSpPr>
              <p:nvPr/>
            </p:nvSpPr>
            <p:spPr bwMode="auto">
              <a:xfrm>
                <a:off x="1829989" y="287315"/>
                <a:ext cx="1460089" cy="430211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47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9989" y="287315"/>
                <a:ext cx="1460089" cy="430211"/>
              </a:xfrm>
              <a:prstGeom prst="rect">
                <a:avLst/>
              </a:prstGeom>
              <a:blipFill rotWithShape="0">
                <a:blip r:embed="rId21"/>
                <a:stretch>
                  <a:fillRect r="-5785" b="-411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350" name="Rectangle 38"/>
              <p:cNvSpPr>
                <a:spLocks noChangeArrowheads="1"/>
              </p:cNvSpPr>
              <p:nvPr/>
            </p:nvSpPr>
            <p:spPr bwMode="auto">
              <a:xfrm>
                <a:off x="7357092" y="287315"/>
                <a:ext cx="1522600" cy="430211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350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7092" y="287315"/>
                <a:ext cx="1522600" cy="430211"/>
              </a:xfrm>
              <a:prstGeom prst="rect">
                <a:avLst/>
              </a:prstGeom>
              <a:blipFill rotWithShape="0">
                <a:blip r:embed="rId22"/>
                <a:stretch>
                  <a:fillRect r="-6349" b="-411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16"/>
              <p:cNvSpPr>
                <a:spLocks noChangeArrowheads="1"/>
              </p:cNvSpPr>
              <p:nvPr/>
            </p:nvSpPr>
            <p:spPr bwMode="auto">
              <a:xfrm>
                <a:off x="1862586" y="3643314"/>
                <a:ext cx="142749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it-IT" sz="2000" b="1" i="1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2586" y="3643314"/>
                <a:ext cx="1427492" cy="4318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7368988" y="3643314"/>
                <a:ext cx="1498809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8988" y="3643314"/>
                <a:ext cx="1498809" cy="431800"/>
              </a:xfrm>
              <a:prstGeom prst="rect">
                <a:avLst/>
              </a:prstGeom>
              <a:blipFill rotWithShape="0">
                <a:blip r:embed="rId24"/>
                <a:stretch>
                  <a:fillRect b="-13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339722" y="2241293"/>
                <a:ext cx="2540566" cy="25545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be the least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such that</a:t>
                </a:r>
              </a:p>
              <a:p>
                <a:endParaRPr lang="en-US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 baseline="-25000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0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err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endParaRPr lang="en-US" sz="2000" b="1" dirty="0" smtClean="0">
                  <a:solidFill>
                    <a:srgbClr val="993300"/>
                  </a:solidFill>
                </a:endParaRPr>
              </a:p>
              <a:p>
                <a:pPr algn="ctr"/>
                <a:r>
                  <a:rPr lang="en-US" dirty="0" smtClean="0"/>
                  <a:t>(because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always exists!)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9722" y="2241293"/>
                <a:ext cx="2540566" cy="2554545"/>
              </a:xfrm>
              <a:prstGeom prst="rect">
                <a:avLst/>
              </a:prstGeom>
              <a:blipFill rotWithShape="0">
                <a:blip r:embed="rId25"/>
                <a:stretch>
                  <a:fillRect l="-2387" t="-1188" r="-1432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9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So, we have found a collision!</a:t>
            </a:r>
          </a:p>
        </p:txBody>
      </p:sp>
      <p:sp>
        <p:nvSpPr>
          <p:cNvPr id="142340" name="Freeform 4"/>
          <p:cNvSpPr>
            <a:spLocks/>
          </p:cNvSpPr>
          <p:nvPr/>
        </p:nvSpPr>
        <p:spPr bwMode="auto">
          <a:xfrm rot="16200000">
            <a:off x="1508125" y="2173288"/>
            <a:ext cx="647700" cy="24384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1908175" y="3789363"/>
                <a:ext cx="1152525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75" y="3789363"/>
                <a:ext cx="1152525" cy="431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42" name="Rectangle 6"/>
              <p:cNvSpPr>
                <a:spLocks noChangeArrowheads="1"/>
              </p:cNvSpPr>
              <p:nvPr/>
            </p:nvSpPr>
            <p:spPr bwMode="auto">
              <a:xfrm>
                <a:off x="612775" y="3789363"/>
                <a:ext cx="1223963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775" y="3789363"/>
                <a:ext cx="1223963" cy="431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43" name="Rectangle 7"/>
              <p:cNvSpPr>
                <a:spLocks noChangeArrowheads="1"/>
              </p:cNvSpPr>
              <p:nvPr/>
            </p:nvSpPr>
            <p:spPr bwMode="auto">
              <a:xfrm>
                <a:off x="1908175" y="2565400"/>
                <a:ext cx="1152525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175" y="2565400"/>
                <a:ext cx="1152525" cy="431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45" name="Freeform 9"/>
          <p:cNvSpPr>
            <a:spLocks/>
          </p:cNvSpPr>
          <p:nvPr/>
        </p:nvSpPr>
        <p:spPr bwMode="auto">
          <a:xfrm rot="16200000">
            <a:off x="6619875" y="2173288"/>
            <a:ext cx="647700" cy="24384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46" name="Rectangle 10"/>
              <p:cNvSpPr>
                <a:spLocks noChangeArrowheads="1"/>
              </p:cNvSpPr>
              <p:nvPr/>
            </p:nvSpPr>
            <p:spPr bwMode="auto">
              <a:xfrm>
                <a:off x="7019925" y="3789363"/>
                <a:ext cx="1152525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9925" y="3789363"/>
                <a:ext cx="1152525" cy="431800"/>
              </a:xfrm>
              <a:prstGeom prst="rect">
                <a:avLst/>
              </a:prstGeom>
              <a:blipFill rotWithShape="0">
                <a:blip r:embed="rId6"/>
                <a:stretch>
                  <a:fillRect b="-138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47" name="Rectangle 11"/>
              <p:cNvSpPr>
                <a:spLocks noChangeArrowheads="1"/>
              </p:cNvSpPr>
              <p:nvPr/>
            </p:nvSpPr>
            <p:spPr bwMode="auto">
              <a:xfrm>
                <a:off x="5724525" y="3789363"/>
                <a:ext cx="1223963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4525" y="3789363"/>
                <a:ext cx="1223963" cy="431800"/>
              </a:xfrm>
              <a:prstGeom prst="rect">
                <a:avLst/>
              </a:prstGeom>
              <a:blipFill rotWithShape="0">
                <a:blip r:embed="rId7"/>
                <a:stretch>
                  <a:fillRect b="-1389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48" name="Rectangle 12"/>
              <p:cNvSpPr>
                <a:spLocks noChangeArrowheads="1"/>
              </p:cNvSpPr>
              <p:nvPr/>
            </p:nvSpPr>
            <p:spPr bwMode="auto">
              <a:xfrm>
                <a:off x="7019925" y="2565400"/>
                <a:ext cx="1152525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48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9925" y="2565400"/>
                <a:ext cx="1152525" cy="431800"/>
              </a:xfrm>
              <a:prstGeom prst="rect">
                <a:avLst/>
              </a:prstGeom>
              <a:blipFill rotWithShape="0">
                <a:blip r:embed="rId8"/>
                <a:stretch>
                  <a:fillRect b="-137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350" name="AutoShape 14"/>
          <p:cNvSpPr>
            <a:spLocks noChangeArrowheads="1"/>
          </p:cNvSpPr>
          <p:nvPr/>
        </p:nvSpPr>
        <p:spPr bwMode="auto">
          <a:xfrm>
            <a:off x="3132138" y="3716338"/>
            <a:ext cx="2519362" cy="576262"/>
          </a:xfrm>
          <a:prstGeom prst="leftRightArrow">
            <a:avLst>
              <a:gd name="adj1" fmla="val 50000"/>
              <a:gd name="adj2" fmla="val 87438"/>
            </a:avLst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>
                <a:solidFill>
                  <a:srgbClr val="FF0000"/>
                </a:solidFill>
              </a:rPr>
              <a:t>not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b="1" dirty="0"/>
              <a:t>equal</a:t>
            </a: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>
            <a:off x="3419475" y="2492375"/>
            <a:ext cx="3455988" cy="576263"/>
          </a:xfrm>
          <a:prstGeom prst="leftRightArrow">
            <a:avLst>
              <a:gd name="adj1" fmla="val 50000"/>
              <a:gd name="adj2" fmla="val 119945"/>
            </a:avLst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equal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352" name="Text Box 16"/>
              <p:cNvSpPr txBox="1">
                <a:spLocks noChangeArrowheads="1"/>
              </p:cNvSpPr>
              <p:nvPr/>
            </p:nvSpPr>
            <p:spPr bwMode="auto">
              <a:xfrm>
                <a:off x="2051050" y="3208615"/>
                <a:ext cx="3818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5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3208615"/>
                <a:ext cx="38183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353" name="Text Box 17"/>
              <p:cNvSpPr txBox="1">
                <a:spLocks noChangeArrowheads="1"/>
              </p:cNvSpPr>
              <p:nvPr/>
            </p:nvSpPr>
            <p:spPr bwMode="auto">
              <a:xfrm>
                <a:off x="7295732" y="3198853"/>
                <a:ext cx="3818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35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5732" y="3198853"/>
                <a:ext cx="38183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0" grpId="0" animBg="1"/>
      <p:bldP spid="14235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824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07963" y="77787"/>
                <a:ext cx="7772400" cy="1143001"/>
              </a:xfrm>
            </p:spPr>
            <p:txBody>
              <a:bodyPr/>
              <a:lstStyle/>
              <a:p>
                <a:pPr marL="838200" indent="-838200"/>
                <a:r>
                  <a:rPr lang="it-IT" b="1" dirty="0" smtClean="0">
                    <a:solidFill>
                      <a:srgbClr val="00B050"/>
                    </a:solidFill>
                  </a:rPr>
                  <a:t>Case 2</a:t>
                </a:r>
                <a:r>
                  <a:rPr lang="it-IT" dirty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|≠|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7963" y="77787"/>
                <a:ext cx="7772400" cy="1143001"/>
              </a:xfrm>
              <a:blipFill rotWithShape="0">
                <a:blip r:embed="rId3"/>
                <a:stretch>
                  <a:fillRect l="-3137" b="-641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6" name="Freeform 16"/>
          <p:cNvSpPr>
            <a:spLocks/>
          </p:cNvSpPr>
          <p:nvPr/>
        </p:nvSpPr>
        <p:spPr bwMode="auto">
          <a:xfrm rot="16200000">
            <a:off x="1362075" y="1093788"/>
            <a:ext cx="647700" cy="24384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57" name="Rectangle 17"/>
              <p:cNvSpPr>
                <a:spLocks noChangeArrowheads="1"/>
              </p:cNvSpPr>
              <p:nvPr/>
            </p:nvSpPr>
            <p:spPr bwMode="auto">
              <a:xfrm>
                <a:off x="1762125" y="2709863"/>
                <a:ext cx="1152525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57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2125" y="2709863"/>
                <a:ext cx="1152525" cy="4318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58" name="Rectangle 18"/>
              <p:cNvSpPr>
                <a:spLocks noChangeArrowheads="1"/>
              </p:cNvSpPr>
              <p:nvPr/>
            </p:nvSpPr>
            <p:spPr bwMode="auto">
              <a:xfrm>
                <a:off x="466725" y="2709863"/>
                <a:ext cx="1223963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58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725" y="2709863"/>
                <a:ext cx="1223963" cy="4318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59" name="Freeform 19"/>
          <p:cNvSpPr>
            <a:spLocks/>
          </p:cNvSpPr>
          <p:nvPr/>
        </p:nvSpPr>
        <p:spPr bwMode="auto">
          <a:xfrm rot="16200000">
            <a:off x="7267575" y="1093788"/>
            <a:ext cx="647700" cy="24384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912" y="1200"/>
              </a:cxn>
              <a:cxn ang="0">
                <a:pos x="912" y="624"/>
              </a:cxn>
              <a:cxn ang="0">
                <a:pos x="0" y="0"/>
              </a:cxn>
              <a:cxn ang="0">
                <a:pos x="0" y="1200"/>
              </a:cxn>
            </a:cxnLst>
            <a:rect l="0" t="0" r="r" b="b"/>
            <a:pathLst>
              <a:path w="912" h="1200">
                <a:moveTo>
                  <a:pt x="0" y="1200"/>
                </a:moveTo>
                <a:lnTo>
                  <a:pt x="912" y="1200"/>
                </a:lnTo>
                <a:lnTo>
                  <a:pt x="912" y="624"/>
                </a:lnTo>
                <a:lnTo>
                  <a:pt x="0" y="0"/>
                </a:lnTo>
                <a:lnTo>
                  <a:pt x="0" y="12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60" name="Rectangle 20"/>
              <p:cNvSpPr>
                <a:spLocks noChangeArrowheads="1"/>
              </p:cNvSpPr>
              <p:nvPr/>
            </p:nvSpPr>
            <p:spPr bwMode="auto">
              <a:xfrm>
                <a:off x="7667625" y="2709863"/>
                <a:ext cx="1152525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4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60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25" y="2709863"/>
                <a:ext cx="1152525" cy="431800"/>
              </a:xfrm>
              <a:prstGeom prst="rect">
                <a:avLst/>
              </a:prstGeom>
              <a:blipFill rotWithShape="0">
                <a:blip r:embed="rId6"/>
                <a:stretch>
                  <a:fillRect b="-277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61" name="Rectangle 21"/>
              <p:cNvSpPr>
                <a:spLocks noChangeArrowheads="1"/>
              </p:cNvSpPr>
              <p:nvPr/>
            </p:nvSpPr>
            <p:spPr bwMode="auto">
              <a:xfrm>
                <a:off x="6372225" y="2709863"/>
                <a:ext cx="1223963" cy="4318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it-IT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61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25" y="2709863"/>
                <a:ext cx="1223963" cy="431800"/>
              </a:xfrm>
              <a:prstGeom prst="rect">
                <a:avLst/>
              </a:prstGeom>
              <a:blipFill rotWithShape="0">
                <a:blip r:embed="rId7"/>
                <a:stretch>
                  <a:fillRect b="-277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62" name="AutoShape 22"/>
          <p:cNvSpPr>
            <a:spLocks noChangeArrowheads="1"/>
          </p:cNvSpPr>
          <p:nvPr/>
        </p:nvSpPr>
        <p:spPr bwMode="auto">
          <a:xfrm>
            <a:off x="3059113" y="1412875"/>
            <a:ext cx="4464050" cy="576263"/>
          </a:xfrm>
          <a:prstGeom prst="leftRightArrow">
            <a:avLst>
              <a:gd name="adj1" fmla="val 50000"/>
              <a:gd name="adj2" fmla="val 154931"/>
            </a:avLst>
          </a:prstGeom>
          <a:solidFill>
            <a:srgbClr val="F4FA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it-IT" sz="2000" b="1" dirty="0">
                <a:solidFill>
                  <a:srgbClr val="00B050"/>
                </a:solidFill>
              </a:rPr>
              <a:t>equal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263" name="Rectangle 23"/>
              <p:cNvSpPr>
                <a:spLocks noChangeArrowheads="1"/>
              </p:cNvSpPr>
              <p:nvPr/>
            </p:nvSpPr>
            <p:spPr bwMode="auto">
              <a:xfrm>
                <a:off x="1690688" y="1485900"/>
                <a:ext cx="1223962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63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88" y="1485900"/>
                <a:ext cx="1223962" cy="431800"/>
              </a:xfrm>
              <a:prstGeom prst="rect">
                <a:avLst/>
              </a:prstGeom>
              <a:blipFill rotWithShape="0">
                <a:blip r:embed="rId8"/>
                <a:stretch>
                  <a:fillRect b="-10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264" name="Rectangle 24"/>
              <p:cNvSpPr>
                <a:spLocks noChangeArrowheads="1"/>
              </p:cNvSpPr>
              <p:nvPr/>
            </p:nvSpPr>
            <p:spPr bwMode="auto">
              <a:xfrm>
                <a:off x="7523163" y="1485900"/>
                <a:ext cx="1295400" cy="431800"/>
              </a:xfrm>
              <a:prstGeom prst="rect">
                <a:avLst/>
              </a:prstGeom>
              <a:solidFill>
                <a:srgbClr val="F4FAF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264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163" y="1485900"/>
                <a:ext cx="1295400" cy="431800"/>
              </a:xfrm>
              <a:prstGeom prst="rect">
                <a:avLst/>
              </a:prstGeom>
              <a:blipFill rotWithShape="0">
                <a:blip r:embed="rId9"/>
                <a:stretch>
                  <a:fillRect b="-1095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265" name="Text Box 25"/>
          <p:cNvSpPr txBox="1">
            <a:spLocks noChangeArrowheads="1"/>
          </p:cNvSpPr>
          <p:nvPr/>
        </p:nvSpPr>
        <p:spPr bwMode="auto">
          <a:xfrm rot="5400000">
            <a:off x="1518444" y="3359944"/>
            <a:ext cx="60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 rot="5400000">
            <a:off x="7449344" y="3431382"/>
            <a:ext cx="604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. . .</a:t>
            </a:r>
          </a:p>
        </p:txBody>
      </p:sp>
      <p:sp>
        <p:nvSpPr>
          <p:cNvPr id="138267" name="AutoShape 27"/>
          <p:cNvSpPr>
            <a:spLocks noChangeArrowheads="1"/>
          </p:cNvSpPr>
          <p:nvPr/>
        </p:nvSpPr>
        <p:spPr bwMode="auto">
          <a:xfrm rot="16200000">
            <a:off x="1185863" y="2422525"/>
            <a:ext cx="1439862" cy="3024188"/>
          </a:xfrm>
          <a:custGeom>
            <a:avLst/>
            <a:gdLst>
              <a:gd name="G0" fmla="+- 16595 0 0"/>
              <a:gd name="G1" fmla="+- 5023 0 0"/>
              <a:gd name="G2" fmla="+- 12158 0 5023"/>
              <a:gd name="G3" fmla="+- G2 0 5023"/>
              <a:gd name="G4" fmla="*/ G3 32768 32059"/>
              <a:gd name="G5" fmla="*/ G4 1 2"/>
              <a:gd name="G6" fmla="+- 21600 0 16595"/>
              <a:gd name="G7" fmla="*/ G6 5023 6079"/>
              <a:gd name="G8" fmla="+- G7 16595 0"/>
              <a:gd name="T0" fmla="*/ 16595 w 21600"/>
              <a:gd name="T1" fmla="*/ 0 h 21600"/>
              <a:gd name="T2" fmla="*/ 16595 w 21600"/>
              <a:gd name="T3" fmla="*/ 12158 h 21600"/>
              <a:gd name="T4" fmla="*/ 108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95" y="0"/>
                </a:lnTo>
                <a:lnTo>
                  <a:pt x="16595" y="5023"/>
                </a:lnTo>
                <a:lnTo>
                  <a:pt x="12427" y="5023"/>
                </a:lnTo>
                <a:cubicBezTo>
                  <a:pt x="5564" y="5023"/>
                  <a:pt x="0" y="8217"/>
                  <a:pt x="0" y="12158"/>
                </a:cubicBezTo>
                <a:lnTo>
                  <a:pt x="0" y="21600"/>
                </a:lnTo>
                <a:lnTo>
                  <a:pt x="2159" y="21600"/>
                </a:lnTo>
                <a:lnTo>
                  <a:pt x="2159" y="12158"/>
                </a:lnTo>
                <a:cubicBezTo>
                  <a:pt x="2159" y="9384"/>
                  <a:pt x="6756" y="7135"/>
                  <a:pt x="12427" y="7135"/>
                </a:cubicBezTo>
                <a:lnTo>
                  <a:pt x="16595" y="7135"/>
                </a:lnTo>
                <a:lnTo>
                  <a:pt x="16595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138268" name="AutoShape 28"/>
          <p:cNvSpPr>
            <a:spLocks noChangeArrowheads="1"/>
          </p:cNvSpPr>
          <p:nvPr/>
        </p:nvSpPr>
        <p:spPr bwMode="auto">
          <a:xfrm rot="5400000" flipH="1">
            <a:off x="5740401" y="2332037"/>
            <a:ext cx="1439862" cy="3205163"/>
          </a:xfrm>
          <a:custGeom>
            <a:avLst/>
            <a:gdLst>
              <a:gd name="G0" fmla="+- 16595 0 0"/>
              <a:gd name="G1" fmla="+- 5023 0 0"/>
              <a:gd name="G2" fmla="+- 12158 0 5023"/>
              <a:gd name="G3" fmla="+- G2 0 5023"/>
              <a:gd name="G4" fmla="*/ G3 32768 32059"/>
              <a:gd name="G5" fmla="*/ G4 1 2"/>
              <a:gd name="G6" fmla="+- 21600 0 16595"/>
              <a:gd name="G7" fmla="*/ G6 5023 6079"/>
              <a:gd name="G8" fmla="+- G7 16595 0"/>
              <a:gd name="T0" fmla="*/ 16595 w 21600"/>
              <a:gd name="T1" fmla="*/ 0 h 21600"/>
              <a:gd name="T2" fmla="*/ 16595 w 21600"/>
              <a:gd name="T3" fmla="*/ 12158 h 21600"/>
              <a:gd name="T4" fmla="*/ 1080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595" y="0"/>
                </a:lnTo>
                <a:lnTo>
                  <a:pt x="16595" y="5023"/>
                </a:lnTo>
                <a:lnTo>
                  <a:pt x="12427" y="5023"/>
                </a:lnTo>
                <a:cubicBezTo>
                  <a:pt x="5564" y="5023"/>
                  <a:pt x="0" y="8217"/>
                  <a:pt x="0" y="12158"/>
                </a:cubicBezTo>
                <a:lnTo>
                  <a:pt x="0" y="21600"/>
                </a:lnTo>
                <a:lnTo>
                  <a:pt x="2159" y="21600"/>
                </a:lnTo>
                <a:lnTo>
                  <a:pt x="2159" y="12158"/>
                </a:lnTo>
                <a:cubicBezTo>
                  <a:pt x="2159" y="9384"/>
                  <a:pt x="6756" y="7135"/>
                  <a:pt x="12427" y="7135"/>
                </a:cubicBezTo>
                <a:lnTo>
                  <a:pt x="16595" y="7135"/>
                </a:lnTo>
                <a:lnTo>
                  <a:pt x="16595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2143108" y="3929066"/>
            <a:ext cx="4103687" cy="187166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/>
              <a:t>the last block encodes</a:t>
            </a:r>
            <a:br>
              <a:rPr lang="en-US" sz="2400" b="1" dirty="0" smtClean="0"/>
            </a:br>
            <a:r>
              <a:rPr lang="en-US" sz="2400" b="1" dirty="0" smtClean="0"/>
              <a:t>the length on the message</a:t>
            </a:r>
            <a:br>
              <a:rPr lang="en-US" sz="2400" b="1" dirty="0" smtClean="0"/>
            </a:br>
            <a:r>
              <a:rPr lang="en-US" sz="2400" b="1" dirty="0" smtClean="0"/>
              <a:t>so these values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cannot be equal</a:t>
            </a:r>
            <a:r>
              <a:rPr lang="en-US" sz="2400" b="1" dirty="0" smtClean="0"/>
              <a:t>!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393700" y="6096794"/>
            <a:ext cx="5544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dirty="0"/>
              <a:t>So, again we have found a collision!</a:t>
            </a:r>
          </a:p>
        </p:txBody>
      </p:sp>
    </p:spTree>
    <p:extLst>
      <p:ext uri="{BB962C8B-B14F-4D97-AF65-F5344CB8AC3E}">
        <p14:creationId xmlns:p14="http://schemas.microsoft.com/office/powerpoint/2010/main" val="39334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 animBg="1"/>
      <p:bldP spid="138267" grpId="0" animBg="1"/>
      <p:bldP spid="138268" grpId="0" animBg="1"/>
      <p:bldP spid="138270" grpId="0" animBg="1"/>
      <p:bldP spid="1382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835" y="2328020"/>
            <a:ext cx="6929486" cy="22086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and definitions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Hash function design paradigms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Merkle-Damg</a:t>
            </a:r>
            <a:r>
              <a:rPr lang="en-US" dirty="0">
                <a:cs typeface="Arial" pitchFamily="34" charset="0"/>
              </a:rPr>
              <a:t>å</a:t>
            </a:r>
            <a:r>
              <a:rPr lang="it-IT" dirty="0"/>
              <a:t>rd </a:t>
            </a:r>
            <a:r>
              <a:rPr lang="it-IT" dirty="0" smtClean="0"/>
              <a:t>transform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Sponge </a:t>
            </a:r>
            <a:r>
              <a:rPr lang="it-IT" dirty="0" smtClean="0"/>
              <a:t>construction</a:t>
            </a:r>
            <a:endParaRPr lang="en-US" dirty="0" smtClean="0"/>
          </a:p>
        </p:txBody>
      </p:sp>
      <p:sp>
        <p:nvSpPr>
          <p:cNvPr id="4" name="Left Arrow 3"/>
          <p:cNvSpPr/>
          <p:nvPr/>
        </p:nvSpPr>
        <p:spPr>
          <a:xfrm flipH="1">
            <a:off x="735695" y="3541298"/>
            <a:ext cx="1214446" cy="71438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23" y="15908"/>
            <a:ext cx="8515350" cy="9355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Sponge construction (used in Keccak)</a:t>
            </a:r>
            <a:endParaRPr lang="pl-P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85479" y="5386869"/>
                <a:ext cx="1260255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479" y="5386869"/>
                <a:ext cx="1260255" cy="4456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8553" y="5386869"/>
                <a:ext cx="1260255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53" y="5386869"/>
                <a:ext cx="1260255" cy="445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49426" y="5386869"/>
                <a:ext cx="1260255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426" y="5386869"/>
                <a:ext cx="1260255" cy="4456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1985479" y="4756648"/>
                <a:ext cx="518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sz="20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5479" y="4756648"/>
                <a:ext cx="5181600" cy="45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6"/>
              <p:cNvSpPr>
                <a:spLocks noChangeArrowheads="1"/>
              </p:cNvSpPr>
              <p:nvPr/>
            </p:nvSpPr>
            <p:spPr bwMode="auto">
              <a:xfrm>
                <a:off x="7167079" y="4756648"/>
                <a:ext cx="842602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400" b="1" dirty="0" smtClean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𝟎𝟏</m:t>
                    </m:r>
                  </m:oMath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7079" y="4756648"/>
                <a:ext cx="842602" cy="457200"/>
              </a:xfrm>
              <a:prstGeom prst="rect">
                <a:avLst/>
              </a:prstGeom>
              <a:blipFill rotWithShape="0">
                <a:blip r:embed="rId6"/>
                <a:stretch>
                  <a:fillRect l="-5000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2464677" y="5404453"/>
            <a:ext cx="301860" cy="1260255"/>
          </a:xfrm>
          <a:prstGeom prst="leftBrace">
            <a:avLst>
              <a:gd name="adj1" fmla="val 208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/>
          <p:cNvSpPr/>
          <p:nvPr/>
        </p:nvSpPr>
        <p:spPr>
          <a:xfrm rot="16200000">
            <a:off x="5801051" y="1360592"/>
            <a:ext cx="725782" cy="329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368183" y="2519241"/>
            <a:ext cx="1591520" cy="329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873371" y="1162640"/>
                <a:ext cx="353883" cy="231730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71" y="1162640"/>
                <a:ext cx="353883" cy="2317302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328882" y="1531973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6328884" y="2684182"/>
            <a:ext cx="544484" cy="2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>
            <a:off x="5706426" y="1217091"/>
            <a:ext cx="241998" cy="671330"/>
          </a:xfrm>
          <a:prstGeom prst="leftBrace">
            <a:avLst>
              <a:gd name="adj1" fmla="val 3894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Left Brace 16"/>
          <p:cNvSpPr/>
          <p:nvPr/>
        </p:nvSpPr>
        <p:spPr>
          <a:xfrm>
            <a:off x="5669119" y="1888421"/>
            <a:ext cx="210821" cy="1591521"/>
          </a:xfrm>
          <a:prstGeom prst="leftBrace">
            <a:avLst>
              <a:gd name="adj1" fmla="val 3894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18021" y="1277326"/>
                <a:ext cx="437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21" y="1277326"/>
                <a:ext cx="43712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70189" y="2499515"/>
                <a:ext cx="429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189" y="2499515"/>
                <a:ext cx="42932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 rot="16200000">
            <a:off x="7574645" y="1367033"/>
            <a:ext cx="725782" cy="3298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6200000">
            <a:off x="7141777" y="2525682"/>
            <a:ext cx="1591520" cy="329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228110" y="1531973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228112" y="2684182"/>
            <a:ext cx="544484" cy="2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1336" y="982766"/>
                <a:ext cx="456246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main parameters</a:t>
                </a:r>
                <a:r>
                  <a:rPr lang="en-US" sz="24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– “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capacity</a:t>
                </a:r>
                <a:r>
                  <a:rPr lang="en-US" sz="2400" dirty="0" smtClean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 smtClean="0"/>
                  <a:t> – “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rate</a:t>
                </a:r>
                <a:r>
                  <a:rPr lang="en-US" sz="2400" dirty="0" smtClean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– “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state width</a:t>
                </a:r>
                <a:r>
                  <a:rPr lang="en-US" sz="2400" dirty="0" smtClean="0"/>
                  <a:t>”</a:t>
                </a:r>
              </a:p>
              <a:p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b="1" dirty="0" smtClean="0"/>
                  <a:t>main ingredient</a:t>
                </a:r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/>
                  <a:t>first step: </a:t>
                </a:r>
                <a:r>
                  <a:rPr lang="en-US" sz="2400" dirty="0" smtClean="0"/>
                  <a:t>input processing: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36" y="982766"/>
                <a:ext cx="4562467" cy="3416320"/>
              </a:xfrm>
              <a:prstGeom prst="rect">
                <a:avLst/>
              </a:prstGeom>
              <a:blipFill rotWithShape="0">
                <a:blip r:embed="rId10"/>
                <a:stretch>
                  <a:fillRect l="-2003" t="-1426" b="-303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5576918" y="4073917"/>
                <a:ext cx="3144803" cy="487827"/>
              </a:xfrm>
              <a:prstGeom prst="wedgeRectCallout">
                <a:avLst>
                  <a:gd name="adj1" fmla="val 19433"/>
                  <a:gd name="adj2" fmla="val 10843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pad if needed with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l-PL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18" y="4073917"/>
                <a:ext cx="3144803" cy="487827"/>
              </a:xfrm>
              <a:prstGeom prst="wedgeRectCallout">
                <a:avLst>
                  <a:gd name="adj1" fmla="val 19433"/>
                  <a:gd name="adj2" fmla="val 108430"/>
                </a:avLst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35909" y="6185511"/>
                <a:ext cx="359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909" y="6185511"/>
                <a:ext cx="359393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rot="16200000">
            <a:off x="3877751" y="5404453"/>
            <a:ext cx="301860" cy="1260255"/>
          </a:xfrm>
          <a:prstGeom prst="leftBrace">
            <a:avLst>
              <a:gd name="adj1" fmla="val 208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48983" y="6185511"/>
                <a:ext cx="359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983" y="6185511"/>
                <a:ext cx="359393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eft Brace 43"/>
          <p:cNvSpPr/>
          <p:nvPr/>
        </p:nvSpPr>
        <p:spPr>
          <a:xfrm rot="16200000">
            <a:off x="7228624" y="5404454"/>
            <a:ext cx="301860" cy="1260255"/>
          </a:xfrm>
          <a:prstGeom prst="leftBrace">
            <a:avLst>
              <a:gd name="adj1" fmla="val 208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199856" y="6185512"/>
                <a:ext cx="3593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56" y="6185512"/>
                <a:ext cx="359393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95834" y="5434037"/>
                <a:ext cx="1513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divide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000" dirty="0" smtClean="0"/>
                  <a:t> as:</a:t>
                </a:r>
                <a:endParaRPr lang="pl-PL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4" y="5434037"/>
                <a:ext cx="1513235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4435" t="-7576" r="-3629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/>
      <p:bldP spid="19" grpId="0"/>
      <p:bldP spid="33" grpId="0" animBg="1"/>
      <p:bldP spid="34" grpId="0" animBg="1"/>
      <p:bldP spid="37" grpId="0" uiExpand="1" build="p"/>
      <p:bldP spid="38" grpId="0" animBg="1"/>
      <p:bldP spid="39" grpId="0"/>
      <p:bldP spid="42" grpId="0" animBg="1"/>
      <p:bldP spid="43" grpId="0"/>
      <p:bldP spid="44" grpId="0" animBg="1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81" y="152400"/>
            <a:ext cx="8021619" cy="1143000"/>
          </a:xfrm>
        </p:spPr>
        <p:txBody>
          <a:bodyPr/>
          <a:lstStyle/>
          <a:p>
            <a:r>
              <a:rPr lang="pl-PL" sz="4000" dirty="0" smtClean="0"/>
              <a:t>H</a:t>
            </a:r>
            <a:r>
              <a:rPr lang="it-IT" sz="4000" dirty="0" smtClean="0"/>
              <a:t>ash </a:t>
            </a:r>
            <a:r>
              <a:rPr lang="it-IT" sz="4000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8" name="AutoShape 4"/>
              <p:cNvSpPr>
                <a:spLocks noChangeArrowheads="1"/>
              </p:cNvSpPr>
              <p:nvPr/>
            </p:nvSpPr>
            <p:spPr bwMode="auto">
              <a:xfrm rot="10800000">
                <a:off x="914400" y="2685825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:r>
                  <a:rPr lang="it-IT" sz="3200" dirty="0" smtClean="0"/>
                  <a:t>a hash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pl-P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l-PL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pl-PL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32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3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8548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914400" y="2685825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49" name="Rectangle 5"/>
              <p:cNvSpPr>
                <a:spLocks noChangeArrowheads="1"/>
              </p:cNvSpPr>
              <p:nvPr/>
            </p:nvSpPr>
            <p:spPr bwMode="auto">
              <a:xfrm>
                <a:off x="3962400" y="2076225"/>
                <a:ext cx="137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short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4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2076225"/>
                <a:ext cx="1371600" cy="457200"/>
              </a:xfrm>
              <a:prstGeom prst="rect">
                <a:avLst/>
              </a:prstGeom>
              <a:blipFill rotWithShape="0">
                <a:blip r:embed="rId4"/>
                <a:stretch>
                  <a:fillRect l="-7048" r="-4846" b="-1558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0" name="Rectangle 6"/>
              <p:cNvSpPr>
                <a:spLocks noChangeArrowheads="1"/>
              </p:cNvSpPr>
              <p:nvPr/>
            </p:nvSpPr>
            <p:spPr bwMode="auto">
              <a:xfrm>
                <a:off x="914400" y="4895625"/>
                <a:ext cx="7467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long</a:t>
                </a:r>
                <a:r>
                  <a:rPr lang="it-IT" sz="2000" b="1" dirty="0"/>
                  <a:t>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895625"/>
                <a:ext cx="7467600" cy="457200"/>
              </a:xfrm>
              <a:prstGeom prst="rect">
                <a:avLst/>
              </a:prstGeom>
              <a:blipFill rotWithShape="0">
                <a:blip r:embed="rId5"/>
                <a:stretch>
                  <a:fillRect b="-1558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49" grpId="0" animBg="1"/>
      <p:bldP spid="1085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62" y="428944"/>
            <a:ext cx="4438032" cy="5201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step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rot="16200000">
                <a:off x="324512" y="2989161"/>
                <a:ext cx="1018572" cy="32987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24512" y="2989161"/>
                <a:ext cx="1018572" cy="329879"/>
              </a:xfrm>
              <a:prstGeom prst="rect">
                <a:avLst/>
              </a:prstGeom>
              <a:blipFill rotWithShape="0">
                <a:blip r:embed="rId2"/>
                <a:stretch>
                  <a:fillRect r="-19643" b="-41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28178" y="4560423"/>
                <a:ext cx="2123956" cy="32988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28178" y="4560423"/>
                <a:ext cx="2123956" cy="329882"/>
              </a:xfrm>
              <a:prstGeom prst="rect">
                <a:avLst/>
              </a:prstGeom>
              <a:blipFill rotWithShape="0">
                <a:blip r:embed="rId3"/>
                <a:stretch>
                  <a:fillRect r="-1964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543228" y="2644814"/>
                <a:ext cx="353883" cy="314252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28" y="2644814"/>
                <a:ext cx="353883" cy="314252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2005" y="2969432"/>
                <a:ext cx="4651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05" y="2969432"/>
                <a:ext cx="46519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998737" y="3162785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8737" y="4725365"/>
            <a:ext cx="544491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274601" y="2199188"/>
            <a:ext cx="0" cy="891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75925" y="1770009"/>
                <a:ext cx="997352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25" y="1770009"/>
                <a:ext cx="997352" cy="4456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>
            <a:off x="376283" y="2644814"/>
            <a:ext cx="226482" cy="1018571"/>
          </a:xfrm>
          <a:prstGeom prst="leftBrace">
            <a:avLst>
              <a:gd name="adj1" fmla="val 3894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Left Brace 22"/>
          <p:cNvSpPr/>
          <p:nvPr/>
        </p:nvSpPr>
        <p:spPr>
          <a:xfrm>
            <a:off x="376283" y="3663385"/>
            <a:ext cx="226482" cy="2123958"/>
          </a:xfrm>
          <a:prstGeom prst="leftBrace">
            <a:avLst>
              <a:gd name="adj1" fmla="val 3894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20" y="2937605"/>
                <a:ext cx="437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" y="2937605"/>
                <a:ext cx="43712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" y="4532019"/>
                <a:ext cx="429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532019"/>
                <a:ext cx="42932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 rot="16200000">
            <a:off x="1852177" y="3026017"/>
            <a:ext cx="1018572" cy="273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rot="16200000">
            <a:off x="1299489" y="4597279"/>
            <a:ext cx="2123956" cy="273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927173" y="4732334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915626" y="3155875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3039256" y="2636134"/>
                <a:ext cx="353883" cy="314252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256" y="2636134"/>
                <a:ext cx="353883" cy="314252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538033" y="2960752"/>
                <a:ext cx="4651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033" y="2960752"/>
                <a:ext cx="465191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/>
          <p:cNvCxnSpPr/>
          <p:nvPr/>
        </p:nvCxnSpPr>
        <p:spPr>
          <a:xfrm flipV="1">
            <a:off x="2494765" y="3154105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494765" y="4716685"/>
            <a:ext cx="544491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770629" y="2190508"/>
            <a:ext cx="0" cy="891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273337" y="1770537"/>
                <a:ext cx="997352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337" y="1770537"/>
                <a:ext cx="997352" cy="4456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/>
          <p:nvPr/>
        </p:nvCxnSpPr>
        <p:spPr>
          <a:xfrm>
            <a:off x="3423201" y="4723654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411654" y="3147195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ounded Rectangle 81"/>
              <p:cNvSpPr/>
              <p:nvPr/>
            </p:nvSpPr>
            <p:spPr>
              <a:xfrm>
                <a:off x="4644045" y="2649683"/>
                <a:ext cx="353883" cy="314252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Rounded 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45" y="2649683"/>
                <a:ext cx="353883" cy="314252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142822" y="2974301"/>
                <a:ext cx="46519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22" y="2974301"/>
                <a:ext cx="46519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 flipV="1">
            <a:off x="4113435" y="3171466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099554" y="4730234"/>
            <a:ext cx="544491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375418" y="2204057"/>
            <a:ext cx="0" cy="891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3876742" y="1774878"/>
                <a:ext cx="997352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42" y="1774878"/>
                <a:ext cx="997352" cy="4456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>
            <a:off x="5026178" y="4747332"/>
            <a:ext cx="656236" cy="8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026178" y="3169096"/>
            <a:ext cx="656236" cy="8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 rot="16200000">
            <a:off x="5333670" y="3042890"/>
            <a:ext cx="1018572" cy="2745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 rot="16200000">
            <a:off x="4780983" y="4614153"/>
            <a:ext cx="2123956" cy="274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6519976" y="2653495"/>
                <a:ext cx="355144" cy="314252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976" y="2653495"/>
                <a:ext cx="355144" cy="3142528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>
          <a:xfrm flipV="1">
            <a:off x="5976745" y="3171466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976745" y="4734046"/>
            <a:ext cx="544491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905181" y="4741015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893634" y="3164556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 rot="16200000">
            <a:off x="6856206" y="3043378"/>
            <a:ext cx="1018572" cy="273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 rot="16200000">
            <a:off x="6303518" y="4614640"/>
            <a:ext cx="2123956" cy="273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ounded Rectangle 108"/>
              <p:cNvSpPr/>
              <p:nvPr/>
            </p:nvSpPr>
            <p:spPr>
              <a:xfrm>
                <a:off x="8043285" y="2653495"/>
                <a:ext cx="353883" cy="3142528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Rounded 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285" y="2653495"/>
                <a:ext cx="353883" cy="3142528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/>
          <p:nvPr/>
        </p:nvCxnSpPr>
        <p:spPr>
          <a:xfrm flipV="1">
            <a:off x="7498794" y="3171466"/>
            <a:ext cx="544488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7498794" y="4734046"/>
            <a:ext cx="544491" cy="28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8427230" y="4741015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415683" y="3164556"/>
            <a:ext cx="305368" cy="4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340850" y="2366367"/>
            <a:ext cx="9607" cy="3629319"/>
          </a:xfrm>
          <a:prstGeom prst="line">
            <a:avLst/>
          </a:prstGeom>
          <a:ln w="28575">
            <a:prstDash val="sys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220767" y="2215635"/>
            <a:ext cx="5545" cy="964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5750313" y="1770009"/>
                <a:ext cx="997352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l-PL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13" y="1770009"/>
                <a:ext cx="997352" cy="44562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endCxn id="123" idx="2"/>
          </p:cNvCxnSpPr>
          <p:nvPr/>
        </p:nvCxnSpPr>
        <p:spPr>
          <a:xfrm flipV="1">
            <a:off x="7769130" y="2222208"/>
            <a:ext cx="3639" cy="9645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7274093" y="1776584"/>
                <a:ext cx="997352" cy="44562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093" y="1776584"/>
                <a:ext cx="997352" cy="44562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627369" y="3767565"/>
                <a:ext cx="611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69" y="3767565"/>
                <a:ext cx="611065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3276070" y="1600993"/>
                <a:ext cx="611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070" y="1600993"/>
                <a:ext cx="611065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8445246" y="3767565"/>
                <a:ext cx="611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246" y="3767565"/>
                <a:ext cx="611065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8274381" y="1643550"/>
                <a:ext cx="611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 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381" y="1643550"/>
                <a:ext cx="611065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Left Brace 127"/>
          <p:cNvSpPr/>
          <p:nvPr/>
        </p:nvSpPr>
        <p:spPr>
          <a:xfrm rot="16200000">
            <a:off x="2772922" y="3774521"/>
            <a:ext cx="270039" cy="4508741"/>
          </a:xfrm>
          <a:prstGeom prst="leftBrace">
            <a:avLst>
              <a:gd name="adj1" fmla="val 208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9" name="TextBox 128"/>
          <p:cNvSpPr txBox="1"/>
          <p:nvPr/>
        </p:nvSpPr>
        <p:spPr>
          <a:xfrm>
            <a:off x="2282674" y="6219954"/>
            <a:ext cx="135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“absorbing”</a:t>
            </a:r>
            <a:endParaRPr lang="pl-PL" dirty="0"/>
          </a:p>
        </p:txBody>
      </p:sp>
      <p:sp>
        <p:nvSpPr>
          <p:cNvPr id="130" name="Left Brace 129"/>
          <p:cNvSpPr/>
          <p:nvPr/>
        </p:nvSpPr>
        <p:spPr>
          <a:xfrm rot="16200000">
            <a:off x="7066721" y="4316408"/>
            <a:ext cx="315295" cy="3457297"/>
          </a:xfrm>
          <a:prstGeom prst="leftBrace">
            <a:avLst>
              <a:gd name="adj1" fmla="val 208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1" name="TextBox 130"/>
          <p:cNvSpPr txBox="1"/>
          <p:nvPr/>
        </p:nvSpPr>
        <p:spPr>
          <a:xfrm>
            <a:off x="6550947" y="6206535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“squeezing”</a:t>
            </a:r>
            <a:endParaRPr lang="pl-PL" dirty="0"/>
          </a:p>
        </p:txBody>
      </p:sp>
      <p:sp>
        <p:nvSpPr>
          <p:cNvPr id="137" name="Left Brace 136"/>
          <p:cNvSpPr/>
          <p:nvPr/>
        </p:nvSpPr>
        <p:spPr>
          <a:xfrm rot="16200000" flipH="1">
            <a:off x="7026384" y="-167185"/>
            <a:ext cx="395970" cy="3457299"/>
          </a:xfrm>
          <a:prstGeom prst="leftBrace">
            <a:avLst>
              <a:gd name="adj1" fmla="val 208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8" name="TextBox 137"/>
          <p:cNvSpPr txBox="1"/>
          <p:nvPr/>
        </p:nvSpPr>
        <p:spPr>
          <a:xfrm>
            <a:off x="6713651" y="102760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“output”</a:t>
            </a:r>
            <a:endParaRPr lang="pl-PL" dirty="0"/>
          </a:p>
        </p:txBody>
      </p:sp>
      <p:sp>
        <p:nvSpPr>
          <p:cNvPr id="139" name="Rectangular Callout 138"/>
          <p:cNvSpPr/>
          <p:nvPr/>
        </p:nvSpPr>
        <p:spPr>
          <a:xfrm>
            <a:off x="5707876" y="133826"/>
            <a:ext cx="2872037" cy="791427"/>
          </a:xfrm>
          <a:prstGeom prst="wedgeRectCallout">
            <a:avLst>
              <a:gd name="adj1" fmla="val 7378"/>
              <a:gd name="adj2" fmla="val 719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truncate if needed</a:t>
            </a:r>
            <a:br>
              <a:rPr lang="en-US" dirty="0" smtClean="0"/>
            </a:br>
            <a:r>
              <a:rPr lang="en-US" b="1" u="sng" dirty="0" smtClean="0"/>
              <a:t>note</a:t>
            </a:r>
            <a:r>
              <a:rPr lang="en-US" dirty="0" smtClean="0"/>
              <a:t>: “unlimited” length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28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  <p:bldP spid="22" grpId="0" animBg="1"/>
      <p:bldP spid="23" grpId="0" animBg="1"/>
      <p:bldP spid="24" grpId="0"/>
      <p:bldP spid="25" grpId="0"/>
      <p:bldP spid="49" grpId="0" animBg="1"/>
      <p:bldP spid="50" grpId="0" animBg="1"/>
      <p:bldP spid="68" grpId="0" animBg="1"/>
      <p:bldP spid="69" grpId="0" animBg="1"/>
      <p:bldP spid="73" grpId="0" animBg="1"/>
      <p:bldP spid="82" grpId="0" animBg="1"/>
      <p:bldP spid="83" grpId="0" animBg="1"/>
      <p:bldP spid="87" grpId="0" animBg="1"/>
      <p:bldP spid="95" grpId="0" animBg="1"/>
      <p:bldP spid="96" grpId="0" animBg="1"/>
      <p:bldP spid="97" grpId="0" animBg="1"/>
      <p:bldP spid="107" grpId="0" animBg="1"/>
      <p:bldP spid="108" grpId="0" animBg="1"/>
      <p:bldP spid="109" grpId="0" animBg="1"/>
      <p:bldP spid="121" grpId="0" animBg="1"/>
      <p:bldP spid="123" grpId="0" animBg="1"/>
      <p:bldP spid="124" grpId="0"/>
      <p:bldP spid="125" grpId="0"/>
      <p:bldP spid="126" grpId="0"/>
      <p:bldP spid="127" grpId="0"/>
      <p:bldP spid="128" grpId="0" animBg="1"/>
      <p:bldP spid="129" grpId="0"/>
      <p:bldP spid="130" grpId="0" animBg="1"/>
      <p:bldP spid="131" grpId="0"/>
      <p:bldP spid="137" grpId="0" animBg="1"/>
      <p:bldP spid="138" grpId="0"/>
      <p:bldP spid="1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5429250"/>
            <a:ext cx="8429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©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201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8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by Stefan Dziembowski. Permission to make digital or hard copies of part or all of this material is currently granted without fee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provided that copies are made only for personal or classroom use, are not distributed for profit or commercial advantage, and that new copies bear this notice and the full citation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8" y="224463"/>
            <a:ext cx="8904427" cy="715066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of an application: file fingerprinting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23893" b="50386"/>
          <a:stretch/>
        </p:blipFill>
        <p:spPr>
          <a:xfrm>
            <a:off x="2339752" y="4509747"/>
            <a:ext cx="6552728" cy="1583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http://images.clipartpanda.com/server-clipart-RTGK5rgT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7" y="1264555"/>
            <a:ext cx="1728192" cy="26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141" y="2955579"/>
                <a:ext cx="2952328" cy="47240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large file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1" y="2955579"/>
                <a:ext cx="2952328" cy="472407"/>
              </a:xfrm>
              <a:prstGeom prst="rect">
                <a:avLst/>
              </a:prstGeom>
              <a:blipFill rotWithShape="0">
                <a:blip r:embed="rId5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Manual Operation 6"/>
              <p:cNvSpPr/>
              <p:nvPr/>
            </p:nvSpPr>
            <p:spPr>
              <a:xfrm>
                <a:off x="260333" y="2294077"/>
                <a:ext cx="2943515" cy="61264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5460 w 15460"/>
                  <a:gd name="connsiteY0" fmla="*/ 0 h 10000"/>
                  <a:gd name="connsiteX1" fmla="*/ 15460 w 15460"/>
                  <a:gd name="connsiteY1" fmla="*/ 0 h 10000"/>
                  <a:gd name="connsiteX2" fmla="*/ 13460 w 15460"/>
                  <a:gd name="connsiteY2" fmla="*/ 10000 h 10000"/>
                  <a:gd name="connsiteX3" fmla="*/ 0 w 15460"/>
                  <a:gd name="connsiteY3" fmla="*/ 10000 h 10000"/>
                  <a:gd name="connsiteX4" fmla="*/ 5460 w 15460"/>
                  <a:gd name="connsiteY4" fmla="*/ 0 h 10000"/>
                  <a:gd name="connsiteX0" fmla="*/ 5460 w 24492"/>
                  <a:gd name="connsiteY0" fmla="*/ 0 h 10000"/>
                  <a:gd name="connsiteX1" fmla="*/ 15460 w 24492"/>
                  <a:gd name="connsiteY1" fmla="*/ 0 h 10000"/>
                  <a:gd name="connsiteX2" fmla="*/ 24492 w 24492"/>
                  <a:gd name="connsiteY2" fmla="*/ 9645 h 10000"/>
                  <a:gd name="connsiteX3" fmla="*/ 0 w 24492"/>
                  <a:gd name="connsiteY3" fmla="*/ 10000 h 10000"/>
                  <a:gd name="connsiteX4" fmla="*/ 5460 w 24492"/>
                  <a:gd name="connsiteY4" fmla="*/ 0 h 10000"/>
                  <a:gd name="connsiteX0" fmla="*/ 5460 w 21794"/>
                  <a:gd name="connsiteY0" fmla="*/ 0 h 10000"/>
                  <a:gd name="connsiteX1" fmla="*/ 15460 w 21794"/>
                  <a:gd name="connsiteY1" fmla="*/ 0 h 10000"/>
                  <a:gd name="connsiteX2" fmla="*/ 21794 w 21794"/>
                  <a:gd name="connsiteY2" fmla="*/ 9645 h 10000"/>
                  <a:gd name="connsiteX3" fmla="*/ 0 w 21794"/>
                  <a:gd name="connsiteY3" fmla="*/ 10000 h 10000"/>
                  <a:gd name="connsiteX4" fmla="*/ 5460 w 2179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4" h="10000">
                    <a:moveTo>
                      <a:pt x="5460" y="0"/>
                    </a:moveTo>
                    <a:lnTo>
                      <a:pt x="15460" y="0"/>
                    </a:lnTo>
                    <a:lnTo>
                      <a:pt x="21794" y="9645"/>
                    </a:lnTo>
                    <a:lnTo>
                      <a:pt x="0" y="10000"/>
                    </a:lnTo>
                    <a:lnTo>
                      <a:pt x="5460" y="0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Flowchart: Manual Operati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3" y="2294077"/>
                <a:ext cx="2943515" cy="612648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5460 w 15460"/>
                  <a:gd name="connsiteY0" fmla="*/ 0 h 10000"/>
                  <a:gd name="connsiteX1" fmla="*/ 15460 w 15460"/>
                  <a:gd name="connsiteY1" fmla="*/ 0 h 10000"/>
                  <a:gd name="connsiteX2" fmla="*/ 13460 w 15460"/>
                  <a:gd name="connsiteY2" fmla="*/ 10000 h 10000"/>
                  <a:gd name="connsiteX3" fmla="*/ 0 w 15460"/>
                  <a:gd name="connsiteY3" fmla="*/ 10000 h 10000"/>
                  <a:gd name="connsiteX4" fmla="*/ 5460 w 15460"/>
                  <a:gd name="connsiteY4" fmla="*/ 0 h 10000"/>
                  <a:gd name="connsiteX0" fmla="*/ 5460 w 24492"/>
                  <a:gd name="connsiteY0" fmla="*/ 0 h 10000"/>
                  <a:gd name="connsiteX1" fmla="*/ 15460 w 24492"/>
                  <a:gd name="connsiteY1" fmla="*/ 0 h 10000"/>
                  <a:gd name="connsiteX2" fmla="*/ 24492 w 24492"/>
                  <a:gd name="connsiteY2" fmla="*/ 9645 h 10000"/>
                  <a:gd name="connsiteX3" fmla="*/ 0 w 24492"/>
                  <a:gd name="connsiteY3" fmla="*/ 10000 h 10000"/>
                  <a:gd name="connsiteX4" fmla="*/ 5460 w 24492"/>
                  <a:gd name="connsiteY4" fmla="*/ 0 h 10000"/>
                  <a:gd name="connsiteX0" fmla="*/ 5460 w 21794"/>
                  <a:gd name="connsiteY0" fmla="*/ 0 h 10000"/>
                  <a:gd name="connsiteX1" fmla="*/ 15460 w 21794"/>
                  <a:gd name="connsiteY1" fmla="*/ 0 h 10000"/>
                  <a:gd name="connsiteX2" fmla="*/ 21794 w 21794"/>
                  <a:gd name="connsiteY2" fmla="*/ 9645 h 10000"/>
                  <a:gd name="connsiteX3" fmla="*/ 0 w 21794"/>
                  <a:gd name="connsiteY3" fmla="*/ 10000 h 10000"/>
                  <a:gd name="connsiteX4" fmla="*/ 5460 w 21794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794" h="10000">
                    <a:moveTo>
                      <a:pt x="5460" y="0"/>
                    </a:moveTo>
                    <a:lnTo>
                      <a:pt x="15460" y="0"/>
                    </a:lnTo>
                    <a:lnTo>
                      <a:pt x="21794" y="9645"/>
                    </a:lnTo>
                    <a:lnTo>
                      <a:pt x="0" y="10000"/>
                    </a:lnTo>
                    <a:lnTo>
                      <a:pt x="5460" y="0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1600" y="1837942"/>
                <a:ext cx="1452036" cy="36930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37942"/>
                <a:ext cx="1452036" cy="369305"/>
              </a:xfrm>
              <a:prstGeom prst="rect">
                <a:avLst/>
              </a:prstGeom>
              <a:blipFill rotWithShape="0">
                <a:blip r:embed="rId7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9"/>
          <p:cNvSpPr/>
          <p:nvPr/>
        </p:nvSpPr>
        <p:spPr>
          <a:xfrm>
            <a:off x="3012141" y="1449619"/>
            <a:ext cx="5658387" cy="947463"/>
          </a:xfrm>
          <a:prstGeom prst="wedgeRoundRectCallout">
            <a:avLst>
              <a:gd name="adj1" fmla="val -69511"/>
              <a:gd name="adj2" fmla="val -5291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</a:t>
            </a:r>
            <a:r>
              <a:rPr lang="en-US" sz="2400" b="1" dirty="0" smtClean="0"/>
              <a:t>fingerprint</a:t>
            </a:r>
            <a:r>
              <a:rPr lang="en-US" sz="2400" dirty="0" smtClean="0"/>
              <a:t>”</a:t>
            </a:r>
          </a:p>
          <a:p>
            <a:pPr algn="ctr"/>
            <a:r>
              <a:rPr lang="en-US" sz="2400" dirty="0"/>
              <a:t>(</a:t>
            </a:r>
            <a:r>
              <a:rPr lang="en-US" sz="2400" dirty="0" smtClean="0"/>
              <a:t>publish this through a </a:t>
            </a:r>
            <a:r>
              <a:rPr lang="en-US" sz="2400" b="1" u="sng" dirty="0" smtClean="0">
                <a:solidFill>
                  <a:srgbClr val="FF0000"/>
                </a:solidFill>
              </a:rPr>
              <a:t>secure channel</a:t>
            </a:r>
            <a:r>
              <a:rPr lang="en-US" sz="2400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3488916" y="2617372"/>
                <a:ext cx="4896544" cy="1526851"/>
              </a:xfrm>
              <a:prstGeom prst="wedgeRoundRectCallout">
                <a:avLst>
                  <a:gd name="adj1" fmla="val -62127"/>
                  <a:gd name="adj2" fmla="val -9270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everybody who downloads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24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can verify its correctness by computing</a:t>
                </a:r>
                <a:r>
                  <a:rPr lang="en-US" sz="2400" b="1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comparing with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.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916" y="2617372"/>
                <a:ext cx="4896544" cy="1526851"/>
              </a:xfrm>
              <a:prstGeom prst="wedgeRoundRectCallout">
                <a:avLst>
                  <a:gd name="adj1" fmla="val -62127"/>
                  <a:gd name="adj2" fmla="val -9270"/>
                  <a:gd name="adj3" fmla="val 16667"/>
                </a:avLst>
              </a:prstGeom>
              <a:blipFill rotWithShape="0">
                <a:blip r:embed="rId9"/>
                <a:stretch>
                  <a:fillRect t="-3557" b="-948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5027" y="4411032"/>
            <a:ext cx="1972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Example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(ubuntu.com):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20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properties should a hash function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have?</a:t>
                </a:r>
                <a:endParaRPr lang="pl-P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 t="-13364" b="-2119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963271"/>
                <a:ext cx="7886700" cy="42136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70C0"/>
                    </a:solidFill>
                  </a:rPr>
                  <a:t>Minimal requirement</a:t>
                </a:r>
                <a:r>
                  <a:rPr lang="en-US" dirty="0" smtClean="0"/>
                  <a:t>: second preimage-resistance: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More precisely, the following problem should be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hard for any efficient adversary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given</a:t>
                </a:r>
                <a:r>
                  <a:rPr lang="en-US" dirty="0" smtClean="0"/>
                  <a:t>: “random”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1" dirty="0" smtClean="0">
                    <a:solidFill>
                      <a:srgbClr val="002060"/>
                    </a:solidFill>
                  </a:rPr>
                  <a:t>find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r>
                  <a:rPr lang="en-US" dirty="0" smtClean="0"/>
                  <a:t>: Is it enough?</a:t>
                </a:r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963271"/>
                <a:ext cx="7886700" cy="4213692"/>
              </a:xfrm>
              <a:blipFill rotWithShape="0">
                <a:blip r:embed="rId4"/>
                <a:stretch>
                  <a:fillRect l="-1546" t="-2460" b="-33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95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78" y="343891"/>
            <a:ext cx="826070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Second preimage resistance may be in many cases </a:t>
            </a:r>
            <a:r>
              <a:rPr lang="en-US" dirty="0"/>
              <a:t>be too weak 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1391" y="1854377"/>
                <a:ext cx="8301218" cy="31336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What if the adversary can somehow influence the choice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400" b="1" u="sng" dirty="0" smtClean="0"/>
                  <a:t>For example</a:t>
                </a:r>
                <a:r>
                  <a:rPr lang="en-US" sz="2400" dirty="0" smtClean="0"/>
                  <a:t>: Ubuntu has many contributors. What if one of them is malicious?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Idea</a:t>
                </a:r>
                <a:r>
                  <a:rPr lang="en-US" sz="2400" dirty="0" smtClean="0"/>
                  <a:t>: modify the definition by allowing the adversary to choose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himself.</a:t>
                </a:r>
                <a:endParaRPr lang="pl-PL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New game for the adversary:</a:t>
                </a:r>
              </a:p>
              <a:p>
                <a:pPr marL="0" indent="0">
                  <a:buNone/>
                </a:pP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391" y="1854377"/>
                <a:ext cx="8301218" cy="3133650"/>
              </a:xfrm>
              <a:blipFill rotWithShape="0">
                <a:blip r:embed="rId2"/>
                <a:stretch>
                  <a:fillRect l="-1101" t="-2724" r="-8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650" y="5253632"/>
                <a:ext cx="3518423" cy="120032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find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>
                    <a:solidFill>
                      <a:srgbClr val="002060"/>
                    </a:solidFill>
                  </a:rPr>
                  <a:t>find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53632"/>
                <a:ext cx="3518423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2418" t="-3518" b="-653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32307" y="5469075"/>
                <a:ext cx="3383043" cy="83099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find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07" y="5469075"/>
                <a:ext cx="3383043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2693" t="-5072" b="-1014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04713" y="5480470"/>
                <a:ext cx="8274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pl-P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713" y="5480470"/>
                <a:ext cx="827470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ular Callout 6"/>
          <p:cNvSpPr/>
          <p:nvPr/>
        </p:nvSpPr>
        <p:spPr>
          <a:xfrm>
            <a:off x="4857078" y="3797450"/>
            <a:ext cx="3658272" cy="13755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if this problem is hard then a function is called </a:t>
            </a:r>
            <a:br>
              <a:rPr lang="en-US" sz="2000" dirty="0" smtClean="0"/>
            </a:br>
            <a:r>
              <a:rPr lang="en-US" sz="2000" dirty="0" smtClean="0"/>
              <a:t>“</a:t>
            </a:r>
            <a:r>
              <a:rPr lang="en-US" sz="2000" b="1" dirty="0" smtClean="0"/>
              <a:t>collision-resistant</a:t>
            </a:r>
            <a:r>
              <a:rPr lang="en-US" sz="2000" dirty="0" smtClean="0"/>
              <a:t>”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6822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it-IT" sz="4000"/>
              <a:t>Col</a:t>
            </a:r>
            <a:r>
              <a:rPr lang="pl-PL" sz="4000"/>
              <a:t>l</a:t>
            </a:r>
            <a:r>
              <a:rPr lang="it-IT" sz="4000"/>
              <a:t>ision-res</a:t>
            </a:r>
            <a:r>
              <a:rPr lang="pl-PL" sz="4000"/>
              <a:t>is</a:t>
            </a:r>
            <a:r>
              <a:rPr lang="it-IT" sz="4000"/>
              <a:t>tant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8" name="AutoShape 4"/>
              <p:cNvSpPr>
                <a:spLocks noChangeArrowheads="1"/>
              </p:cNvSpPr>
              <p:nvPr/>
            </p:nvSpPr>
            <p:spPr bwMode="auto">
              <a:xfrm rot="10800000">
                <a:off x="1066800" y="1981200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10800000" wrap="none" anchor="ctr"/>
              <a:lstStyle/>
              <a:p>
                <a:pPr algn="ctr"/>
                <a:r>
                  <a:rPr lang="it-IT" sz="3200" dirty="0" smtClean="0"/>
                  <a:t>a hash function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32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→ {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,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it-IT" sz="32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}</m:t>
                      </m:r>
                      <m:r>
                        <a:rPr lang="it-IT" sz="3200" b="1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𝑳</m:t>
                      </m:r>
                    </m:oMath>
                  </m:oMathPara>
                </a14:m>
                <a:endParaRPr lang="it-IT" sz="3200" b="1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8548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>
                <a:off x="1066800" y="1981200"/>
                <a:ext cx="7467600" cy="1981200"/>
              </a:xfrm>
              <a:custGeom>
                <a:avLst/>
                <a:gdLst>
                  <a:gd name="G0" fmla="+- 8860 0 0"/>
                  <a:gd name="G1" fmla="+- 21600 0 8860"/>
                  <a:gd name="G2" fmla="*/ 8860 1 2"/>
                  <a:gd name="G3" fmla="+- 21600 0 G2"/>
                  <a:gd name="G4" fmla="+/ 8860 21600 2"/>
                  <a:gd name="G5" fmla="+/ G1 0 2"/>
                  <a:gd name="G6" fmla="*/ 21600 21600 8860"/>
                  <a:gd name="G7" fmla="*/ G6 1 2"/>
                  <a:gd name="G8" fmla="+- 21600 0 G7"/>
                  <a:gd name="G9" fmla="*/ 21600 1 2"/>
                  <a:gd name="G10" fmla="+- 8860 0 G9"/>
                  <a:gd name="G11" fmla="?: G10 G8 0"/>
                  <a:gd name="G12" fmla="?: G10 G7 21600"/>
                  <a:gd name="T0" fmla="*/ 17170 w 21600"/>
                  <a:gd name="T1" fmla="*/ 10800 h 21600"/>
                  <a:gd name="T2" fmla="*/ 10800 w 21600"/>
                  <a:gd name="T3" fmla="*/ 21600 h 21600"/>
                  <a:gd name="T4" fmla="*/ 4430 w 21600"/>
                  <a:gd name="T5" fmla="*/ 10800 h 21600"/>
                  <a:gd name="T6" fmla="*/ 10800 w 21600"/>
                  <a:gd name="T7" fmla="*/ 0 h 21600"/>
                  <a:gd name="T8" fmla="*/ 6230 w 21600"/>
                  <a:gd name="T9" fmla="*/ 6230 h 21600"/>
                  <a:gd name="T10" fmla="*/ 15370 w 21600"/>
                  <a:gd name="T11" fmla="*/ 1537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860" y="21600"/>
                    </a:lnTo>
                    <a:lnTo>
                      <a:pt x="1274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49" name="Rectangle 5"/>
              <p:cNvSpPr>
                <a:spLocks noChangeArrowheads="1"/>
              </p:cNvSpPr>
              <p:nvPr/>
            </p:nvSpPr>
            <p:spPr bwMode="auto">
              <a:xfrm>
                <a:off x="4114800" y="1371600"/>
                <a:ext cx="1371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short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4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371600"/>
                <a:ext cx="1371600" cy="457200"/>
              </a:xfrm>
              <a:prstGeom prst="rect">
                <a:avLst/>
              </a:prstGeom>
              <a:blipFill rotWithShape="0">
                <a:blip r:embed="rId8"/>
                <a:stretch>
                  <a:fillRect l="-7048" r="-4846" b="-15584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0" name="Rectangle 6"/>
              <p:cNvSpPr>
                <a:spLocks noChangeArrowheads="1"/>
              </p:cNvSpPr>
              <p:nvPr/>
            </p:nvSpPr>
            <p:spPr bwMode="auto">
              <a:xfrm>
                <a:off x="1066800" y="4191000"/>
                <a:ext cx="7467600" cy="457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it-IT" sz="2000" dirty="0"/>
                  <a:t>long</a:t>
                </a:r>
                <a:r>
                  <a:rPr lang="it-IT" sz="2000" b="1" dirty="0"/>
                  <a:t>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it-IT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4191000"/>
                <a:ext cx="7467600" cy="457200"/>
              </a:xfrm>
              <a:prstGeom prst="rect">
                <a:avLst/>
              </a:prstGeom>
              <a:blipFill rotWithShape="0">
                <a:blip r:embed="rId9"/>
                <a:stretch>
                  <a:fillRect b="-14286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551" name="Text Box 7"/>
              <p:cNvSpPr txBox="1">
                <a:spLocks noChangeArrowheads="1"/>
              </p:cNvSpPr>
              <p:nvPr/>
            </p:nvSpPr>
            <p:spPr bwMode="auto">
              <a:xfrm>
                <a:off x="304800" y="5638800"/>
                <a:ext cx="8659813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B050"/>
                    </a:solidFill>
                  </a:rPr>
                  <a:t>Requirement</a:t>
                </a:r>
                <a:r>
                  <a:rPr lang="en-US" sz="2400" dirty="0" smtClean="0"/>
                  <a:t>: it should be hard to find a pair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such that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55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638800"/>
                <a:ext cx="8659813" cy="830997"/>
              </a:xfrm>
              <a:prstGeom prst="rect">
                <a:avLst/>
              </a:prstGeom>
              <a:blipFill rotWithShape="0">
                <a:blip r:embed="rId6"/>
                <a:stretch>
                  <a:fillRect t="-5882" r="-422" b="-110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5410200" y="4953000"/>
            <a:ext cx="2590800" cy="533400"/>
          </a:xfrm>
          <a:prstGeom prst="wedgeRoundRectCallout">
            <a:avLst>
              <a:gd name="adj1" fmla="val 11644"/>
              <a:gd name="adj2" fmla="val 9137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t-IT" sz="2400" b="1" dirty="0"/>
              <a:t>a “col</a:t>
            </a:r>
            <a:r>
              <a:rPr lang="pl-PL" sz="2400" b="1" dirty="0"/>
              <a:t>l</a:t>
            </a:r>
            <a:r>
              <a:rPr lang="it-IT" sz="2400" b="1" dirty="0"/>
              <a:t>ision”</a:t>
            </a:r>
          </a:p>
        </p:txBody>
      </p:sp>
    </p:spTree>
    <p:extLst>
      <p:ext uri="{BB962C8B-B14F-4D97-AF65-F5344CB8AC3E}">
        <p14:creationId xmlns:p14="http://schemas.microsoft.com/office/powerpoint/2010/main" val="37117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49" grpId="0" animBg="1"/>
      <p:bldP spid="108550" grpId="0" animBg="1"/>
      <p:bldP spid="108551" grpId="0"/>
      <p:bldP spid="1085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/>
              <a:t>Collisions always exist</a:t>
            </a:r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685800" y="1447800"/>
            <a:ext cx="3810000" cy="4191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3600" dirty="0"/>
              <a:t>domain</a:t>
            </a:r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6629400" y="2971800"/>
            <a:ext cx="1447800" cy="1752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/>
            <a:r>
              <a:rPr lang="it-IT" sz="3200"/>
              <a:t>range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2971800" y="2514600"/>
            <a:ext cx="426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V="1">
            <a:off x="2971800" y="3505200"/>
            <a:ext cx="4267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6" name="Text Box 8"/>
              <p:cNvSpPr txBox="1">
                <a:spLocks noChangeArrowheads="1"/>
              </p:cNvSpPr>
              <p:nvPr/>
            </p:nvSpPr>
            <p:spPr bwMode="auto">
              <a:xfrm>
                <a:off x="2819400" y="2209800"/>
                <a:ext cx="600075" cy="369332"/>
              </a:xfrm>
              <a:prstGeom prst="rect">
                <a:avLst/>
              </a:prstGeom>
              <a:solidFill>
                <a:srgbClr val="F8FDD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5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209800"/>
                <a:ext cx="60007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577" name="Text Box 9"/>
              <p:cNvSpPr txBox="1">
                <a:spLocks noChangeArrowheads="1"/>
              </p:cNvSpPr>
              <p:nvPr/>
            </p:nvSpPr>
            <p:spPr bwMode="auto">
              <a:xfrm>
                <a:off x="2743200" y="4343400"/>
                <a:ext cx="604838" cy="369332"/>
              </a:xfrm>
              <a:prstGeom prst="rect">
                <a:avLst/>
              </a:prstGeom>
              <a:solidFill>
                <a:srgbClr val="F8FDD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it-IT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it-IT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57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4343400"/>
                <a:ext cx="60483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72390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993266" y="5029200"/>
            <a:ext cx="44046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2800" dirty="0" smtClean="0"/>
              <a:t>Since the domain is larger than the range the collisions have to exist.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24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18549</TotalTime>
  <Words>1430</Words>
  <Application>Microsoft Office PowerPoint</Application>
  <PresentationFormat>On-screen Show (4:3)</PresentationFormat>
  <Paragraphs>494</Paragraphs>
  <Slides>41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</vt:lpstr>
      <vt:lpstr>Cambria Math</vt:lpstr>
      <vt:lpstr>Times</vt:lpstr>
      <vt:lpstr>Office Theme</vt:lpstr>
      <vt:lpstr>Lecture 4b Hash Functions I</vt:lpstr>
      <vt:lpstr>Secure communication</vt:lpstr>
      <vt:lpstr>Plan</vt:lpstr>
      <vt:lpstr>Hash functions</vt:lpstr>
      <vt:lpstr>Example of an application: file fingerprinting</vt:lpstr>
      <vt:lpstr>What properties should a hash function H have?</vt:lpstr>
      <vt:lpstr>Second preimage resistance may be in many cases be too weak </vt:lpstr>
      <vt:lpstr>Collision-resistant hash functions</vt:lpstr>
      <vt:lpstr>Collisions always exist</vt:lpstr>
      <vt:lpstr>“Practical definition”</vt:lpstr>
      <vt:lpstr>How to formally define “collision resitance”?</vt:lpstr>
      <vt:lpstr>Solution</vt:lpstr>
      <vt:lpstr>PowerPoint Presentation</vt:lpstr>
      <vt:lpstr>PowerPoint Presentation</vt:lpstr>
      <vt:lpstr>Hash functions – the functional definition</vt:lpstr>
      <vt:lpstr>Hash functions – the security definition [1/2]</vt:lpstr>
      <vt:lpstr>Hash functions – the security  definition [2/2]</vt:lpstr>
      <vt:lpstr>A weaker requirement: pre-image resistance </vt:lpstr>
      <vt:lpstr>Yet another requirement: second pre-image resistance </vt:lpstr>
      <vt:lpstr>Fact</vt:lpstr>
      <vt:lpstr>Do collision-resilient hash functions belong to minicrypt?</vt:lpstr>
      <vt:lpstr>Plan</vt:lpstr>
      <vt:lpstr>A common method for constructing hash functions</vt:lpstr>
      <vt:lpstr>An idea</vt:lpstr>
      <vt:lpstr>Why is it wrong?</vt:lpstr>
      <vt:lpstr>Merkle-Damgård transform</vt:lpstr>
      <vt:lpstr>This construction is secure</vt:lpstr>
      <vt:lpstr>What to do?</vt:lpstr>
      <vt:lpstr>PowerPoint Presentation</vt:lpstr>
      <vt:lpstr>How to compute a collision (x,y) in h from a collision (m,m’) in H?</vt:lpstr>
      <vt:lpstr>Case 1: |m|=|m’|</vt:lpstr>
      <vt:lpstr>|m|=|m’|</vt:lpstr>
      <vt:lpstr>|m|=|m’|</vt:lpstr>
      <vt:lpstr>PowerPoint Presentation</vt:lpstr>
      <vt:lpstr>PowerPoint Presentation</vt:lpstr>
      <vt:lpstr>So, we have found a collision!</vt:lpstr>
      <vt:lpstr>Case 2: |m|≠|m’|</vt:lpstr>
      <vt:lpstr>Plan</vt:lpstr>
      <vt:lpstr>Sponge construction (used in Keccak)</vt:lpstr>
      <vt:lpstr>Second step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Dziembowski</dc:creator>
  <cp:lastModifiedBy>Stefan Dziembowski</cp:lastModifiedBy>
  <cp:revision>592</cp:revision>
  <dcterms:created xsi:type="dcterms:W3CDTF">2015-07-03T16:44:25Z</dcterms:created>
  <dcterms:modified xsi:type="dcterms:W3CDTF">2018-10-31T09:01:31Z</dcterms:modified>
</cp:coreProperties>
</file>