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444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4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46" r:id="rId35"/>
    <p:sldId id="436" r:id="rId36"/>
    <p:sldId id="437" r:id="rId37"/>
    <p:sldId id="438" r:id="rId38"/>
    <p:sldId id="332" r:id="rId39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0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3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5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2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BC9F-79EA-429A-BC5C-203BD211B4A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48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BD388-4146-4D41-AD38-26A5F5D85CA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3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F66F1-DE48-40B0-BB6B-0EE77A73D4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7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09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18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78A8-523F-4BFC-80CC-40890F21BE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78A8-523F-4BFC-80CC-40890F21BE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2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07C8E-37DE-4EB2-8113-124839A949E8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2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ABD3-5AFF-4669-BE74-12D79B49C211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10" Type="http://schemas.openxmlformats.org/officeDocument/2006/relationships/image" Target="../media/image930.png"/><Relationship Id="rId4" Type="http://schemas.openxmlformats.org/officeDocument/2006/relationships/image" Target="../media/image870.png"/><Relationship Id="rId9" Type="http://schemas.openxmlformats.org/officeDocument/2006/relationships/image" Target="../media/image9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6.pn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10" Type="http://schemas.openxmlformats.org/officeDocument/2006/relationships/image" Target="../media/image315.png"/><Relationship Id="rId4" Type="http://schemas.openxmlformats.org/officeDocument/2006/relationships/image" Target="../media/image307.png"/><Relationship Id="rId9" Type="http://schemas.openxmlformats.org/officeDocument/2006/relationships/image" Target="../media/image3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18" Type="http://schemas.openxmlformats.org/officeDocument/2006/relationships/image" Target="../media/image335.png"/><Relationship Id="rId3" Type="http://schemas.openxmlformats.org/officeDocument/2006/relationships/image" Target="../media/image318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17" Type="http://schemas.openxmlformats.org/officeDocument/2006/relationships/image" Target="../media/image33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5" Type="http://schemas.openxmlformats.org/officeDocument/2006/relationships/image" Target="../media/image332.png"/><Relationship Id="rId10" Type="http://schemas.openxmlformats.org/officeDocument/2006/relationships/image" Target="../media/image326.png"/><Relationship Id="rId19" Type="http://schemas.openxmlformats.org/officeDocument/2006/relationships/image" Target="../media/image336.png"/><Relationship Id="rId4" Type="http://schemas.openxmlformats.org/officeDocument/2006/relationships/image" Target="../media/image319.png"/><Relationship Id="rId9" Type="http://schemas.openxmlformats.org/officeDocument/2006/relationships/image" Target="../media/image325.png"/><Relationship Id="rId14" Type="http://schemas.openxmlformats.org/officeDocument/2006/relationships/image" Target="../media/image3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1.png"/><Relationship Id="rId4" Type="http://schemas.openxmlformats.org/officeDocument/2006/relationships/image" Target="../media/image3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12" Type="http://schemas.openxmlformats.org/officeDocument/2006/relationships/image" Target="../media/image3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4.png"/><Relationship Id="rId5" Type="http://schemas.openxmlformats.org/officeDocument/2006/relationships/image" Target="../media/image347.png"/><Relationship Id="rId10" Type="http://schemas.openxmlformats.org/officeDocument/2006/relationships/image" Target="../media/image353.png"/><Relationship Id="rId4" Type="http://schemas.openxmlformats.org/officeDocument/2006/relationships/image" Target="../media/image346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0.png"/><Relationship Id="rId3" Type="http://schemas.openxmlformats.org/officeDocument/2006/relationships/image" Target="../media/image262.png"/><Relationship Id="rId7" Type="http://schemas.openxmlformats.org/officeDocument/2006/relationships/image" Target="../media/image2110.png"/><Relationship Id="rId12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0.png"/><Relationship Id="rId11" Type="http://schemas.openxmlformats.org/officeDocument/2006/relationships/image" Target="../media/image265.png"/><Relationship Id="rId5" Type="http://schemas.openxmlformats.org/officeDocument/2006/relationships/image" Target="../media/image1900.png"/><Relationship Id="rId10" Type="http://schemas.openxmlformats.org/officeDocument/2006/relationships/image" Target="../media/image264.png"/><Relationship Id="rId4" Type="http://schemas.openxmlformats.org/officeDocument/2006/relationships/image" Target="../media/image263.png"/><Relationship Id="rId9" Type="http://schemas.openxmlformats.org/officeDocument/2006/relationships/image" Target="../media/image2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0.png"/><Relationship Id="rId13" Type="http://schemas.openxmlformats.org/officeDocument/2006/relationships/image" Target="../media/image272.png"/><Relationship Id="rId18" Type="http://schemas.openxmlformats.org/officeDocument/2006/relationships/image" Target="../media/image340.png"/><Relationship Id="rId3" Type="http://schemas.openxmlformats.org/officeDocument/2006/relationships/image" Target="../media/image267.png"/><Relationship Id="rId21" Type="http://schemas.openxmlformats.org/officeDocument/2006/relationships/image" Target="../media/image275.png"/><Relationship Id="rId7" Type="http://schemas.openxmlformats.org/officeDocument/2006/relationships/image" Target="../media/image2600.png"/><Relationship Id="rId12" Type="http://schemas.openxmlformats.org/officeDocument/2006/relationships/image" Target="../media/image300.png"/><Relationship Id="rId17" Type="http://schemas.openxmlformats.org/officeDocument/2006/relationships/image" Target="../media/image273.png"/><Relationship Id="rId25" Type="http://schemas.openxmlformats.org/officeDocument/2006/relationships/image" Target="../media/image3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90.png"/><Relationship Id="rId24" Type="http://schemas.openxmlformats.org/officeDocument/2006/relationships/image" Target="../media/image360.png"/><Relationship Id="rId5" Type="http://schemas.openxmlformats.org/officeDocument/2006/relationships/image" Target="../media/image269.png"/><Relationship Id="rId15" Type="http://schemas.openxmlformats.org/officeDocument/2006/relationships/image" Target="../media/image320.png"/><Relationship Id="rId23" Type="http://schemas.openxmlformats.org/officeDocument/2006/relationships/image" Target="../media/image277.png"/><Relationship Id="rId10" Type="http://schemas.openxmlformats.org/officeDocument/2006/relationships/image" Target="../media/image271.png"/><Relationship Id="rId19" Type="http://schemas.openxmlformats.org/officeDocument/2006/relationships/image" Target="../media/image350.png"/><Relationship Id="rId4" Type="http://schemas.openxmlformats.org/officeDocument/2006/relationships/image" Target="../media/image268.png"/><Relationship Id="rId9" Type="http://schemas.openxmlformats.org/officeDocument/2006/relationships/image" Target="../media/image280.png"/><Relationship Id="rId14" Type="http://schemas.openxmlformats.org/officeDocument/2006/relationships/image" Target="../media/image311.png"/><Relationship Id="rId22" Type="http://schemas.openxmlformats.org/officeDocument/2006/relationships/image" Target="../media/image2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9.png"/><Relationship Id="rId4" Type="http://schemas.openxmlformats.org/officeDocument/2006/relationships/image" Target="../media/image4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289.png"/><Relationship Id="rId3" Type="http://schemas.openxmlformats.org/officeDocument/2006/relationships/image" Target="../media/image450.png"/><Relationship Id="rId7" Type="http://schemas.openxmlformats.org/officeDocument/2006/relationships/image" Target="../media/image284.png"/><Relationship Id="rId12" Type="http://schemas.openxmlformats.org/officeDocument/2006/relationships/image" Target="../media/image288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image" Target="../media/image287.png"/><Relationship Id="rId5" Type="http://schemas.openxmlformats.org/officeDocument/2006/relationships/image" Target="../media/image282.png"/><Relationship Id="rId10" Type="http://schemas.openxmlformats.org/officeDocument/2006/relationships/image" Target="../media/image286.png"/><Relationship Id="rId4" Type="http://schemas.openxmlformats.org/officeDocument/2006/relationships/image" Target="../media/image460.png"/><Relationship Id="rId9" Type="http://schemas.openxmlformats.org/officeDocument/2006/relationships/image" Target="../media/image511.png"/><Relationship Id="rId1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291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292.png"/><Relationship Id="rId4" Type="http://schemas.openxmlformats.org/officeDocument/2006/relationships/image" Target="../media/image530.png"/><Relationship Id="rId9" Type="http://schemas.openxmlformats.org/officeDocument/2006/relationships/image" Target="../media/image6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198160" cy="239871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Lecture </a:t>
            </a:r>
            <a:r>
              <a:rPr lang="pl-PL" b="1" dirty="0" smtClean="0"/>
              <a:t>4a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solidFill>
                  <a:srgbClr val="0070C0"/>
                </a:solidFill>
              </a:rPr>
              <a:t>Symmetric Encryption </a:t>
            </a:r>
            <a:r>
              <a:rPr lang="pl-PL" b="1" dirty="0" smtClean="0">
                <a:solidFill>
                  <a:srgbClr val="0070C0"/>
                </a:solidFill>
              </a:rPr>
              <a:t>II</a:t>
            </a:r>
            <a:r>
              <a:rPr lang="en-GB" b="1" dirty="0" smtClean="0">
                <a:solidFill>
                  <a:srgbClr val="0070C0"/>
                </a:solidFill>
              </a:rPr>
              <a:t>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437" y="6300044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24.10.18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02" y="260648"/>
            <a:ext cx="8229600" cy="1143000"/>
          </a:xfrm>
        </p:spPr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transformation needs </a:t>
            </a:r>
            <a:r>
              <a:rPr lang="en-US" dirty="0"/>
              <a:t>to be </a:t>
            </a:r>
            <a:r>
              <a:rPr lang="en-US" b="1" dirty="0">
                <a:solidFill>
                  <a:srgbClr val="0070C0"/>
                </a:solidFill>
              </a:rPr>
              <a:t>invertible</a:t>
            </a: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On the other hand</a:t>
            </a:r>
            <a:r>
              <a:rPr lang="en-US" dirty="0" smtClean="0"/>
              <a:t>: it cannot be “too simple”.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AES</a:t>
            </a:r>
            <a:r>
              <a:rPr lang="en-US" dirty="0" smtClean="0"/>
              <a:t> idea: use </a:t>
            </a:r>
            <a:r>
              <a:rPr lang="en-US" b="1" dirty="0" smtClean="0">
                <a:solidFill>
                  <a:srgbClr val="FF0000"/>
                </a:solidFill>
              </a:rPr>
              <a:t>finite field algebra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2195736" y="1484784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6647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191461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372A7-960F-4880-A220-FBE8B605FF4D}" type="slidenum">
              <a:rPr lang="it-IT"/>
              <a:pPr/>
              <a:t>11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81" name="Rectangle 5"/>
              <p:cNvSpPr>
                <a:spLocks noChangeArrowheads="1"/>
              </p:cNvSpPr>
              <p:nvPr/>
            </p:nvSpPr>
            <p:spPr bwMode="auto">
              <a:xfrm>
                <a:off x="0" y="1571613"/>
                <a:ext cx="9144000" cy="4449776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457200" anchor="ctr"/>
              <a:lstStyle/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GB" sz="2200" dirty="0" smtClean="0">
                    <a:cs typeface="Arial" pitchFamily="34" charset="0"/>
                  </a:rPr>
                  <a:t>[</a:t>
                </a:r>
                <a:r>
                  <a:rPr lang="en-GB" sz="2200" b="1" dirty="0">
                    <a:solidFill>
                      <a:srgbClr val="008000"/>
                    </a:solidFill>
                    <a:cs typeface="Arial" pitchFamily="34" charset="0"/>
                  </a:rPr>
                  <a:t>closure</a:t>
                </a:r>
                <a:r>
                  <a:rPr lang="en-GB" sz="2200" dirty="0">
                    <a:cs typeface="Arial" pitchFamily="34" charset="0"/>
                  </a:rPr>
                  <a:t>] for all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𝒉</m:t>
                    </m:r>
                    <m:r>
                      <a:rPr lang="ru-RU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∘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𝒉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∈ 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</m:oMath>
                </a14:m>
                <a:r>
                  <a:rPr lang="en-GB" sz="2200" dirty="0" smtClean="0">
                    <a:cs typeface="Arial" pitchFamily="34" charset="0"/>
                  </a:rPr>
                  <a:t>,</a:t>
                </a:r>
                <a:endParaRPr lang="pl-PL" sz="2200" dirty="0" smtClean="0"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GB" sz="2200" dirty="0"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GB" sz="2200" dirty="0">
                    <a:cs typeface="Arial" pitchFamily="34" charset="0"/>
                  </a:rPr>
                  <a:t>there exists an </a:t>
                </a:r>
                <a:r>
                  <a:rPr lang="en-GB" sz="2200" b="1" dirty="0">
                    <a:solidFill>
                      <a:srgbClr val="008000"/>
                    </a:solidFill>
                    <a:cs typeface="Arial" pitchFamily="34" charset="0"/>
                  </a:rPr>
                  <a:t>identity</a:t>
                </a:r>
                <a:r>
                  <a:rPr lang="en-GB" sz="2200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</m:t>
                    </m:r>
                    <m:r>
                      <a:rPr lang="ru-RU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cs typeface="Arial" pitchFamily="34" charset="0"/>
                  </a:rPr>
                  <a:t>such </a:t>
                </a:r>
                <a:r>
                  <a:rPr lang="en-GB" sz="2200" dirty="0">
                    <a:cs typeface="Arial" pitchFamily="34" charset="0"/>
                  </a:rPr>
                  <a:t>that for all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ru-RU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we have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∘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∘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𝒆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,</a:t>
                </a: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pl-PL" sz="2200" dirty="0" smtClean="0"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GB" sz="2200" dirty="0" smtClean="0">
                    <a:cs typeface="Arial" pitchFamily="34" charset="0"/>
                  </a:rPr>
                  <a:t>for </a:t>
                </a:r>
                <a:r>
                  <a:rPr lang="en-GB" sz="2200" dirty="0">
                    <a:cs typeface="Arial" pitchFamily="34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200" dirty="0" smtClean="0">
                    <a:cs typeface="Arial" pitchFamily="34" charset="0"/>
                  </a:rPr>
                  <a:t>there </a:t>
                </a:r>
                <a:r>
                  <a:rPr lang="en-GB" sz="2200" dirty="0">
                    <a:cs typeface="Arial" pitchFamily="34" charset="0"/>
                  </a:rPr>
                  <a:t>exists an </a:t>
                </a:r>
                <a:r>
                  <a:rPr lang="en-GB" sz="2200" b="1" dirty="0">
                    <a:solidFill>
                      <a:srgbClr val="008000"/>
                    </a:solidFill>
                    <a:cs typeface="Arial" pitchFamily="34" charset="0"/>
                  </a:rPr>
                  <a:t>inverse of</a:t>
                </a:r>
                <a:r>
                  <a:rPr lang="en-GB" sz="2200" dirty="0">
                    <a:cs typeface="Arial" pitchFamily="34" charset="0"/>
                  </a:rPr>
                  <a:t>, that is an element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𝒉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 such that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= 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= 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𝒆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pl-PL" sz="2200" dirty="0" smtClean="0"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GB" sz="2200" dirty="0" smtClean="0">
                    <a:cs typeface="Arial" pitchFamily="34" charset="0"/>
                  </a:rPr>
                  <a:t>[</a:t>
                </a:r>
                <a:r>
                  <a:rPr lang="en-GB" sz="2200" b="1" dirty="0">
                    <a:solidFill>
                      <a:srgbClr val="008000"/>
                    </a:solidFill>
                    <a:cs typeface="Arial" pitchFamily="34" charset="0"/>
                  </a:rPr>
                  <a:t>associativity</a:t>
                </a:r>
                <a:r>
                  <a:rPr lang="en-GB" sz="2200" dirty="0">
                    <a:cs typeface="Arial" pitchFamily="34" charset="0"/>
                  </a:rPr>
                  <a:t>] for all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𝒉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𝒌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ru-RU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we have</a:t>
                </a: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∘(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𝒌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 = (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)∘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𝒌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pl-PL" sz="2200" dirty="0" smtClean="0">
                  <a:cs typeface="Arial" pitchFamily="34" charset="0"/>
                </a:endParaRPr>
              </a:p>
              <a:p>
                <a:pPr marL="285750" indent="-285750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GB" sz="2200" dirty="0" smtClean="0">
                    <a:cs typeface="Arial" pitchFamily="34" charset="0"/>
                  </a:rPr>
                  <a:t>[</a:t>
                </a:r>
                <a:r>
                  <a:rPr lang="en-GB" sz="2200" b="1" dirty="0" smtClean="0">
                    <a:solidFill>
                      <a:srgbClr val="008000"/>
                    </a:solidFill>
                    <a:cs typeface="Arial" pitchFamily="34" charset="0"/>
                  </a:rPr>
                  <a:t>commutativity</a:t>
                </a:r>
                <a:r>
                  <a:rPr lang="en-GB" sz="2200" dirty="0">
                    <a:cs typeface="Arial" pitchFamily="34" charset="0"/>
                  </a:rPr>
                  <a:t>] for all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𝒈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GB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𝒉</m:t>
                    </m:r>
                    <m:r>
                      <a:rPr lang="ru-RU" sz="2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r>
                      <a:rPr lang="en-GB" sz="2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𝑮</m:t>
                    </m:r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 </m:t>
                    </m:r>
                  </m:oMath>
                </a14:m>
                <a:r>
                  <a:rPr lang="en-GB" sz="2200" dirty="0">
                    <a:cs typeface="Arial" pitchFamily="34" charset="0"/>
                  </a:rPr>
                  <a:t>we have</a:t>
                </a: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= 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𝒉</m:t>
                      </m:r>
                      <m:r>
                        <a:rPr lang="en-GB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∘</m:t>
                      </m:r>
                      <m:r>
                        <a:rPr lang="en-GB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𝒈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818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571613"/>
                <a:ext cx="9144000" cy="44497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7748"/>
            <a:ext cx="7772400" cy="836613"/>
          </a:xfrm>
        </p:spPr>
        <p:txBody>
          <a:bodyPr/>
          <a:lstStyle/>
          <a:p>
            <a:r>
              <a:rPr lang="en-GB" dirty="0"/>
              <a:t>Groups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28625" y="952489"/>
                <a:ext cx="7772400" cy="509575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400" dirty="0" smtClean="0"/>
                  <a:t>A 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group</a:t>
                </a:r>
                <a:r>
                  <a:rPr lang="en-GB" sz="2400" dirty="0"/>
                  <a:t> is a set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GB" sz="2400" dirty="0" smtClean="0"/>
                  <a:t> along </a:t>
                </a:r>
                <a:r>
                  <a:rPr lang="en-GB" sz="2400" dirty="0"/>
                  <a:t>with a binary operation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GB" sz="2400" dirty="0" smtClean="0">
                    <a:cs typeface="Arial" pitchFamily="34" charset="0"/>
                  </a:rPr>
                  <a:t> </a:t>
                </a:r>
                <a:r>
                  <a:rPr lang="en-GB" sz="2400" dirty="0">
                    <a:cs typeface="Arial" pitchFamily="34" charset="0"/>
                  </a:rPr>
                  <a:t>such </a:t>
                </a:r>
                <a:r>
                  <a:rPr lang="en-GB" sz="2400" dirty="0" smtClean="0">
                    <a:cs typeface="Arial" pitchFamily="34" charset="0"/>
                  </a:rPr>
                  <a:t>that</a:t>
                </a:r>
                <a:r>
                  <a:rPr lang="pl-PL" sz="2400" dirty="0" smtClean="0">
                    <a:cs typeface="Arial" pitchFamily="34" charset="0"/>
                  </a:rPr>
                  <a:t>:</a:t>
                </a:r>
                <a:endParaRPr lang="pl-PL" sz="2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8625" y="952489"/>
                <a:ext cx="7772400" cy="509575"/>
              </a:xfrm>
              <a:blipFill rotWithShape="0">
                <a:blip r:embed="rId4"/>
                <a:stretch>
                  <a:fillRect l="-1020" t="-15476" b="-119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2994660" y="6021389"/>
            <a:ext cx="5825491" cy="619124"/>
          </a:xfrm>
          <a:prstGeom prst="wedgeRectCallout">
            <a:avLst>
              <a:gd name="adj1" fmla="val -19701"/>
              <a:gd name="adj2" fmla="val -86865"/>
            </a:avLst>
          </a:prstGeom>
          <a:solidFill>
            <a:srgbClr val="E9F7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n-GB" sz="2400" i="0" dirty="0"/>
              <a:t>if this holds, the group is called </a:t>
            </a:r>
            <a:r>
              <a:rPr lang="en-GB" sz="2400" b="1" i="0" dirty="0" err="1">
                <a:solidFill>
                  <a:srgbClr val="0070C0"/>
                </a:solidFill>
              </a:rPr>
              <a:t>abelian</a:t>
            </a:r>
            <a:endParaRPr lang="en-US" sz="2400" b="1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 animBg="1"/>
      <p:bldP spid="178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0624D-4508-409E-BDE0-21A6A2B55BAC}" type="slidenum">
              <a:rPr lang="it-IT"/>
              <a:pPr/>
              <a:t>12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252" name="Rectangle 4"/>
              <p:cNvSpPr>
                <a:spLocks noChangeArrowheads="1"/>
              </p:cNvSpPr>
              <p:nvPr/>
            </p:nvSpPr>
            <p:spPr bwMode="auto">
              <a:xfrm>
                <a:off x="0" y="1700808"/>
                <a:ext cx="9144000" cy="216058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5760" anchor="ctr"/>
              <a:lstStyle/>
              <a:p>
                <a:pPr>
                  <a:lnSpc>
                    <a:spcPct val="80000"/>
                  </a:lnSpc>
                </a:pPr>
                <a:r>
                  <a:rPr lang="en-GB" sz="2800" dirty="0" smtClean="0"/>
                  <a:t>[</a:t>
                </a:r>
                <a:r>
                  <a:rPr lang="en-GB" sz="2800" b="1" dirty="0">
                    <a:solidFill>
                      <a:srgbClr val="0070C0"/>
                    </a:solidFill>
                  </a:rPr>
                  <a:t>additive notation</a:t>
                </a:r>
                <a:r>
                  <a:rPr lang="en-GB" sz="2800" dirty="0"/>
                  <a:t>]</a:t>
                </a:r>
                <a:br>
                  <a:rPr lang="en-GB" sz="2800" dirty="0"/>
                </a:br>
                <a:r>
                  <a:rPr lang="en-GB" sz="2800" dirty="0"/>
                  <a:t>If the groups operation is denoted with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, then: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 the inverse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400" dirty="0"/>
                  <a:t> is denoted with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400" dirty="0"/>
                  <a:t>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 the neutral element is denoted with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dirty="0" smtClean="0"/>
                  <a:t>,</a:t>
                </a:r>
                <a:endParaRPr lang="en-GB" sz="2400" dirty="0"/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+⋯ + 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400" dirty="0"/>
                  <a:t>times) is denoted with</a:t>
                </a:r>
                <a:r>
                  <a:rPr lang="en-GB" sz="2400" b="1" dirty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𝒏𝒈</m:t>
                    </m:r>
                  </m:oMath>
                </a14:m>
                <a:r>
                  <a:rPr lang="en-GB" sz="2400" dirty="0" smtClean="0"/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18125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00808"/>
                <a:ext cx="9144000" cy="21605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253" name="Rectangle 5"/>
              <p:cNvSpPr>
                <a:spLocks noChangeArrowheads="1"/>
              </p:cNvSpPr>
              <p:nvPr/>
            </p:nvSpPr>
            <p:spPr bwMode="auto">
              <a:xfrm>
                <a:off x="0" y="4071942"/>
                <a:ext cx="9144000" cy="25923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365760" anchor="ctr"/>
              <a:lstStyle/>
              <a:p>
                <a:pPr>
                  <a:lnSpc>
                    <a:spcPct val="80000"/>
                  </a:lnSpc>
                </a:pPr>
                <a:r>
                  <a:rPr lang="en-GB" sz="2800" dirty="0" smtClean="0"/>
                  <a:t>[</a:t>
                </a:r>
                <a:r>
                  <a:rPr lang="en-GB" sz="2800" b="1" dirty="0">
                    <a:solidFill>
                      <a:srgbClr val="0070C0"/>
                    </a:solidFill>
                  </a:rPr>
                  <a:t>multiplicative notation</a:t>
                </a:r>
                <a:r>
                  <a:rPr lang="en-GB" sz="2800" dirty="0"/>
                  <a:t>]</a:t>
                </a:r>
                <a:br>
                  <a:rPr lang="en-GB" sz="2800" dirty="0"/>
                </a:br>
                <a:r>
                  <a:rPr lang="en-GB" sz="2800" dirty="0"/>
                  <a:t>If the groups operation is denoted </a:t>
                </a:r>
                <a:r>
                  <a:rPr lang="en-US" sz="2800" dirty="0" smtClean="0"/>
                  <a:t>“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800" dirty="0" smtClean="0"/>
                  <a:t>”</a:t>
                </a:r>
                <a:r>
                  <a:rPr lang="pl-PL" sz="2800" dirty="0" smtClean="0"/>
                  <a:t> </a:t>
                </a:r>
                <a:r>
                  <a:rPr lang="pl-PL" sz="2800" dirty="0" err="1" smtClean="0"/>
                  <a:t>or</a:t>
                </a:r>
                <a:r>
                  <a:rPr lang="pl-PL" sz="2800" dirty="0" smtClean="0"/>
                  <a:t> </a:t>
                </a:r>
                <a:r>
                  <a:rPr lang="en-US" sz="2800" dirty="0" smtClean="0"/>
                  <a:t>“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GB" sz="2800" dirty="0" smtClean="0"/>
                  <a:t>”, </a:t>
                </a:r>
                <a:r>
                  <a:rPr lang="en-GB" sz="2800" dirty="0"/>
                  <a:t>then: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sometimes we write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𝒈𝒉</m:t>
                    </m:r>
                  </m:oMath>
                </a14:m>
                <a:r>
                  <a:rPr lang="en-GB" sz="2400" b="1" dirty="0">
                    <a:solidFill>
                      <a:srgbClr val="993300"/>
                    </a:solidFill>
                  </a:rPr>
                  <a:t> </a:t>
                </a:r>
                <a:r>
                  <a:rPr lang="en-GB" sz="2400" dirty="0"/>
                  <a:t>instead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GB" sz="2400" dirty="0"/>
                  <a:t>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the inverse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400" dirty="0"/>
                  <a:t>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GB" sz="2400" dirty="0" smtClean="0"/>
                  <a:t>or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 the neutral element is denoted with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400" dirty="0"/>
                  <a:t>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⋅⋯⋅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(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times) is denoted with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2400" b="1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denoted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8125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71942"/>
                <a:ext cx="9144000" cy="25923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28" y="5746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Additive/multiplicative notation</a:t>
            </a: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28" y="981055"/>
            <a:ext cx="8062912" cy="5619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800" b="1" dirty="0">
                <a:solidFill>
                  <a:srgbClr val="FF0000"/>
                </a:solidFill>
              </a:rPr>
              <a:t>Convention</a:t>
            </a:r>
            <a:r>
              <a:rPr lang="en-GB" sz="2800" dirty="0" smtClean="0">
                <a:solidFill>
                  <a:srgbClr val="FF0000"/>
                </a:solidFill>
              </a:rPr>
              <a:t>:</a:t>
            </a:r>
            <a:endParaRPr lang="en-GB" sz="24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86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 bldLvl="2" animBg="1"/>
      <p:bldP spid="181253" grpId="0" build="p" bldLvl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,+,×)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field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additive group</a:t>
                </a:r>
                <a:r>
                  <a:rPr lang="en-US" dirty="0" smtClean="0"/>
                  <a:t> with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neutral element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FF0000"/>
                    </a:solidFill>
                  </a:rPr>
                </a:br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×)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multiplicative group</a:t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:endParaRPr lang="en-US" b="1" dirty="0" smtClean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Distributivity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</a:rPr>
                  <a:t>of multiplication over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addition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, we have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361" r="-11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5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5" y="159386"/>
            <a:ext cx="84010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to define a “field over bytes”?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very simple additive group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,+)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Extremely efficient to implement.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5392663" y="4147939"/>
            <a:ext cx="914400" cy="612648"/>
          </a:xfrm>
          <a:prstGeom prst="wedgeRectCallout">
            <a:avLst>
              <a:gd name="adj1" fmla="val -8480"/>
              <a:gd name="adj2" fmla="val -97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xor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1475" y="-86359"/>
                <a:ext cx="8578215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How to extend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4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4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4000" dirty="0" smtClean="0"/>
                  <a:t> to a field? 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1475" y="-86359"/>
                <a:ext cx="8578215" cy="1325563"/>
              </a:xfrm>
              <a:blipFill rotWithShape="0">
                <a:blip r:embed="rId2"/>
                <a:stretch>
                  <a:fillRect l="-255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dirty="0" smtClean="0"/>
                  <a:t>“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Galois fields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dirty="0" smtClean="0"/>
                  <a:t>Represent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a polynomial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degree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Note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represented as a polynomial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e>
                      </m:nary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Observe</a:t>
                </a:r>
                <a:r>
                  <a:rPr lang="en-US" dirty="0" smtClean="0"/>
                  <a:t>: this is the same as the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xor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operation on bits.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3"/>
                <a:stretch>
                  <a:fillRect l="-1333" t="-28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How to multiply?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7598"/>
                <a:ext cx="8229600" cy="560181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Suppose:</a:t>
                </a:r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 polynomial of max degree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How to reduce this degree?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Take an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irreducible polynomial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, and compute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𝐦𝐨𝐝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 polynomial of degree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Write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B050"/>
                    </a:solidFill>
                  </a:rPr>
                </a:br>
                <a:r>
                  <a:rPr lang="en-US" b="1" dirty="0" smtClean="0">
                    <a:solidFill>
                      <a:srgbClr val="00B050"/>
                    </a:solidFill>
                  </a:rPr>
                  <a:t>Define: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Fact from algebra</a:t>
                </a:r>
                <a:r>
                  <a:rPr lang="en-US" dirty="0" smtClean="0"/>
                  <a:t>: this defines a field.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7598"/>
                <a:ext cx="8229600" cy="5601811"/>
              </a:xfrm>
              <a:blipFill rotWithShape="0">
                <a:blip r:embed="rId2"/>
                <a:stretch>
                  <a:fillRect l="-1111" t="-2720" b="-6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39552" y="3016384"/>
                <a:ext cx="8064896" cy="504056"/>
              </a:xfrm>
              <a:prstGeom prst="wedgeRectCallout">
                <a:avLst>
                  <a:gd name="adj1" fmla="val -25235"/>
                  <a:gd name="adj2" fmla="val 6997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do not exits non-constant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16384"/>
                <a:ext cx="8064896" cy="504056"/>
              </a:xfrm>
              <a:prstGeom prst="wedgeRectCallout">
                <a:avLst>
                  <a:gd name="adj1" fmla="val -25235"/>
                  <a:gd name="adj2" fmla="val 69970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4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 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AES uses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where the polynomial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1852" t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 of </a:t>
            </a:r>
            <a:r>
              <a:rPr lang="en-US" dirty="0" err="1" smtClean="0"/>
              <a:t>SubBytes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37398"/>
                <a:ext cx="8579296" cy="13290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Invert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(in the multiplicative group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Convention: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37398"/>
                <a:ext cx="8579296" cy="1329011"/>
              </a:xfrm>
              <a:blipFill rotWithShape="0">
                <a:blip r:embed="rId2"/>
                <a:stretch>
                  <a:fillRect l="-1421" t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2195736" y="1484784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6647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191461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51720" y="2924944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8803244"/>
                  </p:ext>
                </p:extLst>
              </p:nvPr>
            </p:nvGraphicFramePr>
            <p:xfrm>
              <a:off x="2051720" y="2924944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/>
                    <a:gridCol w="504056"/>
                    <a:gridCol w="504056"/>
                    <a:gridCol w="5040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39" t="-6557" r="-309639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9639" t="-6557" r="-209639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9639" t="-6557" r="-109639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9639" t="-6557" r="-9639" b="-3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39" t="-104839" r="-309639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9639" t="-104839" r="-209639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9639" t="-104839" r="-109639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9639" t="-104839" r="-9639" b="-2161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39" t="-208197" r="-3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9639" t="-208197" r="-2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9639" t="-208197" r="-1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9639" t="-208197" r="-9639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639" t="-308197" r="-3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9639" t="-308197" r="-2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9639" t="-308197" r="-1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9639" t="-308197" r="-9639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4111047" y="3270578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35060" y="2924942"/>
              <a:ext cx="2016224" cy="1538988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352570"/>
                  </p:ext>
                </p:extLst>
              </p:nvPr>
            </p:nvGraphicFramePr>
            <p:xfrm>
              <a:off x="5635060" y="2924942"/>
              <a:ext cx="2016224" cy="1538988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/>
                    <a:gridCol w="504056"/>
                    <a:gridCol w="504056"/>
                    <a:gridCol w="504056"/>
                  </a:tblGrid>
                  <a:tr h="384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6250" r="-309639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6250" r="-209639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9639" t="-6250" r="-109639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9639" t="-6250" r="-9639" b="-315625"/>
                          </a:stretch>
                        </a:blipFill>
                      </a:tcPr>
                    </a:tc>
                  </a:tr>
                  <a:tr h="384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107937" r="-309639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107937" r="-209639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9639" t="-107937" r="-109639" b="-2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9639" t="-107937" r="-9639" b="-220635"/>
                          </a:stretch>
                        </a:blipFill>
                      </a:tcPr>
                    </a:tc>
                  </a:tr>
                  <a:tr h="384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204688" r="-309639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204688" r="-209639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9639" t="-204688" r="-109639" b="-1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9639" t="-204688" r="-9639" b="-117188"/>
                          </a:stretch>
                        </a:blipFill>
                      </a:tcPr>
                    </a:tc>
                  </a:tr>
                  <a:tr h="3847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309524" r="-309639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309524" r="-209639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9639" t="-309524" r="-109639" b="-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9639" t="-309524" r="-9639" b="-190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057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observation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54847"/>
                <a:ext cx="8229600" cy="11060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We can look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lang="en-US" sz="2400" dirty="0" smtClean="0"/>
                  <a:t> as a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linear space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AES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defines the following affine transformation: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4847"/>
                <a:ext cx="8229600" cy="1106002"/>
              </a:xfrm>
              <a:blipFill rotWithShape="0">
                <a:blip r:embed="rId2"/>
                <a:stretch>
                  <a:fillRect l="-1111" t="-4420" b="-19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62032"/>
              </p:ext>
            </p:extLst>
          </p:nvPr>
        </p:nvGraphicFramePr>
        <p:xfrm>
          <a:off x="1331640" y="2348880"/>
          <a:ext cx="4320480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66520" y="2348880"/>
              <a:ext cx="540060" cy="22326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00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80975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37956"/>
                  </p:ext>
                </p:extLst>
              </p:nvPr>
            </p:nvGraphicFramePr>
            <p:xfrm>
              <a:off x="6166520" y="2348880"/>
              <a:ext cx="540060" cy="22326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40060"/>
                  </a:tblGrid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2174" r="-2222" b="-717391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102174" r="-2222" b="-617391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202174" r="-2222" b="-517391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302174" r="-2222" b="-417391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411111" r="-2222" b="-326667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500000" r="-2222" b="-219565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600000" r="-2222" b="-119565"/>
                          </a:stretch>
                        </a:blipFill>
                      </a:tcPr>
                    </a:tc>
                  </a:tr>
                  <a:tr h="279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763" marR="4763" marT="4763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11" t="-700000" r="-2222" b="-195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241849" y="2348880"/>
          <a:ext cx="540060" cy="223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34432" y="3347700"/>
                <a:ext cx="349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32" y="3347700"/>
                <a:ext cx="34977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10290" y="335699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90" y="3356992"/>
                <a:ext cx="4106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356" y="4725144"/>
                <a:ext cx="6825651" cy="190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0070C0"/>
                    </a:solidFill>
                  </a:rPr>
                  <a:t>Advantages</a:t>
                </a:r>
                <a:r>
                  <a:rPr lang="en-US" sz="2000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 dirty="0" err="1" smtClean="0"/>
                  <a:t>SubBytes</a:t>
                </a:r>
                <a:r>
                  <a:rPr lang="en-US" sz="2000" dirty="0" smtClean="0"/>
                  <a:t> is not an operation only 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constant vector is chosen in such a way that there are no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err="1" smtClean="0">
                    <a:solidFill>
                      <a:srgbClr val="00B050"/>
                    </a:solidFill>
                  </a:rPr>
                  <a:t>fixpoints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anti-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fixpoints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invertible.</a:t>
                </a:r>
                <a:endParaRPr lang="en-US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6" y="4725144"/>
                <a:ext cx="6825651" cy="1908215"/>
              </a:xfrm>
              <a:prstGeom prst="rect">
                <a:avLst/>
              </a:prstGeom>
              <a:blipFill rotWithShape="0">
                <a:blip r:embed="rId6"/>
                <a:stretch>
                  <a:fillRect l="-893" t="-1597" b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7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49920" y="2422814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2966" y="2422814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Substitution-permutation </a:t>
            </a:r>
            <a:r>
              <a:rPr lang="en-US" sz="3200" dirty="0"/>
              <a:t>networks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Cascade ciphers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</a:t>
            </a:r>
            <a:r>
              <a:rPr lang="en-US" dirty="0" err="1" smtClean="0"/>
              <a:t>SubBytes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37398"/>
                <a:ext cx="8229600" cy="132901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Observe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is invertible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Sup>
                      <m:sSub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sz="2400" dirty="0" smtClean="0"/>
                  <a:t> are invertible)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37398"/>
                <a:ext cx="8229600" cy="1329011"/>
              </a:xfrm>
              <a:blipFill rotWithShape="0">
                <a:blip r:embed="rId2"/>
                <a:stretch>
                  <a:fillRect l="-1111" t="-3670" b="-14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2195736" y="1484784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6647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191461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3528" y="2924944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3165668"/>
                  </p:ext>
                </p:extLst>
              </p:nvPr>
            </p:nvGraphicFramePr>
            <p:xfrm>
              <a:off x="323528" y="2924944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/>
                    <a:gridCol w="450050"/>
                    <a:gridCol w="450050"/>
                    <a:gridCol w="4500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6557" r="-31216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6557" r="-21216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6557" r="-112162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6557" r="-12162" b="-3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104839" r="-312162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104839" r="-212162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104839" r="-112162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104839" r="-12162" b="-2161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208197" r="-3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208197" r="-2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208197" r="-1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208197" r="-12162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308197" r="-3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308197" r="-2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308197" r="-1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308197" r="-12162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2195735" y="3270578"/>
            <a:ext cx="604969" cy="792088"/>
          </a:xfrm>
          <a:prstGeom prst="rightArrow">
            <a:avLst>
              <a:gd name="adj1" fmla="val 50000"/>
              <a:gd name="adj2" fmla="val 5632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72711" y="2924944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9693343"/>
                  </p:ext>
                </p:extLst>
              </p:nvPr>
            </p:nvGraphicFramePr>
            <p:xfrm>
              <a:off x="2872711" y="2924944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/>
                    <a:gridCol w="504056"/>
                    <a:gridCol w="504056"/>
                    <a:gridCol w="5040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6557" r="-309639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6557" r="-209639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2195" t="-6557" r="-112195" b="-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8434" t="-6557" r="-10843" b="-3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104839" r="-309639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104839" r="-209639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2195" t="-104839" r="-112195" b="-2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8434" t="-104839" r="-10843" b="-2161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208197" r="-3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208197" r="-2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2195" t="-208197" r="-112195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8434" t="-208197" r="-10843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639" t="-308197" r="-3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9639" t="-308197" r="-2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2195" t="-308197" r="-112195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8434" t="-308197" r="-10843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611060" y="2852936"/>
              <a:ext cx="328142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8203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03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03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03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  <m:r>
                                  <a:rPr lang="en-US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901037"/>
                  </p:ext>
                </p:extLst>
              </p:nvPr>
            </p:nvGraphicFramePr>
            <p:xfrm>
              <a:off x="5611060" y="2852936"/>
              <a:ext cx="328142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820355"/>
                    <a:gridCol w="820355"/>
                    <a:gridCol w="820355"/>
                    <a:gridCol w="82035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926" t="-8197" r="-305926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926" t="-8197" r="-205926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7463" t="-8197" r="-107463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5185" t="-8197" r="-6667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926" t="-108197" r="-305926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926" t="-108197" r="-205926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7463" t="-108197" r="-107463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5185" t="-108197" r="-6667" b="-2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926" t="-208197" r="-305926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926" t="-208197" r="-205926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7463" t="-208197" r="-107463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5185" t="-208197" r="-6667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926" t="-308197" r="-305926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926" t="-308197" r="-205926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07463" t="-308197" r="-107463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5185" t="-308197" r="-6667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AutoShape 56"/>
          <p:cNvSpPr>
            <a:spLocks noChangeArrowheads="1"/>
          </p:cNvSpPr>
          <p:nvPr/>
        </p:nvSpPr>
        <p:spPr bwMode="auto">
          <a:xfrm>
            <a:off x="4960942" y="3270578"/>
            <a:ext cx="604969" cy="792088"/>
          </a:xfrm>
          <a:prstGeom prst="rightArrow">
            <a:avLst>
              <a:gd name="adj1" fmla="val 50000"/>
              <a:gd name="adj2" fmla="val 5632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ShiftRows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691680" y="3789040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4778644"/>
                  </p:ext>
                </p:extLst>
              </p:nvPr>
            </p:nvGraphicFramePr>
            <p:xfrm>
              <a:off x="1691680" y="3789040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/>
                    <a:gridCol w="450050"/>
                    <a:gridCol w="450050"/>
                    <a:gridCol w="4500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6557" r="-3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6557" r="-2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6557" r="-1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6557" r="-12162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106557" r="-3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106557" r="-2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106557" r="-1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106557" r="-12162" b="-2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206557" r="-3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206557" r="-2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206557" r="-1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206557" r="-12162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811" t="-306557" r="-3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0811" t="-306557" r="-2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811" t="-306557" r="-1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0811" t="-306557" r="-12162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3451" y="4134674"/>
            <a:ext cx="604969" cy="792088"/>
          </a:xfrm>
          <a:prstGeom prst="rightArrow">
            <a:avLst>
              <a:gd name="adj1" fmla="val 50000"/>
              <a:gd name="adj2" fmla="val 5632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99991" y="3789038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kumimoji="0" lang="en-US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1361489"/>
                  </p:ext>
                </p:extLst>
              </p:nvPr>
            </p:nvGraphicFramePr>
            <p:xfrm>
              <a:off x="4499991" y="3789038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/>
                    <a:gridCol w="450050"/>
                    <a:gridCol w="450050"/>
                    <a:gridCol w="4500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811" t="-6557" r="-3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0811" t="-6557" r="-2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0811" t="-6557" r="-1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10811" t="-6557" r="-12162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811" t="-106557" r="-3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0811" t="-106557" r="-2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0811" t="-106557" r="-112162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10811" t="-106557" r="-12162" b="-2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811" t="-206557" r="-3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0811" t="-206557" r="-2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0811" t="-206557" r="-112162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10811" t="-206557" r="-12162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811" t="-306557" r="-3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10811" t="-306557" r="-2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10811" t="-306557" r="-112162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10811" t="-306557" r="-12162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2195736" y="1484784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3696647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191461" y="14628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976285"/>
            <a:ext cx="269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Cyclic shifts of rows: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6177" y="4118120"/>
            <a:ext cx="15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cell left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58144" y="4498663"/>
            <a:ext cx="159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cells left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64240" y="4895640"/>
            <a:ext cx="159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cells left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6294" y="5877272"/>
            <a:ext cx="3412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B050"/>
                </a:solidFill>
              </a:rPr>
              <a:t>Clearly</a:t>
            </a:r>
            <a:r>
              <a:rPr lang="en-US" sz="2000" dirty="0" smtClean="0"/>
              <a:t>: </a:t>
            </a:r>
            <a:r>
              <a:rPr lang="en-US" sz="2000" b="1" dirty="0" err="1"/>
              <a:t>ShiftRows</a:t>
            </a:r>
            <a:r>
              <a:rPr lang="en-US" sz="2000" dirty="0"/>
              <a:t> </a:t>
            </a:r>
            <a:r>
              <a:rPr lang="en-US" sz="2000" dirty="0" smtClean="0"/>
              <a:t>is invertible.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34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" y="-143198"/>
            <a:ext cx="8229600" cy="1143000"/>
          </a:xfrm>
        </p:spPr>
        <p:txBody>
          <a:bodyPr/>
          <a:lstStyle/>
          <a:p>
            <a:r>
              <a:rPr lang="en-US" dirty="0" err="1" smtClean="0"/>
              <a:t>MixColumns</a:t>
            </a:r>
            <a:endParaRPr lang="en-US" dirty="0"/>
          </a:p>
        </p:txBody>
      </p:sp>
      <p:sp>
        <p:nvSpPr>
          <p:cNvPr id="4" name="AutoShape 56"/>
          <p:cNvSpPr>
            <a:spLocks noChangeArrowheads="1"/>
          </p:cNvSpPr>
          <p:nvPr/>
        </p:nvSpPr>
        <p:spPr bwMode="auto">
          <a:xfrm>
            <a:off x="2195736" y="1020751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5" name="AutoShape 56"/>
          <p:cNvSpPr>
            <a:spLocks noChangeArrowheads="1"/>
          </p:cNvSpPr>
          <p:nvPr/>
        </p:nvSpPr>
        <p:spPr bwMode="auto">
          <a:xfrm>
            <a:off x="3696647" y="998818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191461" y="998818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31295" y="2271980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00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50829"/>
                  </p:ext>
                </p:extLst>
              </p:nvPr>
            </p:nvGraphicFramePr>
            <p:xfrm>
              <a:off x="3431295" y="2271980"/>
              <a:ext cx="180020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/>
                    <a:gridCol w="450050"/>
                    <a:gridCol w="450050"/>
                    <a:gridCol w="4500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59" t="-6557" r="-312162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8000" t="-6557" r="-208000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0811" t="-6557" r="-110811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0811" t="-6557" r="-10811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59" t="-104839" r="-312162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8000" t="-104839" r="-208000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0811" t="-104839" r="-110811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0811" t="-104839" r="-10811" b="-21451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59" t="-208197" r="-312162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8000" t="-208197" r="-208000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0811" t="-208197" r="-110811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0811" t="-208197" r="-10811" b="-1180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459" t="-308197" r="-312162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8000" t="-308197" r="-208000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0811" t="-308197" r="-110811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10811" t="-308197" r="-10811" b="-180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87479" y="4144188"/>
              <a:ext cx="45005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9354964"/>
                  </p:ext>
                </p:extLst>
              </p:nvPr>
            </p:nvGraphicFramePr>
            <p:xfrm>
              <a:off x="5087479" y="4144188"/>
              <a:ext cx="450050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45005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667" t="-6557" r="-12000" b="-3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667" t="-104839" r="-12000" b="-2161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667" t="-208197" r="-12000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667" t="-308197" r="-12000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11215" y="4144188"/>
          <a:ext cx="1800200" cy="148336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45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24559" y="4720252"/>
                <a:ext cx="349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59" y="4720252"/>
                <a:ext cx="34977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36205" y="4701202"/>
                <a:ext cx="471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=: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205" y="4701202"/>
                <a:ext cx="4716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302613" y="4144188"/>
              <a:ext cx="513057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130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144653"/>
                  </p:ext>
                </p:extLst>
              </p:nvPr>
            </p:nvGraphicFramePr>
            <p:xfrm>
              <a:off x="6302613" y="4144188"/>
              <a:ext cx="513057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130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140" t="-6557" r="-9302" b="-3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140" t="-104839" r="-9302" b="-2161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140" t="-208197" r="-9302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8140" t="-308197" r="-9302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599647" y="2271980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6514738"/>
                  </p:ext>
                </p:extLst>
              </p:nvPr>
            </p:nvGraphicFramePr>
            <p:xfrm>
              <a:off x="6599647" y="2271980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/>
                    <a:gridCol w="504056"/>
                    <a:gridCol w="504056"/>
                    <a:gridCol w="5040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434" t="-6557" r="-310843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8434" t="-6557" r="-210843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8434" t="-6557" r="-110843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8434" t="-6557" r="-10843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434" t="-104839" r="-310843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8434" t="-104839" r="-210843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8434" t="-104839" r="-110843" b="-2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8434" t="-104839" r="-10843" b="-21451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434" t="-208197" r="-310843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8434" t="-208197" r="-210843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8434" t="-208197" r="-110843" b="-1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8434" t="-208197" r="-10843" b="-1180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8434" t="-308197" r="-310843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08434" t="-308197" r="-210843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08434" t="-308197" r="-110843" b="-180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308434" t="-308197" r="-10843" b="-180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0" name="Straight Arrow Connector 19"/>
          <p:cNvCxnSpPr>
            <a:endCxn id="8" idx="0"/>
          </p:cNvCxnSpPr>
          <p:nvPr/>
        </p:nvCxnSpPr>
        <p:spPr>
          <a:xfrm>
            <a:off x="4511415" y="3784148"/>
            <a:ext cx="801089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</p:cNvCxnSpPr>
          <p:nvPr/>
        </p:nvCxnSpPr>
        <p:spPr>
          <a:xfrm flipV="1">
            <a:off x="6559141" y="3755340"/>
            <a:ext cx="1192634" cy="388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083" y="2596426"/>
                <a:ext cx="310776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Multiply every column by a matrix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dirty="0" smtClean="0"/>
                  <a:t> (in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):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3" y="2596426"/>
                <a:ext cx="3107767" cy="714876"/>
              </a:xfrm>
              <a:prstGeom prst="rect">
                <a:avLst/>
              </a:prstGeom>
              <a:blipFill rotWithShape="0">
                <a:blip r:embed="rId8"/>
                <a:stretch>
                  <a:fillRect l="-2161" t="-5128" r="-3929" b="-145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8571" y="4124339"/>
                <a:ext cx="546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571" y="4124339"/>
                <a:ext cx="54694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371" t="-10667" r="-1685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5939540"/>
                <a:ext cx="6847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Clearly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is invertible, so the whole operation also is.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39540"/>
                <a:ext cx="6847067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336" t="-10526" r="-53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6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AES construction – more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 smtClean="0"/>
                  <a:t>Concrete parameters:</a:t>
                </a:r>
              </a:p>
              <a:p>
                <a:pPr marL="400050" lvl="1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key size</a:t>
                </a:r>
                <a:r>
                  <a:rPr lang="en-US" b="1" dirty="0" smtClean="0"/>
                  <a:t>: 128</a:t>
                </a:r>
                <a:r>
                  <a:rPr lang="en-US" dirty="0"/>
                  <a:t>, </a:t>
                </a:r>
                <a:r>
                  <a:rPr lang="en-US" b="1" dirty="0"/>
                  <a:t>192</a:t>
                </a:r>
                <a:r>
                  <a:rPr lang="en-US" dirty="0"/>
                  <a:t> or </a:t>
                </a:r>
                <a:r>
                  <a:rPr lang="en-US" b="1" dirty="0"/>
                  <a:t>256</a:t>
                </a:r>
                <a:r>
                  <a:rPr lang="en-US" dirty="0"/>
                  <a:t> bit, </a:t>
                </a:r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</a:rPr>
                  <a:t>block </a:t>
                </a:r>
                <a:r>
                  <a:rPr lang="en-US" b="1" dirty="0">
                    <a:solidFill>
                      <a:srgbClr val="00B050"/>
                    </a:solidFill>
                  </a:rPr>
                  <a:t>size</a:t>
                </a:r>
                <a:r>
                  <a:rPr lang="en-US" dirty="0"/>
                  <a:t>: </a:t>
                </a:r>
                <a:r>
                  <a:rPr lang="en-US" b="1" dirty="0"/>
                  <a:t>128</a:t>
                </a:r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</a:p>
              <a:p>
                <a:pPr marL="40005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omit the description of the key schedule.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/>
                  <a:t>Security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best </a:t>
                </a:r>
                <a:r>
                  <a:rPr lang="en-US" dirty="0"/>
                  <a:t>known attack</a:t>
                </a:r>
                <a:r>
                  <a:rPr lang="en-US" dirty="0" smtClean="0"/>
                  <a:t>: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biclique</a:t>
                </a:r>
                <a:r>
                  <a:rPr lang="en-US" b="1" dirty="0">
                    <a:solidFill>
                      <a:srgbClr val="FF0000"/>
                    </a:solidFill>
                  </a:rPr>
                  <a:t> attacks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[Bogdanov,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Khovratovich</a:t>
                </a:r>
                <a:r>
                  <a:rPr lang="en-US" b="1" dirty="0">
                    <a:solidFill>
                      <a:srgbClr val="00B050"/>
                    </a:solidFill>
                  </a:rPr>
                  <a:t>, and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Rechberger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, 2013]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AES-128</a:t>
                </a:r>
                <a:r>
                  <a:rPr lang="en-US" dirty="0" smtClean="0"/>
                  <a:t>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AES-192</a:t>
                </a:r>
                <a:r>
                  <a:rPr lang="en-US" dirty="0" smtClean="0"/>
                  <a:t>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AES-256</a:t>
                </a:r>
                <a:r>
                  <a:rPr lang="en-US" dirty="0" smtClean="0"/>
                  <a:t>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𝟐𝟓𝟒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3081" r="-1236" b="-11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57212" y="2650916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1643050"/>
            <a:ext cx="65722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Substitution-permutation </a:t>
            </a:r>
            <a:r>
              <a:rPr lang="en-US" sz="3200" dirty="0"/>
              <a:t>networks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Cascade ciphers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34" y="1928802"/>
                <a:ext cx="8229600" cy="457203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dirty="0" smtClean="0"/>
                  <a:t>The main problem of </a:t>
                </a:r>
                <a:r>
                  <a:rPr lang="en-US" b="1" dirty="0" smtClean="0"/>
                  <a:t>DES</a:t>
                </a:r>
                <a:r>
                  <a:rPr lang="en-US" dirty="0" smtClean="0"/>
                  <a:t> is the short key!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Maybe we could increase the length of the key?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But how to do it?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b="1" u="sng" dirty="0" smtClean="0"/>
                  <a:t>Idea</a:t>
                </a:r>
                <a:r>
                  <a:rPr lang="en-US" dirty="0" smtClean="0"/>
                  <a:t>: cascade the ciphers!</a:t>
                </a:r>
              </a:p>
              <a:p>
                <a:pPr algn="ctr">
                  <a:buNone/>
                </a:pPr>
                <a:endParaRPr lang="en-US" dirty="0" smtClean="0"/>
              </a:p>
              <a:p>
                <a:pPr algn="ctr">
                  <a:buNone/>
                </a:pPr>
                <a:r>
                  <a:rPr lang="en-US" dirty="0" smtClean="0"/>
                  <a:t>We now describe it in an abstract way (for any block cipher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34" y="1928802"/>
                <a:ext cx="8229600" cy="4572032"/>
              </a:xfrm>
              <a:blipFill rotWithShape="0">
                <a:blip r:embed="rId3"/>
                <a:stretch>
                  <a:fillRect l="-1333" t="-29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8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GB" sz="4000"/>
              <a:t>How to increase the key size?</a:t>
            </a:r>
            <a:endParaRPr 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5" name="Rectangle 2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990600"/>
                <a:ext cx="8382000" cy="1524000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80000"/>
                  </a:lnSpc>
                  <a:buFontTx/>
                  <a:buNone/>
                </a:pPr>
                <a:r>
                  <a:rPr lang="en-GB" sz="2400" b="1" u="sng" dirty="0" smtClean="0">
                    <a:solidFill>
                      <a:srgbClr val="7030A0"/>
                    </a:solidFill>
                  </a:rPr>
                  <a:t>Cascade encryption.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400" dirty="0" smtClean="0"/>
                  <a:t>For </a:t>
                </a:r>
                <a:r>
                  <a:rPr lang="en-GB" sz="2400" dirty="0"/>
                  <a:t>example </a:t>
                </a:r>
                <a:r>
                  <a:rPr lang="en-GB" sz="2400" b="1" dirty="0"/>
                  <a:t>double encryption</a:t>
                </a:r>
                <a:r>
                  <a:rPr lang="en-GB" sz="2400" dirty="0"/>
                  <a:t> is defined as</a:t>
                </a:r>
                <a:r>
                  <a:rPr lang="en-GB" sz="2400" dirty="0" smtClean="0"/>
                  <a:t>: </a:t>
                </a:r>
                <a:endParaRPr lang="en-US" sz="2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GB" sz="2400" dirty="0">
                  <a:solidFill>
                    <a:srgbClr val="800000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26645" name="Rectangl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990600"/>
                <a:ext cx="8382000" cy="1524000"/>
              </a:xfrm>
              <a:blipFill rotWithShape="0">
                <a:blip r:embed="rId3"/>
                <a:stretch>
                  <a:fillRect l="-1164" t="-8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228600" y="3962400"/>
            <a:ext cx="8229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7" name="Text Box 23"/>
              <p:cNvSpPr txBox="1">
                <a:spLocks noChangeArrowheads="1"/>
              </p:cNvSpPr>
              <p:nvPr/>
            </p:nvSpPr>
            <p:spPr bwMode="auto">
              <a:xfrm>
                <a:off x="1643042" y="2714620"/>
                <a:ext cx="1447800" cy="13849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4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042" y="2714620"/>
                <a:ext cx="1447800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8" name="Text Box 24"/>
              <p:cNvSpPr txBox="1">
                <a:spLocks noChangeArrowheads="1"/>
              </p:cNvSpPr>
              <p:nvPr/>
            </p:nvSpPr>
            <p:spPr bwMode="auto">
              <a:xfrm>
                <a:off x="2133600" y="4724400"/>
                <a:ext cx="457200" cy="369888"/>
              </a:xfrm>
              <a:prstGeom prst="rect">
                <a:avLst/>
              </a:prstGeom>
              <a:solidFill>
                <a:srgbClr val="D1D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4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724400"/>
                <a:ext cx="457200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49" name="Text Box 25"/>
              <p:cNvSpPr txBox="1">
                <a:spLocks noChangeArrowheads="1"/>
              </p:cNvSpPr>
              <p:nvPr/>
            </p:nvSpPr>
            <p:spPr bwMode="auto">
              <a:xfrm>
                <a:off x="5410200" y="2743200"/>
                <a:ext cx="1447800" cy="13849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4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2743200"/>
                <a:ext cx="1447800" cy="13849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50" name="Text Box 26"/>
              <p:cNvSpPr txBox="1">
                <a:spLocks noChangeArrowheads="1"/>
              </p:cNvSpPr>
              <p:nvPr/>
            </p:nvSpPr>
            <p:spPr bwMode="auto">
              <a:xfrm>
                <a:off x="5863590" y="4724400"/>
                <a:ext cx="457200" cy="369888"/>
              </a:xfrm>
              <a:prstGeom prst="rect">
                <a:avLst/>
              </a:prstGeom>
              <a:solidFill>
                <a:srgbClr val="D1D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5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3590" y="4724400"/>
                <a:ext cx="457200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1" name="Line 27"/>
          <p:cNvSpPr>
            <a:spLocks noChangeShapeType="1"/>
          </p:cNvSpPr>
          <p:nvPr/>
        </p:nvSpPr>
        <p:spPr bwMode="auto">
          <a:xfrm flipH="1" flipV="1">
            <a:off x="2354580" y="4099614"/>
            <a:ext cx="7620" cy="6247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H="1" flipV="1">
            <a:off x="6122163" y="4113905"/>
            <a:ext cx="4317" cy="658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3" name="Text Box 29"/>
              <p:cNvSpPr txBox="1">
                <a:spLocks noChangeArrowheads="1"/>
              </p:cNvSpPr>
              <p:nvPr/>
            </p:nvSpPr>
            <p:spPr bwMode="auto">
              <a:xfrm>
                <a:off x="457200" y="3276600"/>
                <a:ext cx="351378" cy="362984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53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276600"/>
                <a:ext cx="351378" cy="362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7620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048000" y="3429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6" name="Text Box 32"/>
              <p:cNvSpPr txBox="1">
                <a:spLocks noChangeArrowheads="1"/>
              </p:cNvSpPr>
              <p:nvPr/>
            </p:nvSpPr>
            <p:spPr bwMode="auto">
              <a:xfrm>
                <a:off x="7391400" y="3200400"/>
                <a:ext cx="1271502" cy="369332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𝑭𝒌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5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3200400"/>
                <a:ext cx="127150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29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858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58" name="Text Box 34"/>
              <p:cNvSpPr txBox="1">
                <a:spLocks noChangeArrowheads="1"/>
              </p:cNvSpPr>
              <p:nvPr/>
            </p:nvSpPr>
            <p:spPr bwMode="auto">
              <a:xfrm>
                <a:off x="3810000" y="3276600"/>
                <a:ext cx="773430" cy="369332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65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276600"/>
                <a:ext cx="77343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781" b="-1311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3048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80000"/>
              </a:lnSpc>
              <a:spcBef>
                <a:spcPct val="20000"/>
              </a:spcBef>
            </a:pPr>
            <a:r>
              <a:rPr lang="en-GB" sz="2400" b="1" dirty="0"/>
              <a:t>Does it work?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Double encryption – not really...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/>
              <a:t>Triple encryption is much better!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5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7" grpId="0" animBg="1"/>
      <p:bldP spid="26658" grpId="0" animBg="1"/>
      <p:bldP spid="266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Double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21" name="Rectangle 17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GB" dirty="0" smtClean="0"/>
                  <a:t>Double encryption can be broken using</a:t>
                </a:r>
                <a:br>
                  <a:rPr lang="en-GB" dirty="0" smtClean="0"/>
                </a:br>
                <a:endParaRPr lang="en-GB" dirty="0" smtClean="0"/>
              </a:p>
              <a:p>
                <a:pPr lvl="1"/>
                <a:r>
                  <a:rPr lang="en-GB" dirty="0"/>
                  <a:t>time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baseline="30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GB" dirty="0" smtClean="0"/>
                  <a:t>,</a:t>
                </a:r>
                <a:endParaRPr lang="en-GB" dirty="0"/>
              </a:p>
              <a:p>
                <a:pPr lvl="1"/>
                <a:r>
                  <a:rPr lang="en-GB" dirty="0"/>
                  <a:t>space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,</a:t>
                </a:r>
                <a:endParaRPr lang="en-GB" b="1" dirty="0">
                  <a:solidFill>
                    <a:srgbClr val="800000"/>
                  </a:solidFill>
                </a:endParaRPr>
              </a:p>
              <a:p>
                <a:pPr lvl="1"/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GB" b="1" dirty="0" err="1" smtClean="0">
                    <a:solidFill>
                      <a:srgbClr val="0070C0"/>
                    </a:solidFill>
                  </a:rPr>
                  <a:t>plaintext,ciphertext</a:t>
                </a:r>
                <a:r>
                  <a:rPr lang="en-GB" b="1" dirty="0">
                    <a:solidFill>
                      <a:srgbClr val="0070C0"/>
                    </a:solidFill>
                  </a:rPr>
                  <a:t>)</a:t>
                </a:r>
                <a:r>
                  <a:rPr lang="en-GB" dirty="0">
                    <a:solidFill>
                      <a:srgbClr val="0070C0"/>
                    </a:solidFill>
                  </a:rPr>
                  <a:t> </a:t>
                </a:r>
                <a:r>
                  <a:rPr lang="en-GB" dirty="0"/>
                  <a:t>pairs.</a:t>
                </a:r>
              </a:p>
              <a:p>
                <a:pPr lvl="1"/>
                <a:endParaRPr lang="en-GB" dirty="0"/>
              </a:p>
              <a:p>
                <a:pPr>
                  <a:buFontTx/>
                  <a:buNone/>
                </a:pPr>
                <a:r>
                  <a:rPr lang="en-GB" dirty="0"/>
                  <a:t>The attack is called “</a:t>
                </a:r>
                <a:r>
                  <a:rPr lang="en-GB" b="1" dirty="0">
                    <a:solidFill>
                      <a:srgbClr val="009900"/>
                    </a:solidFill>
                  </a:rPr>
                  <a:t>meet in the middle</a:t>
                </a:r>
                <a:r>
                  <a:rPr lang="en-GB" dirty="0"/>
                  <a:t>”.</a:t>
                </a:r>
                <a:endParaRPr lang="en-US" dirty="0"/>
              </a:p>
            </p:txBody>
          </p:sp>
        </mc:Choice>
        <mc:Fallback xmlns="">
          <p:sp>
            <p:nvSpPr>
              <p:cNvPr id="21521" name="Rectangle 1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546" t="-23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4800600" y="1066800"/>
                <a:ext cx="4081463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8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/>
                  <a:t> = block length = key length</a:t>
                </a:r>
              </a:p>
            </p:txBody>
          </p:sp>
        </mc:Choice>
        <mc:Fallback xmlns="">
          <p:sp>
            <p:nvSpPr>
              <p:cNvPr id="2152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066800"/>
                <a:ext cx="4081463" cy="384175"/>
              </a:xfrm>
              <a:prstGeom prst="rect">
                <a:avLst/>
              </a:prstGeom>
              <a:blipFill rotWithShape="0">
                <a:blip r:embed="rId4"/>
                <a:stretch>
                  <a:fillRect t="-31746" b="-365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9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26"/>
            <a:ext cx="8210550" cy="809227"/>
          </a:xfrm>
        </p:spPr>
        <p:txBody>
          <a:bodyPr/>
          <a:lstStyle/>
          <a:p>
            <a:r>
              <a:rPr lang="en-US" sz="4000" dirty="0"/>
              <a:t>Meet-in-the middle attack – the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4495800"/>
                <a:ext cx="777875" cy="369888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3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495800"/>
                <a:ext cx="777875" cy="3698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990600" y="2743200"/>
            <a:ext cx="13716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1752600" y="3124200"/>
                <a:ext cx="450764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3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124200"/>
                <a:ext cx="450764" cy="362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990600" y="37338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7" name="Text Box 9"/>
              <p:cNvSpPr txBox="1">
                <a:spLocks noChangeArrowheads="1"/>
              </p:cNvSpPr>
              <p:nvPr/>
            </p:nvSpPr>
            <p:spPr bwMode="auto">
              <a:xfrm>
                <a:off x="1752600" y="3810000"/>
                <a:ext cx="450764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3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810000"/>
                <a:ext cx="450764" cy="362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990600" y="4724400"/>
            <a:ext cx="1371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>
                <a:off x="1752600" y="5410200"/>
                <a:ext cx="502061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410200"/>
                <a:ext cx="502061" cy="362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Text Box 12"/>
              <p:cNvSpPr txBox="1">
                <a:spLocks noChangeArrowheads="1"/>
              </p:cNvSpPr>
              <p:nvPr/>
            </p:nvSpPr>
            <p:spPr bwMode="auto">
              <a:xfrm>
                <a:off x="2362200" y="2590800"/>
                <a:ext cx="838200" cy="39312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2590800"/>
                <a:ext cx="838200" cy="393121"/>
              </a:xfrm>
              <a:prstGeom prst="rect">
                <a:avLst/>
              </a:prstGeom>
              <a:blipFill rotWithShape="0">
                <a:blip r:embed="rId7"/>
                <a:stretch>
                  <a:fillRect l="-2158" b="-606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2362200" y="3581400"/>
                <a:ext cx="838200" cy="39312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581400"/>
                <a:ext cx="838200" cy="393121"/>
              </a:xfrm>
              <a:prstGeom prst="rect">
                <a:avLst/>
              </a:prstGeom>
              <a:blipFill rotWithShape="0">
                <a:blip r:embed="rId8"/>
                <a:stretch>
                  <a:fillRect l="-2158" b="-606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2" name="Text Box 14"/>
              <p:cNvSpPr txBox="1">
                <a:spLocks noChangeArrowheads="1"/>
              </p:cNvSpPr>
              <p:nvPr/>
            </p:nvSpPr>
            <p:spPr bwMode="auto">
              <a:xfrm>
                <a:off x="2362200" y="5715000"/>
                <a:ext cx="838200" cy="40421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sub>
                      </m:sSub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5715000"/>
                <a:ext cx="838200" cy="404213"/>
              </a:xfrm>
              <a:prstGeom prst="rect">
                <a:avLst/>
              </a:prstGeom>
              <a:blipFill rotWithShape="0">
                <a:blip r:embed="rId9"/>
                <a:stretch>
                  <a:fillRect l="-5036" r="-2878" b="-294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3" name="Text Box 15"/>
              <p:cNvSpPr txBox="1">
                <a:spLocks noChangeArrowheads="1"/>
              </p:cNvSpPr>
              <p:nvPr/>
            </p:nvSpPr>
            <p:spPr bwMode="auto">
              <a:xfrm>
                <a:off x="8077200" y="4419600"/>
                <a:ext cx="777875" cy="369888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4419600"/>
                <a:ext cx="777875" cy="369888"/>
              </a:xfrm>
              <a:prstGeom prst="rect">
                <a:avLst/>
              </a:prstGeom>
              <a:blipFill rotWithShape="0">
                <a:blip r:embed="rId10"/>
                <a:stretch>
                  <a:fillRect b="-4839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>
                <a:off x="5867400" y="2590800"/>
                <a:ext cx="990600" cy="42569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2590800"/>
                <a:ext cx="990600" cy="425694"/>
              </a:xfrm>
              <a:prstGeom prst="rect">
                <a:avLst/>
              </a:prstGeom>
              <a:blipFill rotWithShape="0">
                <a:blip r:embed="rId11"/>
                <a:stretch>
                  <a:fillRect b="-13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>
                <a:off x="5867400" y="3581400"/>
                <a:ext cx="990600" cy="4367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pl-PL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3581400"/>
                <a:ext cx="990600" cy="4367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6" name="Text Box 18"/>
              <p:cNvSpPr txBox="1">
                <a:spLocks noChangeArrowheads="1"/>
              </p:cNvSpPr>
              <p:nvPr/>
            </p:nvSpPr>
            <p:spPr bwMode="auto">
              <a:xfrm>
                <a:off x="5943600" y="5791200"/>
                <a:ext cx="990600" cy="43678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sub>
                        <m:sup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5791200"/>
                <a:ext cx="990600" cy="4367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7" name="Line 19"/>
          <p:cNvSpPr>
            <a:spLocks noChangeShapeType="1"/>
          </p:cNvSpPr>
          <p:nvPr/>
        </p:nvSpPr>
        <p:spPr bwMode="auto">
          <a:xfrm flipH="1" flipV="1">
            <a:off x="6858000" y="2743200"/>
            <a:ext cx="1219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8" name="Text Box 20"/>
              <p:cNvSpPr txBox="1">
                <a:spLocks noChangeArrowheads="1"/>
              </p:cNvSpPr>
              <p:nvPr/>
            </p:nvSpPr>
            <p:spPr bwMode="auto">
              <a:xfrm>
                <a:off x="7162800" y="3200400"/>
                <a:ext cx="450764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4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3200400"/>
                <a:ext cx="450764" cy="3629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9" name="Line 21"/>
          <p:cNvSpPr>
            <a:spLocks noChangeShapeType="1"/>
          </p:cNvSpPr>
          <p:nvPr/>
        </p:nvSpPr>
        <p:spPr bwMode="auto">
          <a:xfrm flipH="1" flipV="1">
            <a:off x="6858000" y="37338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0" name="Text Box 22"/>
              <p:cNvSpPr txBox="1">
                <a:spLocks noChangeArrowheads="1"/>
              </p:cNvSpPr>
              <p:nvPr/>
            </p:nvSpPr>
            <p:spPr bwMode="auto">
              <a:xfrm>
                <a:off x="7162800" y="3886200"/>
                <a:ext cx="450764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5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3886200"/>
                <a:ext cx="450764" cy="3629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934200" y="4572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2" name="Text Box 24"/>
              <p:cNvSpPr txBox="1">
                <a:spLocks noChangeArrowheads="1"/>
              </p:cNvSpPr>
              <p:nvPr/>
            </p:nvSpPr>
            <p:spPr bwMode="auto">
              <a:xfrm>
                <a:off x="7162800" y="5334000"/>
                <a:ext cx="502061" cy="362984"/>
              </a:xfrm>
              <a:prstGeom prst="rect">
                <a:avLst/>
              </a:prstGeom>
              <a:solidFill>
                <a:srgbClr val="CCE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5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5334000"/>
                <a:ext cx="502061" cy="36298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53" name="Text Box 25"/>
              <p:cNvSpPr txBox="1">
                <a:spLocks noChangeArrowheads="1"/>
              </p:cNvSpPr>
              <p:nvPr/>
            </p:nvSpPr>
            <p:spPr bwMode="auto">
              <a:xfrm>
                <a:off x="304800" y="1574800"/>
                <a:ext cx="6232668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1" u="sng" dirty="0" smtClean="0"/>
                  <a:t>Goal</a:t>
                </a:r>
                <a:r>
                  <a:rPr lang="en-US" sz="2000" dirty="0" smtClean="0"/>
                  <a:t>: Given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such </a:t>
                </a:r>
                <a:r>
                  <a:rPr lang="en-US" sz="20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rgbClr val="993300"/>
                    </a:solidFill>
                  </a:rPr>
                  <a:t>)</a:t>
                </a:r>
              </a:p>
              <a:p>
                <a:pPr algn="l"/>
                <a:endParaRPr lang="en-US" sz="1400" dirty="0"/>
              </a:p>
            </p:txBody>
          </p:sp>
        </mc:Choice>
        <mc:Fallback xmlns="">
          <p:sp>
            <p:nvSpPr>
              <p:cNvPr id="2255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74800"/>
                <a:ext cx="6232668" cy="615553"/>
              </a:xfrm>
              <a:prstGeom prst="rect">
                <a:avLst/>
              </a:prstGeom>
              <a:blipFill rotWithShape="0">
                <a:blip r:embed="rId17"/>
                <a:stretch>
                  <a:fillRect l="-978" t="-49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4" name="Line 26"/>
          <p:cNvSpPr>
            <a:spLocks noChangeShapeType="1"/>
          </p:cNvSpPr>
          <p:nvPr/>
        </p:nvSpPr>
        <p:spPr bwMode="auto">
          <a:xfrm flipH="1" flipV="1">
            <a:off x="3200400" y="3733800"/>
            <a:ext cx="53340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5181600" y="4648200"/>
            <a:ext cx="8382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6" name="Text Box 28"/>
              <p:cNvSpPr txBox="1">
                <a:spLocks noChangeArrowheads="1"/>
              </p:cNvSpPr>
              <p:nvPr/>
            </p:nvSpPr>
            <p:spPr bwMode="auto">
              <a:xfrm>
                <a:off x="3505200" y="3886200"/>
                <a:ext cx="2073275" cy="946669"/>
              </a:xfrm>
              <a:prstGeom prst="rect">
                <a:avLst/>
              </a:prstGeom>
              <a:solidFill>
                <a:srgbClr val="FEFFF3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 smtClean="0"/>
                  <a:t>just find a pair of equal values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55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0" y="3886200"/>
                <a:ext cx="2073275" cy="946669"/>
              </a:xfrm>
              <a:prstGeom prst="rect">
                <a:avLst/>
              </a:prstGeom>
              <a:blipFill rotWithShape="0">
                <a:blip r:embed="rId18"/>
                <a:stretch>
                  <a:fillRect t="-4487" b="-705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3733800" y="5334000"/>
            <a:ext cx="1597025" cy="644525"/>
          </a:xfrm>
          <a:prstGeom prst="rect">
            <a:avLst/>
          </a:prstGeom>
          <a:solidFill>
            <a:srgbClr val="F0F0F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How?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sort both lists!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 rot="5400000">
            <a:off x="6103938" y="4183062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. . .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 rot="5400000">
            <a:off x="2522538" y="4259262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86710" y="1643050"/>
                <a:ext cx="1074333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710" y="1643050"/>
                <a:ext cx="1074333" cy="36298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0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  <p:bldP spid="22554" grpId="0" animBg="1"/>
      <p:bldP spid="22555" grpId="0" animBg="1"/>
      <p:bldP spid="22556" grpId="0" animBg="1"/>
      <p:bldP spid="22557" grpId="0" animBg="1"/>
      <p:bldP spid="22558" grpId="0"/>
      <p:bldP spid="225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50" y="90806"/>
            <a:ext cx="8658255" cy="920749"/>
          </a:xfrm>
        </p:spPr>
        <p:txBody>
          <a:bodyPr>
            <a:normAutofit/>
          </a:bodyPr>
          <a:lstStyle/>
          <a:p>
            <a:r>
              <a:rPr lang="en-US" sz="3600"/>
              <a:t>Meet-in-the middle attack – 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5086" y="1255139"/>
                <a:ext cx="8695403" cy="4525963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Goal</a:t>
                </a:r>
                <a:r>
                  <a:rPr lang="en-US" dirty="0" smtClean="0"/>
                  <a:t>: 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609600" indent="-609600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endParaRPr lang="en-US" sz="1400" dirty="0" smtClean="0"/>
              </a:p>
              <a:p>
                <a:pPr marL="609600" indent="-609600">
                  <a:lnSpc>
                    <a:spcPct val="8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dirty="0"/>
                  <a:t> </a:t>
                </a:r>
                <a:endParaRPr lang="en-US" sz="1600" dirty="0"/>
              </a:p>
              <a:p>
                <a:pPr marL="609600" indent="-609600" algn="ctr">
                  <a:lnSpc>
                    <a:spcPct val="80000"/>
                  </a:lnSpc>
                  <a:buNone/>
                </a:pPr>
                <a:r>
                  <a:rPr lang="en-US" sz="2700" b="1" u="sng" dirty="0" smtClean="0">
                    <a:solidFill>
                      <a:srgbClr val="7030A0"/>
                    </a:solidFill>
                  </a:rPr>
                  <a:t>Algorithm</a:t>
                </a:r>
                <a:r>
                  <a:rPr lang="en-US" sz="2700" dirty="0" smtClean="0">
                    <a:solidFill>
                      <a:srgbClr val="7030A0"/>
                    </a:solidFill>
                  </a:rPr>
                  <a:t>: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700" dirty="0" smtClean="0">
                    <a:cs typeface="Arial" charset="0"/>
                  </a:rPr>
                  <a:t>For </a:t>
                </a:r>
                <a:r>
                  <a:rPr lang="en-US" sz="2700" dirty="0">
                    <a:cs typeface="Arial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</m:oMath>
                </a14:m>
                <a:r>
                  <a:rPr lang="en-US" sz="2700" dirty="0">
                    <a:cs typeface="Arial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𝑭</m:t>
                    </m:r>
                    <m:r>
                      <a:rPr lang="en-US" sz="27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and store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in a list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𝑳</m:t>
                    </m:r>
                  </m:oMath>
                </a14:m>
                <a:r>
                  <a:rPr lang="en-US" sz="2700" dirty="0">
                    <a:cs typeface="Arial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700" dirty="0">
                    <a:cs typeface="Arial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</m:oMath>
                </a14:m>
                <a:r>
                  <a:rPr lang="en-US" sz="2700" dirty="0">
                    <a:cs typeface="Arial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US" sz="2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2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𝑭</m:t>
                        </m:r>
                      </m:e>
                      <m:sub>
                        <m:r>
                          <a:rPr lang="en-US" sz="2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  <m:sup>
                        <m:r>
                          <a:rPr lang="en-US" sz="2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7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p>
                    </m:sSubSup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𝒚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and store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in a list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𝑳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</m:t>
                    </m:r>
                  </m:oMath>
                </a14:m>
                <a:r>
                  <a:rPr lang="en-US" sz="2700" dirty="0">
                    <a:cs typeface="Arial" charset="0"/>
                  </a:rPr>
                  <a:t>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700" dirty="0">
                    <a:cs typeface="Arial" charset="0"/>
                  </a:rPr>
                  <a:t>Sort </a:t>
                </a:r>
                <a:r>
                  <a:rPr lang="en-US" sz="2700" b="1" i="1" dirty="0">
                    <a:solidFill>
                      <a:srgbClr val="FF0000"/>
                    </a:solidFill>
                    <a:cs typeface="Arial" charset="0"/>
                  </a:rPr>
                  <a:t>L</a:t>
                </a:r>
                <a:r>
                  <a:rPr lang="en-US" sz="2700" dirty="0"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𝑳</m:t>
                    </m:r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by their first components.</a:t>
                </a: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700" dirty="0">
                    <a:cs typeface="Arial" charset="0"/>
                  </a:rPr>
                  <a:t>Let </a:t>
                </a:r>
                <a:r>
                  <a:rPr lang="en-US" sz="2700" b="1" dirty="0">
                    <a:solidFill>
                      <a:srgbClr val="FF0000"/>
                    </a:solidFill>
                    <a:cs typeface="Arial" charset="0"/>
                  </a:rPr>
                  <a:t>S</a:t>
                </a:r>
                <a:r>
                  <a:rPr lang="en-US" sz="2700" b="1" dirty="0">
                    <a:cs typeface="Arial" charset="0"/>
                  </a:rPr>
                  <a:t> </a:t>
                </a:r>
                <a:r>
                  <a:rPr lang="en-US" sz="2700" dirty="0">
                    <a:cs typeface="Arial" charset="0"/>
                  </a:rPr>
                  <a:t>denote the list of all pairs all pairs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’)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700" dirty="0">
                    <a:cs typeface="Arial" charset="0"/>
                  </a:rPr>
                  <a:t>such that for some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</m:oMath>
                </a14:m>
                <a:r>
                  <a:rPr lang="en-US" sz="2700" dirty="0">
                    <a:cs typeface="Arial" charset="0"/>
                  </a:rPr>
                  <a:t> we have</a:t>
                </a:r>
                <a:br>
                  <a:rPr lang="en-US" sz="2700" dirty="0">
                    <a:cs typeface="Arial" charset="0"/>
                  </a:rPr>
                </a:br>
                <a:r>
                  <a:rPr lang="en-US" sz="2700" dirty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  <m:r>
                      <a:rPr lang="ru-RU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𝑳</m:t>
                    </m:r>
                    <m:r>
                      <a:rPr lang="en-US" sz="27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  </m:t>
                    </m:r>
                  </m:oMath>
                </a14:m>
                <a:r>
                  <a:rPr lang="en-US" sz="2700" dirty="0">
                    <a:cs typeface="Arial" charset="0"/>
                  </a:rPr>
                  <a:t>and  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𝒛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7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𝒌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’)</m:t>
                    </m:r>
                    <m:r>
                      <a:rPr lang="ru-RU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𝑳</m:t>
                    </m:r>
                    <m:r>
                      <a:rPr lang="en-US" sz="27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</m:t>
                    </m:r>
                  </m:oMath>
                </a14:m>
                <a:r>
                  <a:rPr lang="en-US" sz="2700" dirty="0" smtClean="0">
                    <a:cs typeface="Arial" charset="0"/>
                  </a:rPr>
                  <a:t>.</a:t>
                </a:r>
                <a:endParaRPr lang="en-US" sz="2700" dirty="0">
                  <a:cs typeface="Arial" charset="0"/>
                </a:endParaRPr>
              </a:p>
              <a:p>
                <a:pPr marL="609600" indent="-609600">
                  <a:lnSpc>
                    <a:spcPct val="80000"/>
                  </a:lnSpc>
                  <a:buFontTx/>
                  <a:buAutoNum type="arabicPeriod"/>
                </a:pPr>
                <a:r>
                  <a:rPr lang="en-US" sz="2700" dirty="0">
                    <a:cs typeface="Arial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𝑺</m:t>
                    </m:r>
                  </m:oMath>
                </a14:m>
                <a:r>
                  <a:rPr lang="en-US" sz="2700" dirty="0">
                    <a:cs typeface="Arial" charset="0"/>
                  </a:rPr>
                  <a:t>.</a:t>
                </a:r>
                <a:endParaRPr lang="ru-RU" sz="27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5086" y="1255139"/>
                <a:ext cx="8695403" cy="4525963"/>
              </a:xfrm>
              <a:blipFill rotWithShape="0">
                <a:blip r:embed="rId3"/>
                <a:stretch>
                  <a:fillRect l="-1473" t="-2426" r="-2034" b="-1442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6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Substitution-permutation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Based on the ideas of </a:t>
            </a:r>
            <a:r>
              <a:rPr lang="en-US" b="1" dirty="0" smtClean="0">
                <a:solidFill>
                  <a:srgbClr val="FF0000"/>
                </a:solidFill>
              </a:rPr>
              <a:t>Claude Shannon </a:t>
            </a:r>
            <a:r>
              <a:rPr lang="en-US" dirty="0" smtClean="0"/>
              <a:t>(1916– 2001) from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1949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Used </a:t>
            </a:r>
            <a:r>
              <a:rPr lang="en-US" dirty="0"/>
              <a:t>in </a:t>
            </a:r>
            <a:r>
              <a:rPr lang="en-US" b="1" dirty="0" smtClean="0">
                <a:solidFill>
                  <a:srgbClr val="0070C0"/>
                </a:solidFill>
              </a:rPr>
              <a:t>AES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Rijndael</a:t>
            </a:r>
            <a:r>
              <a:rPr lang="en-US" b="1" dirty="0" smtClean="0">
                <a:solidFill>
                  <a:srgbClr val="0070C0"/>
                </a:solidFill>
              </a:rPr>
              <a:t>), 3-Way</a:t>
            </a:r>
            <a:r>
              <a:rPr lang="en-US" b="1" dirty="0">
                <a:solidFill>
                  <a:srgbClr val="0070C0"/>
                </a:solidFill>
              </a:rPr>
              <a:t>, SAFER, SHARK, </a:t>
            </a:r>
            <a:r>
              <a:rPr lang="en-US" b="1" dirty="0" smtClean="0">
                <a:solidFill>
                  <a:srgbClr val="0070C0"/>
                </a:solidFill>
              </a:rPr>
              <a:t>Square</a:t>
            </a: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s://upload.wikimedia.org/wikipedia/en/2/2f/Claude_Elwood_Shannon_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1376511" cy="194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" y="0"/>
            <a:ext cx="8229600" cy="1143000"/>
          </a:xfrm>
        </p:spPr>
        <p:txBody>
          <a:bodyPr/>
          <a:lstStyle/>
          <a:p>
            <a:r>
              <a:rPr lang="en-US" sz="3200" dirty="0"/>
              <a:t>Meet-in-the middle attack </a:t>
            </a:r>
            <a:r>
              <a:rPr lang="en-US" sz="3200" dirty="0" smtClean="0"/>
              <a:t>– </a:t>
            </a:r>
            <a:r>
              <a:rPr lang="en-US" sz="3200" dirty="0"/>
              <a:t>analysis [1/2]</a:t>
            </a:r>
            <a:r>
              <a:rPr lang="en-US" sz="36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160" y="1341718"/>
                <a:ext cx="7584290" cy="289166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b="1" u="sng" dirty="0" smtClean="0">
                    <a:solidFill>
                      <a:srgbClr val="00B050"/>
                    </a:solidFill>
                  </a:rPr>
                  <a:t>Suppose</a:t>
                </a:r>
                <a:r>
                  <a:rPr lang="en-US" sz="2400" dirty="0" smtClean="0"/>
                  <a:t>:</a:t>
                </a:r>
                <a:r>
                  <a:rPr lang="en-US" sz="2400" b="1" dirty="0" smtClean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 block length = key </a:t>
                </a:r>
                <a:r>
                  <a:rPr lang="en-US" sz="2400" dirty="0" smtClean="0"/>
                  <a:t>length,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are fixed</a:t>
                </a:r>
                <a:endParaRPr lang="en-US" sz="2400" dirty="0"/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/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𝐫𝐚𝐧𝐝𝐨𝐦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𝐩𝐚𝐢𝐫</m:t>
                      </m:r>
                      <m:r>
                        <a:rPr lang="en-US" sz="22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2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dirty="0" err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</m:d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𝐬𝐚𝐭𝐢𝐬𝐟𝐢𝐞𝐬</m:t>
                      </m:r>
                      <m:r>
                        <a:rPr lang="en-US" sz="22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2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2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2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)))≈</m:t>
                      </m:r>
                      <m:sSup>
                        <m:sSupPr>
                          <m:ctrlP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200" b="1" baseline="30000" dirty="0">
                  <a:solidFill>
                    <a:srgbClr val="FF0000"/>
                  </a:solidFill>
                  <a:cs typeface="Arial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b="1" baseline="30000" dirty="0">
                  <a:solidFill>
                    <a:schemeClr val="accent2"/>
                  </a:solidFill>
                  <a:cs typeface="Arial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charset="0"/>
                  </a:rPr>
                  <a:t>The number of all pairs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sz="2400" dirty="0">
                    <a:cs typeface="Arial" charset="0"/>
                  </a:rPr>
                  <a:t>is equal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</m:oMath>
                </a14:m>
                <a:r>
                  <a:rPr lang="en-US" sz="2400" dirty="0">
                    <a:cs typeface="Arial" charset="0"/>
                  </a:rPr>
                  <a:t>. Therefore 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charset="0"/>
                </a:endParaRPr>
              </a:p>
              <a:p>
                <a:pPr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𝑬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𝑺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|) ≈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· 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𝒏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</m:oMath>
                </a14:m>
                <a:r>
                  <a:rPr lang="en-US" dirty="0" smtClean="0"/>
                  <a:t>.</a:t>
                </a:r>
                <a:endParaRPr lang="en-US" sz="24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" y="1341718"/>
                <a:ext cx="7584290" cy="2891661"/>
              </a:xfrm>
              <a:blipFill>
                <a:blip r:embed="rId3"/>
                <a:stretch>
                  <a:fillRect l="-1286" t="-4219" r="-72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98650" y="1275026"/>
                <a:ext cx="138531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u="sng" dirty="0" smtClean="0">
                    <a:solidFill>
                      <a:srgbClr val="7030A0"/>
                    </a:solidFill>
                  </a:rPr>
                  <a:t>why?</a:t>
                </a:r>
              </a:p>
              <a:p>
                <a:pPr algn="ctr"/>
                <a:r>
                  <a:rPr lang="en-US" sz="2000" dirty="0" smtClean="0"/>
                  <a:t>because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 smtClean="0"/>
                  <a:t>can take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en-US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𝒏</m:t>
                      </m:r>
                    </m:oMath>
                  </m:oMathPara>
                </a14:m>
                <a:endParaRPr lang="en-US" sz="2000" b="1" baseline="30000" dirty="0" smtClean="0">
                  <a:solidFill>
                    <a:srgbClr val="FF0000"/>
                  </a:solidFill>
                  <a:cs typeface="Arial" charset="0"/>
                </a:endParaRPr>
              </a:p>
              <a:p>
                <a:pPr algn="ctr"/>
                <a:r>
                  <a:rPr lang="en-US" sz="2000" dirty="0" smtClean="0">
                    <a:cs typeface="Arial" charset="0"/>
                  </a:rPr>
                  <a:t>values</a:t>
                </a:r>
                <a:r>
                  <a:rPr lang="en-US" sz="2000" dirty="0" smtClean="0"/>
                  <a:t> </a:t>
                </a:r>
              </a:p>
              <a:p>
                <a:pPr algn="ctr"/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50" y="1275026"/>
                <a:ext cx="1385316" cy="2246769"/>
              </a:xfrm>
              <a:prstGeom prst="rect">
                <a:avLst/>
              </a:prstGeom>
              <a:blipFill rotWithShape="0">
                <a:blip r:embed="rId4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ular Callout 21"/>
          <p:cNvSpPr/>
          <p:nvPr/>
        </p:nvSpPr>
        <p:spPr>
          <a:xfrm>
            <a:off x="7715272" y="1203588"/>
            <a:ext cx="1214446" cy="2029683"/>
          </a:xfrm>
          <a:prstGeom prst="wedgeRectCallout">
            <a:avLst>
              <a:gd name="adj1" fmla="val -68435"/>
              <a:gd name="adj2" fmla="val -424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948" y="4365813"/>
                <a:ext cx="852274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pl-PL" sz="2400" dirty="0" smtClean="0">
                    <a:cs typeface="Arial" charset="0"/>
                  </a:rPr>
                  <a:t>S</a:t>
                </a:r>
                <a:r>
                  <a:rPr lang="en-US" sz="2400" dirty="0" smtClean="0">
                    <a:cs typeface="Arial" charset="0"/>
                  </a:rPr>
                  <a:t>o </a:t>
                </a:r>
                <a:r>
                  <a:rPr lang="en-US" sz="2400" dirty="0">
                    <a:cs typeface="Arial" charset="0"/>
                  </a:rPr>
                  <a:t>we have around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𝟐</m:t>
                    </m:r>
                    <m:r>
                      <a:rPr lang="en-US" sz="2400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𝒏</m:t>
                    </m:r>
                  </m:oMath>
                </a14:m>
                <a:r>
                  <a:rPr lang="en-US" sz="2400" b="1" baseline="30000" dirty="0">
                    <a:solidFill>
                      <a:schemeClr val="accent2"/>
                    </a:solidFill>
                    <a:cs typeface="Arial" charset="0"/>
                  </a:rPr>
                  <a:t>  </a:t>
                </a:r>
                <a:r>
                  <a:rPr lang="en-US" sz="2400" dirty="0">
                    <a:cs typeface="Arial" charset="0"/>
                  </a:rPr>
                  <a:t>“candidates” for the correct pair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400" dirty="0">
                    <a:cs typeface="Arial" charset="0"/>
                  </a:rPr>
                  <a:t>.</a:t>
                </a:r>
                <a:endParaRPr lang="pl-PL" sz="2400" dirty="0" smtClean="0">
                  <a:cs typeface="Arial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cs typeface="Arial" charset="0"/>
                  </a:rPr>
                  <a:t>How to eliminate the “false positives”?</a:t>
                </a:r>
              </a:p>
              <a:p>
                <a:pPr>
                  <a:lnSpc>
                    <a:spcPct val="80000"/>
                  </a:lnSpc>
                  <a:buFontTx/>
                  <a:buNone/>
                </a:pPr>
                <a:endParaRPr lang="en-US" sz="2400" dirty="0">
                  <a:cs typeface="Arial" charset="0"/>
                </a:endParaRPr>
              </a:p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GB" sz="2400" dirty="0" smtClean="0">
                    <a:cs typeface="Arial" charset="0"/>
                  </a:rPr>
                  <a:t>For each “positive” check it against another </a:t>
                </a:r>
                <a:r>
                  <a:rPr lang="en-GB" sz="2400" dirty="0">
                    <a:cs typeface="Arial" charset="0"/>
                  </a:rPr>
                  <a:t>pair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’,</m:t>
                    </m:r>
                    <m:r>
                      <a:rPr lang="en-GB" sz="2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’)</m:t>
                    </m:r>
                  </m:oMath>
                </a14:m>
                <a:r>
                  <a:rPr lang="pl-PL" sz="2400" dirty="0" smtClean="0"/>
                  <a:t>.</a:t>
                </a:r>
                <a:endParaRPr lang="pl-PL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8" y="4365813"/>
                <a:ext cx="8522746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073" t="-7752" b="-77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2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21" grpId="0"/>
      <p:bldP spid="22" grpId="0" animBg="1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428596" y="4929198"/>
                <a:ext cx="8286776" cy="12144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800" dirty="0" smtClean="0">
                    <a:cs typeface="Arial" charset="0"/>
                  </a:rPr>
                  <a:t>An additional pair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’’,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𝒚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’’)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cs typeface="Arial" charset="0"/>
                  </a:rPr>
                  <a:t>allows to eliminate the false positive.</a:t>
                </a:r>
                <a:endParaRPr lang="en-GB" sz="28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9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96" y="4929198"/>
                <a:ext cx="8286776" cy="12144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428596" y="3286124"/>
                <a:ext cx="8358246" cy="12858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800" dirty="0" smtClean="0">
                    <a:cs typeface="Arial" charset="0"/>
                  </a:rPr>
                  <a:t>Hence, the expected number of “false positives” is around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· 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970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96" y="3286124"/>
                <a:ext cx="8358246" cy="12858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4"/>
              <p:cNvSpPr>
                <a:spLocks noChangeArrowheads="1"/>
              </p:cNvSpPr>
              <p:nvPr/>
            </p:nvSpPr>
            <p:spPr bwMode="auto">
              <a:xfrm>
                <a:off x="428596" y="1357298"/>
                <a:ext cx="8358246" cy="155733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square" anchor="ctr"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GB" sz="2800" dirty="0" smtClean="0"/>
                  <a:t>The probability that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/>
                  <a:t>is a false positive for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/>
                  <a:t>and for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’,</m:t>
                    </m:r>
                    <m:r>
                      <a:rPr lang="en-GB" sz="28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en-GB" sz="2800" dirty="0" smtClean="0"/>
                  <a:t>is around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dirty="0" smtClean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· 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𝒏</m:t>
                        </m:r>
                      </m:sup>
                    </m:sSup>
                    <m:r>
                      <a:rPr lang="en-US" sz="28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 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800" dirty="0" smtClean="0">
                    <a:cs typeface="Arial" charset="0"/>
                  </a:rPr>
                  <a:t>.</a:t>
                </a:r>
                <a:endParaRPr lang="en-US" sz="28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97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96" y="1357298"/>
                <a:ext cx="8358246" cy="1557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" y="28552"/>
            <a:ext cx="8229600" cy="1143000"/>
          </a:xfrm>
        </p:spPr>
        <p:txBody>
          <a:bodyPr/>
          <a:lstStyle/>
          <a:p>
            <a:r>
              <a:rPr lang="en-US" sz="3200" dirty="0"/>
              <a:t>Meet-in-the middle attack </a:t>
            </a:r>
            <a:r>
              <a:rPr lang="en-US" sz="3200" dirty="0" smtClean="0"/>
              <a:t>– </a:t>
            </a:r>
            <a:r>
              <a:rPr lang="en-US" sz="3200" dirty="0"/>
              <a:t>analysis </a:t>
            </a:r>
            <a:r>
              <a:rPr lang="en-US" sz="3200" dirty="0" smtClean="0"/>
              <a:t>[2/2</a:t>
            </a:r>
            <a:r>
              <a:rPr lang="en-US" sz="3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008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1" grpId="0" animBg="1"/>
      <p:bldP spid="297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71" name="Rectangle 23"/>
              <p:cNvSpPr>
                <a:spLocks noChangeArrowheads="1"/>
              </p:cNvSpPr>
              <p:nvPr/>
            </p:nvSpPr>
            <p:spPr bwMode="auto">
              <a:xfrm>
                <a:off x="0" y="1295400"/>
                <a:ext cx="9144000" cy="990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8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sz="2800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7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95400"/>
                <a:ext cx="9144000" cy="990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A much better idea: triple </a:t>
            </a:r>
            <a:r>
              <a:rPr lang="en-GB" sz="4000" dirty="0"/>
              <a:t>encryption</a:t>
            </a:r>
            <a:br>
              <a:rPr lang="en-GB" sz="4000" dirty="0"/>
            </a:b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Text Box 5"/>
              <p:cNvSpPr txBox="1">
                <a:spLocks noChangeArrowheads="1"/>
              </p:cNvSpPr>
              <p:nvPr/>
            </p:nvSpPr>
            <p:spPr bwMode="auto">
              <a:xfrm>
                <a:off x="723900" y="2752209"/>
                <a:ext cx="838200" cy="13849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" y="2752209"/>
                <a:ext cx="838200" cy="13849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Text Box 6"/>
              <p:cNvSpPr txBox="1">
                <a:spLocks noChangeArrowheads="1"/>
              </p:cNvSpPr>
              <p:nvPr/>
            </p:nvSpPr>
            <p:spPr bwMode="auto">
              <a:xfrm>
                <a:off x="861060" y="4685975"/>
                <a:ext cx="457200" cy="369888"/>
              </a:xfrm>
              <a:prstGeom prst="rect">
                <a:avLst/>
              </a:prstGeom>
              <a:solidFill>
                <a:srgbClr val="D1D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1060" y="4685975"/>
                <a:ext cx="457200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5" name="Text Box 7"/>
              <p:cNvSpPr txBox="1">
                <a:spLocks noChangeArrowheads="1"/>
              </p:cNvSpPr>
              <p:nvPr/>
            </p:nvSpPr>
            <p:spPr bwMode="auto">
              <a:xfrm>
                <a:off x="2954654" y="2814538"/>
                <a:ext cx="914400" cy="12926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4654" y="2814538"/>
                <a:ext cx="914400" cy="12926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6" name="Text Box 8"/>
              <p:cNvSpPr txBox="1">
                <a:spLocks noChangeArrowheads="1"/>
              </p:cNvSpPr>
              <p:nvPr/>
            </p:nvSpPr>
            <p:spPr bwMode="auto">
              <a:xfrm>
                <a:off x="3168650" y="4685974"/>
                <a:ext cx="511810" cy="369889"/>
              </a:xfrm>
              <a:prstGeom prst="rect">
                <a:avLst/>
              </a:prstGeom>
              <a:solidFill>
                <a:srgbClr val="D1D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8650" y="4685974"/>
                <a:ext cx="511810" cy="3698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1089660" y="4135946"/>
            <a:ext cx="19050" cy="5500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3412490" y="4107196"/>
            <a:ext cx="1269" cy="578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100536" y="3263214"/>
                <a:ext cx="351378" cy="362984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5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36" y="3263214"/>
                <a:ext cx="351378" cy="362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51914" y="3450125"/>
            <a:ext cx="2719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562100" y="3460869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869054" y="3452031"/>
            <a:ext cx="1769746" cy="8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3" name="Text Box 15"/>
              <p:cNvSpPr txBox="1">
                <a:spLocks noChangeArrowheads="1"/>
              </p:cNvSpPr>
              <p:nvPr/>
            </p:nvSpPr>
            <p:spPr bwMode="auto">
              <a:xfrm>
                <a:off x="1803092" y="3255472"/>
                <a:ext cx="910570" cy="393121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6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092" y="3255472"/>
                <a:ext cx="910570" cy="3931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5638800" y="2895600"/>
                <a:ext cx="914400" cy="12926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6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895600"/>
                <a:ext cx="914400" cy="12926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962400" y="3207433"/>
                <a:ext cx="1494951" cy="506870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  <m:sup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6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3207433"/>
                <a:ext cx="1494951" cy="506870"/>
              </a:xfrm>
              <a:prstGeom prst="rect">
                <a:avLst/>
              </a:prstGeom>
              <a:blipFill rotWithShape="0">
                <a:blip r:embed="rId11"/>
                <a:stretch>
                  <a:fillRect l="-1220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Text Box 18"/>
              <p:cNvSpPr txBox="1">
                <a:spLocks noChangeArrowheads="1"/>
              </p:cNvSpPr>
              <p:nvPr/>
            </p:nvSpPr>
            <p:spPr bwMode="auto">
              <a:xfrm>
                <a:off x="5852160" y="4685975"/>
                <a:ext cx="457200" cy="369888"/>
              </a:xfrm>
              <a:prstGeom prst="rect">
                <a:avLst/>
              </a:prstGeom>
              <a:solidFill>
                <a:srgbClr val="D1DC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66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2160" y="4685975"/>
                <a:ext cx="457200" cy="36988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7" name="Line 19"/>
          <p:cNvSpPr>
            <a:spLocks noChangeShapeType="1"/>
          </p:cNvSpPr>
          <p:nvPr/>
        </p:nvSpPr>
        <p:spPr bwMode="auto">
          <a:xfrm flipH="1" flipV="1">
            <a:off x="6080759" y="4203136"/>
            <a:ext cx="5715" cy="4828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6553200" y="34501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9" name="Text Box 21"/>
              <p:cNvSpPr txBox="1">
                <a:spLocks noChangeArrowheads="1"/>
              </p:cNvSpPr>
              <p:nvPr/>
            </p:nvSpPr>
            <p:spPr bwMode="auto">
              <a:xfrm>
                <a:off x="6934200" y="3160957"/>
                <a:ext cx="2106930" cy="582147"/>
              </a:xfrm>
              <a:prstGeom prst="rect">
                <a:avLst/>
              </a:prstGeom>
              <a:solidFill>
                <a:srgbClr val="FAFFC9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en-US" b="1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66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160957"/>
                <a:ext cx="2106930" cy="5821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70" name="Text Box 22"/>
              <p:cNvSpPr txBox="1">
                <a:spLocks noChangeArrowheads="1"/>
              </p:cNvSpPr>
              <p:nvPr/>
            </p:nvSpPr>
            <p:spPr bwMode="auto">
              <a:xfrm>
                <a:off x="593725" y="5780088"/>
                <a:ext cx="28001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GB" sz="2400" dirty="0"/>
                  <a:t>Sometimes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800" dirty="0">
                    <a:solidFill>
                      <a:srgbClr val="993300"/>
                    </a:solidFill>
                  </a:rPr>
                  <a:t>.</a:t>
                </a:r>
                <a:endParaRPr lang="en-US" sz="28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2767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5" y="5780088"/>
                <a:ext cx="2800190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3261" t="-11628" r="-347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Triple DES (3DES) is a standard cipher.</a:t>
            </a:r>
            <a:endParaRPr lang="en-US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Disadvantages:</a:t>
            </a:r>
          </a:p>
          <a:p>
            <a:pPr>
              <a:buFontTx/>
              <a:buNone/>
            </a:pPr>
            <a:endParaRPr lang="en-GB"/>
          </a:p>
          <a:p>
            <a:r>
              <a:rPr lang="en-GB"/>
              <a:t>rather slow,</a:t>
            </a:r>
          </a:p>
          <a:p>
            <a:endParaRPr lang="en-GB"/>
          </a:p>
          <a:p>
            <a:r>
              <a:rPr lang="en-GB"/>
              <a:t>small block size.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flipH="1">
            <a:off x="580929" y="3818425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2182218"/>
            <a:ext cx="6572296" cy="39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/>
              <a:t>Substitution-permutation </a:t>
            </a:r>
            <a:r>
              <a:rPr lang="en-US" sz="3200" dirty="0"/>
              <a:t>networks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Cascade ciphers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/>
              <a:t>Practical considerations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19017"/>
              </p:ext>
            </p:extLst>
          </p:nvPr>
        </p:nvGraphicFramePr>
        <p:xfrm>
          <a:off x="1907704" y="1052736"/>
          <a:ext cx="6563072" cy="3931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Algorithm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MiB</a:t>
                      </a:r>
                      <a:r>
                        <a:rPr lang="en-US" sz="2000" u="none" strike="noStrike" dirty="0">
                          <a:effectLst/>
                        </a:rPr>
                        <a:t>/Second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Cycles Per Byte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Salsa20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Sosemanuk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AES/CTR (128-bit key)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AES/CTR (192-bit key)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AES/CTR (256-bit key)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AES/CBC (128-bit key)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AES/CBC (192-bit key)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18.9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AES/CBC (256-bit key)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DES/CTR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54.7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DES-EDE3/CTR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134.5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38" marR="4638" marT="463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51723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www.cryptopp.com/benchmarks.html </a:t>
            </a:r>
            <a:br>
              <a:rPr lang="en-US" dirty="0" smtClean="0"/>
            </a:br>
            <a:r>
              <a:rPr lang="en-US" dirty="0" smtClean="0"/>
              <a:t>All algorithms coded </a:t>
            </a:r>
            <a:r>
              <a:rPr lang="en-US" dirty="0"/>
              <a:t>in C++, compiled with Microsoft Visual C++ 2005 SP1 (whole program optimization, optimize for speed), and ran on an Intel Core 2 1.83 GHz processor under Windows Vista in 32-bit mode.</a:t>
            </a:r>
          </a:p>
        </p:txBody>
      </p:sp>
      <p:sp>
        <p:nvSpPr>
          <p:cNvPr id="7" name="Left Brace 6"/>
          <p:cNvSpPr/>
          <p:nvPr/>
        </p:nvSpPr>
        <p:spPr>
          <a:xfrm>
            <a:off x="1403648" y="2204864"/>
            <a:ext cx="432048" cy="2922250"/>
          </a:xfrm>
          <a:prstGeom prst="leftBrace">
            <a:avLst>
              <a:gd name="adj1" fmla="val 431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390923" y="1412776"/>
            <a:ext cx="432048" cy="720080"/>
          </a:xfrm>
          <a:prstGeom prst="leftBrace">
            <a:avLst>
              <a:gd name="adj1" fmla="val 4319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325" y="1578858"/>
            <a:ext cx="83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4444" y="349171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implementations of 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(taken from </a:t>
            </a:r>
            <a:r>
              <a:rPr lang="en-US" b="1" dirty="0">
                <a:solidFill>
                  <a:srgbClr val="00B050"/>
                </a:solidFill>
              </a:rPr>
              <a:t>J </a:t>
            </a:r>
            <a:r>
              <a:rPr lang="en-US" b="1" dirty="0" err="1">
                <a:solidFill>
                  <a:srgbClr val="00B050"/>
                </a:solidFill>
              </a:rPr>
              <a:t>Daemen</a:t>
            </a:r>
            <a:r>
              <a:rPr lang="en-US" b="1" dirty="0">
                <a:solidFill>
                  <a:srgbClr val="00B050"/>
                </a:solidFill>
              </a:rPr>
              <a:t>, V </a:t>
            </a:r>
            <a:r>
              <a:rPr lang="en-US" b="1" dirty="0" err="1" smtClean="0">
                <a:solidFill>
                  <a:srgbClr val="00B050"/>
                </a:solidFill>
              </a:rPr>
              <a:t>Rijmen</a:t>
            </a:r>
            <a:r>
              <a:rPr lang="en-US" b="1" dirty="0" smtClean="0">
                <a:solidFill>
                  <a:srgbClr val="00B050"/>
                </a:solidFill>
              </a:rPr>
              <a:t> The </a:t>
            </a:r>
            <a:r>
              <a:rPr lang="en-US" b="1" dirty="0">
                <a:solidFill>
                  <a:srgbClr val="00B050"/>
                </a:solidFill>
              </a:rPr>
              <a:t>design of </a:t>
            </a:r>
            <a:r>
              <a:rPr lang="en-US" b="1" dirty="0" err="1" smtClean="0">
                <a:solidFill>
                  <a:srgbClr val="00B050"/>
                </a:solidFill>
              </a:rPr>
              <a:t>Rijndael</a:t>
            </a:r>
            <a:r>
              <a:rPr lang="en-US" b="1" dirty="0" smtClean="0">
                <a:solidFill>
                  <a:srgbClr val="00B050"/>
                </a:solidFill>
              </a:rPr>
              <a:t>, 2001):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 of a hardware record: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64" t="33623" r="30628" b="55176"/>
          <a:stretch/>
        </p:blipFill>
        <p:spPr>
          <a:xfrm>
            <a:off x="539552" y="4149080"/>
            <a:ext cx="7393296" cy="12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Stream ciphers vs. block ciphers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 ciphers are a </a:t>
            </a:r>
            <a:r>
              <a:rPr lang="en-US" b="1" dirty="0">
                <a:solidFill>
                  <a:srgbClr val="008000"/>
                </a:solidFill>
              </a:rPr>
              <a:t>bit more efficient</a:t>
            </a:r>
            <a:r>
              <a:rPr lang="en-US" dirty="0"/>
              <a:t>.</a:t>
            </a:r>
          </a:p>
          <a:p>
            <a:r>
              <a:rPr lang="en-US" dirty="0"/>
              <a:t>But they appear to be “</a:t>
            </a:r>
            <a:r>
              <a:rPr lang="en-US" b="1" dirty="0">
                <a:solidFill>
                  <a:srgbClr val="7030A0"/>
                </a:solidFill>
              </a:rPr>
              <a:t>less secure</a:t>
            </a:r>
            <a:r>
              <a:rPr lang="en-US" dirty="0"/>
              <a:t>”.</a:t>
            </a:r>
          </a:p>
          <a:p>
            <a:r>
              <a:rPr lang="en-US" dirty="0"/>
              <a:t>It is easier to misuse them (use the same stream twice).</a:t>
            </a:r>
          </a:p>
          <a:p>
            <a:r>
              <a:rPr lang="en-US" dirty="0"/>
              <a:t>If you encrypt a stream of data you can always use a block cipher in a </a:t>
            </a:r>
            <a:r>
              <a:rPr lang="en-US" b="1" dirty="0"/>
              <a:t>CTR</a:t>
            </a:r>
            <a:r>
              <a:rPr lang="en-US" dirty="0"/>
              <a:t> mode.</a:t>
            </a:r>
          </a:p>
          <a:p>
            <a:r>
              <a:rPr lang="en-US" dirty="0"/>
              <a:t>Probably at the moment </a:t>
            </a:r>
            <a:r>
              <a:rPr lang="en-US" b="1" dirty="0">
                <a:solidFill>
                  <a:srgbClr val="FF0000"/>
                </a:solidFill>
              </a:rPr>
              <a:t>block ciphers are a better </a:t>
            </a:r>
            <a:r>
              <a:rPr lang="en-US" b="1" dirty="0" smtClean="0">
                <a:solidFill>
                  <a:srgbClr val="FF0000"/>
                </a:solidFill>
              </a:rPr>
              <a:t>choice </a:t>
            </a:r>
            <a:r>
              <a:rPr lang="en-US" dirty="0" smtClean="0"/>
              <a:t>for most of the applications.</a:t>
            </a:r>
            <a:endParaRPr lang="en-US" dirty="0"/>
          </a:p>
          <a:p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</a:rPr>
              <a:t>8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Advanced Encryption Standard (AES)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6257940" cy="5000660"/>
          </a:xfr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Competition for </a:t>
            </a:r>
            <a:r>
              <a:rPr lang="en-US" sz="2400" b="1" dirty="0"/>
              <a:t>AES</a:t>
            </a:r>
            <a:r>
              <a:rPr lang="en-US" sz="2400" dirty="0"/>
              <a:t> announced in </a:t>
            </a:r>
            <a:r>
              <a:rPr lang="en-US" sz="2400" b="1" dirty="0">
                <a:solidFill>
                  <a:srgbClr val="7030A0"/>
                </a:solidFill>
              </a:rPr>
              <a:t>January 1997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by the US </a:t>
            </a:r>
            <a:r>
              <a:rPr lang="en-US" sz="2400" b="1" dirty="0"/>
              <a:t>National Institute of Standards and Technology</a:t>
            </a:r>
            <a:r>
              <a:rPr lang="en-US" sz="2400" dirty="0"/>
              <a:t> (NIST)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15</a:t>
            </a:r>
            <a:r>
              <a:rPr lang="en-US" sz="2400" dirty="0"/>
              <a:t> ciphers submitted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5</a:t>
            </a:r>
            <a:r>
              <a:rPr lang="en-US" sz="2400" dirty="0"/>
              <a:t> finalists: </a:t>
            </a:r>
            <a:r>
              <a:rPr lang="en-US" sz="2400" b="1" dirty="0">
                <a:solidFill>
                  <a:srgbClr val="0070C0"/>
                </a:solidFill>
              </a:rPr>
              <a:t>MARS, RC6, </a:t>
            </a:r>
            <a:r>
              <a:rPr lang="en-US" sz="2400" b="1" dirty="0" err="1">
                <a:solidFill>
                  <a:srgbClr val="0070C0"/>
                </a:solidFill>
              </a:rPr>
              <a:t>Rijndael</a:t>
            </a:r>
            <a:r>
              <a:rPr lang="en-US" sz="2400" b="1" dirty="0">
                <a:solidFill>
                  <a:srgbClr val="0070C0"/>
                </a:solidFill>
              </a:rPr>
              <a:t>, Serpent</a:t>
            </a:r>
            <a:r>
              <a:rPr lang="en-US" sz="2400" dirty="0"/>
              <a:t>, and </a:t>
            </a:r>
            <a:r>
              <a:rPr lang="en-US" sz="2400" b="1" dirty="0" err="1">
                <a:solidFill>
                  <a:srgbClr val="0070C0"/>
                </a:solidFill>
              </a:rPr>
              <a:t>Twofish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October 2, 2000</a:t>
            </a:r>
            <a:r>
              <a:rPr lang="en-US" sz="2400" dirty="0"/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Rijandel</a:t>
            </a:r>
            <a:r>
              <a:rPr lang="en-US" sz="2400" dirty="0"/>
              <a:t> selected as the winner.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November 26, 2001</a:t>
            </a:r>
            <a:r>
              <a:rPr lang="en-US" sz="2400" dirty="0"/>
              <a:t>: </a:t>
            </a:r>
            <a:r>
              <a:rPr lang="en-US" sz="2400" b="1" dirty="0"/>
              <a:t>AES</a:t>
            </a:r>
            <a:r>
              <a:rPr lang="en-US" sz="2400" dirty="0"/>
              <a:t> becomes an official standard.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Authors : </a:t>
            </a:r>
            <a:r>
              <a:rPr lang="en-US" sz="2400" b="1" dirty="0">
                <a:solidFill>
                  <a:srgbClr val="009900"/>
                </a:solidFill>
              </a:rPr>
              <a:t>Vincent </a:t>
            </a:r>
            <a:r>
              <a:rPr lang="en-US" sz="2400" b="1" dirty="0" err="1">
                <a:solidFill>
                  <a:srgbClr val="009900"/>
                </a:solidFill>
              </a:rPr>
              <a:t>Rijmen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9900"/>
                </a:solidFill>
              </a:rPr>
              <a:t>Joan </a:t>
            </a:r>
            <a:r>
              <a:rPr lang="en-US" sz="2400" b="1" dirty="0" err="1">
                <a:solidFill>
                  <a:srgbClr val="009900"/>
                </a:solidFill>
              </a:rPr>
              <a:t>Daemen</a:t>
            </a:r>
            <a:r>
              <a:rPr lang="en-US" sz="2400" dirty="0"/>
              <a:t> (from Belgium)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Key sizes</a:t>
            </a:r>
            <a:r>
              <a:rPr lang="en-US" sz="2400" dirty="0"/>
              <a:t>: </a:t>
            </a:r>
            <a:r>
              <a:rPr lang="en-US" sz="2400" b="1" dirty="0"/>
              <a:t>128</a:t>
            </a:r>
            <a:r>
              <a:rPr lang="en-US" sz="2400" dirty="0"/>
              <a:t>, </a:t>
            </a:r>
            <a:r>
              <a:rPr lang="en-US" sz="2400" b="1" dirty="0"/>
              <a:t>192</a:t>
            </a:r>
            <a:r>
              <a:rPr lang="en-US" sz="2400" dirty="0"/>
              <a:t> or </a:t>
            </a:r>
            <a:r>
              <a:rPr lang="en-US" sz="2400" b="1" dirty="0"/>
              <a:t>256</a:t>
            </a:r>
            <a:r>
              <a:rPr lang="en-US" sz="2400" dirty="0"/>
              <a:t> bit, </a:t>
            </a:r>
            <a:r>
              <a:rPr lang="en-US" sz="2400" b="1" dirty="0">
                <a:solidFill>
                  <a:srgbClr val="7030A0"/>
                </a:solidFill>
              </a:rPr>
              <a:t>block size</a:t>
            </a:r>
            <a:r>
              <a:rPr lang="en-US" sz="2400" dirty="0"/>
              <a:t>: </a:t>
            </a:r>
            <a:r>
              <a:rPr lang="en-US" sz="2400" b="1" dirty="0"/>
              <a:t>128</a:t>
            </a:r>
            <a:r>
              <a:rPr lang="en-US" sz="2400" dirty="0"/>
              <a:t> </a:t>
            </a:r>
            <a:r>
              <a:rPr lang="en-US" sz="2400" dirty="0" smtClean="0"/>
              <a:t>bits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325" t="18536" r="21052" b="20152"/>
          <a:stretch>
            <a:fillRect/>
          </a:stretch>
        </p:blipFill>
        <p:spPr bwMode="auto">
          <a:xfrm>
            <a:off x="7143768" y="4071942"/>
            <a:ext cx="1623261" cy="225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r="25742" b="24285"/>
          <a:stretch>
            <a:fillRect/>
          </a:stretch>
        </p:blipFill>
        <p:spPr bwMode="auto">
          <a:xfrm>
            <a:off x="7143768" y="1593042"/>
            <a:ext cx="1643074" cy="21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63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7770"/>
            <a:ext cx="8229600" cy="743769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/>
              <a:t>Substitution-permutation </a:t>
            </a:r>
            <a:r>
              <a:rPr lang="en-US" dirty="0" smtClean="0"/>
              <a:t>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3"/>
              <p:cNvSpPr txBox="1">
                <a:spLocks noChangeArrowheads="1"/>
              </p:cNvSpPr>
              <p:nvPr/>
            </p:nvSpPr>
            <p:spPr bwMode="auto">
              <a:xfrm>
                <a:off x="3995361" y="3197232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361" y="3197232"/>
                <a:ext cx="611233" cy="3698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5"/>
              <p:cNvSpPr txBox="1">
                <a:spLocks noChangeArrowheads="1"/>
              </p:cNvSpPr>
              <p:nvPr/>
            </p:nvSpPr>
            <p:spPr bwMode="auto">
              <a:xfrm>
                <a:off x="3977787" y="5341798"/>
                <a:ext cx="596495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787" y="5341798"/>
                <a:ext cx="59649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2"/>
              <p:cNvSpPr txBox="1">
                <a:spLocks noChangeArrowheads="1"/>
              </p:cNvSpPr>
              <p:nvPr/>
            </p:nvSpPr>
            <p:spPr bwMode="auto">
              <a:xfrm>
                <a:off x="3995361" y="1828734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361" y="1828734"/>
                <a:ext cx="611233" cy="3698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5426565" y="1123469"/>
                <a:ext cx="2480697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input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6565" y="1123469"/>
                <a:ext cx="2480697" cy="369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5400799" y="6158585"/>
                <a:ext cx="2480697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output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0799" y="6158585"/>
                <a:ext cx="2480697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96412" y="1854196"/>
            <a:ext cx="2480697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24597" y="1562460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26564" y="2564455"/>
                <a:ext cx="2480697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64" y="2564455"/>
                <a:ext cx="2480697" cy="3029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>
          <a:xfrm>
            <a:off x="6424597" y="2233636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utoShape 56"/>
          <p:cNvSpPr>
            <a:spLocks noChangeArrowheads="1"/>
          </p:cNvSpPr>
          <p:nvPr/>
        </p:nvSpPr>
        <p:spPr bwMode="auto">
          <a:xfrm>
            <a:off x="4685326" y="1882111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4696721" y="3273108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auto">
          <a:xfrm>
            <a:off x="4667752" y="5394897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" name="Text Box 54"/>
          <p:cNvSpPr txBox="1">
            <a:spLocks noChangeArrowheads="1"/>
          </p:cNvSpPr>
          <p:nvPr/>
        </p:nvSpPr>
        <p:spPr bwMode="auto">
          <a:xfrm rot="5400000">
            <a:off x="6566445" y="4330249"/>
            <a:ext cx="3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l-PL" sz="2000" b="1" dirty="0" smtClean="0">
                <a:solidFill>
                  <a:srgbClr val="FF0000"/>
                </a:solidFill>
              </a:rPr>
              <a:t>...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6436657" y="2957960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9328" y="3253208"/>
            <a:ext cx="2480697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38624" y="3965211"/>
                <a:ext cx="2480697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24" y="3965211"/>
                <a:ext cx="2480697" cy="3029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Down Arrow 56"/>
          <p:cNvSpPr/>
          <p:nvPr/>
        </p:nvSpPr>
        <p:spPr>
          <a:xfrm>
            <a:off x="6436657" y="3659799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421374" y="4704400"/>
                <a:ext cx="2480697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74" y="4704400"/>
                <a:ext cx="2480697" cy="3029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Down Arrow 59"/>
          <p:cNvSpPr/>
          <p:nvPr/>
        </p:nvSpPr>
        <p:spPr>
          <a:xfrm>
            <a:off x="6436657" y="5115539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426564" y="5394897"/>
            <a:ext cx="2480697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6436656" y="5834044"/>
            <a:ext cx="48463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4157661" y="3773245"/>
                <a:ext cx="433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157661" y="3773245"/>
                <a:ext cx="43313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/>
              <p:cNvSpPr/>
              <p:nvPr/>
            </p:nvSpPr>
            <p:spPr>
              <a:xfrm>
                <a:off x="178889" y="5697832"/>
                <a:ext cx="3749933" cy="867981"/>
              </a:xfrm>
              <a:prstGeom prst="wedgeRectCallout">
                <a:avLst>
                  <a:gd name="adj1" fmla="val 101732"/>
                  <a:gd name="adj2" fmla="val -51524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simply: </a:t>
                </a:r>
              </a:p>
              <a:p>
                <a:pPr algn="ctr"/>
                <a:r>
                  <a:rPr lang="en-US" sz="2000" b="1" dirty="0" err="1" smtClean="0">
                    <a:solidFill>
                      <a:srgbClr val="FF0000"/>
                    </a:solidFill>
                  </a:rPr>
                  <a:t>AddRoundKey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89" y="5697832"/>
                <a:ext cx="3749933" cy="867981"/>
              </a:xfrm>
              <a:prstGeom prst="wedgeRectCallout">
                <a:avLst>
                  <a:gd name="adj1" fmla="val 101732"/>
                  <a:gd name="adj2" fmla="val -51524"/>
                </a:avLst>
              </a:prstGeom>
              <a:blipFill rotWithShape="0"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5"/>
              <p:cNvSpPr txBox="1">
                <a:spLocks noChangeArrowheads="1"/>
              </p:cNvSpPr>
              <p:nvPr/>
            </p:nvSpPr>
            <p:spPr bwMode="auto">
              <a:xfrm>
                <a:off x="704187" y="2600992"/>
                <a:ext cx="1295400" cy="40011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187" y="2600992"/>
                <a:ext cx="1295400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utoShape 9"/>
          <p:cNvSpPr>
            <a:spLocks noChangeArrowheads="1"/>
          </p:cNvSpPr>
          <p:nvPr/>
        </p:nvSpPr>
        <p:spPr bwMode="auto">
          <a:xfrm rot="5400000">
            <a:off x="1058221" y="328833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auto">
          <a:xfrm rot="-24587433">
            <a:off x="1396359" y="2939080"/>
            <a:ext cx="2971800" cy="228600"/>
          </a:xfrm>
          <a:prstGeom prst="rightArrow">
            <a:avLst>
              <a:gd name="adj1" fmla="val 50000"/>
              <a:gd name="adj2" fmla="val 32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9" name="AutoShape 11"/>
          <p:cNvSpPr>
            <a:spLocks noChangeArrowheads="1"/>
          </p:cNvSpPr>
          <p:nvPr/>
        </p:nvSpPr>
        <p:spPr bwMode="auto">
          <a:xfrm rot="-44388809">
            <a:off x="1758309" y="3751880"/>
            <a:ext cx="2274887" cy="260350"/>
          </a:xfrm>
          <a:prstGeom prst="rightArrow">
            <a:avLst>
              <a:gd name="adj1" fmla="val 50000"/>
              <a:gd name="adj2" fmla="val 21844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0" name="AutoShape 12"/>
          <p:cNvSpPr>
            <a:spLocks noChangeArrowheads="1"/>
          </p:cNvSpPr>
          <p:nvPr/>
        </p:nvSpPr>
        <p:spPr bwMode="auto">
          <a:xfrm rot="-19978022">
            <a:off x="1607496" y="4742480"/>
            <a:ext cx="2438400" cy="228600"/>
          </a:xfrm>
          <a:prstGeom prst="rightArrow">
            <a:avLst>
              <a:gd name="adj1" fmla="val 50000"/>
              <a:gd name="adj2" fmla="val 26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801025" y="3855072"/>
            <a:ext cx="1101725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/>
              <a:t>key</a:t>
            </a:r>
            <a:br>
              <a:rPr lang="pl-PL" dirty="0"/>
            </a:br>
            <a:r>
              <a:rPr lang="pl-PL" dirty="0"/>
              <a:t>schedul</a:t>
            </a:r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5" grpId="0" animBg="1"/>
      <p:bldP spid="26" grpId="0" animBg="1"/>
      <p:bldP spid="27" grpId="0" animBg="1"/>
      <p:bldP spid="32" grpId="0"/>
      <p:bldP spid="48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473008" y="1120846"/>
            <a:ext cx="4536920" cy="56886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9512" y="1119862"/>
            <a:ext cx="4146147" cy="56886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1742" y="189361"/>
                <a:ext cx="8862462" cy="533914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To invert: invert the order and apply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000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742" y="189361"/>
                <a:ext cx="8862462" cy="533914"/>
              </a:xfrm>
              <a:blipFill rotWithShape="0">
                <a:blip r:embed="rId3"/>
                <a:stretch>
                  <a:fillRect l="-1582" t="-19318" r="-1513" b="-329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3"/>
              <p:cNvSpPr txBox="1">
                <a:spLocks noChangeArrowheads="1"/>
              </p:cNvSpPr>
              <p:nvPr/>
            </p:nvSpPr>
            <p:spPr bwMode="auto">
              <a:xfrm>
                <a:off x="426206" y="3356688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206" y="3356688"/>
                <a:ext cx="611233" cy="3698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5"/>
              <p:cNvSpPr txBox="1">
                <a:spLocks noChangeArrowheads="1"/>
              </p:cNvSpPr>
              <p:nvPr/>
            </p:nvSpPr>
            <p:spPr bwMode="auto">
              <a:xfrm>
                <a:off x="408632" y="5501254"/>
                <a:ext cx="596495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32" y="5501254"/>
                <a:ext cx="59649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2"/>
              <p:cNvSpPr txBox="1">
                <a:spLocks noChangeArrowheads="1"/>
              </p:cNvSpPr>
              <p:nvPr/>
            </p:nvSpPr>
            <p:spPr bwMode="auto">
              <a:xfrm>
                <a:off x="426206" y="1988190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206" y="1988190"/>
                <a:ext cx="611233" cy="3698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1"/>
              <p:cNvSpPr txBox="1">
                <a:spLocks noChangeArrowheads="1"/>
              </p:cNvSpPr>
              <p:nvPr/>
            </p:nvSpPr>
            <p:spPr bwMode="auto">
              <a:xfrm>
                <a:off x="1827256" y="1282925"/>
                <a:ext cx="201622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input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56" y="1282925"/>
                <a:ext cx="2016223" cy="3698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831644" y="6318041"/>
                <a:ext cx="201622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l-PL" b="1" dirty="0" smtClean="0"/>
                  <a:t>output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1644" y="6318041"/>
                <a:ext cx="2016223" cy="3698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7257" y="2013652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746754" y="1721916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7409" y="2723911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409" y="2723911"/>
                <a:ext cx="2016223" cy="3029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2746754" y="2393092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1116171" y="2041567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1127566" y="3432564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AutoShape 56"/>
          <p:cNvSpPr>
            <a:spLocks noChangeArrowheads="1"/>
          </p:cNvSpPr>
          <p:nvPr/>
        </p:nvSpPr>
        <p:spPr bwMode="auto">
          <a:xfrm>
            <a:off x="1098597" y="5554353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2792840" y="4453683"/>
                <a:ext cx="433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92840" y="4453683"/>
                <a:ext cx="43313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/>
          <p:cNvSpPr/>
          <p:nvPr/>
        </p:nvSpPr>
        <p:spPr>
          <a:xfrm>
            <a:off x="2758814" y="3117416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50173" y="3412664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69469" y="4124667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469" y="4124667"/>
                <a:ext cx="2016223" cy="30293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>
          <a:xfrm>
            <a:off x="2758814" y="3819255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52219" y="4863856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19" y="4863856"/>
                <a:ext cx="2016223" cy="3029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/>
          <p:cNvSpPr/>
          <p:nvPr/>
        </p:nvSpPr>
        <p:spPr>
          <a:xfrm>
            <a:off x="2758814" y="5274995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57409" y="5554353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758813" y="5993500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588506" y="3932701"/>
                <a:ext cx="433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88506" y="3932701"/>
                <a:ext cx="433132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5446036" y="1298585"/>
                <a:ext cx="2088231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 smtClean="0"/>
                  <a:t>outp</a:t>
                </a:r>
                <a:r>
                  <a:rPr lang="pl-PL" b="1" dirty="0" err="1" smtClean="0"/>
                  <a:t>ut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036" y="1298585"/>
                <a:ext cx="2088231" cy="3698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5492278" y="6333701"/>
                <a:ext cx="2016223" cy="36988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278" y="6333701"/>
                <a:ext cx="2016223" cy="36988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487891" y="2029312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6350014" y="1737576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82039" y="2739570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39" y="2739570"/>
                <a:ext cx="2016223" cy="30293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wn Arrow 30"/>
          <p:cNvSpPr/>
          <p:nvPr/>
        </p:nvSpPr>
        <p:spPr>
          <a:xfrm rot="10800000">
            <a:off x="6350014" y="2408752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6405424" y="4505365"/>
                <a:ext cx="433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405424" y="4505365"/>
                <a:ext cx="433132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wn Arrow 32"/>
          <p:cNvSpPr/>
          <p:nvPr/>
        </p:nvSpPr>
        <p:spPr>
          <a:xfrm rot="10800000">
            <a:off x="6362074" y="3133076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10807" y="3428324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30103" y="4140327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03" y="4140327"/>
                <a:ext cx="2016223" cy="30293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Down Arrow 35"/>
          <p:cNvSpPr/>
          <p:nvPr/>
        </p:nvSpPr>
        <p:spPr>
          <a:xfrm rot="10800000">
            <a:off x="6362074" y="3834915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12853" y="4879516"/>
                <a:ext cx="2016223" cy="3029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53" y="4879516"/>
                <a:ext cx="2016223" cy="30293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own Arrow 37"/>
          <p:cNvSpPr/>
          <p:nvPr/>
        </p:nvSpPr>
        <p:spPr>
          <a:xfrm rot="10800000">
            <a:off x="6362074" y="5229200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18043" y="5570013"/>
            <a:ext cx="2016223" cy="3029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AddRoundKey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 rot="10800000">
            <a:off x="6362073" y="6009160"/>
            <a:ext cx="393892" cy="25885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3945641" y="6317170"/>
            <a:ext cx="1405708" cy="3707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53"/>
              <p:cNvSpPr txBox="1">
                <a:spLocks noChangeArrowheads="1"/>
              </p:cNvSpPr>
              <p:nvPr/>
            </p:nvSpPr>
            <p:spPr bwMode="auto">
              <a:xfrm>
                <a:off x="8291857" y="3372348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1857" y="3372348"/>
                <a:ext cx="611233" cy="3698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55"/>
              <p:cNvSpPr txBox="1">
                <a:spLocks noChangeArrowheads="1"/>
              </p:cNvSpPr>
              <p:nvPr/>
            </p:nvSpPr>
            <p:spPr bwMode="auto">
              <a:xfrm>
                <a:off x="8274283" y="5516914"/>
                <a:ext cx="596495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4283" y="5516914"/>
                <a:ext cx="596495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52"/>
              <p:cNvSpPr txBox="1">
                <a:spLocks noChangeArrowheads="1"/>
              </p:cNvSpPr>
              <p:nvPr/>
            </p:nvSpPr>
            <p:spPr bwMode="auto">
              <a:xfrm>
                <a:off x="8291857" y="2003850"/>
                <a:ext cx="611233" cy="3698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1857" y="2003850"/>
                <a:ext cx="611233" cy="36988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54"/>
              <p:cNvSpPr txBox="1">
                <a:spLocks noChangeArrowheads="1"/>
              </p:cNvSpPr>
              <p:nvPr/>
            </p:nvSpPr>
            <p:spPr bwMode="auto">
              <a:xfrm rot="5400000">
                <a:off x="8410061" y="4444043"/>
                <a:ext cx="4331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410061" y="4444043"/>
                <a:ext cx="433132" cy="40011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utoShape 56"/>
          <p:cNvSpPr>
            <a:spLocks noChangeArrowheads="1"/>
          </p:cNvSpPr>
          <p:nvPr/>
        </p:nvSpPr>
        <p:spPr bwMode="auto">
          <a:xfrm rot="10800000">
            <a:off x="7605923" y="2057227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7" name="AutoShape 56"/>
          <p:cNvSpPr>
            <a:spLocks noChangeArrowheads="1"/>
          </p:cNvSpPr>
          <p:nvPr/>
        </p:nvSpPr>
        <p:spPr bwMode="auto">
          <a:xfrm rot="10800000">
            <a:off x="7617318" y="3448224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8" name="AutoShape 56"/>
          <p:cNvSpPr>
            <a:spLocks noChangeArrowheads="1"/>
          </p:cNvSpPr>
          <p:nvPr/>
        </p:nvSpPr>
        <p:spPr bwMode="auto">
          <a:xfrm rot="10800000">
            <a:off x="7588349" y="5570013"/>
            <a:ext cx="635190" cy="263134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11230" y="114525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0" y="1145253"/>
                <a:ext cx="495649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92973" y="1180368"/>
                <a:ext cx="85837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973" y="1180368"/>
                <a:ext cx="858376" cy="53296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6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6"/>
          <p:cNvSpPr>
            <a:spLocks noChangeArrowheads="1"/>
          </p:cNvSpPr>
          <p:nvPr/>
        </p:nvSpPr>
        <p:spPr bwMode="auto">
          <a:xfrm rot="5400000">
            <a:off x="4506074" y="4951877"/>
            <a:ext cx="1429446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3970784" cy="1143000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A construction of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3970784" cy="1143000"/>
              </a:xfrm>
              <a:blipFill rotWithShape="0">
                <a:blip r:embed="rId2"/>
                <a:stretch>
                  <a:fillRect l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3923232" y="1873438"/>
                <a:ext cx="2636772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232" y="1873438"/>
                <a:ext cx="2636772" cy="381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61417" y="4572845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permutation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on bits</a:t>
                </a:r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417" y="4572845"/>
                <a:ext cx="2667882" cy="7826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3950204" y="3937090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0204" y="3937090"/>
                <a:ext cx="2609800" cy="381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3950204" y="5876242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0204" y="5876242"/>
                <a:ext cx="2609800" cy="381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eft Brace 37"/>
          <p:cNvSpPr/>
          <p:nvPr/>
        </p:nvSpPr>
        <p:spPr>
          <a:xfrm>
            <a:off x="3275160" y="2478610"/>
            <a:ext cx="648072" cy="1148762"/>
          </a:xfrm>
          <a:prstGeom prst="leftBrace">
            <a:avLst>
              <a:gd name="adj1" fmla="val 224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3301130" y="4428095"/>
            <a:ext cx="648072" cy="1080120"/>
          </a:xfrm>
          <a:prstGeom prst="leftBrace">
            <a:avLst>
              <a:gd name="adj1" fmla="val 224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04310" y="2890828"/>
            <a:ext cx="143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substitution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4310" y="4764129"/>
            <a:ext cx="1496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permutation</a:t>
            </a:r>
          </a:p>
        </p:txBody>
      </p:sp>
      <p:sp>
        <p:nvSpPr>
          <p:cNvPr id="42" name="AutoShape 56"/>
          <p:cNvSpPr>
            <a:spLocks noChangeArrowheads="1"/>
          </p:cNvSpPr>
          <p:nvPr/>
        </p:nvSpPr>
        <p:spPr bwMode="auto">
          <a:xfrm rot="5400000">
            <a:off x="4517587" y="2974799"/>
            <a:ext cx="1429446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923365" y="2622465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65" y="2622465"/>
                <a:ext cx="2667882" cy="7826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64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32" grpId="0" animBg="1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714061" y="827736"/>
            <a:ext cx="4040795" cy="5841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5536" y="836712"/>
            <a:ext cx="4099184" cy="58416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9920" y="258112"/>
                <a:ext cx="8229600" cy="38719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How to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9920" y="258112"/>
                <a:ext cx="8229600" cy="387196"/>
              </a:xfrm>
              <a:blipFill rotWithShape="0">
                <a:blip r:embed="rId2"/>
                <a:stretch>
                  <a:fillRect t="-65625" b="-10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>
          <a:xfrm>
            <a:off x="3888309" y="5937426"/>
            <a:ext cx="1643171" cy="37075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793516" y="1008011"/>
                <a:ext cx="858377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16" y="1008011"/>
                <a:ext cx="858377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95536" y="100787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07871"/>
                <a:ext cx="49564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utoShape 56"/>
          <p:cNvSpPr>
            <a:spLocks noChangeArrowheads="1"/>
          </p:cNvSpPr>
          <p:nvPr/>
        </p:nvSpPr>
        <p:spPr bwMode="auto">
          <a:xfrm rot="5400000">
            <a:off x="1694618" y="4907149"/>
            <a:ext cx="1649488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>
                <a:spLocks noChangeArrowheads="1"/>
              </p:cNvSpPr>
              <p:nvPr/>
            </p:nvSpPr>
            <p:spPr bwMode="auto">
              <a:xfrm>
                <a:off x="1187491" y="1531091"/>
                <a:ext cx="2636772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91" y="1531091"/>
                <a:ext cx="2636772" cy="381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220427" y="4578915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permutation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 smtClean="0"/>
                  <a:t> on bits</a:t>
                </a:r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7" y="4578915"/>
                <a:ext cx="2667882" cy="7826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6"/>
              <p:cNvSpPr>
                <a:spLocks noChangeArrowheads="1"/>
              </p:cNvSpPr>
              <p:nvPr/>
            </p:nvSpPr>
            <p:spPr bwMode="auto">
              <a:xfrm>
                <a:off x="1214463" y="3730605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463" y="3730605"/>
                <a:ext cx="2609800" cy="3810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"/>
              <p:cNvSpPr>
                <a:spLocks noChangeArrowheads="1"/>
              </p:cNvSpPr>
              <p:nvPr/>
            </p:nvSpPr>
            <p:spPr bwMode="auto">
              <a:xfrm>
                <a:off x="1214463" y="5948100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463" y="5948100"/>
                <a:ext cx="26098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utoShape 56"/>
          <p:cNvSpPr>
            <a:spLocks noChangeArrowheads="1"/>
          </p:cNvSpPr>
          <p:nvPr/>
        </p:nvSpPr>
        <p:spPr bwMode="auto">
          <a:xfrm rot="5400000">
            <a:off x="1680129" y="2666597"/>
            <a:ext cx="1632880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187624" y="2358290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58290"/>
                <a:ext cx="2667882" cy="7826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utoShape 56"/>
          <p:cNvSpPr>
            <a:spLocks noChangeArrowheads="1"/>
          </p:cNvSpPr>
          <p:nvPr/>
        </p:nvSpPr>
        <p:spPr bwMode="auto">
          <a:xfrm rot="16200000">
            <a:off x="6060558" y="4856903"/>
            <a:ext cx="1619356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6"/>
              <p:cNvSpPr>
                <a:spLocks noChangeArrowheads="1"/>
              </p:cNvSpPr>
              <p:nvPr/>
            </p:nvSpPr>
            <p:spPr bwMode="auto">
              <a:xfrm>
                <a:off x="5599077" y="1532905"/>
                <a:ext cx="2636772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9077" y="1532905"/>
                <a:ext cx="2636772" cy="381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602531" y="4576479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permutation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 smtClean="0"/>
                  <a:t> on bits</a:t>
                </a:r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531" y="4576479"/>
                <a:ext cx="2667882" cy="7826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5631125" y="3711925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1125" y="3711925"/>
                <a:ext cx="2609800" cy="381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6"/>
              <p:cNvSpPr>
                <a:spLocks noChangeArrowheads="1"/>
              </p:cNvSpPr>
              <p:nvPr/>
            </p:nvSpPr>
            <p:spPr bwMode="auto">
              <a:xfrm>
                <a:off x="5631125" y="5932305"/>
                <a:ext cx="2609800" cy="38100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1125" y="5932305"/>
                <a:ext cx="2609800" cy="381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AutoShape 56"/>
          <p:cNvSpPr>
            <a:spLocks noChangeArrowheads="1"/>
          </p:cNvSpPr>
          <p:nvPr/>
        </p:nvSpPr>
        <p:spPr bwMode="auto">
          <a:xfrm rot="16200000">
            <a:off x="6065548" y="2666598"/>
            <a:ext cx="1632879" cy="277369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5573043" y="2358290"/>
                <a:ext cx="2667882" cy="78267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43" y="2358290"/>
                <a:ext cx="2667882" cy="78267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3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8" grpId="0" animBg="1"/>
      <p:bldP spid="55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5238" y="0"/>
                <a:ext cx="7886700" cy="1325563"/>
              </a:xfrm>
            </p:spPr>
            <p:txBody>
              <a:bodyPr/>
              <a:lstStyle/>
              <a:p>
                <a:r>
                  <a:rPr lang="en-US" dirty="0" smtClean="0"/>
                  <a:t>Transformation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in AES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238" y="0"/>
                <a:ext cx="7886700" cy="1325563"/>
              </a:xfrm>
              <a:blipFill rotWithShape="0">
                <a:blip r:embed="rId3"/>
                <a:stretch>
                  <a:fillRect l="-31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19442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AES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 smtClean="0"/>
                  <a:t> is represented as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dirty="0" smtClean="0"/>
                  <a:t>-matrix of bytes.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1944216"/>
              </a:xfrm>
              <a:blipFill rotWithShape="0"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323528" y="3861048"/>
                <a:ext cx="432048" cy="148336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861048"/>
                <a:ext cx="432048" cy="14833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31857" y="3861048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9535649"/>
                  </p:ext>
                </p:extLst>
              </p:nvPr>
            </p:nvGraphicFramePr>
            <p:xfrm>
              <a:off x="1831857" y="3861048"/>
              <a:ext cx="2016224" cy="1483360"/>
            </p:xfrm>
            <a:graphic>
              <a:graphicData uri="http://schemas.openxmlformats.org/drawingml/2006/table">
                <a:tbl>
                  <a:tblPr bandRow="1">
                    <a:tableStyleId>{69C7853C-536D-4A76-A0AE-DD22124D55A5}</a:tableStyleId>
                  </a:tblPr>
                  <a:tblGrid>
                    <a:gridCol w="504056"/>
                    <a:gridCol w="504056"/>
                    <a:gridCol w="504056"/>
                    <a:gridCol w="50405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9639" t="-6557" r="-309639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9639" t="-6557" r="-209639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9639" t="-6557" r="-109639" b="-3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9639" t="-6557" r="-9639" b="-3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9639" t="-106557" r="-309639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9639" t="-106557" r="-209639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9639" t="-106557" r="-109639" b="-2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9639" t="-106557" r="-9639" b="-2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9639" t="-206557" r="-3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9639" t="-206557" r="-2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9639" t="-206557" r="-109639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9639" t="-206557" r="-9639" b="-11967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9639" t="-306557" r="-3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09639" t="-306557" r="-2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09639" t="-306557" r="-109639" b="-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9639" t="-306557" r="-9639" b="-1967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AutoShape 56"/>
          <p:cNvSpPr>
            <a:spLocks noChangeArrowheads="1"/>
          </p:cNvSpPr>
          <p:nvPr/>
        </p:nvSpPr>
        <p:spPr bwMode="auto">
          <a:xfrm>
            <a:off x="859602" y="4257528"/>
            <a:ext cx="947655" cy="690395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AutoShape 56"/>
          <p:cNvSpPr>
            <a:spLocks noChangeArrowheads="1"/>
          </p:cNvSpPr>
          <p:nvPr/>
        </p:nvSpPr>
        <p:spPr bwMode="auto">
          <a:xfrm>
            <a:off x="3891184" y="4206682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13" name="AutoShape 56"/>
          <p:cNvSpPr>
            <a:spLocks noChangeArrowheads="1"/>
          </p:cNvSpPr>
          <p:nvPr/>
        </p:nvSpPr>
        <p:spPr bwMode="auto">
          <a:xfrm>
            <a:off x="5392095" y="4184749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14" name="AutoShape 56"/>
          <p:cNvSpPr>
            <a:spLocks noChangeArrowheads="1"/>
          </p:cNvSpPr>
          <p:nvPr/>
        </p:nvSpPr>
        <p:spPr bwMode="auto">
          <a:xfrm>
            <a:off x="6886909" y="4184749"/>
            <a:ext cx="1451711" cy="792088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dirty="0" err="1"/>
              <a:t>MixColumns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8398768" y="3839113"/>
                <a:ext cx="432048" cy="1483360"/>
              </a:xfrm>
              <a:prstGeom prst="rect">
                <a:avLst/>
              </a:prstGeom>
              <a:solidFill>
                <a:srgbClr val="FCFFE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b="1" i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8768" y="3839113"/>
                <a:ext cx="432048" cy="14833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/>
              <p:cNvSpPr/>
              <p:nvPr/>
            </p:nvSpPr>
            <p:spPr>
              <a:xfrm>
                <a:off x="1807257" y="2888360"/>
                <a:ext cx="2520281" cy="612648"/>
              </a:xfrm>
              <a:prstGeom prst="wedgeRoundRectCallout">
                <a:avLst>
                  <a:gd name="adj1" fmla="val -20833"/>
                  <a:gd name="adj2" fmla="val 127469"/>
                  <a:gd name="adj3" fmla="val 16667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 byte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ounded Rectangular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257" y="2888360"/>
                <a:ext cx="2520281" cy="612648"/>
              </a:xfrm>
              <a:prstGeom prst="wedgeRoundRectCallout">
                <a:avLst>
                  <a:gd name="adj1" fmla="val -20833"/>
                  <a:gd name="adj2" fmla="val 127469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>
          <a:xfrm rot="16200000">
            <a:off x="2569773" y="4656835"/>
            <a:ext cx="504056" cy="2095215"/>
          </a:xfrm>
          <a:prstGeom prst="leftBrace">
            <a:avLst>
              <a:gd name="adj1" fmla="val 3394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86219" y="6050082"/>
                <a:ext cx="2241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" y="6050082"/>
                <a:ext cx="224131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190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4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11589</TotalTime>
  <Words>1425</Words>
  <Application>Microsoft Office PowerPoint</Application>
  <PresentationFormat>On-screen Show (4:3)</PresentationFormat>
  <Paragraphs>701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</vt:lpstr>
      <vt:lpstr>Cambria Math</vt:lpstr>
      <vt:lpstr>Times New Roman</vt:lpstr>
      <vt:lpstr>Office Theme</vt:lpstr>
      <vt:lpstr>Lecture 4a Symmetric Encryption III</vt:lpstr>
      <vt:lpstr>Plan</vt:lpstr>
      <vt:lpstr>Substitution-permutation networks</vt:lpstr>
      <vt:lpstr>Advanced Encryption Standard (AES)</vt:lpstr>
      <vt:lpstr>Substitution-permutation networks</vt:lpstr>
      <vt:lpstr>To invert: invert the order and apply F^(-1) instead of F.</vt:lpstr>
      <vt:lpstr>A construction of F</vt:lpstr>
      <vt:lpstr>How to construct F^(-1)?</vt:lpstr>
      <vt:lpstr>Transformation T in AES</vt:lpstr>
      <vt:lpstr>Main challenge</vt:lpstr>
      <vt:lpstr>Groups</vt:lpstr>
      <vt:lpstr>Additive/multiplicative notation</vt:lpstr>
      <vt:lpstr>Fields</vt:lpstr>
      <vt:lpstr>How to define a “field over bytes”?</vt:lpstr>
      <vt:lpstr>How to extend ({0,1}^n,+) to a field? </vt:lpstr>
      <vt:lpstr>How to multiply?</vt:lpstr>
      <vt:lpstr>AES field</vt:lpstr>
      <vt:lpstr>First step of SubBytes</vt:lpstr>
      <vt:lpstr>Another observation</vt:lpstr>
      <vt:lpstr>Complete SubBytes</vt:lpstr>
      <vt:lpstr>ShiftRows</vt:lpstr>
      <vt:lpstr>MixColumns</vt:lpstr>
      <vt:lpstr>AES construction – more details</vt:lpstr>
      <vt:lpstr>Plan</vt:lpstr>
      <vt:lpstr>An idea</vt:lpstr>
      <vt:lpstr>How to increase the key size?</vt:lpstr>
      <vt:lpstr>Double encryption</vt:lpstr>
      <vt:lpstr>Meet-in-the middle attack – the idea</vt:lpstr>
      <vt:lpstr>Meet-in-the middle attack – the algorithm</vt:lpstr>
      <vt:lpstr>Meet-in-the middle attack – analysis [1/2] </vt:lpstr>
      <vt:lpstr>Meet-in-the middle attack – analysis [2/2]</vt:lpstr>
      <vt:lpstr>A much better idea: triple encryption </vt:lpstr>
      <vt:lpstr>Triple DES (3DES) is a standard cipher.</vt:lpstr>
      <vt:lpstr>Plan</vt:lpstr>
      <vt:lpstr>Benchmarks</vt:lpstr>
      <vt:lpstr>Hardware implementations of AES</vt:lpstr>
      <vt:lpstr>Stream ciphers vs. block ciphers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491</cp:revision>
  <dcterms:created xsi:type="dcterms:W3CDTF">2015-07-03T16:44:25Z</dcterms:created>
  <dcterms:modified xsi:type="dcterms:W3CDTF">2018-10-24T09:49:08Z</dcterms:modified>
</cp:coreProperties>
</file>